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6" Type="http://schemas.openxmlformats.org/officeDocument/2006/relationships/viewProps" Target="viewProps.xml" /><Relationship Id="rId65" Type="http://schemas.openxmlformats.org/officeDocument/2006/relationships/presProps" Target="presProps.xml" /><Relationship Id="rId1" Type="http://schemas.openxmlformats.org/officeDocument/2006/relationships/slideMaster" Target="slideMasters/slideMaster1.xml" /><Relationship Id="rId68" Type="http://schemas.openxmlformats.org/officeDocument/2006/relationships/tableStyles" Target="tableStyles.xml" /><Relationship Id="rId6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Econ 270 Lecture 8</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Sam Gifford</a:t>
            </a:r>
          </a:p>
        </p:txBody>
      </p:sp>
      <p:sp>
        <p:nvSpPr>
          <p:cNvPr id="4" name="Date Placeholder 3"/>
          <p:cNvSpPr>
            <a:spLocks noGrp="1"/>
          </p:cNvSpPr>
          <p:nvPr>
            <p:ph idx="10" sz="half" type="dt"/>
          </p:nvPr>
        </p:nvSpPr>
        <p:spPr/>
        <p:txBody>
          <a:bodyPr/>
          <a:lstStyle/>
          <a:p>
            <a:pPr lvl="0" indent="0" marL="0">
              <a:buNone/>
            </a:pPr>
            <a:r>
              <a:rPr/>
              <a:t>2025-03-31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tailed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Suppose that we don’t know whether to expect more or less than half of students to be female. Calculate the probability that </a:t>
                </a:r>
                <a14:m>
                  <m:oMath xmlns:m="http://schemas.openxmlformats.org/officeDocument/2006/math">
                    <m:d>
                      <m:dPr>
                        <m:begChr m:val="|"/>
                        <m:endChr m:val="|"/>
                        <m:sepChr m:val=""/>
                        <m:grow/>
                      </m:dPr>
                      <m:e>
                        <m:r>
                          <m:t>p</m:t>
                        </m:r>
                        <m:r>
                          <m:rPr>
                            <m:sty m:val="p"/>
                          </m:rPr>
                          <m:t>−</m:t>
                        </m:r>
                        <m:acc>
                          <m:accPr>
                            <m:chr m:val="̂"/>
                          </m:accPr>
                          <m:e>
                            <m:r>
                              <m:t>p</m:t>
                            </m:r>
                          </m:e>
                        </m:acc>
                      </m:e>
                    </m:d>
                    <m:r>
                      <m:rPr>
                        <m:sty m:val="p"/>
                      </m:rPr>
                      <m:t>&gt;</m:t>
                    </m:r>
                    <m:r>
                      <m:t>0.1</m:t>
                    </m:r>
                  </m:oMath>
                </a14:m>
                <a:r>
                  <a:rPr/>
                  <a:t> in a sample of 100 given </a:t>
                </a:r>
                <a14:m>
                  <m:oMath xmlns:m="http://schemas.openxmlformats.org/officeDocument/2006/math">
                    <m:r>
                      <m:t>p</m:t>
                    </m:r>
                    <m:r>
                      <m:rPr>
                        <m:sty m:val="p"/>
                      </m:rPr>
                      <m:t>=</m:t>
                    </m:r>
                    <m:r>
                      <m:t>.5</m:t>
                    </m:r>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Wald-test vs NHST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Compare the answers to the confidence-interval approach and the two-tailed approach</a:t>
                </a:r>
              </a:p>
              <a:p>
                <a:pPr lvl="0"/>
                <a:r>
                  <a:rPr/>
                  <a:t>When we reject the null hypothesis, we’re saying that the results are inconsistent with our hypothesis. The proportion of women is not exactly 0.5 (but it could be close to 0.5)</a:t>
                </a:r>
              </a:p>
              <a:p>
                <a:pPr lvl="0"/>
                <a:r>
                  <a:rPr/>
                  <a:t>When we fail to reject the null hypothesis, we’re saying the results are consistent with our hypothesis. The range of reasonable values for </a:t>
                </a:r>
                <a14:m>
                  <m:oMath xmlns:m="http://schemas.openxmlformats.org/officeDocument/2006/math">
                    <m:acc>
                      <m:accPr>
                        <m:chr m:val="̂"/>
                      </m:accPr>
                      <m:e>
                        <m:r>
                          <m:t>p</m:t>
                        </m:r>
                      </m:e>
                    </m:acc>
                  </m:oMath>
                </a14:m>
                <a:r>
                  <a:rPr/>
                  <a:t> includes 0.5</a:t>
                </a:r>
              </a:p>
              <a:p>
                <a:pPr lvl="1"/>
                <a:r>
                  <a:rPr/>
                  <a:t>If our confidence interval is wide, this may also be consistent with, say, </a:t>
                </a:r>
                <a14:m>
                  <m:oMath xmlns:m="http://schemas.openxmlformats.org/officeDocument/2006/math">
                    <m:acc>
                      <m:accPr>
                        <m:chr m:val="̂"/>
                      </m:accPr>
                      <m:e>
                        <m:r>
                          <m:t>p</m:t>
                        </m:r>
                      </m:e>
                    </m:acc>
                    <m:r>
                      <m:rPr>
                        <m:sty m:val="p"/>
                      </m:rPr>
                      <m:t>=</m:t>
                    </m:r>
                    <m:r>
                      <m:t>0.7</m:t>
                    </m:r>
                  </m:oMath>
                </a14:m>
                <a:r>
                  <a:rPr/>
                  <a:t> or even </a:t>
                </a:r>
                <a14:m>
                  <m:oMath xmlns:m="http://schemas.openxmlformats.org/officeDocument/2006/math">
                    <m:acc>
                      <m:accPr>
                        <m:chr m:val="̂"/>
                      </m:accPr>
                      <m:e>
                        <m:r>
                          <m:t>p</m:t>
                        </m:r>
                      </m:e>
                    </m:acc>
                    <m:r>
                      <m:rPr>
                        <m:sty m:val="p"/>
                      </m:rPr>
                      <m:t>=</m:t>
                    </m:r>
                    <m:r>
                      <m:t>0.99</m:t>
                    </m:r>
                  </m:oMath>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Conceptual Question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You are testing whether a coin is fair. You fail to reject the null hypothesis with </a:t>
                </a:r>
                <a14:m>
                  <m:oMath xmlns:m="http://schemas.openxmlformats.org/officeDocument/2006/math">
                    <m:sSub>
                      <m:e>
                        <m:r>
                          <m:t>σ</m:t>
                        </m:r>
                      </m:e>
                      <m:sub>
                        <m:acc>
                          <m:accPr>
                            <m:chr m:val="̂"/>
                          </m:accPr>
                          <m:e>
                            <m:r>
                              <m:t>p</m:t>
                            </m:r>
                          </m:e>
                        </m:acc>
                      </m:sub>
                    </m:sSub>
                    <m:r>
                      <m:rPr>
                        <m:sty m:val="p"/>
                      </m:rPr>
                      <m:t>=</m:t>
                    </m:r>
                    <m:r>
                      <m:t>0.001</m:t>
                    </m:r>
                  </m:oMath>
                </a14:m>
                <a:r>
                  <a:rPr/>
                  <a:t>. You conclude:</a:t>
                </a:r>
              </a:p>
              <a:p>
                <a:pPr lvl="0"/>
                <a:r>
                  <a:rPr/>
                  <a:t>A The coin is fair</a:t>
                </a:r>
              </a:p>
              <a:p>
                <a:pPr lvl="0"/>
                <a:r>
                  <a:rPr/>
                  <a:t>B The coin is not fair</a:t>
                </a:r>
              </a:p>
              <a:p>
                <a:pPr lvl="0"/>
                <a:r>
                  <a:rPr/>
                  <a:t>C The coin is very likely fair</a:t>
                </a:r>
              </a:p>
              <a:p>
                <a:pPr lvl="0"/>
                <a:r>
                  <a:rPr/>
                  <a:t>D The coin is either fair, or very close to fair</a:t>
                </a:r>
              </a:p>
              <a:p>
                <a:pPr lvl="0"/>
                <a:r>
                  <a:rPr/>
                  <a:t>E The coin is not fair, but the degree of bias is small</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 Hypothesis Steps for Proportions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Write </a:t>
                </a:r>
                <a14:m>
                  <m:oMath xmlns:m="http://schemas.openxmlformats.org/officeDocument/2006/math">
                    <m:sSub>
                      <m:e>
                        <m:r>
                          <m:t>H</m:t>
                        </m:r>
                      </m:e>
                      <m:sub>
                        <m:r>
                          <m:t>0</m:t>
                        </m:r>
                      </m:sub>
                    </m:sSub>
                  </m:oMath>
                </a14:m>
                <a:r>
                  <a:rPr/>
                  <a:t> and </a:t>
                </a:r>
                <a14:m>
                  <m:oMath xmlns:m="http://schemas.openxmlformats.org/officeDocument/2006/math">
                    <m:sSub>
                      <m:e>
                        <m:r>
                          <m:t>H</m:t>
                        </m:r>
                      </m:e>
                      <m:sub>
                        <m:r>
                          <m:t>1</m:t>
                        </m:r>
                      </m:sub>
                    </m:sSub>
                  </m:oMath>
                </a14:m>
              </a:p>
              <a:p>
                <a:pPr lvl="0"/>
                <a:r>
                  <a:rPr/>
                  <a:t>Calculate standard error </a:t>
                </a:r>
                <a14:m>
                  <m:oMath xmlns:m="http://schemas.openxmlformats.org/officeDocument/2006/math">
                    <m:sSub>
                      <m:e>
                        <m:r>
                          <m:t>σ</m:t>
                        </m:r>
                      </m:e>
                      <m:sub>
                        <m:acc>
                          <m:accPr>
                            <m:chr m:val="̂"/>
                          </m:accPr>
                          <m:e>
                            <m:r>
                              <m:t>p</m:t>
                            </m:r>
                          </m:e>
                        </m:acc>
                      </m:sub>
                    </m:sSub>
                    <m:r>
                      <m:rPr>
                        <m:sty m:val="p"/>
                      </m:rPr>
                      <m:t>=</m:t>
                    </m:r>
                    <m:rad>
                      <m:radPr>
                        <m:degHide m:val="on"/>
                      </m:radPr>
                      <m:deg/>
                      <m:e>
                        <m:f>
                          <m:fPr>
                            <m:type m:val="bar"/>
                          </m:fPr>
                          <m:num>
                            <m:acc>
                              <m:accPr>
                                <m:chr m:val="̂"/>
                              </m:accPr>
                              <m:e>
                                <m:r>
                                  <m:t>p</m:t>
                                </m:r>
                              </m:e>
                            </m:acc>
                            <m:d>
                              <m:dPr>
                                <m:begChr m:val="("/>
                                <m:endChr m:val=")"/>
                                <m:sepChr m:val=""/>
                                <m:grow/>
                              </m:dPr>
                              <m:e>
                                <m:r>
                                  <m:t>1</m:t>
                                </m:r>
                                <m:r>
                                  <m:rPr>
                                    <m:sty m:val="p"/>
                                  </m:rPr>
                                  <m:t>−</m:t>
                                </m:r>
                                <m:acc>
                                  <m:accPr>
                                    <m:chr m:val="̂"/>
                                  </m:accPr>
                                  <m:e>
                                    <m:r>
                                      <m:t>p</m:t>
                                    </m:r>
                                  </m:e>
                                </m:acc>
                              </m:e>
                            </m:d>
                          </m:num>
                          <m:den>
                            <m:r>
                              <m:t>n</m:t>
                            </m:r>
                          </m:den>
                        </m:f>
                      </m:e>
                    </m:rad>
                  </m:oMath>
                </a14:m>
              </a:p>
              <a:p>
                <a:pPr lvl="1"/>
                <a:r>
                  <a:rPr/>
                  <a:t>This is the Wald approach. Can also calculate using </a:t>
                </a:r>
                <a14:m>
                  <m:oMath xmlns:m="http://schemas.openxmlformats.org/officeDocument/2006/math">
                    <m:sSub>
                      <m:e>
                        <m:r>
                          <m:t>p</m:t>
                        </m:r>
                      </m:e>
                      <m:sub>
                        <m:r>
                          <m:t>0</m:t>
                        </m:r>
                      </m:sub>
                    </m:sSub>
                  </m:oMath>
                </a14:m>
                <a:r>
                  <a:rPr/>
                  <a:t> instead of </a:t>
                </a:r>
                <a14:m>
                  <m:oMath xmlns:m="http://schemas.openxmlformats.org/officeDocument/2006/math">
                    <m:acc>
                      <m:accPr>
                        <m:chr m:val="̂"/>
                      </m:accPr>
                      <m:e>
                        <m:r>
                          <m:t>p</m:t>
                        </m:r>
                      </m:e>
                    </m:acc>
                  </m:oMath>
                </a14:m>
              </a:p>
              <a:p>
                <a:pPr lvl="0"/>
                <a:r>
                  <a:rPr/>
                  <a:t>Calculate test statistic: </a:t>
                </a:r>
                <a14:m>
                  <m:oMath xmlns:m="http://schemas.openxmlformats.org/officeDocument/2006/math">
                    <m:r>
                      <m:t>z</m:t>
                    </m:r>
                    <m:r>
                      <m:rPr>
                        <m:sty m:val="p"/>
                      </m:rPr>
                      <m:t>=</m:t>
                    </m:r>
                    <m:f>
                      <m:fPr>
                        <m:type m:val="bar"/>
                      </m:fPr>
                      <m:num>
                        <m:acc>
                          <m:accPr>
                            <m:chr m:val="̂"/>
                          </m:accPr>
                          <m:e>
                            <m:r>
                              <m:t>p</m:t>
                            </m:r>
                          </m:e>
                        </m:acc>
                        <m:r>
                          <m:rPr>
                            <m:sty m:val="p"/>
                          </m:rPr>
                          <m:t>−</m:t>
                        </m:r>
                        <m:sSub>
                          <m:e>
                            <m:r>
                              <m:t>p</m:t>
                            </m:r>
                          </m:e>
                          <m:sub>
                            <m:r>
                              <m:t>0</m:t>
                            </m:r>
                          </m:sub>
                        </m:sSub>
                      </m:num>
                      <m:den>
                        <m:sSub>
                          <m:e>
                            <m:r>
                              <m:t>σ</m:t>
                            </m:r>
                          </m:e>
                          <m:sub>
                            <m:acc>
                              <m:accPr>
                                <m:chr m:val="̂"/>
                              </m:accPr>
                              <m:e>
                                <m:r>
                                  <m:t>p</m:t>
                                </m:r>
                              </m:e>
                            </m:acc>
                          </m:sub>
                        </m:sSub>
                      </m:den>
                    </m:f>
                  </m:oMath>
                </a14:m>
              </a:p>
              <a:p>
                <a:pPr lvl="0"/>
                <a:r>
                  <a:rPr/>
                  <a:t>Calculate p-value (2 tailed): </a:t>
                </a:r>
                <a14:m>
                  <m:oMath xmlns:m="http://schemas.openxmlformats.org/officeDocument/2006/math">
                    <m:r>
                      <m:t>1</m:t>
                    </m:r>
                    <m:r>
                      <m:rPr>
                        <m:sty m:val="p"/>
                      </m:rPr>
                      <m:t>−</m:t>
                    </m:r>
                    <m:d>
                      <m:dPr>
                        <m:begChr m:val="["/>
                        <m:endChr m:val="]"/>
                        <m:sepChr m:val=""/>
                        <m:grow/>
                      </m:dPr>
                      <m:e>
                        <m:r>
                          <m:t>Φ</m:t>
                        </m:r>
                        <m:d>
                          <m:dPr>
                            <m:begChr m:val="("/>
                            <m:endChr m:val=")"/>
                            <m:sepChr m:val=""/>
                            <m:grow/>
                          </m:dPr>
                          <m:e>
                            <m:r>
                              <m:t>z</m:t>
                            </m:r>
                          </m:e>
                        </m:d>
                        <m:r>
                          <m:rPr>
                            <m:sty m:val="p"/>
                          </m:rPr>
                          <m:t>−</m:t>
                        </m:r>
                        <m:r>
                          <m:t>Φ</m:t>
                        </m:r>
                        <m:d>
                          <m:dPr>
                            <m:begChr m:val="("/>
                            <m:endChr m:val=")"/>
                            <m:sepChr m:val=""/>
                            <m:grow/>
                          </m:dPr>
                          <m:e>
                            <m:r>
                              <m:rPr>
                                <m:sty m:val="p"/>
                              </m:rPr>
                              <m:t>−</m:t>
                            </m:r>
                            <m:r>
                              <m:t>z</m:t>
                            </m:r>
                          </m:e>
                        </m:d>
                      </m:e>
                    </m:d>
                  </m:oMath>
                </a14:m>
              </a:p>
              <a:p>
                <a:pPr lvl="0"/>
                <a:r>
                  <a:rPr/>
                  <a:t>Compare </a:t>
                </a:r>
                <a14:m>
                  <m:oMath xmlns:m="http://schemas.openxmlformats.org/officeDocument/2006/math">
                    <m:r>
                      <m:t>p</m:t>
                    </m:r>
                  </m:oMath>
                </a14:m>
                <a:r>
                  <a:rPr/>
                  <a:t> to </a:t>
                </a:r>
                <a14:m>
                  <m:oMath xmlns:m="http://schemas.openxmlformats.org/officeDocument/2006/math">
                    <m:r>
                      <m:t>α</m:t>
                    </m:r>
                  </m:oMath>
                </a14:m>
              </a:p>
              <a:p>
                <a:pPr lvl="0"/>
                <a:r>
                  <a:rPr/>
                  <a:t>Make conclusion</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Book Question</a:t>
            </a:r>
          </a:p>
        </p:txBody>
      </p:sp>
      <p:pic>
        <p:nvPicPr>
          <p:cNvPr descr="../img/ht2.png" id="0" name="Picture 1"/>
          <p:cNvPicPr>
            <a:picLocks noGrp="1" noChangeAspect="1"/>
          </p:cNvPicPr>
          <p:nvPr/>
        </p:nvPicPr>
        <p:blipFill>
          <a:blip r:embed="rId2"/>
          <a:stretch>
            <a:fillRect/>
          </a:stretch>
        </p:blipFill>
        <p:spPr bwMode="auto">
          <a:xfrm>
            <a:off x="457200" y="1790700"/>
            <a:ext cx="8229600" cy="21971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Book Question</a:t>
            </a:r>
          </a:p>
        </p:txBody>
      </p:sp>
      <p:pic>
        <p:nvPicPr>
          <p:cNvPr descr="../img/ht1.png" id="0" name="Picture 1"/>
          <p:cNvPicPr>
            <a:picLocks noGrp="1" noChangeAspect="1"/>
          </p:cNvPicPr>
          <p:nvPr/>
        </p:nvPicPr>
        <p:blipFill>
          <a:blip r:embed="rId2"/>
          <a:stretch>
            <a:fillRect/>
          </a:stretch>
        </p:blipFill>
        <p:spPr bwMode="auto">
          <a:xfrm>
            <a:off x="457200" y="1981200"/>
            <a:ext cx="8229600" cy="1828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note on power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probability of of correctly rejecting a null hypothesis is called </a:t>
                </a:r>
                <a:r>
                  <a:rPr b="1"/>
                  <a:t>power</a:t>
                </a:r>
                <a:r>
                  <a:rPr/>
                  <a:t> (labeled </a:t>
                </a:r>
                <a14:m>
                  <m:oMath xmlns:m="http://schemas.openxmlformats.org/officeDocument/2006/math">
                    <m:r>
                      <m:t>β</m:t>
                    </m:r>
                  </m:oMath>
                </a14:m>
                <a:r>
                  <a:rPr/>
                  <a:t>, the complement of the type II error rate)</a:t>
                </a:r>
              </a:p>
              <a:p>
                <a:pPr lvl="0"/>
                <a:r>
                  <a:rPr/>
                  <a:t>This differs by ‘effect size’ (the distance from our null hypothesis)</a:t>
                </a:r>
              </a:p>
              <a:p>
                <a:pPr lvl="0"/>
                <a:r>
                  <a:rPr/>
                  <a:t>If our null is that </a:t>
                </a:r>
                <a14:m>
                  <m:oMath xmlns:m="http://schemas.openxmlformats.org/officeDocument/2006/math">
                    <m:r>
                      <m:t>p</m:t>
                    </m:r>
                    <m:r>
                      <m:rPr>
                        <m:sty m:val="p"/>
                      </m:rPr>
                      <m:t>=</m:t>
                    </m:r>
                    <m:r>
                      <m:t>.5</m:t>
                    </m:r>
                  </m:oMath>
                </a14:m>
                <a:r>
                  <a:rPr/>
                  <a:t>, it would be very easy to reject if </a:t>
                </a:r>
                <a14:m>
                  <m:oMath xmlns:m="http://schemas.openxmlformats.org/officeDocument/2006/math">
                    <m:r>
                      <m:t>p</m:t>
                    </m:r>
                    <m:r>
                      <m:rPr>
                        <m:sty m:val="p"/>
                      </m:rPr>
                      <m:t>=</m:t>
                    </m:r>
                    <m:r>
                      <m:t>.99</m:t>
                    </m:r>
                  </m:oMath>
                </a14:m>
                <a:r>
                  <a:rPr/>
                  <a:t>, but very hard if </a:t>
                </a:r>
                <a14:m>
                  <m:oMath xmlns:m="http://schemas.openxmlformats.org/officeDocument/2006/math">
                    <m:r>
                      <m:t>p</m:t>
                    </m:r>
                    <m:r>
                      <m:rPr>
                        <m:sty m:val="p"/>
                      </m:rPr>
                      <m:t>=</m:t>
                    </m:r>
                    <m:r>
                      <m:t>.501</m:t>
                    </m:r>
                  </m:oMath>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Calculation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Our null hypothesis is </a:t>
                </a:r>
                <a14:m>
                  <m:oMath xmlns:m="http://schemas.openxmlformats.org/officeDocument/2006/math">
                    <m:sSub>
                      <m:e>
                        <m:r>
                          <m:t>p</m:t>
                        </m:r>
                      </m:e>
                      <m:sub>
                        <m:r>
                          <m:t>0</m:t>
                        </m:r>
                      </m:sub>
                    </m:sSub>
                    <m:r>
                      <m:rPr>
                        <m:sty m:val="p"/>
                      </m:rPr>
                      <m:t>=</m:t>
                    </m:r>
                    <m:r>
                      <m:t>0.5</m:t>
                    </m:r>
                  </m:oMath>
                </a14:m>
                <a:r>
                  <a:rPr/>
                  <a:t>. We sample with </a:t>
                </a:r>
                <a14:m>
                  <m:oMath xmlns:m="http://schemas.openxmlformats.org/officeDocument/2006/math">
                    <m:r>
                      <m:t>n</m:t>
                    </m:r>
                    <m:r>
                      <m:rPr>
                        <m:sty m:val="p"/>
                      </m:rPr>
                      <m:t>=</m:t>
                    </m:r>
                    <m:r>
                      <m:t>100</m:t>
                    </m:r>
                  </m:oMath>
                </a14:m>
                <a:r>
                  <a:rPr/>
                  <a:t> individuals. Calculate the probability that we reject the null hypothesis if the true proportion is </a:t>
                </a:r>
                <a14:m>
                  <m:oMath xmlns:m="http://schemas.openxmlformats.org/officeDocument/2006/math">
                    <m:r>
                      <m:t>p</m:t>
                    </m:r>
                    <m:r>
                      <m:rPr>
                        <m:sty m:val="p"/>
                      </m:rPr>
                      <m:t>=</m:t>
                    </m:r>
                    <m:r>
                      <m:t>0.6</m:t>
                    </m:r>
                  </m:oMath>
                </a14:m>
                <a:r>
                  <a:rPr/>
                  <a:t> (using a two-tailed test)</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Curve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We can calculate the probability of rejecting the null when </a:t>
                </a:r>
                <a14:m>
                  <m:oMath xmlns:m="http://schemas.openxmlformats.org/officeDocument/2006/math">
                    <m:r>
                      <m:t>p</m:t>
                    </m:r>
                    <m:r>
                      <m:rPr>
                        <m:sty m:val="p"/>
                      </m:rPr>
                      <m:t>=</m:t>
                    </m:r>
                    <m:r>
                      <m:t>0.55</m:t>
                    </m:r>
                  </m:oMath>
                </a14:m>
                <a:r>
                  <a:rPr/>
                  <a:t>, </a:t>
                </a:r>
                <a14:m>
                  <m:oMath xmlns:m="http://schemas.openxmlformats.org/officeDocument/2006/math">
                    <m:r>
                      <m:t>p</m:t>
                    </m:r>
                    <m:r>
                      <m:rPr>
                        <m:sty m:val="p"/>
                      </m:rPr>
                      <m:t>=</m:t>
                    </m:r>
                    <m:r>
                      <m:t>0.6</m:t>
                    </m:r>
                  </m:oMath>
                </a14:m>
                <a:r>
                  <a:rPr/>
                  <a:t> ,</a:t>
                </a:r>
                <a14:m>
                  <m:oMath xmlns:m="http://schemas.openxmlformats.org/officeDocument/2006/math">
                    <m:r>
                      <m:t>p</m:t>
                    </m:r>
                    <m:r>
                      <m:rPr>
                        <m:sty m:val="p"/>
                      </m:rPr>
                      <m:t>=</m:t>
                    </m:r>
                    <m:r>
                      <m:t>0.99</m:t>
                    </m:r>
                  </m:oMath>
                </a14:m>
                <a:r>
                  <a:rPr/>
                  <a:t>, etc.</a:t>
                </a:r>
              </a:p>
              <a:p>
                <a:pPr lvl="0"/>
                <a:r>
                  <a:rPr/>
                  <a:t>We can graph all of these, yielding a </a:t>
                </a:r>
                <a:r>
                  <a:rPr b="1"/>
                  <a:t>power curve</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Curve (n=30)</a:t>
            </a:r>
          </a:p>
        </p:txBody>
      </p:sp>
      <p:pic>
        <p:nvPicPr>
          <p:cNvPr descr="Lecture8_files/figure-pptx/unnamed-chunk-3-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recap</a:t>
            </a:r>
          </a:p>
        </p:txBody>
      </p:sp>
      <p:sp>
        <p:nvSpPr>
          <p:cNvPr id="3" name="Content Placeholder 2"/>
          <p:cNvSpPr>
            <a:spLocks noGrp="1"/>
          </p:cNvSpPr>
          <p:nvPr>
            <p:ph idx="1"/>
          </p:nvPr>
        </p:nvSpPr>
        <p:spPr/>
        <p:txBody>
          <a:bodyPr/>
          <a:lstStyle/>
          <a:p>
            <a:pPr lvl="0"/>
            <a:r>
              <a:rPr/>
              <a:t>The first section introduced basic probability, which then led into basic statistical inference</a:t>
            </a:r>
          </a:p>
          <a:p>
            <a:pPr lvl="0"/>
            <a:r>
              <a:rPr/>
              <a:t>We defined a sampling distribution, and distinguished it from the population distribution and a sample distribution</a:t>
            </a:r>
          </a:p>
          <a:p>
            <a:pPr lvl="0"/>
            <a:r>
              <a:rPr/>
              <a:t>We used the characteristics of the sampling distribution to compute confidence intervals, which give us a level of precision around statistical estimates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Curve (bigger sample)</a:t>
            </a:r>
          </a:p>
        </p:txBody>
      </p:sp>
      <p:pic>
        <p:nvPicPr>
          <p:cNvPr descr="Lecture8_files/figure-pptx/unnamed-chunk-4-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Curve: bigger sample</a:t>
            </a:r>
          </a:p>
        </p:txBody>
      </p:sp>
      <p:pic>
        <p:nvPicPr>
          <p:cNvPr descr="Lecture8_files/figure-pptx/unnamed-chunk-5-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 Curve: Diaconis</a:t>
            </a:r>
          </a:p>
        </p:txBody>
      </p:sp>
      <p:pic>
        <p:nvPicPr>
          <p:cNvPr descr="Lecture8_files/figure-pptx/unnamed-chunk-6-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Calculating Sample Size</a:t>
            </a:r>
          </a:p>
        </p:txBody>
      </p:sp>
      <p:sp>
        <p:nvSpPr>
          <p:cNvPr id="3" name="Content Placeholder 2"/>
          <p:cNvSpPr>
            <a:spLocks noGrp="1"/>
          </p:cNvSpPr>
          <p:nvPr>
            <p:ph idx="1"/>
          </p:nvPr>
        </p:nvSpPr>
        <p:spPr/>
        <p:txBody>
          <a:bodyPr/>
          <a:lstStyle/>
          <a:p>
            <a:pPr lvl="0"/>
            <a:r>
              <a:rPr/>
              <a:t>When designing experiments, we sometimes get to choose the sample size. Larger samples are more expensive, so we want to use the smallest sample that will still give us power to achieve the results we want.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Calculating Sample Size</a:t>
            </a:r>
          </a:p>
        </p:txBody>
      </p:sp>
      <p:sp>
        <p:nvSpPr>
          <p:cNvPr id="3" name="Content Placeholder 2"/>
          <p:cNvSpPr>
            <a:spLocks noGrp="1"/>
          </p:cNvSpPr>
          <p:nvPr>
            <p:ph idx="1"/>
          </p:nvPr>
        </p:nvSpPr>
        <p:spPr/>
        <p:txBody>
          <a:bodyPr/>
          <a:lstStyle/>
          <a:p>
            <a:pPr lvl="0"/>
            <a:r>
              <a:rPr/>
              <a:t>You’re studying the effect of obtaining a bachelor’s degree on future earnings. You want to be able to detect at least a 1% effect size, which in this case is $400. Earnings have a mean of $40,000 with a standard deviation of $10,000. Calculate the minimum sample size you need to be able to detect this effect with at least 95% power. Assume the standard error is identical for both distributions.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Size Diagram</a:t>
            </a:r>
          </a:p>
        </p:txBody>
      </p:sp>
      <p:pic>
        <p:nvPicPr>
          <p:cNvPr descr="Lecture8_files/figure-pptx/unnamed-chunk-7-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Brief summary on power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Similar to type I and type II errors, we can summarize conclusions with respect to power:</a:t>
                </a:r>
              </a:p>
              <a:p>
                <a:pPr lvl="0"/>
                <a:r>
                  <a:rPr/>
                  <a:t>Reject </a:t>
                </a:r>
                <a14:m>
                  <m:oMath xmlns:m="http://schemas.openxmlformats.org/officeDocument/2006/math">
                    <m:sSub>
                      <m:e>
                        <m:r>
                          <m:t>H</m:t>
                        </m:r>
                      </m:e>
                      <m:sub>
                        <m:r>
                          <m:t>0</m:t>
                        </m:r>
                      </m:sub>
                    </m:sSub>
                  </m:oMath>
                </a14:m>
                <a:r>
                  <a:rPr/>
                  <a:t> with low power: large but imprecise effect</a:t>
                </a:r>
              </a:p>
              <a:p>
                <a:pPr lvl="0"/>
                <a:r>
                  <a:rPr/>
                  <a:t>Reject </a:t>
                </a:r>
                <a14:m>
                  <m:oMath xmlns:m="http://schemas.openxmlformats.org/officeDocument/2006/math">
                    <m:sSub>
                      <m:e>
                        <m:r>
                          <m:t>H</m:t>
                        </m:r>
                      </m:e>
                      <m:sub>
                        <m:r>
                          <m:t>0</m:t>
                        </m:r>
                      </m:sub>
                    </m:sSub>
                  </m:oMath>
                </a14:m>
                <a:r>
                  <a:rPr/>
                  <a:t> with high power: precise effect, may not be of practical significance</a:t>
                </a:r>
              </a:p>
              <a:p>
                <a:pPr lvl="0"/>
                <a:r>
                  <a:rPr/>
                  <a:t>Fail to reject </a:t>
                </a:r>
                <a14:m>
                  <m:oMath xmlns:m="http://schemas.openxmlformats.org/officeDocument/2006/math">
                    <m:sSub>
                      <m:e>
                        <m:r>
                          <m:t>H</m:t>
                        </m:r>
                      </m:e>
                      <m:sub>
                        <m:r>
                          <m:t>0</m:t>
                        </m:r>
                      </m:sub>
                    </m:sSub>
                  </m:oMath>
                </a14:m>
                <a:r>
                  <a:rPr/>
                  <a:t> with low power: imprecise null. Very little can be concluded.</a:t>
                </a:r>
              </a:p>
              <a:p>
                <a:pPr lvl="0"/>
                <a:r>
                  <a:rPr/>
                  <a:t>Fail to reject </a:t>
                </a:r>
                <a14:m>
                  <m:oMath xmlns:m="http://schemas.openxmlformats.org/officeDocument/2006/math">
                    <m:sSub>
                      <m:e>
                        <m:r>
                          <m:t>H</m:t>
                        </m:r>
                      </m:e>
                      <m:sub>
                        <m:r>
                          <m:t>0</m:t>
                        </m:r>
                      </m:sub>
                    </m:sSub>
                  </m:oMath>
                </a14:m>
                <a:r>
                  <a:rPr/>
                  <a:t> with high power: precise null. We can rule out even modest effects.</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Differences in Proportions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Suppose we want to make a comparison across populations involving a proportion. Say we’re comparing the proportion correct of multiple choice answers for male and female students.</a:t>
                </a:r>
              </a:p>
              <a:p>
                <a:pPr lvl="0"/>
                <a:r>
                  <a:rPr/>
                  <a:t>We want to test the null hypothesis that </a:t>
                </a:r>
                <a14:m>
                  <m:oMath xmlns:m="http://schemas.openxmlformats.org/officeDocument/2006/math">
                    <m:sSub>
                      <m:e>
                        <m:r>
                          <m:t>p</m:t>
                        </m:r>
                      </m:e>
                      <m:sub>
                        <m:r>
                          <m:t>1</m:t>
                        </m:r>
                      </m:sub>
                    </m:sSub>
                    <m:r>
                      <m:rPr>
                        <m:sty m:val="p"/>
                      </m:rPr>
                      <m:t>=</m:t>
                    </m:r>
                    <m:sSub>
                      <m:e>
                        <m:r>
                          <m:t>p</m:t>
                        </m:r>
                      </m:e>
                      <m:sub>
                        <m:r>
                          <m:t>2</m:t>
                        </m:r>
                      </m:sub>
                    </m:sSub>
                  </m:oMath>
                </a14:m>
              </a:p>
              <a:p>
                <a:pPr lvl="0"/>
                <a:r>
                  <a:rPr/>
                  <a:t>How would we go about this?</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Differences in Proportions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Before, </a:t>
                </a:r>
                <a14:m>
                  <m:oMath xmlns:m="http://schemas.openxmlformats.org/officeDocument/2006/math">
                    <m:acc>
                      <m:accPr>
                        <m:chr m:val="̂"/>
                      </m:accPr>
                      <m:e>
                        <m:r>
                          <m:t>p</m:t>
                        </m:r>
                      </m:e>
                    </m:acc>
                    <m:r>
                      <m:rPr>
                        <m:sty m:val="p"/>
                      </m:rPr>
                      <m:t>∼</m:t>
                    </m:r>
                    <m:r>
                      <m:t>N</m:t>
                    </m:r>
                    <m:d>
                      <m:dPr>
                        <m:begChr m:val="("/>
                        <m:endChr m:val=")"/>
                        <m:sepChr m:val=""/>
                        <m:grow/>
                      </m:dPr>
                      <m:e>
                        <m:r>
                          <m:t>p</m:t>
                        </m:r>
                        <m:r>
                          <m:rPr>
                            <m:sty m:val="p"/>
                          </m:rPr>
                          <m:t>,</m:t>
                        </m:r>
                        <m:sSub>
                          <m:e>
                            <m:r>
                              <m:t>σ</m:t>
                            </m:r>
                          </m:e>
                          <m:sub>
                            <m:acc>
                              <m:accPr>
                                <m:chr m:val="̂"/>
                              </m:accPr>
                              <m:e>
                                <m:r>
                                  <m:t>p</m:t>
                                </m:r>
                              </m:e>
                            </m:acc>
                          </m:sub>
                        </m:sSub>
                      </m:e>
                    </m:d>
                  </m:oMath>
                </a14:m>
                <a:r>
                  <a:rPr/>
                  <a:t> - the sampling distribution was approximately normal by the central limit theorem with standard deviation equal to the standard error</a:t>
                </a:r>
              </a:p>
              <a:p>
                <a:pPr lvl="0"/>
                <a:r>
                  <a:rPr/>
                  <a:t>Now we need the distribution of </a:t>
                </a:r>
                <a14:m>
                  <m:oMath xmlns:m="http://schemas.openxmlformats.org/officeDocument/2006/math">
                    <m:sSub>
                      <m:e>
                        <m:acc>
                          <m:accPr>
                            <m:chr m:val="̂"/>
                          </m:accPr>
                          <m:e>
                            <m:r>
                              <m:t>p</m:t>
                            </m:r>
                          </m:e>
                        </m:acc>
                      </m:e>
                      <m:sub>
                        <m:r>
                          <m:t>1</m:t>
                        </m:r>
                      </m:sub>
                    </m:sSub>
                    <m:r>
                      <m:rPr>
                        <m:sty m:val="p"/>
                      </m:rPr>
                      <m:t>−</m:t>
                    </m:r>
                    <m:sSub>
                      <m:e>
                        <m:acc>
                          <m:accPr>
                            <m:chr m:val="̂"/>
                          </m:accPr>
                          <m:e>
                            <m:r>
                              <m:t>p</m:t>
                            </m:r>
                          </m:e>
                        </m:acc>
                      </m:e>
                      <m:sub>
                        <m:r>
                          <m:t>2</m:t>
                        </m:r>
                      </m:sub>
                    </m:sSub>
                  </m:oMath>
                </a14:m>
                <a:r>
                  <a:rPr/>
                  <a:t>, which we compare against 0</a:t>
                </a:r>
              </a:p>
              <a:p>
                <a:pPr lvl="0"/>
                <a:r>
                  <a:rPr/>
                  <a:t>How do we find the distribution of </a:t>
                </a:r>
                <a14:m>
                  <m:oMath xmlns:m="http://schemas.openxmlformats.org/officeDocument/2006/math">
                    <m:sSub>
                      <m:e>
                        <m:acc>
                          <m:accPr>
                            <m:chr m:val="̂"/>
                          </m:accPr>
                          <m:e>
                            <m:r>
                              <m:t>p</m:t>
                            </m:r>
                          </m:e>
                        </m:acc>
                      </m:e>
                      <m:sub>
                        <m:r>
                          <m:t>1</m:t>
                        </m:r>
                      </m:sub>
                    </m:sSub>
                    <m:r>
                      <m:rPr>
                        <m:sty m:val="p"/>
                      </m:rPr>
                      <m:t>−</m:t>
                    </m:r>
                    <m:sSub>
                      <m:e>
                        <m:acc>
                          <m:accPr>
                            <m:chr m:val="̂"/>
                          </m:accPr>
                          <m:e>
                            <m:r>
                              <m:t>p</m:t>
                            </m:r>
                          </m:e>
                        </m:acc>
                      </m:e>
                      <m:sub>
                        <m:r>
                          <m:t>2</m:t>
                        </m:r>
                      </m:sub>
                    </m:sSub>
                  </m:oMath>
                </a14:m>
                <a:r>
                  <a:rPr/>
                  <a:t>?</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Differences in Proportions: Standard Errors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sSub>
                      <m:e>
                        <m:acc>
                          <m:accPr>
                            <m:chr m:val="̂"/>
                          </m:accPr>
                          <m:e>
                            <m:r>
                              <m:t>p</m:t>
                            </m:r>
                          </m:e>
                        </m:acc>
                      </m:e>
                      <m:sub>
                        <m:r>
                          <m:t>1</m:t>
                        </m:r>
                      </m:sub>
                    </m:sSub>
                    <m:r>
                      <m:rPr>
                        <m:sty m:val="p"/>
                      </m:rPr>
                      <m:t>∼</m:t>
                    </m:r>
                    <m:r>
                      <m:t>N</m:t>
                    </m:r>
                    <m:d>
                      <m:dPr>
                        <m:begChr m:val="("/>
                        <m:endChr m:val=")"/>
                        <m:sepChr m:val=""/>
                        <m:grow/>
                      </m:dPr>
                      <m:e>
                        <m:sSub>
                          <m:e>
                            <m:r>
                              <m:t>p</m:t>
                            </m:r>
                          </m:e>
                          <m:sub>
                            <m:r>
                              <m:t>1</m:t>
                            </m:r>
                          </m:sub>
                        </m:sSub>
                        <m:r>
                          <m:rPr>
                            <m:sty m:val="p"/>
                          </m:rPr>
                          <m:t>,</m:t>
                        </m:r>
                        <m:sSub>
                          <m:e>
                            <m:r>
                              <m:t>σ</m:t>
                            </m:r>
                          </m:e>
                          <m:sub>
                            <m:sSub>
                              <m:e>
                                <m:acc>
                                  <m:accPr>
                                    <m:chr m:val="̂"/>
                                  </m:accPr>
                                  <m:e>
                                    <m:r>
                                      <m:t>p</m:t>
                                    </m:r>
                                  </m:e>
                                </m:acc>
                              </m:e>
                              <m:sub>
                                <m:r>
                                  <m:t>1</m:t>
                                </m:r>
                              </m:sub>
                            </m:sSub>
                          </m:sub>
                        </m:sSub>
                      </m:e>
                    </m:d>
                  </m:oMath>
                </a14:m>
                <a:r>
                  <a:rPr/>
                  <a:t>, </a:t>
                </a:r>
                <a14:m>
                  <m:oMath xmlns:m="http://schemas.openxmlformats.org/officeDocument/2006/math">
                    <m:sSub>
                      <m:e>
                        <m:acc>
                          <m:accPr>
                            <m:chr m:val="̂"/>
                          </m:accPr>
                          <m:e>
                            <m:r>
                              <m:t>p</m:t>
                            </m:r>
                          </m:e>
                        </m:acc>
                      </m:e>
                      <m:sub>
                        <m:r>
                          <m:t>2</m:t>
                        </m:r>
                      </m:sub>
                    </m:sSub>
                    <m:r>
                      <m:rPr>
                        <m:sty m:val="p"/>
                      </m:rPr>
                      <m:t>∼</m:t>
                    </m:r>
                    <m:r>
                      <m:t>N</m:t>
                    </m:r>
                    <m:d>
                      <m:dPr>
                        <m:begChr m:val="("/>
                        <m:endChr m:val=")"/>
                        <m:sepChr m:val=""/>
                        <m:grow/>
                      </m:dPr>
                      <m:e>
                        <m:sSub>
                          <m:e>
                            <m:r>
                              <m:t>p</m:t>
                            </m:r>
                          </m:e>
                          <m:sub>
                            <m:r>
                              <m:t>2</m:t>
                            </m:r>
                          </m:sub>
                        </m:sSub>
                        <m:r>
                          <m:rPr>
                            <m:sty m:val="p"/>
                          </m:rPr>
                          <m:t>,</m:t>
                        </m:r>
                        <m:sSub>
                          <m:e>
                            <m:r>
                              <m:t>σ</m:t>
                            </m:r>
                          </m:e>
                          <m:sub>
                            <m:sSub>
                              <m:e>
                                <m:acc>
                                  <m:accPr>
                                    <m:chr m:val="̂"/>
                                  </m:accPr>
                                  <m:e>
                                    <m:r>
                                      <m:t>p</m:t>
                                    </m:r>
                                  </m:e>
                                </m:acc>
                              </m:e>
                              <m:sub>
                                <m:r>
                                  <m:t>2</m:t>
                                </m:r>
                              </m:sub>
                            </m:sSub>
                          </m:sub>
                        </m:sSub>
                      </m:e>
                    </m:d>
                  </m:oMath>
                </a14:m>
              </a:p>
              <a:p>
                <a:pPr lvl="0"/>
                <a:r>
                  <a:rPr/>
                  <a:t>A linear combination of normal random variables is normal</a:t>
                </a:r>
              </a:p>
              <a:p>
                <a:pPr lvl="0"/>
                <a14:m>
                  <m:oMath xmlns:m="http://schemas.openxmlformats.org/officeDocument/2006/math">
                    <m:r>
                      <m:t>v</m:t>
                    </m:r>
                    <m:r>
                      <m:t>a</m:t>
                    </m:r>
                    <m:r>
                      <m:t>r</m:t>
                    </m:r>
                    <m:d>
                      <m:dPr>
                        <m:begChr m:val="("/>
                        <m:endChr m:val=")"/>
                        <m:sepChr m:val=""/>
                        <m:grow/>
                      </m:dPr>
                      <m:e>
                        <m:r>
                          <m:t>X</m:t>
                        </m:r>
                        <m:r>
                          <m:rPr>
                            <m:sty m:val="p"/>
                          </m:rPr>
                          <m:t>−</m:t>
                        </m:r>
                        <m:r>
                          <m:t>Y</m:t>
                        </m:r>
                      </m:e>
                    </m:d>
                    <m:r>
                      <m:rPr>
                        <m:sty m:val="p"/>
                      </m:rPr>
                      <m:t>=</m:t>
                    </m:r>
                    <m:r>
                      <m:t>v</m:t>
                    </m:r>
                    <m:r>
                      <m:t>a</m:t>
                    </m:r>
                    <m:r>
                      <m:t>r</m:t>
                    </m:r>
                    <m:d>
                      <m:dPr>
                        <m:begChr m:val="("/>
                        <m:endChr m:val=")"/>
                        <m:sepChr m:val=""/>
                        <m:grow/>
                      </m:dPr>
                      <m:e>
                        <m:r>
                          <m:t>X</m:t>
                        </m:r>
                      </m:e>
                    </m:d>
                    <m:r>
                      <m:rPr>
                        <m:sty m:val="p"/>
                      </m:rPr>
                      <m:t>+</m:t>
                    </m:r>
                    <m:r>
                      <m:t>v</m:t>
                    </m:r>
                    <m:r>
                      <m:t>a</m:t>
                    </m:r>
                    <m:r>
                      <m:t>r</m:t>
                    </m:r>
                    <m:d>
                      <m:dPr>
                        <m:begChr m:val="("/>
                        <m:endChr m:val=")"/>
                        <m:sepChr m:val=""/>
                        <m:grow/>
                      </m:dPr>
                      <m:e>
                        <m:r>
                          <m:t>Y</m:t>
                        </m:r>
                      </m:e>
                    </m:d>
                  </m:oMath>
                </a14:m>
                <a:r>
                  <a:rPr/>
                  <a:t> for independent random variables</a:t>
                </a:r>
              </a:p>
              <a:p>
                <a:pPr lvl="0"/>
                <a14:m>
                  <m:oMath xmlns:m="http://schemas.openxmlformats.org/officeDocument/2006/math">
                    <m:sSub>
                      <m:e>
                        <m:acc>
                          <m:accPr>
                            <m:chr m:val="̂"/>
                          </m:accPr>
                          <m:e>
                            <m:r>
                              <m:t>p</m:t>
                            </m:r>
                          </m:e>
                        </m:acc>
                      </m:e>
                      <m:sub>
                        <m:r>
                          <m:t>1</m:t>
                        </m:r>
                      </m:sub>
                    </m:sSub>
                    <m:r>
                      <m:rPr>
                        <m:sty m:val="p"/>
                      </m:rPr>
                      <m:t>−</m:t>
                    </m:r>
                    <m:sSub>
                      <m:e>
                        <m:acc>
                          <m:accPr>
                            <m:chr m:val="̂"/>
                          </m:accPr>
                          <m:e>
                            <m:r>
                              <m:t>p</m:t>
                            </m:r>
                          </m:e>
                        </m:acc>
                      </m:e>
                      <m:sub>
                        <m:r>
                          <m:t>2</m:t>
                        </m:r>
                      </m:sub>
                    </m:sSub>
                    <m:r>
                      <m:rPr>
                        <m:sty m:val="p"/>
                      </m:rPr>
                      <m:t>∼</m:t>
                    </m:r>
                    <m:r>
                      <m:t>N</m:t>
                    </m:r>
                    <m:d>
                      <m:dPr>
                        <m:begChr m:val="("/>
                        <m:endChr m:val=")"/>
                        <m:sepChr m:val=""/>
                        <m:grow/>
                      </m:dPr>
                      <m:e>
                        <m:sSub>
                          <m:e>
                            <m:r>
                              <m:t>p</m:t>
                            </m:r>
                          </m:e>
                          <m:sub>
                            <m:r>
                              <m:t>1</m:t>
                            </m:r>
                          </m:sub>
                        </m:sSub>
                        <m:r>
                          <m:rPr>
                            <m:sty m:val="p"/>
                          </m:rPr>
                          <m:t>−</m:t>
                        </m:r>
                        <m:sSub>
                          <m:e>
                            <m:r>
                              <m:t>p</m:t>
                            </m:r>
                          </m:e>
                          <m:sub>
                            <m:r>
                              <m:t>2</m:t>
                            </m:r>
                          </m:sub>
                        </m:sSub>
                        <m:r>
                          <m:rPr>
                            <m:sty m:val="p"/>
                          </m:rPr>
                          <m:t>,</m:t>
                        </m:r>
                        <m:rad>
                          <m:radPr>
                            <m:degHide m:val="on"/>
                          </m:radPr>
                          <m:deg/>
                          <m:e>
                            <m:sSubSup>
                              <m:e>
                                <m:r>
                                  <m:t>σ</m:t>
                                </m:r>
                              </m:e>
                              <m:sub>
                                <m:sSub>
                                  <m:e>
                                    <m:acc>
                                      <m:accPr>
                                        <m:chr m:val="̂"/>
                                      </m:accPr>
                                      <m:e>
                                        <m:r>
                                          <m:t>p</m:t>
                                        </m:r>
                                      </m:e>
                                    </m:acc>
                                  </m:e>
                                  <m:sub>
                                    <m:r>
                                      <m:t>1</m:t>
                                    </m:r>
                                  </m:sub>
                                </m:sSub>
                              </m:sub>
                              <m:sup>
                                <m:r>
                                  <m:t>2</m:t>
                                </m:r>
                              </m:sup>
                            </m:sSubSup>
                            <m:r>
                              <m:rPr>
                                <m:sty m:val="p"/>
                              </m:rPr>
                              <m:t>+</m:t>
                            </m:r>
                            <m:sSubSup>
                              <m:e>
                                <m:r>
                                  <m:t>σ</m:t>
                                </m:r>
                              </m:e>
                              <m:sub>
                                <m:sSub>
                                  <m:e>
                                    <m:acc>
                                      <m:accPr>
                                        <m:chr m:val="̂"/>
                                      </m:accPr>
                                      <m:e>
                                        <m:r>
                                          <m:t>p</m:t>
                                        </m:r>
                                      </m:e>
                                    </m:acc>
                                  </m:e>
                                  <m:sub>
                                    <m:r>
                                      <m:t>2</m:t>
                                    </m:r>
                                  </m:sub>
                                </m:sSub>
                              </m:sub>
                              <m:sup>
                                <m:r>
                                  <m:t>2</m:t>
                                </m:r>
                              </m:sup>
                            </m:sSubSup>
                          </m:e>
                        </m:rad>
                      </m:e>
                    </m:d>
                  </m:oMath>
                </a14:m>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we’re headed</a:t>
            </a:r>
          </a:p>
        </p:txBody>
      </p:sp>
      <p:sp>
        <p:nvSpPr>
          <p:cNvPr id="3" name="Content Placeholder 2"/>
          <p:cNvSpPr>
            <a:spLocks noGrp="1"/>
          </p:cNvSpPr>
          <p:nvPr>
            <p:ph idx="1"/>
          </p:nvPr>
        </p:nvSpPr>
        <p:spPr/>
        <p:txBody>
          <a:bodyPr/>
          <a:lstStyle/>
          <a:p>
            <a:pPr lvl="0"/>
            <a:r>
              <a:rPr/>
              <a:t>We want to perform various types of hypothesis tests</a:t>
            </a:r>
          </a:p>
          <a:p>
            <a:pPr lvl="1"/>
            <a:r>
              <a:rPr/>
              <a:t>Are financial markets efficient?</a:t>
            </a:r>
          </a:p>
          <a:p>
            <a:pPr lvl="1"/>
            <a:r>
              <a:rPr/>
              <a:t>Does welfare reduce employment?</a:t>
            </a:r>
          </a:p>
          <a:p>
            <a:pPr lvl="1"/>
            <a:r>
              <a:rPr/>
              <a:t>Do harsh criminal sentences reduce crime?</a:t>
            </a:r>
          </a:p>
          <a:p>
            <a:pPr lvl="1"/>
            <a:r>
              <a:rPr/>
              <a:t>Do firms increase green energy investments in response to subsidies?</a:t>
            </a:r>
          </a:p>
          <a:p>
            <a:pPr lvl="1"/>
            <a:r>
              <a:rPr/>
              <a:t>Do cats respond to cat music?</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Difference in Proportion: Standard Errors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Directly substituting in values, the difference in proportions is normal with mean </a:t>
                </a:r>
                <a14:m>
                  <m:oMath xmlns:m="http://schemas.openxmlformats.org/officeDocument/2006/math">
                    <m:sSub>
                      <m:e>
                        <m:acc>
                          <m:accPr>
                            <m:chr m:val="̂"/>
                          </m:accPr>
                          <m:e>
                            <m:r>
                              <m:t>p</m:t>
                            </m:r>
                          </m:e>
                        </m:acc>
                      </m:e>
                      <m:sub>
                        <m:r>
                          <m:t>1</m:t>
                        </m:r>
                      </m:sub>
                    </m:sSub>
                    <m:r>
                      <m:rPr>
                        <m:sty m:val="p"/>
                      </m:rPr>
                      <m:t>−</m:t>
                    </m:r>
                    <m:sSub>
                      <m:e>
                        <m:acc>
                          <m:accPr>
                            <m:chr m:val="̂"/>
                          </m:accPr>
                          <m:e>
                            <m:r>
                              <m:t>p</m:t>
                            </m:r>
                          </m:e>
                        </m:acc>
                      </m:e>
                      <m:sub>
                        <m:r>
                          <m:t>2</m:t>
                        </m:r>
                      </m:sub>
                    </m:sSub>
                  </m:oMath>
                </a14:m>
                <a:r>
                  <a:rPr/>
                  <a:t> and standard error equal to:</a:t>
                </a:r>
              </a:p>
              <a:p>
                <a:pPr lvl="0"/>
                <a14:m>
                  <m:oMath xmlns:m="http://schemas.openxmlformats.org/officeDocument/2006/math">
                    <m:r>
                      <m:t>S</m:t>
                    </m:r>
                    <m:r>
                      <m:t>E</m:t>
                    </m:r>
                    <m:r>
                      <m:rPr>
                        <m:sty m:val="p"/>
                      </m:rPr>
                      <m:t>=</m:t>
                    </m:r>
                    <m:rad>
                      <m:radPr>
                        <m:degHide m:val="on"/>
                      </m:radPr>
                      <m:deg/>
                      <m:e>
                        <m:f>
                          <m:fPr>
                            <m:type m:val="bar"/>
                          </m:fPr>
                          <m:num>
                            <m:sSub>
                              <m:e>
                                <m:acc>
                                  <m:accPr>
                                    <m:chr m:val="̂"/>
                                  </m:accPr>
                                  <m:e>
                                    <m:r>
                                      <m:t>p</m:t>
                                    </m:r>
                                  </m:e>
                                </m:acc>
                              </m:e>
                              <m:sub>
                                <m:r>
                                  <m:t>1</m:t>
                                </m:r>
                              </m:sub>
                            </m:sSub>
                            <m:d>
                              <m:dPr>
                                <m:begChr m:val="("/>
                                <m:endChr m:val=")"/>
                                <m:sepChr m:val=""/>
                                <m:grow/>
                              </m:dPr>
                              <m:e>
                                <m:r>
                                  <m:t>1</m:t>
                                </m:r>
                                <m:r>
                                  <m:rPr>
                                    <m:sty m:val="p"/>
                                  </m:rPr>
                                  <m:t>−</m:t>
                                </m:r>
                                <m:sSub>
                                  <m:e>
                                    <m:acc>
                                      <m:accPr>
                                        <m:chr m:val="̂"/>
                                      </m:accPr>
                                      <m:e>
                                        <m:r>
                                          <m:t>p</m:t>
                                        </m:r>
                                      </m:e>
                                    </m:acc>
                                  </m:e>
                                  <m:sub>
                                    <m:r>
                                      <m:t>1</m:t>
                                    </m:r>
                                  </m:sub>
                                </m:sSub>
                              </m:e>
                            </m:d>
                          </m:num>
                          <m:den>
                            <m:sSub>
                              <m:e>
                                <m:r>
                                  <m:t>n</m:t>
                                </m:r>
                              </m:e>
                              <m:sub>
                                <m:r>
                                  <m:t>1</m:t>
                                </m:r>
                              </m:sub>
                            </m:sSub>
                          </m:den>
                        </m:f>
                        <m:r>
                          <m:rPr>
                            <m:sty m:val="p"/>
                          </m:rPr>
                          <m:t>+</m:t>
                        </m:r>
                        <m:f>
                          <m:fPr>
                            <m:type m:val="bar"/>
                          </m:fPr>
                          <m:num>
                            <m:sSub>
                              <m:e>
                                <m:acc>
                                  <m:accPr>
                                    <m:chr m:val="̂"/>
                                  </m:accPr>
                                  <m:e>
                                    <m:r>
                                      <m:t>p</m:t>
                                    </m:r>
                                  </m:e>
                                </m:acc>
                              </m:e>
                              <m:sub>
                                <m:r>
                                  <m:t>2</m:t>
                                </m:r>
                              </m:sub>
                            </m:sSub>
                            <m:d>
                              <m:dPr>
                                <m:begChr m:val="("/>
                                <m:endChr m:val=")"/>
                                <m:sepChr m:val=""/>
                                <m:grow/>
                              </m:dPr>
                              <m:e>
                                <m:r>
                                  <m:t>1</m:t>
                                </m:r>
                                <m:r>
                                  <m:rPr>
                                    <m:sty m:val="p"/>
                                  </m:rPr>
                                  <m:t>−</m:t>
                                </m:r>
                                <m:sSub>
                                  <m:e>
                                    <m:acc>
                                      <m:accPr>
                                        <m:chr m:val="̂"/>
                                      </m:accPr>
                                      <m:e>
                                        <m:r>
                                          <m:t>p</m:t>
                                        </m:r>
                                      </m:e>
                                    </m:acc>
                                  </m:e>
                                  <m:sub>
                                    <m:r>
                                      <m:t>2</m:t>
                                    </m:r>
                                  </m:sub>
                                </m:sSub>
                              </m:e>
                            </m:d>
                          </m:num>
                          <m:den>
                            <m:sSub>
                              <m:e>
                                <m:r>
                                  <m:t>n</m:t>
                                </m:r>
                              </m:e>
                              <m:sub>
                                <m:r>
                                  <m:t>2</m:t>
                                </m:r>
                              </m:sub>
                            </m:sSub>
                          </m:den>
                        </m:f>
                      </m:e>
                    </m:rad>
                  </m:oMath>
                </a14:m>
              </a:p>
              <a:p>
                <a:pPr lvl="1"/>
                <a:r>
                  <a:rPr/>
                  <a:t>It’s just two copies of our formula glued together</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Difference in Proportions: 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Your class has 30 female and 20 male students. Female students correctly answered 80% of the multiple choice questions, while male students correctly answered 70%. Do you have evidence to suggest that male and female students are different? Use </a:t>
                </a:r>
                <a14:m>
                  <m:oMath xmlns:m="http://schemas.openxmlformats.org/officeDocument/2006/math">
                    <m:r>
                      <m:t>α</m:t>
                    </m:r>
                    <m:r>
                      <m:rPr>
                        <m:sty m:val="p"/>
                      </m:rPr>
                      <m:t>=</m:t>
                    </m:r>
                    <m:r>
                      <m:t>.05</m:t>
                    </m:r>
                  </m:oMath>
                </a14:m>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a:r>
              <a:rPr/>
              <a:t>Marketing has presented you with two advertisements and want you to choose between them. You run a pilot where you show the advertisements to a test group and see what percentage react favorably. A group of 100 individuals are shown each advertisement. 40 percent of participants respond favorably for advertisement 1 compared to 55 percent for advertisement 2. Calculate a 95% confidence interval for the difference in favorability of the advertisements.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 one-sample means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When testing single proportions, we used the point value of </a:t>
                </a:r>
                <a14:m>
                  <m:oMath xmlns:m="http://schemas.openxmlformats.org/officeDocument/2006/math">
                    <m:acc>
                      <m:accPr>
                        <m:chr m:val="̂"/>
                      </m:accPr>
                      <m:e>
                        <m:r>
                          <m:t>p</m:t>
                        </m:r>
                      </m:e>
                    </m:acc>
                  </m:oMath>
                </a14:m>
                <a:r>
                  <a:rPr/>
                  <a:t> and calculated the standard error as </a:t>
                </a:r>
                <a14:m>
                  <m:oMath xmlns:m="http://schemas.openxmlformats.org/officeDocument/2006/math">
                    <m:rad>
                      <m:radPr>
                        <m:degHide m:val="on"/>
                      </m:radPr>
                      <m:deg/>
                      <m:e>
                        <m:f>
                          <m:fPr>
                            <m:type m:val="bar"/>
                          </m:fPr>
                          <m:num>
                            <m:acc>
                              <m:accPr>
                                <m:chr m:val="̂"/>
                              </m:accPr>
                              <m:e>
                                <m:r>
                                  <m:t>p</m:t>
                                </m:r>
                              </m:e>
                            </m:acc>
                            <m:d>
                              <m:dPr>
                                <m:begChr m:val="("/>
                                <m:endChr m:val=")"/>
                                <m:sepChr m:val=""/>
                                <m:grow/>
                              </m:dPr>
                              <m:e>
                                <m:r>
                                  <m:t>1</m:t>
                                </m:r>
                                <m:r>
                                  <m:rPr>
                                    <m:sty m:val="p"/>
                                  </m:rPr>
                                  <m:t>−</m:t>
                                </m:r>
                                <m:acc>
                                  <m:accPr>
                                    <m:chr m:val="̂"/>
                                  </m:accPr>
                                  <m:e>
                                    <m:r>
                                      <m:t>p</m:t>
                                    </m:r>
                                  </m:e>
                                </m:acc>
                              </m:e>
                            </m:d>
                          </m:num>
                          <m:den>
                            <m:r>
                              <m:t>n</m:t>
                            </m:r>
                          </m:den>
                        </m:f>
                      </m:e>
                    </m:rad>
                  </m:oMath>
                </a14:m>
                <a:r>
                  <a:rPr/>
                  <a:t>.</a:t>
                </a:r>
              </a:p>
              <a:p>
                <a:pPr lvl="0"/>
                <a:r>
                  <a:rPr/>
                  <a:t>In general, we can calculate our point estimate as </a:t>
                </a:r>
                <a14:m>
                  <m:oMath xmlns:m="http://schemas.openxmlformats.org/officeDocument/2006/math">
                    <m:acc>
                      <m:accPr>
                        <m:chr m:val="‾"/>
                      </m:accPr>
                      <m:e>
                        <m:r>
                          <m:t>x</m:t>
                        </m:r>
                      </m:e>
                    </m:acc>
                  </m:oMath>
                </a14:m>
                <a:r>
                  <a:rPr/>
                  <a:t> and calculate a standard error as </a:t>
                </a:r>
                <a14:m>
                  <m:oMath xmlns:m="http://schemas.openxmlformats.org/officeDocument/2006/math">
                    <m:f>
                      <m:fPr>
                        <m:type m:val="bar"/>
                      </m:fPr>
                      <m:num>
                        <m:r>
                          <m:t>s</m:t>
                        </m:r>
                      </m:num>
                      <m:den>
                        <m:rad>
                          <m:radPr>
                            <m:degHide m:val="on"/>
                          </m:radPr>
                          <m:deg/>
                          <m:e>
                            <m:r>
                              <m:t>n</m:t>
                            </m:r>
                          </m:e>
                        </m:rad>
                      </m:den>
                    </m:f>
                  </m:oMath>
                </a14:m>
              </a:p>
              <a:p>
                <a:pPr lvl="0"/>
                <a:r>
                  <a:rPr/>
                  <a:t>If our sample size is large, everything else remains identical</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a:r>
              <a:rPr/>
              <a:t>Your average teaching evaluation is 4.474 with a standard deviation of 0.080. You want to know the typical range of evaluations you might receive the following semester. Calculate a 95% confidence interval.</a:t>
            </a:r>
          </a:p>
          <a:p>
            <a:pPr lvl="0"/>
            <a:r>
              <a:rPr/>
              <a:t>What assumptions are required for this to be a reasonable method?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If x is a normal random variable, then </a:t>
                </a:r>
                <a14:m>
                  <m:oMath xmlns:m="http://schemas.openxmlformats.org/officeDocument/2006/math">
                    <m:f>
                      <m:fPr>
                        <m:type m:val="bar"/>
                      </m:fPr>
                      <m:num>
                        <m:r>
                          <m:t>x</m:t>
                        </m:r>
                        <m:r>
                          <m:rPr>
                            <m:sty m:val="p"/>
                          </m:rPr>
                          <m:t>−</m:t>
                        </m:r>
                        <m:r>
                          <m:t>μ</m:t>
                        </m:r>
                      </m:num>
                      <m:den>
                        <m:r>
                          <m:t>σ</m:t>
                        </m:r>
                        <m:rad>
                          <m:radPr>
                            <m:degHide m:val="on"/>
                          </m:radPr>
                          <m:deg/>
                          <m:e>
                            <m:r>
                              <m:t>n</m:t>
                            </m:r>
                          </m:e>
                        </m:rad>
                      </m:den>
                    </m:f>
                  </m:oMath>
                </a14:m>
                <a:r>
                  <a:rPr/>
                  <a:t> is also normally distributed</a:t>
                </a:r>
              </a:p>
              <a:p>
                <a:pPr lvl="0"/>
                <a:r>
                  <a:rPr/>
                  <a:t>But if we don’t know </a:t>
                </a:r>
                <a14:m>
                  <m:oMath xmlns:m="http://schemas.openxmlformats.org/officeDocument/2006/math">
                    <m:r>
                      <m:t>σ</m:t>
                    </m:r>
                  </m:oMath>
                </a14:m>
                <a:r>
                  <a:rPr/>
                  <a:t>, then we instead estimate </a:t>
                </a:r>
                <a14:m>
                  <m:oMath xmlns:m="http://schemas.openxmlformats.org/officeDocument/2006/math">
                    <m:r>
                      <m:t>s</m:t>
                    </m:r>
                  </m:oMath>
                </a14:m>
                <a:r>
                  <a:rPr/>
                  <a:t> from the data - it’s a random variable</a:t>
                </a:r>
              </a:p>
              <a:p>
                <a:pPr lvl="0"/>
                <a:r>
                  <a:rPr/>
                  <a:t>It turns out that </a:t>
                </a:r>
                <a14:m>
                  <m:oMath xmlns:m="http://schemas.openxmlformats.org/officeDocument/2006/math">
                    <m:f>
                      <m:fPr>
                        <m:type m:val="bar"/>
                      </m:fPr>
                      <m:num>
                        <m:r>
                          <m:t>x</m:t>
                        </m:r>
                        <m:r>
                          <m:rPr>
                            <m:sty m:val="p"/>
                          </m:rPr>
                          <m:t>−</m:t>
                        </m:r>
                        <m:acc>
                          <m:accPr>
                            <m:chr m:val="‾"/>
                          </m:accPr>
                          <m:e>
                            <m:r>
                              <m:t>x</m:t>
                            </m:r>
                          </m:e>
                        </m:acc>
                      </m:num>
                      <m:den>
                        <m:r>
                          <m:t>s</m:t>
                        </m:r>
                        <m:rad>
                          <m:radPr>
                            <m:degHide m:val="on"/>
                          </m:radPr>
                          <m:deg/>
                          <m:e>
                            <m:r>
                              <m:t>n</m:t>
                            </m:r>
                          </m:e>
                        </m:rad>
                      </m:den>
                    </m:f>
                  </m:oMath>
                </a14:m>
                <a:r>
                  <a:rPr/>
                  <a:t> is only </a:t>
                </a:r>
                <a:r>
                  <a:rPr i="1"/>
                  <a:t>asymptotically</a:t>
                </a:r>
                <a:r>
                  <a:rPr/>
                  <a:t> normal</a:t>
                </a:r>
              </a:p>
              <a:p>
                <a:pPr lvl="1"/>
                <a:r>
                  <a:rPr/>
                  <a:t>s follows a chi-square distribution (we’ll cover later)</a:t>
                </a:r>
              </a:p>
              <a:p>
                <a:pPr lvl="1"/>
                <a:r>
                  <a:rPr/>
                  <a:t>This transformation yields something called a t-distribution</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When we estimate s from the data, our standardized value </a:t>
                </a:r>
                <a14:m>
                  <m:oMath xmlns:m="http://schemas.openxmlformats.org/officeDocument/2006/math">
                    <m:f>
                      <m:fPr>
                        <m:type m:val="bar"/>
                      </m:fPr>
                      <m:num>
                        <m:acc>
                          <m:accPr>
                            <m:chr m:val="‾"/>
                          </m:accPr>
                          <m:e>
                            <m:r>
                              <m:t>x</m:t>
                            </m:r>
                          </m:e>
                        </m:acc>
                        <m:r>
                          <m:rPr>
                            <m:sty m:val="p"/>
                          </m:rPr>
                          <m:t>−</m:t>
                        </m:r>
                        <m:sSub>
                          <m:e>
                            <m:r>
                              <m:t>μ</m:t>
                            </m:r>
                          </m:e>
                          <m:sub>
                            <m:r>
                              <m:t>0</m:t>
                            </m:r>
                          </m:sub>
                        </m:sSub>
                      </m:num>
                      <m:den>
                        <m:r>
                          <m:t>s</m:t>
                        </m:r>
                        <m:rad>
                          <m:radPr>
                            <m:degHide m:val="on"/>
                          </m:radPr>
                          <m:deg/>
                          <m:e>
                            <m:r>
                              <m:t>n</m:t>
                            </m:r>
                          </m:e>
                        </m:rad>
                      </m:den>
                    </m:f>
                    <m:r>
                      <m:rPr>
                        <m:sty m:val="p"/>
                      </m:rPr>
                      <m:t>∼</m:t>
                    </m:r>
                    <m:r>
                      <m:t>t</m:t>
                    </m:r>
                    <m:d>
                      <m:dPr>
                        <m:begChr m:val="("/>
                        <m:endChr m:val=")"/>
                        <m:sepChr m:val=""/>
                        <m:grow/>
                      </m:dPr>
                      <m:e>
                        <m:r>
                          <m:t>ν</m:t>
                        </m:r>
                        <m:r>
                          <m:rPr>
                            <m:sty m:val="p"/>
                          </m:rPr>
                          <m:t>=</m:t>
                        </m:r>
                        <m:r>
                          <m:t>n</m:t>
                        </m:r>
                        <m:r>
                          <m:rPr>
                            <m:sty m:val="p"/>
                          </m:rPr>
                          <m:t>−</m:t>
                        </m:r>
                        <m:r>
                          <m:t>1</m:t>
                        </m:r>
                      </m:e>
                    </m:d>
                  </m:oMath>
                </a14:m>
              </a:p>
              <a:p>
                <a:pPr lvl="1"/>
                <a:r>
                  <a:rPr/>
                  <a:t>This is a t-distribution with </a:t>
                </a:r>
                <a14:m>
                  <m:oMath xmlns:m="http://schemas.openxmlformats.org/officeDocument/2006/math">
                    <m:r>
                      <m:t>ν</m:t>
                    </m:r>
                    <m:r>
                      <m:rPr>
                        <m:sty m:val="p"/>
                      </m:rPr>
                      <m:t>=</m:t>
                    </m:r>
                    <m:r>
                      <m:t>n</m:t>
                    </m:r>
                    <m:r>
                      <m:rPr>
                        <m:sty m:val="p"/>
                      </m:rPr>
                      <m:t>−</m:t>
                    </m:r>
                    <m:r>
                      <m:t>1</m:t>
                    </m:r>
                  </m:oMath>
                </a14:m>
                <a:r>
                  <a:rPr/>
                  <a:t> </a:t>
                </a:r>
                <a:r>
                  <a:rPr i="1"/>
                  <a:t>degrees of freedom</a:t>
                </a:r>
              </a:p>
              <a:p>
                <a:pPr lvl="1"/>
                <a:r>
                  <a:rPr/>
                  <a:t>We look up the values in a t-table. There is a separate table for each degree of freedom</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 distribution Graph</a:t>
            </a:r>
          </a:p>
        </p:txBody>
      </p:sp>
      <p:pic>
        <p:nvPicPr>
          <p:cNvPr descr="Lecture8_files/figure-pptx/unnamed-chunk-8-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 T-table</a:t>
            </a:r>
          </a:p>
        </p:txBody>
      </p:sp>
      <p:sp>
        <p:nvSpPr>
          <p:cNvPr id="3" name="Content Placeholder 2"/>
          <p:cNvSpPr>
            <a:spLocks noGrp="1"/>
          </p:cNvSpPr>
          <p:nvPr>
            <p:ph idx="1"/>
          </p:nvPr>
        </p:nvSpPr>
        <p:spPr/>
        <p:txBody>
          <a:bodyPr/>
          <a:lstStyle/>
          <a:p>
            <a:pPr lvl="0" indent="0">
              <a:buNone/>
            </a:pPr>
            <a:r>
              <a:rPr>
                <a:latin typeface="Courier"/>
              </a:rPr>
              <a:t>       p  df=5 df=10 df=30     z
1: 0.900 1.372 1.341 1.310 1.282
2: 0.950 1.812 1.753 1.697 1.645
3: 0.975 2.228 2.131 2.042 1.960
4: 0.990 2.764 2.602 2.457 2.326
5: 0.995 3.169 2.947 2.750 2.576</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we use a t-distribution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As </a:t>
                </a:r>
                <a14:m>
                  <m:oMath xmlns:m="http://schemas.openxmlformats.org/officeDocument/2006/math">
                    <m:r>
                      <m:t>n</m:t>
                    </m:r>
                    <m:r>
                      <m:rPr>
                        <m:sty m:val="p"/>
                      </m:rPr>
                      <m:t>→</m:t>
                    </m:r>
                    <m:r>
                      <m:rPr>
                        <m:sty m:val="p"/>
                      </m:rPr>
                      <m:t>∞</m:t>
                    </m:r>
                  </m:oMath>
                </a14:m>
                <a:r>
                  <a:rPr/>
                  <a:t>, the t-distribution approaches a normal distribution. If our sample size is above around 100 we can just use a normal distribution</a:t>
                </a:r>
              </a:p>
              <a:p>
                <a:pPr lvl="0"/>
                <a:r>
                  <a:rPr/>
                  <a:t>For smaller values of n, we use a t-distribution instead. In addition to independent, identically distributed samples, we also </a:t>
                </a:r>
                <a:r>
                  <a:rPr b="1"/>
                  <a:t>require that the underlying distribution is normally distributed</a:t>
                </a:r>
              </a:p>
              <a:p>
                <a:pPr lvl="0"/>
                <a:r>
                  <a:rPr/>
                  <a:t>In practice we’ll use the t-distribution for small samples even if this is violated since it’s still a better estimate than the normal distribution</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Hypothesis Testing Roadmap</a:t>
            </a:r>
          </a:p>
        </p:txBody>
      </p:sp>
      <p:sp>
        <p:nvSpPr>
          <p:cNvPr id="3" name="Content Placeholder 2"/>
          <p:cNvSpPr>
            <a:spLocks noGrp="1"/>
          </p:cNvSpPr>
          <p:nvPr>
            <p:ph idx="1"/>
          </p:nvPr>
        </p:nvSpPr>
        <p:spPr/>
        <p:txBody>
          <a:bodyPr/>
          <a:lstStyle/>
          <a:p>
            <a:pPr lvl="0"/>
            <a:r>
              <a:rPr/>
              <a:t>Hypothesis testing for proportions (5.3, 6.1)</a:t>
            </a:r>
          </a:p>
          <a:p>
            <a:pPr lvl="0"/>
            <a:r>
              <a:rPr/>
              <a:t>Differences in proportions (6.2)</a:t>
            </a:r>
          </a:p>
          <a:p>
            <a:pPr lvl="0"/>
            <a:r>
              <a:rPr/>
              <a:t>Goodness of Fit (6.3)</a:t>
            </a:r>
          </a:p>
          <a:p>
            <a:pPr lvl="0"/>
            <a:r>
              <a:rPr/>
              <a:t>t-distribution (7.1,7.2)</a:t>
            </a:r>
          </a:p>
          <a:p>
            <a:pPr lvl="0"/>
            <a:r>
              <a:rPr/>
              <a:t>ANOVA (7.4)</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Differences in Means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most common application for a t-test is assessing whether the mean of two groups is different</a:t>
                </a:r>
              </a:p>
              <a:p>
                <a:pPr lvl="0"/>
                <a:r>
                  <a:rPr/>
                  <a:t>To calculate the standard error, we use the same trick as before:</a:t>
                </a:r>
              </a:p>
              <a:p>
                <a:pPr lvl="0"/>
                <a14:m>
                  <m:oMath xmlns:m="http://schemas.openxmlformats.org/officeDocument/2006/math">
                    <m:sSub>
                      <m:e>
                        <m:r>
                          <m:t>σ</m:t>
                        </m:r>
                      </m:e>
                      <m:sub>
                        <m:sSub>
                          <m:e>
                            <m:r>
                              <m:t>x</m:t>
                            </m:r>
                          </m:e>
                          <m:sub>
                            <m:r>
                              <m:t>1</m:t>
                            </m:r>
                          </m:sub>
                        </m:sSub>
                        <m:r>
                          <m:rPr>
                            <m:sty m:val="p"/>
                          </m:rPr>
                          <m:t>−</m:t>
                        </m:r>
                        <m:sSub>
                          <m:e>
                            <m:r>
                              <m:t>x</m:t>
                            </m:r>
                          </m:e>
                          <m:sub>
                            <m:r>
                              <m:t>2</m:t>
                            </m:r>
                          </m:sub>
                        </m:sSub>
                      </m:sub>
                    </m:sSub>
                    <m:r>
                      <m:rPr>
                        <m:sty m:val="p"/>
                      </m:rPr>
                      <m:t>=</m:t>
                    </m:r>
                    <m:rad>
                      <m:radPr>
                        <m:degHide m:val="on"/>
                      </m:radPr>
                      <m:deg/>
                      <m:e>
                        <m:f>
                          <m:fPr>
                            <m:type m:val="bar"/>
                          </m:fPr>
                          <m:num>
                            <m:sSubSup>
                              <m:e>
                                <m:r>
                                  <m:t>s</m:t>
                                </m:r>
                              </m:e>
                              <m:sub>
                                <m:r>
                                  <m:t>1</m:t>
                                </m:r>
                              </m:sub>
                              <m:sup>
                                <m:r>
                                  <m:t>2</m:t>
                                </m:r>
                              </m:sup>
                            </m:sSubSup>
                          </m:num>
                          <m:den>
                            <m:sSub>
                              <m:e>
                                <m:r>
                                  <m:t>n</m:t>
                                </m:r>
                              </m:e>
                              <m:sub>
                                <m:r>
                                  <m:t>1</m:t>
                                </m:r>
                              </m:sub>
                            </m:sSub>
                          </m:den>
                        </m:f>
                        <m:r>
                          <m:rPr>
                            <m:sty m:val="p"/>
                          </m:rPr>
                          <m:t>+</m:t>
                        </m:r>
                        <m:f>
                          <m:fPr>
                            <m:type m:val="bar"/>
                          </m:fPr>
                          <m:num>
                            <m:sSubSup>
                              <m:e>
                                <m:r>
                                  <m:t>s</m:t>
                                </m:r>
                              </m:e>
                              <m:sub>
                                <m:r>
                                  <m:t>2</m:t>
                                </m:r>
                              </m:sub>
                              <m:sup>
                                <m:r>
                                  <m:t>2</m:t>
                                </m:r>
                              </m:sup>
                            </m:sSubSup>
                          </m:num>
                          <m:den>
                            <m:sSub>
                              <m:e>
                                <m:r>
                                  <m:t>n</m:t>
                                </m:r>
                              </m:e>
                              <m:sub>
                                <m:r>
                                  <m:t>2</m:t>
                                </m:r>
                              </m:sub>
                            </m:sSub>
                          </m:den>
                        </m:f>
                      </m:e>
                    </m:rad>
                  </m:oMath>
                </a14:m>
              </a:p>
              <a:p>
                <a:pPr lvl="0"/>
                <a:r>
                  <a:rPr/>
                  <a:t>degrees of freedom is </a:t>
                </a:r>
                <a14:m>
                  <m:oMath xmlns:m="http://schemas.openxmlformats.org/officeDocument/2006/math">
                    <m:sSub>
                      <m:e>
                        <m:r>
                          <m:t>n</m:t>
                        </m:r>
                      </m:e>
                      <m:sub>
                        <m:r>
                          <m:t>1</m:t>
                        </m:r>
                      </m:sub>
                    </m:sSub>
                    <m:r>
                      <m:rPr>
                        <m:sty m:val="p"/>
                      </m:rPr>
                      <m:t>+</m:t>
                    </m:r>
                    <m:sSub>
                      <m:e>
                        <m:r>
                          <m:t>n</m:t>
                        </m:r>
                      </m:e>
                      <m:sub>
                        <m:r>
                          <m:t>2</m:t>
                        </m:r>
                      </m:sub>
                    </m:sSub>
                    <m:r>
                      <m:rPr>
                        <m:sty m:val="p"/>
                      </m:rPr>
                      <m:t>−</m:t>
                    </m:r>
                    <m:r>
                      <m:t>2</m:t>
                    </m:r>
                  </m:oMath>
                </a14:m>
                <a:r>
                  <a:rPr/>
                  <a:t> if the variances of the two groups are equal</a:t>
                </a:r>
              </a:p>
              <a:p>
                <a:pPr lvl="1"/>
                <a:r>
                  <a:rPr/>
                  <a:t>If not you need software to calculate. Just use </a:t>
                </a:r>
                <a14:m>
                  <m:oMath xmlns:m="http://schemas.openxmlformats.org/officeDocument/2006/math">
                    <m:sSub>
                      <m:e>
                        <m:r>
                          <m:t>n</m:t>
                        </m:r>
                      </m:e>
                      <m:sub>
                        <m:r>
                          <m:t>1</m:t>
                        </m:r>
                      </m:sub>
                    </m:sSub>
                    <m:r>
                      <m:rPr>
                        <m:sty m:val="p"/>
                      </m:rPr>
                      <m:t>+</m:t>
                    </m:r>
                    <m:sSub>
                      <m:e>
                        <m:r>
                          <m:t>n</m:t>
                        </m:r>
                      </m:e>
                      <m:sub>
                        <m:r>
                          <m:t>2</m:t>
                        </m:r>
                      </m:sub>
                    </m:sSub>
                    <m:r>
                      <m:rPr>
                        <m:sty m:val="p"/>
                      </m:rPr>
                      <m:t>−</m:t>
                    </m:r>
                    <m:r>
                      <m:t>2</m:t>
                    </m:r>
                  </m:oMath>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a:r>
              <a:rPr/>
              <a:t>You randomly assign patients to either receive blood pressure medication or a placebo with each group having 11 individuals. The placebo group ends up with a mean systolic blood pressure of 135 mm Hg with standard deviation of 8, while the treatment group has a mean blood pressure of 130 mm Hg with a standard deviation of 10. Can we conclude that the medication reduces blood pressure?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Paired t-test</a:t>
            </a:r>
          </a:p>
        </p:txBody>
      </p:sp>
      <p:sp>
        <p:nvSpPr>
          <p:cNvPr id="3" name="Content Placeholder 2"/>
          <p:cNvSpPr>
            <a:spLocks noGrp="1"/>
          </p:cNvSpPr>
          <p:nvPr>
            <p:ph idx="1"/>
          </p:nvPr>
        </p:nvSpPr>
        <p:spPr/>
        <p:txBody>
          <a:bodyPr/>
          <a:lstStyle/>
          <a:p>
            <a:pPr lvl="0"/>
            <a:r>
              <a:rPr/>
              <a:t>You assign 11 individuals to a blood pressure medication, and measure their blood pressure before and after treatment. Before treatment they had mean 135 with standard deviation 8. Afterwards they had mean 125 with standard deviation 10. The difference between the two has mean -10 with standard deviation of 4. Was there a statistically significant drop in blood pressure?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Some accounting</a:t>
            </a:r>
          </a:p>
        </p:txBody>
      </p:sp>
      <p:sp>
        <p:nvSpPr>
          <p:cNvPr id="3" name="Content Placeholder 2"/>
          <p:cNvSpPr>
            <a:spLocks noGrp="1"/>
          </p:cNvSpPr>
          <p:nvPr>
            <p:ph idx="1"/>
          </p:nvPr>
        </p:nvSpPr>
        <p:spPr/>
        <p:txBody>
          <a:bodyPr/>
          <a:lstStyle/>
          <a:p>
            <a:pPr lvl="0" indent="0" marL="0">
              <a:buNone/>
            </a:pPr>
            <a:r>
              <a:rPr/>
              <a:t>In the previous example, the before group had sd of 8, the after group had sd of 10, and the difference had sd of 4. How?</a:t>
            </a:r>
          </a:p>
          <a:p>
            <a:pPr lvl="0"/>
            <a:r>
              <a:rPr/>
              <a:t>A This is a flawed example - the numbers don’t match reality</a:t>
            </a:r>
          </a:p>
          <a:p>
            <a:pPr lvl="0"/>
            <a:r>
              <a:rPr/>
              <a:t>B Before and After are negatively correlated. This implies treatment effects depend on initial blood pressure level</a:t>
            </a:r>
          </a:p>
          <a:p>
            <a:pPr lvl="0"/>
            <a:r>
              <a:rPr/>
              <a:t>C Before and After are positively correlated. Since the individual is the same, relative results will tend to be close together.</a:t>
            </a:r>
          </a:p>
          <a:p>
            <a:pPr lvl="0"/>
            <a:r>
              <a:rPr/>
              <a:t>D We’re using within-individual variation instead of across-individual variation, which is generally much smaller</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Cross-sectional vs paired differences</a:t>
            </a:r>
          </a:p>
        </p:txBody>
      </p:sp>
      <p:sp>
        <p:nvSpPr>
          <p:cNvPr id="3" name="Content Placeholder 2"/>
          <p:cNvSpPr>
            <a:spLocks noGrp="1"/>
          </p:cNvSpPr>
          <p:nvPr>
            <p:ph idx="1"/>
          </p:nvPr>
        </p:nvSpPr>
        <p:spPr/>
        <p:txBody>
          <a:bodyPr/>
          <a:lstStyle/>
          <a:p>
            <a:pPr lvl="0"/>
            <a:r>
              <a:rPr/>
              <a:t>A paired t-test only uses within-individual variation, which is often much lower than across-individual variation. As a result, standard errors are usually lower</a:t>
            </a:r>
          </a:p>
          <a:p>
            <a:pPr lvl="0"/>
            <a:r>
              <a:rPr/>
              <a:t>We have the same number of observations, but we also have additional information </a:t>
            </a:r>
            <a:r>
              <a:rPr i="1"/>
              <a:t>linking</a:t>
            </a:r>
            <a:r>
              <a:rPr/>
              <a:t> the two datasets. This additional information gives us more precision in our estimate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Chi-Square</a:t>
            </a:r>
          </a:p>
        </p:txBody>
      </p:sp>
      <p:sp>
        <p:nvSpPr>
          <p:cNvPr id="3" name="Content Placeholder 2"/>
          <p:cNvSpPr>
            <a:spLocks noGrp="1"/>
          </p:cNvSpPr>
          <p:nvPr>
            <p:ph idx="1"/>
          </p:nvPr>
        </p:nvSpPr>
        <p:spPr/>
        <p:txBody>
          <a:bodyPr/>
          <a:lstStyle/>
          <a:p>
            <a:pPr lvl="0"/>
            <a:r>
              <a:rPr/>
              <a:t>So far we’ve tested for differences in means among two groups</a:t>
            </a:r>
          </a:p>
          <a:p>
            <a:pPr lvl="0"/>
            <a:r>
              <a:rPr/>
              <a:t>While this is powerful, occasionally we’ll have many different groups that we want to compare</a:t>
            </a:r>
          </a:p>
          <a:p>
            <a:pPr lvl="0"/>
            <a:r>
              <a:rPr/>
              <a:t>One common way this arises is testing if data comes from a specific distribution</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Motivating Example</a:t>
            </a:r>
          </a:p>
        </p:txBody>
      </p:sp>
      <p:sp>
        <p:nvSpPr>
          <p:cNvPr id="3" name="Content Placeholder 2"/>
          <p:cNvSpPr>
            <a:spLocks noGrp="1"/>
          </p:cNvSpPr>
          <p:nvPr>
            <p:ph idx="1"/>
          </p:nvPr>
        </p:nvSpPr>
        <p:spPr/>
        <p:txBody>
          <a:bodyPr/>
          <a:lstStyle/>
          <a:p>
            <a:pPr lvl="0"/>
            <a:r>
              <a:rPr/>
              <a:t>You buy a bag of Laffy Taffy Fruit Combos. It contains four flavor combinations: Strawberry-Kiwi, Mango-Passionfruit, Wildberry-Banana, and Strawberry-Orange</a:t>
            </a:r>
          </a:p>
          <a:p>
            <a:pPr lvl="0"/>
            <a:r>
              <a:rPr/>
              <a:t>You want to know if the the flavor combinations are uniformly distributed</a:t>
            </a:r>
          </a:p>
          <a:p>
            <a:pPr lvl="0"/>
            <a:r>
              <a:rPr/>
              <a:t>In a package of 16, you obtain 7, 2, 3, and 4 of the flavors above, respectively</a:t>
            </a:r>
          </a:p>
          <a:p>
            <a:pPr lvl="0"/>
            <a:r>
              <a:rPr/>
              <a:t>How can we go about answering this question?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Combining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If we were just testing if strawberry-kiwi were different from 25%, we would calculate the standardized value of the difference: </a:t>
                </a:r>
                <a14:m>
                  <m:oMath xmlns:m="http://schemas.openxmlformats.org/officeDocument/2006/math">
                    <m:sSub>
                      <m:e>
                        <m:r>
                          <m:t>z</m:t>
                        </m:r>
                      </m:e>
                      <m:sub>
                        <m:r>
                          <m:t>1</m:t>
                        </m:r>
                      </m:sub>
                    </m:sSub>
                    <m:r>
                      <m:rPr>
                        <m:sty m:val="p"/>
                      </m:rPr>
                      <m:t>=</m:t>
                    </m:r>
                    <m:f>
                      <m:fPr>
                        <m:type m:val="bar"/>
                      </m:fPr>
                      <m:num>
                        <m:f>
                          <m:fPr>
                            <m:type m:val="bar"/>
                          </m:fPr>
                          <m:num>
                            <m:r>
                              <m:t>7</m:t>
                            </m:r>
                          </m:num>
                          <m:den>
                            <m:r>
                              <m:t>16</m:t>
                            </m:r>
                          </m:den>
                        </m:f>
                        <m:r>
                          <m:rPr>
                            <m:sty m:val="p"/>
                          </m:rPr>
                          <m:t>−</m:t>
                        </m:r>
                        <m:f>
                          <m:fPr>
                            <m:type m:val="bar"/>
                          </m:fPr>
                          <m:num>
                            <m:r>
                              <m:t>4</m:t>
                            </m:r>
                          </m:num>
                          <m:den>
                            <m:r>
                              <m:t>16</m:t>
                            </m:r>
                          </m:den>
                        </m:f>
                      </m:num>
                      <m:den>
                        <m:r>
                          <m:t>S</m:t>
                        </m:r>
                        <m:r>
                          <m:t>E</m:t>
                        </m:r>
                      </m:den>
                    </m:f>
                  </m:oMath>
                </a14:m>
              </a:p>
              <a:p>
                <a:pPr lvl="0"/>
                <a:r>
                  <a:rPr/>
                  <a:t>We can calculate the same for each of the three other categories to get </a:t>
                </a:r>
                <a14:m>
                  <m:oMath xmlns:m="http://schemas.openxmlformats.org/officeDocument/2006/math">
                    <m:sSub>
                      <m:e>
                        <m:r>
                          <m:t>z</m:t>
                        </m:r>
                      </m:e>
                      <m:sub>
                        <m:r>
                          <m:t>2</m:t>
                        </m:r>
                      </m:sub>
                    </m:sSub>
                    <m:r>
                      <m:rPr>
                        <m:sty m:val="p"/>
                      </m:rPr>
                      <m:t>,</m:t>
                    </m:r>
                    <m:sSub>
                      <m:e>
                        <m:r>
                          <m:t>z</m:t>
                        </m:r>
                      </m:e>
                      <m:sub>
                        <m:r>
                          <m:t>3</m:t>
                        </m:r>
                      </m:sub>
                    </m:sSub>
                  </m:oMath>
                </a14:m>
                <a:r>
                  <a:rPr/>
                  <a:t>, and </a:t>
                </a:r>
                <a14:m>
                  <m:oMath xmlns:m="http://schemas.openxmlformats.org/officeDocument/2006/math">
                    <m:sSub>
                      <m:e>
                        <m:r>
                          <m:t>z</m:t>
                        </m:r>
                      </m:e>
                      <m:sub>
                        <m:r>
                          <m:t>4</m:t>
                        </m:r>
                      </m:sub>
                    </m:sSub>
                  </m:oMath>
                </a14:m>
              </a:p>
              <a:p>
                <a:pPr lvl="0"/>
                <a:r>
                  <a:rPr/>
                  <a:t>We then combine them in a smart way: </a:t>
                </a:r>
                <a14:m>
                  <m:oMath xmlns:m="http://schemas.openxmlformats.org/officeDocument/2006/math">
                    <m:sSubSup>
                      <m:e>
                        <m:r>
                          <m:t>z</m:t>
                        </m:r>
                      </m:e>
                      <m:sub>
                        <m:r>
                          <m:t>1</m:t>
                        </m:r>
                      </m:sub>
                      <m:sup>
                        <m:r>
                          <m:t>2</m:t>
                        </m:r>
                      </m:sup>
                    </m:sSubSup>
                    <m:r>
                      <m:rPr>
                        <m:sty m:val="p"/>
                      </m:rPr>
                      <m:t>+</m:t>
                    </m:r>
                    <m:sSubSup>
                      <m:e>
                        <m:r>
                          <m:t>z</m:t>
                        </m:r>
                      </m:e>
                      <m:sub>
                        <m:r>
                          <m:t>2</m:t>
                        </m:r>
                      </m:sub>
                      <m:sup>
                        <m:r>
                          <m:t>2</m:t>
                        </m:r>
                      </m:sup>
                    </m:sSubSup>
                    <m:r>
                      <m:rPr>
                        <m:sty m:val="p"/>
                      </m:rPr>
                      <m:t>+</m:t>
                    </m:r>
                    <m:sSubSup>
                      <m:e>
                        <m:r>
                          <m:t>z</m:t>
                        </m:r>
                      </m:e>
                      <m:sub>
                        <m:r>
                          <m:t>3</m:t>
                        </m:r>
                      </m:sub>
                      <m:sup>
                        <m:r>
                          <m:t>2</m:t>
                        </m:r>
                      </m:sup>
                    </m:sSubSup>
                    <m:r>
                      <m:rPr>
                        <m:sty m:val="p"/>
                      </m:rPr>
                      <m:t>+</m:t>
                    </m:r>
                    <m:sSubSup>
                      <m:e>
                        <m:r>
                          <m:t>z</m:t>
                        </m:r>
                      </m:e>
                      <m:sub>
                        <m:r>
                          <m:t>4</m:t>
                        </m:r>
                      </m:sub>
                      <m:sup>
                        <m:r>
                          <m:t>2</m:t>
                        </m:r>
                      </m:sup>
                    </m:sSubSup>
                  </m:oMath>
                </a14:m>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Introducing the Chi-Square 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Our null hypothesis is that 25% of the candy falls in each category. On average we’d expect 4 of each</a:t>
                </a:r>
              </a:p>
              <a:p>
                <a:pPr lvl="0"/>
                <a:r>
                  <a:rPr/>
                  <a:t>We can calculate the deviance from this distribution: the sum of the squared differences between expected and observed results</a:t>
                </a:r>
              </a:p>
              <a:p>
                <a:pPr lvl="0"/>
                <a:r>
                  <a:rPr/>
                  <a:t>If we assume that individual deviations are normally distributed, then our total deviance is the sum of 4 squared normal distributions: </a:t>
                </a:r>
                <a14:m>
                  <m:oMath xmlns:m="http://schemas.openxmlformats.org/officeDocument/2006/math">
                    <m:sSup>
                      <m:e>
                        <m:r>
                          <m:t>χ</m:t>
                        </m:r>
                      </m:e>
                      <m:sup>
                        <m:r>
                          <m:t>2</m:t>
                        </m:r>
                      </m:sup>
                    </m:sSup>
                    <m:r>
                      <m:rPr>
                        <m:sty m:val="p"/>
                      </m:rPr>
                      <m:t>=</m:t>
                    </m:r>
                    <m:nary>
                      <m:naryPr>
                        <m:chr m:val="∑"/>
                        <m:limLoc m:val="undOvr"/>
                        <m:subHide m:val="off"/>
                        <m:supHide m:val="off"/>
                      </m:naryPr>
                      <m:sub>
                        <m:r>
                          <m:t>i</m:t>
                        </m:r>
                        <m:r>
                          <m:rPr>
                            <m:sty m:val="p"/>
                          </m:rPr>
                          <m:t>=</m:t>
                        </m:r>
                        <m:r>
                          <m:t>1</m:t>
                        </m:r>
                      </m:sub>
                      <m:sup>
                        <m:r>
                          <m:t>4</m:t>
                        </m:r>
                      </m:sup>
                      <m:e>
                        <m:sSubSup>
                          <m:e>
                            <m:r>
                              <m:t>Z</m:t>
                            </m:r>
                          </m:e>
                          <m:sub>
                            <m:r>
                              <m:t>i</m:t>
                            </m:r>
                          </m:sub>
                          <m:sup>
                            <m:r>
                              <m:t>2</m:t>
                            </m:r>
                          </m:sup>
                        </m:sSubSup>
                      </m:e>
                    </m:nary>
                  </m:oMath>
                </a14:m>
              </a:p>
              <a:p>
                <a:pPr lvl="0"/>
                <a:r>
                  <a:rPr/>
                  <a:t>This is a chi-square distribution with 3 degrees of freedom</a:t>
                </a: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Chi-Square Test 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Our standard errors need to be modified slightly when dealing with multiple comparisons. The actual test statistic ends up as the following:</a:t>
                </a:r>
              </a:p>
              <a:p>
                <a:pPr lvl="0"/>
                <a14:m>
                  <m:oMath xmlns:m="http://schemas.openxmlformats.org/officeDocument/2006/math">
                    <m:sSup>
                      <m:e>
                        <m:r>
                          <m:t>χ</m:t>
                        </m:r>
                      </m:e>
                      <m:sup>
                        <m:r>
                          <m:t>2</m:t>
                        </m:r>
                      </m:sup>
                    </m:sSup>
                    <m:r>
                      <m:rPr>
                        <m:sty m:val="p"/>
                      </m:rPr>
                      <m:t>=</m:t>
                    </m:r>
                    <m:nary>
                      <m:naryPr>
                        <m:chr m:val="∑"/>
                        <m:limLoc m:val="undOvr"/>
                        <m:subHide m:val="off"/>
                        <m:supHide m:val="off"/>
                      </m:naryPr>
                      <m:sub>
                        <m:r>
                          <m:t>i</m:t>
                        </m:r>
                        <m:r>
                          <m:rPr>
                            <m:sty m:val="p"/>
                          </m:rPr>
                          <m:t>=</m:t>
                        </m:r>
                        <m:r>
                          <m:t>1</m:t>
                        </m:r>
                      </m:sub>
                      <m:sup>
                        <m:r>
                          <m:t>k</m:t>
                        </m:r>
                      </m:sup>
                      <m:e>
                        <m:f>
                          <m:fPr>
                            <m:type m:val="bar"/>
                          </m:fPr>
                          <m:num>
                            <m:sSup>
                              <m:e>
                                <m:d>
                                  <m:dPr>
                                    <m:begChr m:val="("/>
                                    <m:endChr m:val=")"/>
                                    <m:sepChr m:val=""/>
                                    <m:grow/>
                                  </m:dPr>
                                  <m:e>
                                    <m:r>
                                      <m:t>O</m:t>
                                    </m:r>
                                    <m:r>
                                      <m:t>b</m:t>
                                    </m:r>
                                    <m:r>
                                      <m:t>s</m:t>
                                    </m:r>
                                    <m:r>
                                      <m:t>e</m:t>
                                    </m:r>
                                    <m:r>
                                      <m:t>r</m:t>
                                    </m:r>
                                    <m:r>
                                      <m:t>v</m:t>
                                    </m:r>
                                    <m:r>
                                      <m:t>e</m:t>
                                    </m:r>
                                    <m:sSub>
                                      <m:e>
                                        <m:r>
                                          <m:t>d</m:t>
                                        </m:r>
                                      </m:e>
                                      <m:sub>
                                        <m:r>
                                          <m:t>i</m:t>
                                        </m:r>
                                      </m:sub>
                                    </m:sSub>
                                    <m:r>
                                      <m:rPr>
                                        <m:sty m:val="p"/>
                                      </m:rPr>
                                      <m:t>−</m:t>
                                    </m:r>
                                    <m:r>
                                      <m:t>E</m:t>
                                    </m:r>
                                    <m:r>
                                      <m:t>x</m:t>
                                    </m:r>
                                    <m:r>
                                      <m:t>p</m:t>
                                    </m:r>
                                    <m:r>
                                      <m:t>e</m:t>
                                    </m:r>
                                    <m:r>
                                      <m:t>c</m:t>
                                    </m:r>
                                    <m:r>
                                      <m:t>t</m:t>
                                    </m:r>
                                    <m:r>
                                      <m:t>e</m:t>
                                    </m:r>
                                    <m:sSub>
                                      <m:e>
                                        <m:r>
                                          <m:t>d</m:t>
                                        </m:r>
                                      </m:e>
                                      <m:sub>
                                        <m:r>
                                          <m:t>i</m:t>
                                        </m:r>
                                      </m:sub>
                                    </m:sSub>
                                  </m:e>
                                </m:d>
                              </m:e>
                              <m:sup>
                                <m:r>
                                  <m:t>2</m:t>
                                </m:r>
                              </m:sup>
                            </m:sSup>
                          </m:num>
                          <m:den>
                            <m:r>
                              <m:t>E</m:t>
                            </m:r>
                            <m:r>
                              <m:t>x</m:t>
                            </m:r>
                            <m:r>
                              <m:t>p</m:t>
                            </m:r>
                            <m:r>
                              <m:t>e</m:t>
                            </m:r>
                            <m:r>
                              <m:t>c</m:t>
                            </m:r>
                            <m:r>
                              <m:t>t</m:t>
                            </m:r>
                            <m:r>
                              <m:t>e</m:t>
                            </m:r>
                            <m:sSub>
                              <m:e>
                                <m:r>
                                  <m:t>d</m:t>
                                </m:r>
                              </m:e>
                              <m:sub>
                                <m:r>
                                  <m:t>i</m:t>
                                </m:r>
                              </m:sub>
                            </m:sSub>
                          </m:den>
                        </m:f>
                      </m:e>
                    </m:nary>
                  </m:oMath>
                </a14:m>
                <a:r>
                  <a:rPr/>
                  <a:t>a</a:t>
                </a:r>
              </a:p>
              <a:p>
                <a:pPr lvl="0"/>
                <a:r>
                  <a:rPr/>
                  <a:t>This follows a </a:t>
                </a:r>
                <a14:m>
                  <m:oMath xmlns:m="http://schemas.openxmlformats.org/officeDocument/2006/math">
                    <m:sSup>
                      <m:e>
                        <m:r>
                          <m:t>χ</m:t>
                        </m:r>
                      </m:e>
                      <m:sup>
                        <m:r>
                          <m:t>2</m:t>
                        </m:r>
                      </m:sup>
                    </m:sSup>
                  </m:oMath>
                </a14:m>
                <a:r>
                  <a:rPr/>
                  <a:t> distribution with </a:t>
                </a:r>
                <a14:m>
                  <m:oMath xmlns:m="http://schemas.openxmlformats.org/officeDocument/2006/math">
                    <m:r>
                      <m:t>k</m:t>
                    </m:r>
                    <m:r>
                      <m:rPr>
                        <m:sty m:val="p"/>
                      </m:rPr>
                      <m:t>−</m:t>
                    </m:r>
                    <m:r>
                      <m:t>1</m:t>
                    </m:r>
                  </m:oMath>
                </a14:m>
                <a:r>
                  <a:rPr/>
                  <a:t> degrees of freedom</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 theme with hypothesis testing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Calculate the standard error</a:t>
                </a:r>
              </a:p>
              <a:p>
                <a:pPr lvl="1"/>
                <a14:m>
                  <m:oMath xmlns:m="http://schemas.openxmlformats.org/officeDocument/2006/math">
                    <m:rad>
                      <m:radPr>
                        <m:degHide m:val="on"/>
                      </m:radPr>
                      <m:deg/>
                      <m:e>
                        <m:f>
                          <m:fPr>
                            <m:type m:val="bar"/>
                          </m:fPr>
                          <m:num>
                            <m:acc>
                              <m:accPr>
                                <m:chr m:val="̂"/>
                              </m:accPr>
                              <m:e>
                                <m:r>
                                  <m:t>p</m:t>
                                </m:r>
                              </m:e>
                            </m:acc>
                            <m:d>
                              <m:dPr>
                                <m:begChr m:val="("/>
                                <m:endChr m:val=")"/>
                                <m:sepChr m:val=""/>
                                <m:grow/>
                              </m:dPr>
                              <m:e>
                                <m:r>
                                  <m:t>1</m:t>
                                </m:r>
                                <m:r>
                                  <m:rPr>
                                    <m:sty m:val="p"/>
                                  </m:rPr>
                                  <m:t>−</m:t>
                                </m:r>
                                <m:acc>
                                  <m:accPr>
                                    <m:chr m:val="̂"/>
                                  </m:accPr>
                                  <m:e>
                                    <m:r>
                                      <m:t>p</m:t>
                                    </m:r>
                                  </m:e>
                                </m:acc>
                              </m:e>
                            </m:d>
                          </m:num>
                          <m:den>
                            <m:r>
                              <m:t>n</m:t>
                            </m:r>
                          </m:den>
                        </m:f>
                      </m:e>
                    </m:rad>
                  </m:oMath>
                </a14:m>
              </a:p>
              <a:p>
                <a:pPr lvl="0"/>
                <a:r>
                  <a:rPr/>
                  <a:t>Calculate a test statistic</a:t>
                </a:r>
              </a:p>
              <a:p>
                <a:pPr lvl="1"/>
                <a14:m>
                  <m:oMath xmlns:m="http://schemas.openxmlformats.org/officeDocument/2006/math">
                    <m:f>
                      <m:fPr>
                        <m:type m:val="bar"/>
                      </m:fPr>
                      <m:num>
                        <m:acc>
                          <m:accPr>
                            <m:chr m:val="̂"/>
                          </m:accPr>
                          <m:e>
                            <m:r>
                              <m:t>p</m:t>
                            </m:r>
                          </m:e>
                        </m:acc>
                        <m:r>
                          <m:rPr>
                            <m:sty m:val="p"/>
                          </m:rPr>
                          <m:t>−</m:t>
                        </m:r>
                        <m:sSub>
                          <m:e>
                            <m:r>
                              <m:t>p</m:t>
                            </m:r>
                          </m:e>
                          <m:sub>
                            <m:r>
                              <m:t>0</m:t>
                            </m:r>
                          </m:sub>
                        </m:sSub>
                      </m:num>
                      <m:den>
                        <m:sSub>
                          <m:e>
                            <m:r>
                              <m:t>σ</m:t>
                            </m:r>
                          </m:e>
                          <m:sub>
                            <m:acc>
                              <m:accPr>
                                <m:chr m:val="̂"/>
                              </m:accPr>
                              <m:e>
                                <m:r>
                                  <m:t>p</m:t>
                                </m:r>
                              </m:e>
                            </m:acc>
                          </m:sub>
                        </m:sSub>
                      </m:den>
                    </m:f>
                  </m:oMath>
                </a14:m>
              </a:p>
              <a:p>
                <a:pPr lvl="0"/>
                <a:r>
                  <a:rPr/>
                  <a:t>Look up the value in a table</a:t>
                </a:r>
              </a:p>
              <a:p>
                <a:pPr lvl="1"/>
                <a:r>
                  <a:rPr/>
                  <a:t>Here a normal table</a:t>
                </a:r>
              </a:p>
              <a:p>
                <a:pPr lvl="0"/>
                <a:r>
                  <a:rPr/>
                  <a:t>Depending on what we’re testing, these all change a bit</a:t>
                </a:r>
              </a:p>
            </p:txBody>
          </p:sp>
        </mc:Choice>
      </mc:AlternateContent>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Looking up a p-value with chi-square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Good news: the chi-square distribution only takes on non-negative values (why?)</a:t>
                </a:r>
              </a:p>
              <a:p>
                <a:pPr lvl="0"/>
                <a:r>
                  <a:rPr/>
                  <a:t>There’s only ever 1 tail in the test</a:t>
                </a:r>
              </a:p>
              <a:p>
                <a:pPr lvl="0"/>
                <a:r>
                  <a:rPr/>
                  <a:t>For a p-value, always take </a:t>
                </a:r>
                <a14:m>
                  <m:oMath xmlns:m="http://schemas.openxmlformats.org/officeDocument/2006/math">
                    <m:r>
                      <m:t>1</m:t>
                    </m:r>
                    <m:r>
                      <m:rPr>
                        <m:sty m:val="p"/>
                      </m:rPr>
                      <m:t>−</m:t>
                    </m:r>
                    <m:r>
                      <m:t>F</m:t>
                    </m:r>
                    <m:d>
                      <m:dPr>
                        <m:begChr m:val="("/>
                        <m:endChr m:val=")"/>
                        <m:sepChr m:val=""/>
                        <m:grow/>
                      </m:dPr>
                      <m:e>
                        <m:sSup>
                          <m:e>
                            <m:r>
                              <m:t>χ</m:t>
                            </m:r>
                          </m:e>
                          <m:sup>
                            <m:r>
                              <m:t>2</m:t>
                            </m:r>
                          </m:sup>
                        </m:sSup>
                      </m:e>
                    </m:d>
                  </m:oMath>
                </a14:m>
                <a:r>
                  <a:rPr/>
                  <a:t> where </a:t>
                </a:r>
                <a14:m>
                  <m:oMath xmlns:m="http://schemas.openxmlformats.org/officeDocument/2006/math">
                    <m:r>
                      <m:t>F</m:t>
                    </m:r>
                    <m:d>
                      <m:dPr>
                        <m:begChr m:val="("/>
                        <m:endChr m:val=")"/>
                        <m:sepChr m:val=""/>
                        <m:grow/>
                      </m:dPr>
                      <m:e>
                        <m:sSup>
                          <m:e>
                            <m:r>
                              <m:t>χ</m:t>
                            </m:r>
                          </m:e>
                          <m:sup>
                            <m:r>
                              <m:t>2</m:t>
                            </m:r>
                          </m:sup>
                        </m:sSup>
                      </m:e>
                    </m:d>
                  </m:oMath>
                </a14:m>
                <a:r>
                  <a:rPr/>
                  <a:t> is the corresponding value in the table</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 chi-square table</a:t>
            </a:r>
          </a:p>
        </p:txBody>
      </p:sp>
      <p:sp>
        <p:nvSpPr>
          <p:cNvPr id="3" name="Content Placeholder 2"/>
          <p:cNvSpPr>
            <a:spLocks noGrp="1"/>
          </p:cNvSpPr>
          <p:nvPr>
            <p:ph idx="1"/>
          </p:nvPr>
        </p:nvSpPr>
        <p:spPr/>
        <p:txBody>
          <a:bodyPr/>
          <a:lstStyle/>
          <a:p>
            <a:pPr lvl="0" indent="0">
              <a:buNone/>
            </a:pPr>
            <a:r>
              <a:rPr>
                <a:latin typeface="Courier"/>
              </a:rPr>
              <a:t>       p   df=2   df=3   df=4   df=5
1: 0.900  4.605  6.251  7.779  9.236
2: 0.950  5.991  7.815  9.488 11.070
3: 0.975  7.378  9.348 11.143 12.833
4: 0.990  9.210 11.345 13.277 15.086
5: 0.995 10.597 12.838 14.860 16.750</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distribution</a:t>
            </a:r>
          </a:p>
        </p:txBody>
      </p:sp>
      <p:sp>
        <p:nvSpPr>
          <p:cNvPr id="3" name="Content Placeholder 2"/>
          <p:cNvSpPr>
            <a:spLocks noGrp="1"/>
          </p:cNvSpPr>
          <p:nvPr>
            <p:ph idx="1"/>
          </p:nvPr>
        </p:nvSpPr>
        <p:spPr/>
        <p:txBody>
          <a:bodyPr/>
          <a:lstStyle/>
          <a:p>
            <a:pPr lvl="0"/>
            <a:r>
              <a:rPr/>
              <a:t>Students walk by a classroom at a rate of 2 students/minute. You want to test whether this follows a Poisson process. A poisson random variable has the following pmf (with number of students in each of 60 1 minute intervals labeled as N)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distribution</a:t>
            </a:r>
          </a:p>
        </p:txBody>
      </p:sp>
      <p:sp>
        <p:nvSpPr>
          <p:cNvPr id="3" name="Content Placeholder 2"/>
          <p:cNvSpPr>
            <a:spLocks noGrp="1"/>
          </p:cNvSpPr>
          <p:nvPr>
            <p:ph idx="1"/>
          </p:nvPr>
        </p:nvSpPr>
        <p:spPr/>
        <p:txBody>
          <a:bodyPr/>
          <a:lstStyle/>
          <a:p>
            <a:pPr lvl="0" indent="0">
              <a:buNone/>
            </a:pPr>
            <a:r>
              <a:rPr>
                <a:latin typeface="Courier"/>
              </a:rPr>
              <a:t>    x    p  N
1:  0 0.14  7
2:  1 0.27 15
3:  2 0.27 19
4:  3 0.18 12
5:  4 0.09  6
6: 5+ 0.05  1</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Independence</a:t>
            </a:r>
          </a:p>
        </p:txBody>
      </p:sp>
      <p:sp>
        <p:nvSpPr>
          <p:cNvPr id="3" name="Content Placeholder 2"/>
          <p:cNvSpPr>
            <a:spLocks noGrp="1"/>
          </p:cNvSpPr>
          <p:nvPr>
            <p:ph idx="1"/>
          </p:nvPr>
        </p:nvSpPr>
        <p:spPr/>
        <p:txBody>
          <a:bodyPr/>
          <a:lstStyle/>
          <a:p>
            <a:pPr lvl="0"/>
            <a:r>
              <a:rPr/>
              <a:t>Suppose we’re interested in knowing whether there’s a relationship between pet ownership and major. You are given the following contingency table. How can we test for independence?</a:t>
            </a:r>
          </a:p>
          <a:p>
            <a:pPr lvl="0" indent="0">
              <a:buNone/>
            </a:pPr>
            <a:r>
              <a:rPr>
                <a:latin typeface="Courier"/>
              </a:rPr>
              <a:t>      math econ art total
dog     10    5  15    30
cat     10   12   5    27
bunny    0    3   0     3
total   20   20  20    60</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F-test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Chi-square can be thought of as the multivariate version of a difference-in-proportions test</a:t>
                </a:r>
              </a:p>
              <a:p>
                <a:pPr lvl="0"/>
                <a:r>
                  <a:rPr/>
                  <a:t>We can do the same analog for a differences-in-means test among many variables</a:t>
                </a:r>
              </a:p>
              <a:p>
                <a:pPr lvl="0"/>
                <a:r>
                  <a:rPr/>
                  <a:t>Our null hypothesis will be that </a:t>
                </a:r>
                <a14:m>
                  <m:oMath xmlns:m="http://schemas.openxmlformats.org/officeDocument/2006/math">
                    <m:sSub>
                      <m:e>
                        <m:r>
                          <m:t>μ</m:t>
                        </m:r>
                      </m:e>
                      <m:sub>
                        <m:r>
                          <m:t>1</m:t>
                        </m:r>
                      </m:sub>
                    </m:sSub>
                    <m:r>
                      <m:rPr>
                        <m:sty m:val="p"/>
                      </m:rPr>
                      <m:t>=</m:t>
                    </m:r>
                    <m:sSub>
                      <m:e>
                        <m:r>
                          <m:t>μ</m:t>
                        </m:r>
                      </m:e>
                      <m:sub>
                        <m:r>
                          <m:t>2</m:t>
                        </m:r>
                      </m:sub>
                    </m:sSub>
                    <m:r>
                      <m:rPr>
                        <m:sty m:val="p"/>
                      </m:rPr>
                      <m:t>=</m:t>
                    </m:r>
                    <m:r>
                      <m:rPr>
                        <m:sty m:val="p"/>
                      </m:rPr>
                      <m:t>.</m:t>
                    </m:r>
                    <m:r>
                      <m:rPr>
                        <m:sty m:val="p"/>
                      </m:rPr>
                      <m:t>.</m:t>
                    </m:r>
                    <m:r>
                      <m:rPr>
                        <m:sty m:val="p"/>
                      </m:rPr>
                      <m:t>.</m:t>
                    </m:r>
                    <m:r>
                      <m:rPr>
                        <m:sty m:val="p"/>
                      </m:rPr>
                      <m:t>=</m:t>
                    </m:r>
                    <m:sSub>
                      <m:e>
                        <m:r>
                          <m:t>μ</m:t>
                        </m:r>
                      </m:e>
                      <m:sub>
                        <m:r>
                          <m:t>n</m:t>
                        </m:r>
                      </m:sub>
                    </m:sSub>
                  </m:oMath>
                </a14:m>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F-test intuition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If our groups are identical, then our within-group variance and our across-group variance will differ only by sample size</a:t>
                </a:r>
              </a:p>
              <a:p>
                <a:pPr lvl="1"/>
                <a14:m>
                  <m:oMath xmlns:m="http://schemas.openxmlformats.org/officeDocument/2006/math">
                    <m:f>
                      <m:fPr>
                        <m:type m:val="bar"/>
                      </m:fPr>
                      <m:num>
                        <m:r>
                          <m:t>M</m:t>
                        </m:r>
                        <m:r>
                          <m:t>S</m:t>
                        </m:r>
                        <m:r>
                          <m:t>G</m:t>
                        </m:r>
                      </m:num>
                      <m:den>
                        <m:r>
                          <m:t>M</m:t>
                        </m:r>
                        <m:r>
                          <m:t>S</m:t>
                        </m:r>
                        <m:r>
                          <m:t>E</m:t>
                        </m:r>
                      </m:den>
                    </m:f>
                    <m:r>
                      <m:rPr>
                        <m:sty m:val="p"/>
                      </m:rPr>
                      <m:t>=</m:t>
                    </m:r>
                    <m:r>
                      <m:t>1</m:t>
                    </m:r>
                  </m:oMath>
                </a14:m>
              </a:p>
              <a:p>
                <a:pPr lvl="0"/>
                <a:r>
                  <a:rPr/>
                  <a:t>Calculate the ratio of within- to across- variance</a:t>
                </a:r>
              </a:p>
              <a:p>
                <a:pPr lvl="1"/>
                <a:r>
                  <a:rPr/>
                  <a:t>A higher across-group variance implies differences between groups’</a:t>
                </a:r>
              </a:p>
              <a:p>
                <a:pPr lvl="0"/>
                <a:r>
                  <a:rPr/>
                  <a:t>The ratio of normal distributions is an F-distribution - look up in a table</a:t>
                </a: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F-test 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r>
                      <m:t>F</m:t>
                    </m:r>
                    <m:r>
                      <m:rPr>
                        <m:sty m:val="p"/>
                      </m:rPr>
                      <m:t>=</m:t>
                    </m:r>
                    <m:f>
                      <m:fPr>
                        <m:type m:val="bar"/>
                      </m:fPr>
                      <m:num>
                        <m:r>
                          <m:t>M</m:t>
                        </m:r>
                        <m:r>
                          <m:t>S</m:t>
                        </m:r>
                        <m:r>
                          <m:t>G</m:t>
                        </m:r>
                      </m:num>
                      <m:den>
                        <m:r>
                          <m:t>M</m:t>
                        </m:r>
                        <m:r>
                          <m:t>S</m:t>
                        </m:r>
                        <m:r>
                          <m:t>E</m:t>
                        </m:r>
                      </m:den>
                    </m:f>
                  </m:oMath>
                </a14:m>
              </a:p>
              <a:p>
                <a:pPr lvl="0"/>
                <a14:m>
                  <m:oMath xmlns:m="http://schemas.openxmlformats.org/officeDocument/2006/math">
                    <m:r>
                      <m:t>M</m:t>
                    </m:r>
                    <m:r>
                      <m:t>S</m:t>
                    </m:r>
                    <m:r>
                      <m:t>G</m:t>
                    </m:r>
                    <m:r>
                      <m:rPr>
                        <m:sty m:val="p"/>
                      </m:rPr>
                      <m:t>=</m:t>
                    </m:r>
                    <m:f>
                      <m:fPr>
                        <m:type m:val="bar"/>
                      </m:fPr>
                      <m:num>
                        <m:r>
                          <m:t>1</m:t>
                        </m:r>
                      </m:num>
                      <m:den>
                        <m:r>
                          <m:t>k</m:t>
                        </m:r>
                        <m:r>
                          <m:rPr>
                            <m:sty m:val="p"/>
                          </m:rPr>
                          <m:t>−</m:t>
                        </m:r>
                        <m:r>
                          <m:t>1</m:t>
                        </m:r>
                      </m:den>
                    </m:f>
                    <m:nary>
                      <m:naryPr>
                        <m:chr m:val="∑"/>
                        <m:limLoc m:val="undOvr"/>
                        <m:subHide m:val="off"/>
                        <m:supHide m:val="off"/>
                      </m:naryPr>
                      <m:sub>
                        <m:r>
                          <m:t>i</m:t>
                        </m:r>
                        <m:r>
                          <m:rPr>
                            <m:sty m:val="p"/>
                          </m:rPr>
                          <m:t>=</m:t>
                        </m:r>
                        <m:r>
                          <m:t>1</m:t>
                        </m:r>
                      </m:sub>
                      <m:sup>
                        <m:r>
                          <m:t>k</m:t>
                        </m:r>
                      </m:sup>
                      <m:e>
                        <m:sSub>
                          <m:e>
                            <m:r>
                              <m:t>n</m:t>
                            </m:r>
                          </m:e>
                          <m:sub>
                            <m:r>
                              <m:t>i</m:t>
                            </m:r>
                          </m:sub>
                        </m:sSub>
                      </m:e>
                    </m:nary>
                    <m:sSup>
                      <m:e>
                        <m:d>
                          <m:dPr>
                            <m:begChr m:val="("/>
                            <m:endChr m:val=")"/>
                            <m:sepChr m:val=""/>
                            <m:grow/>
                          </m:dPr>
                          <m:e>
                            <m:sSub>
                              <m:e>
                                <m:acc>
                                  <m:accPr>
                                    <m:chr m:val="‾"/>
                                  </m:accPr>
                                  <m:e>
                                    <m:r>
                                      <m:t>x</m:t>
                                    </m:r>
                                  </m:e>
                                </m:acc>
                              </m:e>
                              <m:sub>
                                <m:r>
                                  <m:t>i</m:t>
                                </m:r>
                              </m:sub>
                            </m:sSub>
                            <m:r>
                              <m:rPr>
                                <m:sty m:val="p"/>
                              </m:rPr>
                              <m:t>−</m:t>
                            </m:r>
                            <m:acc>
                              <m:accPr>
                                <m:chr m:val="‾"/>
                              </m:accPr>
                              <m:e>
                                <m:r>
                                  <m:t>x</m:t>
                                </m:r>
                              </m:e>
                            </m:acc>
                          </m:e>
                        </m:d>
                      </m:e>
                      <m:sup>
                        <m:r>
                          <m:t>2</m:t>
                        </m:r>
                      </m:sup>
                    </m:sSup>
                  </m:oMath>
                </a14:m>
              </a:p>
              <a:p>
                <a:pPr lvl="0"/>
                <a14:m>
                  <m:oMath xmlns:m="http://schemas.openxmlformats.org/officeDocument/2006/math">
                    <m:r>
                      <m:t>M</m:t>
                    </m:r>
                    <m:r>
                      <m:t>S</m:t>
                    </m:r>
                    <m:r>
                      <m:t>E</m:t>
                    </m:r>
                    <m:r>
                      <m:rPr>
                        <m:sty m:val="p"/>
                      </m:rPr>
                      <m:t>=</m:t>
                    </m:r>
                    <m:f>
                      <m:fPr>
                        <m:type m:val="bar"/>
                      </m:fPr>
                      <m:num>
                        <m:r>
                          <m:t>1</m:t>
                        </m:r>
                      </m:num>
                      <m:den>
                        <m:r>
                          <m:t>n</m:t>
                        </m:r>
                        <m:r>
                          <m:rPr>
                            <m:sty m:val="p"/>
                          </m:rPr>
                          <m:t>−</m:t>
                        </m:r>
                        <m:r>
                          <m:t>k</m:t>
                        </m:r>
                      </m:den>
                    </m:f>
                    <m:d>
                      <m:dPr>
                        <m:begChr m:val="["/>
                        <m:endChr m:val="]"/>
                        <m:sepChr m:val=""/>
                        <m:grow/>
                      </m:dPr>
                      <m:e>
                        <m:d>
                          <m:dPr>
                            <m:begChr m:val="("/>
                            <m:endChr m:val=")"/>
                            <m:sepChr m:val=""/>
                            <m:grow/>
                          </m:dPr>
                          <m:e>
                            <m:sSub>
                              <m:e>
                                <m:r>
                                  <m:t>n</m:t>
                                </m:r>
                              </m:e>
                              <m:sub>
                                <m:r>
                                  <m:t>1</m:t>
                                </m:r>
                              </m:sub>
                            </m:sSub>
                            <m:r>
                              <m:rPr>
                                <m:sty m:val="p"/>
                              </m:rPr>
                              <m:t>−</m:t>
                            </m:r>
                            <m:r>
                              <m:t>1</m:t>
                            </m:r>
                          </m:e>
                        </m:d>
                        <m:sSubSup>
                          <m:e>
                            <m:r>
                              <m:t>s</m:t>
                            </m:r>
                          </m:e>
                          <m:sub>
                            <m:r>
                              <m:t>1</m:t>
                            </m:r>
                          </m:sub>
                          <m:sup>
                            <m:r>
                              <m:t>2</m:t>
                            </m:r>
                          </m:sup>
                        </m:sSubSup>
                        <m:r>
                          <m:rPr>
                            <m:sty m:val="p"/>
                          </m:rPr>
                          <m:t>+</m:t>
                        </m:r>
                        <m:d>
                          <m:dPr>
                            <m:begChr m:val="("/>
                            <m:endChr m:val=")"/>
                            <m:sepChr m:val=""/>
                            <m:grow/>
                          </m:dPr>
                          <m:e>
                            <m:sSub>
                              <m:e>
                                <m:r>
                                  <m:t>n</m:t>
                                </m:r>
                              </m:e>
                              <m:sub>
                                <m:r>
                                  <m:t>2</m:t>
                                </m:r>
                              </m:sub>
                            </m:sSub>
                            <m:r>
                              <m:rPr>
                                <m:sty m:val="p"/>
                              </m:rPr>
                              <m:t>−</m:t>
                            </m:r>
                            <m:r>
                              <m:t>1</m:t>
                            </m:r>
                          </m:e>
                        </m:d>
                        <m:sSubSup>
                          <m:e>
                            <m:r>
                              <m:t>s</m:t>
                            </m:r>
                          </m:e>
                          <m:sub>
                            <m:r>
                              <m:t>2</m:t>
                            </m:r>
                          </m:sub>
                          <m:sup>
                            <m:r>
                              <m:t>2</m:t>
                            </m:r>
                          </m:sup>
                        </m:sSubSup>
                        <m:r>
                          <m:rPr>
                            <m:sty m:val="p"/>
                          </m:rPr>
                          <m:t>+</m:t>
                        </m:r>
                        <m:r>
                          <m:rPr>
                            <m:sty m:val="p"/>
                          </m:rPr>
                          <m:t>.</m:t>
                        </m:r>
                        <m:r>
                          <m:rPr>
                            <m:sty m:val="p"/>
                          </m:rPr>
                          <m:t>.</m:t>
                        </m:r>
                        <m:r>
                          <m:rPr>
                            <m:sty m:val="p"/>
                          </m:rPr>
                          <m:t>.</m:t>
                        </m:r>
                        <m:r>
                          <m:rPr>
                            <m:sty m:val="p"/>
                          </m:rPr>
                          <m:t>+</m:t>
                        </m:r>
                        <m:d>
                          <m:dPr>
                            <m:begChr m:val="("/>
                            <m:endChr m:val=")"/>
                            <m:sepChr m:val=""/>
                            <m:grow/>
                          </m:dPr>
                          <m:e>
                            <m:sSub>
                              <m:e>
                                <m:r>
                                  <m:t>n</m:t>
                                </m:r>
                              </m:e>
                              <m:sub>
                                <m:r>
                                  <m:t>k</m:t>
                                </m:r>
                              </m:sub>
                            </m:sSub>
                            <m:r>
                              <m:rPr>
                                <m:sty m:val="p"/>
                              </m:rPr>
                              <m:t>−</m:t>
                            </m:r>
                            <m:r>
                              <m:t>1</m:t>
                            </m:r>
                          </m:e>
                        </m:d>
                        <m:sSubSup>
                          <m:e>
                            <m:r>
                              <m:t>s</m:t>
                            </m:r>
                          </m:e>
                          <m:sub>
                            <m:r>
                              <m:t>k</m:t>
                            </m:r>
                          </m:sub>
                          <m:sup>
                            <m:r>
                              <m:t>2</m:t>
                            </m:r>
                          </m:sup>
                        </m:sSubSup>
                      </m:e>
                    </m:d>
                  </m:oMath>
                </a14:m>
              </a:p>
              <a:p>
                <a:pPr lvl="0"/>
                <a:r>
                  <a:rPr/>
                  <a:t>Ew. We just let software calculate this for us</a:t>
                </a:r>
              </a:p>
            </p:txBody>
          </p:sp>
        </mc:Choice>
      </mc:AlternateContent>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F-distribution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F-distribution has 2 degrees of freedom (yay)</a:t>
                </a:r>
              </a:p>
              <a:p>
                <a:pPr lvl="0"/>
                <a:r>
                  <a:rPr/>
                  <a:t>The numerator degrees of freedom is </a:t>
                </a:r>
                <a14:m>
                  <m:oMath xmlns:m="http://schemas.openxmlformats.org/officeDocument/2006/math">
                    <m:r>
                      <m:t>k</m:t>
                    </m:r>
                    <m:r>
                      <m:rPr>
                        <m:sty m:val="p"/>
                      </m:rPr>
                      <m:t>−</m:t>
                    </m:r>
                    <m:r>
                      <m:t>1</m:t>
                    </m:r>
                  </m:oMath>
                </a14:m>
                <a:r>
                  <a:rPr/>
                  <a:t>, where k is the number of groups</a:t>
                </a:r>
              </a:p>
              <a:p>
                <a:pPr lvl="0"/>
                <a:r>
                  <a:rPr/>
                  <a:t>The denominator degrees of freedom is </a:t>
                </a:r>
                <a14:m>
                  <m:oMath xmlns:m="http://schemas.openxmlformats.org/officeDocument/2006/math">
                    <m:r>
                      <m:t>n</m:t>
                    </m:r>
                    <m:r>
                      <m:rPr>
                        <m:sty m:val="p"/>
                      </m:rPr>
                      <m:t>−</m:t>
                    </m:r>
                    <m:r>
                      <m:t>k</m:t>
                    </m:r>
                  </m:oMath>
                </a14:m>
                <a:r>
                  <a:rPr/>
                  <a:t>, where n is the sample size</a:t>
                </a: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F-test assumptions</a:t>
            </a:r>
          </a:p>
        </p:txBody>
      </p:sp>
      <p:sp>
        <p:nvSpPr>
          <p:cNvPr id="3" name="Content Placeholder 2"/>
          <p:cNvSpPr>
            <a:spLocks noGrp="1"/>
          </p:cNvSpPr>
          <p:nvPr>
            <p:ph idx="1"/>
          </p:nvPr>
        </p:nvSpPr>
        <p:spPr/>
        <p:txBody>
          <a:bodyPr/>
          <a:lstStyle/>
          <a:p>
            <a:pPr lvl="0"/>
            <a:r>
              <a:rPr/>
              <a:t>iid sample, as always</a:t>
            </a:r>
          </a:p>
          <a:p>
            <a:pPr lvl="0"/>
            <a:r>
              <a:rPr/>
              <a:t>The f distribution is the ratio of two normal distributions. Thus, we require normality</a:t>
            </a:r>
          </a:p>
          <a:p>
            <a:pPr lvl="0"/>
            <a:r>
              <a:rPr/>
              <a:t>Homoskedasticity (constant variance). We’re testing for differences by using a variance decomposition. Thus we need variance to be constant across groups (even if means aren’t!)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 theme with hypothesis testing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Our base case is the null hypothesis, </a:t>
                </a:r>
                <a14:m>
                  <m:oMath xmlns:m="http://schemas.openxmlformats.org/officeDocument/2006/math">
                    <m:sSub>
                      <m:e>
                        <m:r>
                          <m:t>H</m:t>
                        </m:r>
                      </m:e>
                      <m:sub>
                        <m:r>
                          <m:t>0</m:t>
                        </m:r>
                      </m:sub>
                    </m:sSub>
                  </m:oMath>
                </a14:m>
              </a:p>
              <a:p>
                <a:pPr lvl="0"/>
                <a:r>
                  <a:rPr/>
                  <a:t>we either reject </a:t>
                </a:r>
                <a14:m>
                  <m:oMath xmlns:m="http://schemas.openxmlformats.org/officeDocument/2006/math">
                    <m:sSub>
                      <m:e>
                        <m:r>
                          <m:t>H</m:t>
                        </m:r>
                      </m:e>
                      <m:sub>
                        <m:r>
                          <m:t>0</m:t>
                        </m:r>
                      </m:sub>
                    </m:sSub>
                  </m:oMath>
                </a14:m>
                <a:r>
                  <a:rPr/>
                  <a:t> (if </a:t>
                </a:r>
                <a14:m>
                  <m:oMath xmlns:m="http://schemas.openxmlformats.org/officeDocument/2006/math">
                    <m:r>
                      <m:t>p</m:t>
                    </m:r>
                    <m:r>
                      <m:rPr>
                        <m:sty m:val="p"/>
                      </m:rPr>
                      <m:t>&lt;</m:t>
                    </m:r>
                    <m:r>
                      <m:t>α</m:t>
                    </m:r>
                  </m:oMath>
                </a14:m>
                <a:r>
                  <a:rPr/>
                  <a:t>) or fail to reject </a:t>
                </a:r>
                <a14:m>
                  <m:oMath xmlns:m="http://schemas.openxmlformats.org/officeDocument/2006/math">
                    <m:sSub>
                      <m:e>
                        <m:r>
                          <m:t>H</m:t>
                        </m:r>
                      </m:e>
                      <m:sub>
                        <m:r>
                          <m:t>0</m:t>
                        </m:r>
                      </m:sub>
                    </m:sSub>
                  </m:oMath>
                </a14:m>
              </a:p>
              <a:p>
                <a:pPr lvl="0"/>
                <a:r>
                  <a:rPr/>
                  <a:t>we make a type I error if we incorrectly reject </a:t>
                </a:r>
                <a14:m>
                  <m:oMath xmlns:m="http://schemas.openxmlformats.org/officeDocument/2006/math">
                    <m:sSub>
                      <m:e>
                        <m:r>
                          <m:t>H</m:t>
                        </m:r>
                      </m:e>
                      <m:sub>
                        <m:r>
                          <m:t>0</m:t>
                        </m:r>
                      </m:sub>
                    </m:sSub>
                  </m:oMath>
                </a14:m>
                <a:r>
                  <a:rPr/>
                  <a:t>, and a type II error if we incorrectly fail to reject </a:t>
                </a:r>
                <a14:m>
                  <m:oMath xmlns:m="http://schemas.openxmlformats.org/officeDocument/2006/math">
                    <m:sSub>
                      <m:e>
                        <m:r>
                          <m:t>H</m:t>
                        </m:r>
                      </m:e>
                      <m:sub>
                        <m:r>
                          <m:t>0</m:t>
                        </m:r>
                      </m:sub>
                    </m:sSub>
                  </m:oMath>
                </a14:m>
              </a:p>
            </p:txBody>
          </p:sp>
        </mc:Choice>
      </mc:AlternateContent>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pic>
        <p:nvPicPr>
          <p:cNvPr descr="Lecture8_files/figure-pptx/unnamed-chunk-13-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a:buNone/>
            </a:pPr>
            <a:r>
              <a:rPr>
                <a:latin typeface="Courier"/>
              </a:rPr>
              <a:t>   major mean_score variance  n
1:   art       72.1    147.5 20
2:  econ       77.9    187.7 20
3:  math       79.9    170.8 20
4: total       76.6    174.1 60</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a:buNone/>
            </a:pPr>
            <a:r>
              <a:rPr>
                <a:latin typeface="Courier"/>
              </a:rPr>
              <a:t>            Df Sum Sq Mean Sq F value Pr(&gt;F)
x            2    658   329.0   1.951  0.152
Residuals   57   9614   168.7               </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Candy!</a:t>
            </a:r>
          </a:p>
        </p:txBody>
      </p:sp>
      <p:sp>
        <p:nvSpPr>
          <p:cNvPr id="3" name="Content Placeholder 2"/>
          <p:cNvSpPr>
            <a:spLocks noGrp="1"/>
          </p:cNvSpPr>
          <p:nvPr>
            <p:ph idx="1"/>
          </p:nvPr>
        </p:nvSpPr>
        <p:spPr/>
        <p:txBody>
          <a:bodyPr/>
          <a:lstStyle/>
          <a:p>
            <a:pPr lvl="0" indent="0">
              <a:buNone/>
            </a:pPr>
            <a:r>
              <a:rPr>
                <a:latin typeface="Courier"/>
              </a:rPr>
              <a:t>    Bag1 Bag2 Bag3 Tot
SK     7    4    7  18
MP     2    6    6  14
WB     3    2    4   9
SO     4    5    1  10
Tot   16   17   18  51</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Confidence Interval Refresher</a:t>
            </a:r>
          </a:p>
        </p:txBody>
      </p:sp>
      <p:sp>
        <p:nvSpPr>
          <p:cNvPr id="3" name="Content Placeholder 2"/>
          <p:cNvSpPr>
            <a:spLocks noGrp="1"/>
          </p:cNvSpPr>
          <p:nvPr>
            <p:ph idx="1"/>
          </p:nvPr>
        </p:nvSpPr>
        <p:spPr/>
        <p:txBody>
          <a:bodyPr/>
          <a:lstStyle/>
          <a:p>
            <a:pPr lvl="0"/>
            <a:r>
              <a:rPr/>
              <a:t>We randomly survey 100 UIC students and find that 60 are female. Calculate a 95% confidence interval for the proportion of students who are female at UIC</a:t>
            </a:r>
          </a:p>
          <a:p>
            <a:pPr lvl="0" indent="0">
              <a:buNone/>
            </a:pPr>
            <a:r>
              <a:rPr>
                <a:latin typeface="Courier"/>
              </a:rPr>
              <a:t>       p x:p=F(x)
1: 0.900    1.282
2: 0.950    1.645
3: 0.975    1.960
4: 0.990    2.326
5: 0.995    2.576</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Transitioning to Hypothesis Testing</a:t>
            </a:r>
          </a:p>
        </p:txBody>
      </p:sp>
      <p:sp>
        <p:nvSpPr>
          <p:cNvPr id="3" name="Content Placeholder 2"/>
          <p:cNvSpPr>
            <a:spLocks noGrp="1"/>
          </p:cNvSpPr>
          <p:nvPr>
            <p:ph idx="1"/>
          </p:nvPr>
        </p:nvSpPr>
        <p:spPr/>
        <p:txBody>
          <a:bodyPr/>
          <a:lstStyle/>
          <a:p>
            <a:pPr lvl="0"/>
            <a:r>
              <a:rPr/>
              <a:t>Is this result consistent with the hypothesis that half of UIC students being female?</a:t>
            </a:r>
          </a:p>
          <a:p>
            <a:pPr lvl="0"/>
            <a:r>
              <a:rPr/>
              <a:t>Calculate the probability that a sample of 100 students would contain at least 60 women given that the true proportion is 0.5.</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basic Z Table</a:t>
            </a:r>
          </a:p>
        </p:txBody>
      </p:sp>
      <p:sp>
        <p:nvSpPr>
          <p:cNvPr id="3" name="Content Placeholder 2"/>
          <p:cNvSpPr>
            <a:spLocks noGrp="1"/>
          </p:cNvSpPr>
          <p:nvPr>
            <p:ph idx="1"/>
          </p:nvPr>
        </p:nvSpPr>
        <p:spPr/>
        <p:txBody>
          <a:bodyPr/>
          <a:lstStyle/>
          <a:p>
            <a:pPr lvl="0" indent="0">
              <a:buNone/>
            </a:pPr>
            <a:r>
              <a:rPr>
                <a:latin typeface="Courier"/>
              </a:rPr>
              <a:t>      x F(x)         x F(x)
1: -3.0 0.00       0.0 0.50
2: -2.5 0.01       0.5 0.69
3: -2.0 0.02       1.0 0.84
4: -1.5 0.07       1.5 0.93
5: -1.0 0.16       2.0 0.98
6: -0.5 0.31       2.5 0.99
7:  0.0 0.50       3.0 1.00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270 Lecture 8</dc:title>
  <dc:creator>Sam Gifford</dc:creator>
  <cp:keywords/>
  <dcterms:created xsi:type="dcterms:W3CDTF">2025-04-25T15:18:50Z</dcterms:created>
  <dcterms:modified xsi:type="dcterms:W3CDTF">2025-04-25T15:18:50Z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2025-03-31</vt:lpwstr>
  </property>
  <property fmtid="{D5CDD505-2E9C-101B-9397-08002B2CF9AE}" pid="3" name="output">
    <vt:lpwstr>powerpoint_presentation</vt:lpwstr>
  </property>
</Properties>
</file>