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 270 Lecture 9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Sam Gifford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2025-04-28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basic Z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  x F(x)         x F(x)
1: -3.0 0.00       0.0 0.50
2: -2.5 0.01       0.5 0.69
3: -2.0 0.02       1.0 0.84
4: -1.5 0.07       1.5 0.93
5: -1.0 0.16       2.0 0.98
6: -0.5 0.31       2.5 0.99
7:  0.0 0.50       3.0 1.00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Candy!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  Bag1 Bag2 Bag3 Tot
SK     7    4    7  18
MP     2    6    6  14
WB     3    2    4   9
SO     4    5    1  10
Tot   16   17   18  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and Hypothesis Tests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often want to estimate a parameter from a sample, i.e. we estimate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</a:p>
              <a:p>
                <a:pPr lvl="0"/>
                <a:r>
                  <a:rPr/>
                  <a:t>We can use the statistical properties of samples to construct a standard error and confidence interval</a:t>
                </a:r>
              </a:p>
              <a:p>
                <a:pPr lvl="0"/>
                <a:r>
                  <a:rPr/>
                  <a:t>We can also formally test whether a parameter is equal to some value</a:t>
                </a:r>
              </a:p>
              <a:p>
                <a:pPr lvl="1"/>
                <a:r>
                  <a:rPr/>
                  <a:t>In the case of joint tests, we won’t have a standard error or confidence interval, but can still conduct a hypothesis test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estimate the unknown parameter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using </a:t>
                </a: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</m:oMath>
                </a14:m>
              </a:p>
              <a:p>
                <a:pPr lvl="0"/>
                <a:r>
                  <a:rPr/>
                  <a:t>The standard error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is the standard deviation of the sampling distribution</a:t>
                </a:r>
              </a:p>
              <a:p>
                <a:pPr lvl="1"/>
                <a:r>
                  <a:rPr/>
                  <a:t>The abstract process that generates the sample mean</a:t>
                </a:r>
              </a:p>
              <a:p>
                <a:pPr lvl="0"/>
                <a:r>
                  <a:rPr/>
                  <a:t>The 95% confidence interval is constructed such that 95% of all confidence intervals will contain the true mean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sSub>
                      <m:e>
                        <m:r>
                          <m:t>z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  <m:sSub>
                      <m:e>
                        <m:r>
                          <m:t>σ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error formulas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Always of the form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  <a:r>
                  <a:rPr/>
                  <a:t>. This is directly used in a single mean</a:t>
                </a:r>
              </a:p>
              <a:p>
                <a:pPr lvl="0"/>
                <a:r>
                  <a:rPr/>
                  <a:t>Single proportion: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p</m:t>
                                </m:r>
                              </m:e>
                            </m:acc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p</m:t>
                                    </m:r>
                                  </m:e>
                                </m:acc>
                              </m:e>
                            </m:d>
                          </m:num>
                          <m:den>
                            <m:r>
                              <m:t>n</m:t>
                            </m:r>
                          </m:den>
                        </m:f>
                      </m:e>
                    </m:rad>
                  </m:oMath>
                </a14:m>
              </a:p>
              <a:p>
                <a:pPr lvl="0"/>
                <a:r>
                  <a:rPr/>
                  <a:t>Difference in means: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sSubSup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m:t>+</m:t>
                        </m:r>
                        <m:f>
                          <m:fPr>
                            <m:type m:val="bar"/>
                          </m:fPr>
                          <m:num>
                            <m:sSubSup>
                              <m:e>
                                <m:r>
                                  <m:t>s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  <m:sup>
                                <m: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  <a:p>
                <a:pPr lvl="0"/>
                <a:r>
                  <a:rPr/>
                  <a:t>Difference in proportions: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</m:radPr>
                      <m:deg/>
                      <m:e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p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sty m:val="p"/>
                          </m:rPr>
                          <m:t>+</m:t>
                        </m:r>
                        <m:f>
                          <m:fPr>
                            <m:type m:val="bar"/>
                          </m:fPr>
                          <m:num>
                            <m:sSub>
                              <m:e>
                                <m:acc>
                                  <m:accPr>
                                    <m:chr m:val="̂"/>
                                  </m:accPr>
                                  <m:e>
                                    <m:r>
                                      <m:t>p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sSub>
                                  <m:e>
                                    <m:acc>
                                      <m:accPr>
                                        <m:chr m:val="̂"/>
                                      </m:accPr>
                                      <m:e>
                                        <m:r>
                                          <m:t>p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Value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proportion and differences in proportions, we get </a:t>
                </a:r>
                <a14:m>
                  <m:oMath xmlns:m="http://schemas.openxmlformats.org/officeDocument/2006/math">
                    <m:sSub>
                      <m:e>
                        <m:r>
                          <m:t>z</m:t>
                        </m:r>
                      </m:e>
                      <m:sub>
                        <m:r>
                          <m:t>α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from a standard normal table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t>95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corresponds to </a:t>
                </a:r>
                <a14:m>
                  <m:oMath xmlns:m="http://schemas.openxmlformats.org/officeDocument/2006/math">
                    <m:r>
                      <m:t>.975</m:t>
                    </m:r>
                  </m:oMath>
                </a14:m>
              </a:p>
              <a:p>
                <a:pPr lvl="0"/>
                <a:r>
                  <a:rPr/>
                  <a:t>For means and differences in means, we instead use a t-distribution with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−</m:t>
                    </m:r>
                    <m:r>
                      <m:t>1</m:t>
                    </m:r>
                  </m:oMath>
                </a14:m>
                <a:r>
                  <a:rPr/>
                  <a:t> (or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+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/>
                  <a:t>) degrees of freedom</a:t>
                </a:r>
              </a:p>
              <a:p>
                <a:pPr lvl="1"/>
                <a:r>
                  <a:rPr/>
                  <a:t>If n is large, we can just use a standard normal table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We always set up a null hypothesis to start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e>
                        <m:r>
                          <m:t>H</m:t>
                        </m:r>
                      </m:e>
                      <m:sub>
                        <m: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m:t>:</m:t>
                    </m:r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;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;</m:t>
                    </m:r>
                    <m:r>
                      <m:t> 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;</m:t>
                    </m:r>
                    <m:r>
                      <m:t> 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.5</m:t>
                    </m:r>
                    <m:r>
                      <m:rPr>
                        <m:sty m:val="p"/>
                      </m:rPr>
                      <m:t>;</m:t>
                    </m:r>
                    <m:r>
                      <m:t> 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alternative hypothesis is always the negation of the null hypothesis for a two-tailed test</a:t>
                </a:r>
              </a:p>
              <a:p>
                <a:pPr lvl="0"/>
                <a:r>
                  <a:rPr/>
                  <a:t>We calculate a p-value: the probability of observing a result at least as extreme as what we observed if the null hypotheis were true</a:t>
                </a:r>
              </a:p>
              <a:p>
                <a:pPr lvl="0"/>
                <a:r>
                  <a:rPr/>
                  <a:t>Compare to </a:t>
                </a:r>
                <a14:m>
                  <m:oMath xmlns:m="http://schemas.openxmlformats.org/officeDocument/2006/math">
                    <m:r>
                      <m:t>α</m:t>
                    </m:r>
                  </m:oMath>
                </a14:m>
                <a:r>
                  <a:rPr/>
                  <a:t>. Either reject or fail to reject</a:t>
                </a:r>
              </a:p>
              <a:p>
                <a:pPr lvl="1"/>
                <a:r>
                  <a:rPr/>
                  <a:t>Results in either a type I or type II error (or a correct decision)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Hypothesis Testing Steps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In hypothesis testing, we first calculate a test statistic</a:t>
                </a:r>
              </a:p>
              <a:p>
                <a:pPr lvl="0"/>
                <a:r>
                  <a:rPr/>
                  <a:t>For univariate tests: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  <m:r>
                          <m:rPr>
                            <m:sty m:val="p"/>
                          </m:rPr>
                          <m:t>−</m:t>
                        </m:r>
                        <m:sSub>
                          <m:e>
                            <m:r>
                              <m:t>μ</m:t>
                            </m:r>
                          </m:e>
                          <m:sub>
                            <m:r>
                              <m:t>0</m:t>
                            </m:r>
                          </m:sub>
                        </m:sSub>
                      </m:num>
                      <m:den>
                        <m:sSub>
                          <m:e>
                            <m:r>
                              <m:t>σ</m:t>
                            </m:r>
                          </m:e>
                          <m:sub>
                            <m:acc>
                              <m:accPr>
                                <m:chr m:val="̂"/>
                              </m:accPr>
                              <m:e>
                                <m:r>
                                  <m:t>θ</m:t>
                                </m:r>
                              </m:e>
                            </m:acc>
                          </m:sub>
                        </m:sSub>
                      </m:den>
                    </m:f>
                  </m:oMath>
                </a14:m>
              </a:p>
              <a:p>
                <a:pPr lvl="1"/>
                <a:r>
                  <a:rPr/>
                  <a:t>i.e. the standardized point estimate. </a:t>
                </a:r>
                <a14:m>
                  <m:oMath xmlns:m="http://schemas.openxmlformats.org/officeDocument/2006/math">
                    <m:sSub>
                      <m:e>
                        <m:r>
                          <m:t>μ</m:t>
                        </m:r>
                      </m:e>
                      <m:sub>
                        <m:r>
                          <m:t>0</m:t>
                        </m:r>
                      </m:sub>
                    </m:sSub>
                  </m:oMath>
                </a14:m>
                <a:r>
                  <a:rPr/>
                  <a:t> is the null hypothesis, </a:t>
                </a:r>
                <a14:m>
                  <m:oMath xmlns:m="http://schemas.openxmlformats.org/officeDocument/2006/math">
                    <m:sSub>
                      <m:e>
                        <m:r>
                          <m:t>σ</m:t>
                        </m:r>
                      </m:e>
                      <m:sub>
                        <m:acc>
                          <m:accPr>
                            <m:chr m:val="̂"/>
                          </m:accPr>
                          <m:e>
                            <m:r>
                              <m:t>θ</m:t>
                            </m:r>
                          </m:e>
                        </m:acc>
                      </m:sub>
                    </m:sSub>
                  </m:oMath>
                </a14:m>
                <a:r>
                  <a:rPr/>
                  <a:t> is the standard error</a:t>
                </a:r>
              </a:p>
              <a:p>
                <a:pPr lvl="0"/>
                <a:r>
                  <a:rPr/>
                  <a:t>Chi-square: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∑</m:t>
                    </m:r>
                    <m:f>
                      <m:fPr>
                        <m:type m:val="bar"/>
                      </m:fPr>
                      <m:num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o</m:t>
                                </m:r>
                                <m:r>
                                  <m:t>b</m:t>
                                </m:r>
                                <m:r>
                                  <m:t>s</m:t>
                                </m:r>
                                <m:r>
                                  <m:t>e</m:t>
                                </m:r>
                                <m:r>
                                  <m:t>r</m:t>
                                </m:r>
                                <m:r>
                                  <m:t>v</m:t>
                                </m:r>
                                <m:r>
                                  <m:t>e</m:t>
                                </m:r>
                                <m:r>
                                  <m:t>d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e</m:t>
                                </m:r>
                                <m:r>
                                  <m:t>x</m:t>
                                </m:r>
                                <m:r>
                                  <m:t>p</m:t>
                                </m:r>
                                <m:r>
                                  <m:t>e</m:t>
                                </m:r>
                                <m:r>
                                  <m:t>c</m:t>
                                </m:r>
                                <m:r>
                                  <m:t>t</m:t>
                                </m:r>
                                <m:r>
                                  <m:t>e</m:t>
                                </m:r>
                                <m:r>
                                  <m:t>d</m:t>
                                </m:r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r>
                          <m:t>e</m:t>
                        </m:r>
                        <m:r>
                          <m:t>x</m:t>
                        </m:r>
                        <m:r>
                          <m:t>p</m:t>
                        </m:r>
                        <m:r>
                          <m:t>e</m:t>
                        </m:r>
                        <m:r>
                          <m:t>c</m:t>
                        </m:r>
                        <m:r>
                          <m:t>t</m:t>
                        </m:r>
                        <m:r>
                          <m:t>e</m:t>
                        </m:r>
                        <m:r>
                          <m:t>d</m:t>
                        </m:r>
                      </m:den>
                    </m:f>
                  </m:oMath>
                </a14:m>
              </a:p>
              <a:p>
                <a:pPr lvl="0"/>
                <a:r>
                  <a:rPr/>
                  <a:t>F: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M</m:t>
                        </m:r>
                        <m:r>
                          <m:t>S</m:t>
                        </m:r>
                        <m:r>
                          <m:t>G</m:t>
                        </m:r>
                      </m:num>
                      <m:den>
                        <m:r>
                          <m:t>M</m:t>
                        </m:r>
                        <m:r>
                          <m:t>S</m:t>
                        </m:r>
                        <m:r>
                          <m:t>E</m:t>
                        </m:r>
                      </m:den>
                    </m:f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k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∑</m:t>
                        </m:r>
                        <m:sSub>
                          <m:e>
                            <m:r>
                              <m:t>n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</m:sSub>
                        <m:sSup>
                          <m:e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sSub>
                                  <m:e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x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t>i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acc>
                                  <m:accPr>
                                    <m:chr m:val="‾"/>
                                  </m:accPr>
                                  <m:e>
                                    <m:r>
                                      <m:t>x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type m:val="bar"/>
                          </m:fPr>
                          <m:num>
                            <m:r>
                              <m:t>1</m:t>
                            </m:r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k</m:t>
                            </m:r>
                          </m:den>
                        </m:f>
                        <m:r>
                          <m:rPr>
                            <m:sty m:val="p"/>
                          </m:rPr>
                          <m:t>∑</m:t>
                        </m:r>
                        <m:d>
                          <m:dPr>
                            <m:begChr m:val="("/>
                            <m:endChr m:val=")"/>
                            <m:sepChr m:val=""/>
                            <m:grow/>
                          </m:dPr>
                          <m:e>
                            <m:sSub>
                              <m:e>
                                <m:r>
                                  <m:t>n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d>
                        <m:sSubSup>
                          <m:e>
                            <m:r>
                              <m:t>s</m:t>
                            </m:r>
                          </m:e>
                          <m:sub>
                            <m:r>
                              <m:t>i</m:t>
                            </m:r>
                          </m:sub>
                          <m:sup>
                            <m:r>
                              <m:t>2</m:t>
                            </m:r>
                          </m:sup>
                        </m:sSubSup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Proportions use a standard normal table. Means use a t-table</a:t>
            </a:r>
          </a:p>
          <a:p>
            <a:pPr lvl="0"/>
            <a:r>
              <a:rPr/>
              <a:t>chi-square and F use a table with only 1 tail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Intentionally Blank Slide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 270 Lecture 9</dc:title>
  <dc:creator>Sam Gifford</dc:creator>
  <cp:keywords/>
  <dcterms:created xsi:type="dcterms:W3CDTF">2025-04-28T16:25:49Z</dcterms:created>
  <dcterms:modified xsi:type="dcterms:W3CDTF">2025-04-28T16:25:49Z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2025-04-28</vt:lpwstr>
  </property>
  <property fmtid="{D5CDD505-2E9C-101B-9397-08002B2CF9AE}" pid="3" name="output">
    <vt:lpwstr>powerpoint_presentation</vt:lpwstr>
  </property>
</Properties>
</file>