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73" r:id="rId9"/>
    <p:sldId id="274" r:id="rId10"/>
    <p:sldId id="269" r:id="rId11"/>
  </p:sldIdLst>
  <p:sldSz cx="9144000" cy="5143500" type="screen16x9"/>
  <p:notesSz cx="6858000" cy="9144000"/>
  <p:embeddedFontLst>
    <p:embeddedFont>
      <p:font typeface="Calibri" panose="020F0502020204030204"/>
      <p:regular r:id="rId15"/>
      <p:bold r:id="rId16"/>
      <p:italic r:id="rId17"/>
      <p:boldItalic r:id="rId18"/>
    </p:embeddedFont>
    <p:embeddedFont>
      <p:font typeface="DM Sans"/>
      <p:bold r:id="rId19"/>
      <p:boldItalic r:id="rId20"/>
    </p:embeddedFont>
    <p:embeddedFont>
      <p:font typeface="DM Sans Medium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e8d1ad1c3_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g31e8d1ad1c3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e8d1ad1c3_4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g31e8d1ad1c3_4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8d1ad1c3_4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g31e8d1ad1c3_4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8d1ad1c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g31e8d1ad1c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8d1ad1c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g31e8d1ad1c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8d1ad1c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g31e8d1ad1c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e8d1ad1c3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g31e8d1ad1c3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/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/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 panose="020F0502020204030204"/>
              <a:buNone/>
              <a:defRPr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–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–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»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590550" y="1547250"/>
            <a:ext cx="5055300" cy="137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latin typeface="DM Sans"/>
                <a:ea typeface="DM Sans"/>
                <a:cs typeface="DM Sans"/>
                <a:sym typeface="DM Sans"/>
              </a:rPr>
              <a:t>PRINCIPLES BERT CLASSIFIE FOR INDONESIAN SENTIMENT ANALYSIS</a:t>
            </a:r>
            <a:endParaRPr lang="en-US" sz="2900" dirty="0"/>
          </a:p>
        </p:txBody>
      </p:sp>
      <p:sp>
        <p:nvSpPr>
          <p:cNvPr id="130" name="Google Shape;130;p25"/>
          <p:cNvSpPr txBox="1"/>
          <p:nvPr/>
        </p:nvSpPr>
        <p:spPr>
          <a:xfrm>
            <a:off x="514350" y="490538"/>
            <a:ext cx="2649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DM Sans"/>
                <a:ea typeface="DM Sans"/>
                <a:cs typeface="DM Sans"/>
                <a:sym typeface="DM Sans"/>
              </a:rPr>
              <a:t>BINUS UNIVERSITY</a:t>
            </a:r>
            <a:endParaRPr sz="700" dirty="0"/>
          </a:p>
        </p:txBody>
      </p:sp>
      <p:sp>
        <p:nvSpPr>
          <p:cNvPr id="131" name="Google Shape;131;p25"/>
          <p:cNvSpPr txBox="1"/>
          <p:nvPr/>
        </p:nvSpPr>
        <p:spPr>
          <a:xfrm>
            <a:off x="5980427" y="490538"/>
            <a:ext cx="26493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25 April 2025</a:t>
            </a:r>
            <a:endParaRPr sz="700" dirty="0"/>
          </a:p>
        </p:txBody>
      </p:sp>
      <p:sp>
        <p:nvSpPr>
          <p:cNvPr id="132" name="Google Shape;132;p25"/>
          <p:cNvSpPr/>
          <p:nvPr/>
        </p:nvSpPr>
        <p:spPr>
          <a:xfrm>
            <a:off x="6642088" y="1528077"/>
            <a:ext cx="1987562" cy="1998463"/>
          </a:xfrm>
          <a:custGeom>
            <a:avLst/>
            <a:gdLst/>
            <a:ahLst/>
            <a:cxnLst/>
            <a:rect l="l" t="t" r="r" b="b"/>
            <a:pathLst>
              <a:path w="3975124" h="3996925" extrusionOk="0">
                <a:moveTo>
                  <a:pt x="0" y="0"/>
                </a:moveTo>
                <a:lnTo>
                  <a:pt x="3975124" y="0"/>
                </a:lnTo>
                <a:lnTo>
                  <a:pt x="3975124" y="3996926"/>
                </a:lnTo>
                <a:lnTo>
                  <a:pt x="0" y="3996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grpSp>
        <p:nvGrpSpPr>
          <p:cNvPr id="133" name="Google Shape;133;p25"/>
          <p:cNvGrpSpPr/>
          <p:nvPr/>
        </p:nvGrpSpPr>
        <p:grpSpPr>
          <a:xfrm>
            <a:off x="514350" y="3247292"/>
            <a:ext cx="3384692" cy="558496"/>
            <a:chOff x="0" y="0"/>
            <a:chExt cx="1415100" cy="233501"/>
          </a:xfrm>
        </p:grpSpPr>
        <p:sp>
          <p:nvSpPr>
            <p:cNvPr id="134" name="Google Shape;134;p25"/>
            <p:cNvSpPr/>
            <p:nvPr/>
          </p:nvSpPr>
          <p:spPr>
            <a:xfrm>
              <a:off x="0" y="0"/>
              <a:ext cx="1414997" cy="233501"/>
            </a:xfrm>
            <a:custGeom>
              <a:avLst/>
              <a:gdLst/>
              <a:ahLst/>
              <a:cxnLst/>
              <a:rect l="l" t="t" r="r" b="b"/>
              <a:pathLst>
                <a:path w="1414997" h="233501" extrusionOk="0">
                  <a:moveTo>
                    <a:pt x="107512" y="0"/>
                  </a:moveTo>
                  <a:lnTo>
                    <a:pt x="1307485" y="0"/>
                  </a:lnTo>
                  <a:cubicBezTo>
                    <a:pt x="1366862" y="0"/>
                    <a:pt x="1414997" y="48135"/>
                    <a:pt x="1414997" y="107512"/>
                  </a:cubicBezTo>
                  <a:lnTo>
                    <a:pt x="1414997" y="125988"/>
                  </a:lnTo>
                  <a:cubicBezTo>
                    <a:pt x="1414997" y="185366"/>
                    <a:pt x="1366862" y="233501"/>
                    <a:pt x="1307485" y="233501"/>
                  </a:cubicBezTo>
                  <a:lnTo>
                    <a:pt x="107512" y="233501"/>
                  </a:lnTo>
                  <a:cubicBezTo>
                    <a:pt x="78998" y="233501"/>
                    <a:pt x="51652" y="222173"/>
                    <a:pt x="31490" y="202011"/>
                  </a:cubicBezTo>
                  <a:cubicBezTo>
                    <a:pt x="11327" y="181848"/>
                    <a:pt x="0" y="154502"/>
                    <a:pt x="0" y="125988"/>
                  </a:cubicBezTo>
                  <a:lnTo>
                    <a:pt x="0" y="107512"/>
                  </a:lnTo>
                  <a:cubicBezTo>
                    <a:pt x="0" y="48135"/>
                    <a:pt x="48135" y="0"/>
                    <a:pt x="107512" y="0"/>
                  </a:cubicBezTo>
                  <a:close/>
                </a:path>
              </a:pathLst>
            </a:custGeom>
            <a:solidFill>
              <a:srgbClr val="F4592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0" y="4"/>
              <a:ext cx="14151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Group 6</a:t>
              </a:r>
              <a:endParaRPr sz="700" dirty="0"/>
            </a:p>
          </p:txBody>
        </p:sp>
      </p:grpSp>
      <p:sp>
        <p:nvSpPr>
          <p:cNvPr id="136" name="Google Shape;136;p25"/>
          <p:cNvSpPr/>
          <p:nvPr/>
        </p:nvSpPr>
        <p:spPr>
          <a:xfrm flipH="1">
            <a:off x="4988779" y="2760742"/>
            <a:ext cx="2494235" cy="1868409"/>
          </a:xfrm>
          <a:custGeom>
            <a:avLst/>
            <a:gdLst/>
            <a:ahLst/>
            <a:cxnLst/>
            <a:rect l="l" t="t" r="r" b="b"/>
            <a:pathLst>
              <a:path w="4988470" h="3736817" extrusionOk="0">
                <a:moveTo>
                  <a:pt x="4988469" y="0"/>
                </a:moveTo>
                <a:lnTo>
                  <a:pt x="0" y="0"/>
                </a:lnTo>
                <a:lnTo>
                  <a:pt x="0" y="3736817"/>
                </a:lnTo>
                <a:lnTo>
                  <a:pt x="4988469" y="3736817"/>
                </a:lnTo>
                <a:lnTo>
                  <a:pt x="4988469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2393950" y="2420620"/>
            <a:ext cx="6178550" cy="95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Angely </a:t>
            </a:r>
            <a:r>
              <a:rPr lang="en-US" alt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Fransiska Kurnia Lazha</a:t>
            </a:r>
            <a:r>
              <a:rPr 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(</a:t>
            </a:r>
            <a:r>
              <a:rPr lang="en-US" alt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2802531851</a:t>
            </a:r>
            <a:r>
              <a:rPr 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)</a:t>
            </a:r>
            <a:endParaRPr sz="1800" dirty="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Ridwan Taufik Prihantino (2802543920)</a:t>
            </a:r>
            <a:endParaRPr sz="1800" dirty="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 Medium"/>
              <a:buChar char="●"/>
            </a:pPr>
            <a:r>
              <a:rPr 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Samuel </a:t>
            </a:r>
            <a:r>
              <a:rPr lang="en-US" alt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Edmynsano Bregit Manalu</a:t>
            </a:r>
            <a:r>
              <a:rPr 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(</a:t>
            </a:r>
            <a:r>
              <a:rPr lang="en-US" alt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2802519644</a:t>
            </a:r>
            <a:r>
              <a:rPr lang="en-GB" sz="1800" dirty="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)</a:t>
            </a:r>
            <a:endParaRPr sz="24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grpSp>
        <p:nvGrpSpPr>
          <p:cNvPr id="143" name="Google Shape;143;p26"/>
          <p:cNvGrpSpPr/>
          <p:nvPr/>
        </p:nvGrpSpPr>
        <p:grpSpPr>
          <a:xfrm>
            <a:off x="2106255" y="1351800"/>
            <a:ext cx="4955386" cy="959351"/>
            <a:chOff x="0" y="-60107"/>
            <a:chExt cx="2071823" cy="401100"/>
          </a:xfrm>
        </p:grpSpPr>
        <p:sp>
          <p:nvSpPr>
            <p:cNvPr id="144" name="Google Shape;144;p26"/>
            <p:cNvSpPr/>
            <p:nvPr/>
          </p:nvSpPr>
          <p:spPr>
            <a:xfrm>
              <a:off x="0" y="0"/>
              <a:ext cx="2071823" cy="277306"/>
            </a:xfrm>
            <a:custGeom>
              <a:avLst/>
              <a:gdLst/>
              <a:ahLst/>
              <a:cxnLst/>
              <a:rect l="l" t="t" r="r" b="b"/>
              <a:pathLst>
                <a:path w="2071823" h="277306" extrusionOk="0">
                  <a:moveTo>
                    <a:pt x="73428" y="0"/>
                  </a:moveTo>
                  <a:lnTo>
                    <a:pt x="1998395" y="0"/>
                  </a:lnTo>
                  <a:cubicBezTo>
                    <a:pt x="2038948" y="0"/>
                    <a:pt x="2071823" y="32875"/>
                    <a:pt x="2071823" y="73428"/>
                  </a:cubicBezTo>
                  <a:lnTo>
                    <a:pt x="2071823" y="203878"/>
                  </a:lnTo>
                  <a:cubicBezTo>
                    <a:pt x="2071823" y="223352"/>
                    <a:pt x="2064087" y="242029"/>
                    <a:pt x="2050316" y="255799"/>
                  </a:cubicBezTo>
                  <a:cubicBezTo>
                    <a:pt x="2036546" y="269570"/>
                    <a:pt x="2017869" y="277306"/>
                    <a:pt x="1998395" y="277306"/>
                  </a:cubicBezTo>
                  <a:lnTo>
                    <a:pt x="73428" y="277306"/>
                  </a:lnTo>
                  <a:cubicBezTo>
                    <a:pt x="32875" y="277306"/>
                    <a:pt x="0" y="244431"/>
                    <a:pt x="0" y="203878"/>
                  </a:cubicBezTo>
                  <a:lnTo>
                    <a:pt x="0" y="73428"/>
                  </a:lnTo>
                  <a:cubicBezTo>
                    <a:pt x="0" y="53954"/>
                    <a:pt x="7736" y="35277"/>
                    <a:pt x="21507" y="21507"/>
                  </a:cubicBezTo>
                  <a:cubicBezTo>
                    <a:pt x="35277" y="7736"/>
                    <a:pt x="53954" y="0"/>
                    <a:pt x="73428" y="0"/>
                  </a:cubicBezTo>
                  <a:close/>
                </a:path>
              </a:pathLst>
            </a:custGeom>
            <a:solidFill>
              <a:srgbClr val="F4592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0" y="-60107"/>
              <a:ext cx="20718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Anggota Kelompok</a:t>
              </a:r>
              <a:endParaRPr sz="700" dirty="0"/>
            </a:p>
          </p:txBody>
        </p:sp>
      </p:grpSp>
      <p:sp>
        <p:nvSpPr>
          <p:cNvPr id="146" name="Google Shape;146;p26"/>
          <p:cNvSpPr/>
          <p:nvPr/>
        </p:nvSpPr>
        <p:spPr>
          <a:xfrm>
            <a:off x="6820654" y="1723104"/>
            <a:ext cx="500569" cy="485097"/>
          </a:xfrm>
          <a:custGeom>
            <a:avLst/>
            <a:gdLst/>
            <a:ahLst/>
            <a:cxnLst/>
            <a:rect l="l" t="t" r="r" b="b"/>
            <a:pathLst>
              <a:path w="1001138" h="970194" extrusionOk="0">
                <a:moveTo>
                  <a:pt x="0" y="0"/>
                </a:moveTo>
                <a:lnTo>
                  <a:pt x="1001138" y="0"/>
                </a:lnTo>
                <a:lnTo>
                  <a:pt x="1001138" y="970194"/>
                </a:lnTo>
                <a:lnTo>
                  <a:pt x="0" y="9701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47" name="Google Shape;147;p26"/>
          <p:cNvSpPr txBox="1"/>
          <p:nvPr/>
        </p:nvSpPr>
        <p:spPr>
          <a:xfrm>
            <a:off x="514350" y="490538"/>
            <a:ext cx="2649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DM Sans"/>
                <a:ea typeface="DM Sans"/>
                <a:cs typeface="DM Sans"/>
                <a:sym typeface="DM Sans"/>
              </a:rPr>
              <a:t>BINUS UNIVERSITY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2947815" y="1346471"/>
            <a:ext cx="3462397" cy="558651"/>
          </a:xfrm>
          <a:custGeom>
            <a:avLst/>
            <a:gdLst/>
            <a:ahLst/>
            <a:cxnLst/>
            <a:rect l="l" t="t" r="r" b="b"/>
            <a:pathLst>
              <a:path w="1447188" h="233501" extrusionOk="0">
                <a:moveTo>
                  <a:pt x="105121" y="0"/>
                </a:moveTo>
                <a:lnTo>
                  <a:pt x="1342067" y="0"/>
                </a:lnTo>
                <a:cubicBezTo>
                  <a:pt x="1400124" y="0"/>
                  <a:pt x="1447188" y="47064"/>
                  <a:pt x="1447188" y="105121"/>
                </a:cubicBezTo>
                <a:lnTo>
                  <a:pt x="1447188" y="128380"/>
                </a:lnTo>
                <a:cubicBezTo>
                  <a:pt x="1447188" y="186436"/>
                  <a:pt x="1400124" y="233501"/>
                  <a:pt x="1342067" y="233501"/>
                </a:cubicBezTo>
                <a:lnTo>
                  <a:pt x="105121" y="233501"/>
                </a:lnTo>
                <a:cubicBezTo>
                  <a:pt x="47064" y="233501"/>
                  <a:pt x="0" y="186436"/>
                  <a:pt x="0" y="128380"/>
                </a:cubicBezTo>
                <a:lnTo>
                  <a:pt x="0" y="105121"/>
                </a:lnTo>
                <a:cubicBezTo>
                  <a:pt x="0" y="47064"/>
                  <a:pt x="47064" y="0"/>
                  <a:pt x="105121" y="0"/>
                </a:cubicBezTo>
                <a:close/>
              </a:path>
            </a:pathLst>
          </a:custGeom>
          <a:solidFill>
            <a:srgbClr val="3AB85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27"/>
          <p:cNvSpPr/>
          <p:nvPr/>
        </p:nvSpPr>
        <p:spPr>
          <a:xfrm>
            <a:off x="2947815" y="3041661"/>
            <a:ext cx="3462397" cy="558651"/>
          </a:xfrm>
          <a:custGeom>
            <a:avLst/>
            <a:gdLst/>
            <a:ahLst/>
            <a:cxnLst/>
            <a:rect l="l" t="t" r="r" b="b"/>
            <a:pathLst>
              <a:path w="1447188" h="233501" extrusionOk="0">
                <a:moveTo>
                  <a:pt x="105121" y="0"/>
                </a:moveTo>
                <a:lnTo>
                  <a:pt x="1342067" y="0"/>
                </a:lnTo>
                <a:cubicBezTo>
                  <a:pt x="1400124" y="0"/>
                  <a:pt x="1447188" y="47064"/>
                  <a:pt x="1447188" y="105121"/>
                </a:cubicBezTo>
                <a:lnTo>
                  <a:pt x="1447188" y="128380"/>
                </a:lnTo>
                <a:cubicBezTo>
                  <a:pt x="1447188" y="186436"/>
                  <a:pt x="1400124" y="233501"/>
                  <a:pt x="1342067" y="233501"/>
                </a:cubicBezTo>
                <a:lnTo>
                  <a:pt x="105121" y="233501"/>
                </a:lnTo>
                <a:cubicBezTo>
                  <a:pt x="47064" y="233501"/>
                  <a:pt x="0" y="186436"/>
                  <a:pt x="0" y="128380"/>
                </a:cubicBezTo>
                <a:lnTo>
                  <a:pt x="0" y="105121"/>
                </a:lnTo>
                <a:cubicBezTo>
                  <a:pt x="0" y="47064"/>
                  <a:pt x="47064" y="0"/>
                  <a:pt x="105121" y="0"/>
                </a:cubicBezTo>
                <a:close/>
              </a:path>
            </a:pathLst>
          </a:custGeom>
          <a:solidFill>
            <a:srgbClr val="FFB00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7"/>
          <p:cNvSpPr/>
          <p:nvPr/>
        </p:nvSpPr>
        <p:spPr>
          <a:xfrm>
            <a:off x="2947815" y="2181860"/>
            <a:ext cx="3462397" cy="558651"/>
          </a:xfrm>
          <a:custGeom>
            <a:avLst/>
            <a:gdLst/>
            <a:ahLst/>
            <a:cxnLst/>
            <a:rect l="l" t="t" r="r" b="b"/>
            <a:pathLst>
              <a:path w="1447188" h="233501" extrusionOk="0">
                <a:moveTo>
                  <a:pt x="105121" y="0"/>
                </a:moveTo>
                <a:lnTo>
                  <a:pt x="1342067" y="0"/>
                </a:lnTo>
                <a:cubicBezTo>
                  <a:pt x="1400124" y="0"/>
                  <a:pt x="1447188" y="47064"/>
                  <a:pt x="1447188" y="105121"/>
                </a:cubicBezTo>
                <a:lnTo>
                  <a:pt x="1447188" y="128380"/>
                </a:lnTo>
                <a:cubicBezTo>
                  <a:pt x="1447188" y="186436"/>
                  <a:pt x="1400124" y="233501"/>
                  <a:pt x="1342067" y="233501"/>
                </a:cubicBezTo>
                <a:lnTo>
                  <a:pt x="105121" y="233501"/>
                </a:lnTo>
                <a:cubicBezTo>
                  <a:pt x="47064" y="233501"/>
                  <a:pt x="0" y="186436"/>
                  <a:pt x="0" y="128380"/>
                </a:cubicBezTo>
                <a:lnTo>
                  <a:pt x="0" y="105121"/>
                </a:lnTo>
                <a:cubicBezTo>
                  <a:pt x="0" y="47064"/>
                  <a:pt x="47064" y="0"/>
                  <a:pt x="105121" y="0"/>
                </a:cubicBezTo>
                <a:close/>
              </a:path>
            </a:pathLst>
          </a:custGeom>
          <a:solidFill>
            <a:srgbClr val="35A1F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3238631" y="479330"/>
            <a:ext cx="2666737" cy="606398"/>
            <a:chOff x="-5" y="0"/>
            <a:chExt cx="1219500" cy="277306"/>
          </a:xfrm>
        </p:grpSpPr>
        <p:sp>
          <p:nvSpPr>
            <p:cNvPr id="158" name="Google Shape;158;p27"/>
            <p:cNvSpPr/>
            <p:nvPr/>
          </p:nvSpPr>
          <p:spPr>
            <a:xfrm>
              <a:off x="0" y="0"/>
              <a:ext cx="1219442" cy="277306"/>
            </a:xfrm>
            <a:custGeom>
              <a:avLst/>
              <a:gdLst/>
              <a:ahLst/>
              <a:cxnLst/>
              <a:rect l="l" t="t" r="r" b="b"/>
              <a:pathLst>
                <a:path w="1219442" h="277306" extrusionOk="0">
                  <a:moveTo>
                    <a:pt x="136454" y="0"/>
                  </a:moveTo>
                  <a:lnTo>
                    <a:pt x="1082987" y="0"/>
                  </a:lnTo>
                  <a:cubicBezTo>
                    <a:pt x="1119177" y="0"/>
                    <a:pt x="1153885" y="14376"/>
                    <a:pt x="1179475" y="39967"/>
                  </a:cubicBezTo>
                  <a:cubicBezTo>
                    <a:pt x="1205065" y="65557"/>
                    <a:pt x="1219442" y="100264"/>
                    <a:pt x="1219442" y="136454"/>
                  </a:cubicBezTo>
                  <a:lnTo>
                    <a:pt x="1219442" y="140852"/>
                  </a:lnTo>
                  <a:cubicBezTo>
                    <a:pt x="1219442" y="177042"/>
                    <a:pt x="1205065" y="211749"/>
                    <a:pt x="1179475" y="237339"/>
                  </a:cubicBezTo>
                  <a:cubicBezTo>
                    <a:pt x="1153885" y="262929"/>
                    <a:pt x="1119177" y="277306"/>
                    <a:pt x="1082987" y="277306"/>
                  </a:cubicBezTo>
                  <a:lnTo>
                    <a:pt x="136454" y="277306"/>
                  </a:lnTo>
                  <a:cubicBezTo>
                    <a:pt x="100264" y="277306"/>
                    <a:pt x="65557" y="262929"/>
                    <a:pt x="39967" y="237339"/>
                  </a:cubicBezTo>
                  <a:cubicBezTo>
                    <a:pt x="14376" y="211749"/>
                    <a:pt x="0" y="177042"/>
                    <a:pt x="0" y="140852"/>
                  </a:cubicBezTo>
                  <a:lnTo>
                    <a:pt x="0" y="136454"/>
                  </a:lnTo>
                  <a:cubicBezTo>
                    <a:pt x="0" y="100264"/>
                    <a:pt x="14376" y="65557"/>
                    <a:pt x="39967" y="39967"/>
                  </a:cubicBezTo>
                  <a:cubicBezTo>
                    <a:pt x="65557" y="14376"/>
                    <a:pt x="100264" y="0"/>
                    <a:pt x="136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7"/>
            <p:cNvSpPr txBox="1"/>
            <p:nvPr/>
          </p:nvSpPr>
          <p:spPr>
            <a:xfrm>
              <a:off x="-5" y="3"/>
              <a:ext cx="12195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Agendas</a:t>
              </a:r>
              <a:endParaRPr sz="1700" dirty="0"/>
            </a:p>
          </p:txBody>
        </p:sp>
      </p:grpSp>
      <p:grpSp>
        <p:nvGrpSpPr>
          <p:cNvPr id="163" name="Google Shape;163;p27"/>
          <p:cNvGrpSpPr/>
          <p:nvPr/>
        </p:nvGrpSpPr>
        <p:grpSpPr>
          <a:xfrm>
            <a:off x="2259917" y="1346248"/>
            <a:ext cx="562562" cy="558943"/>
            <a:chOff x="0" y="0"/>
            <a:chExt cx="735568" cy="730836"/>
          </a:xfrm>
        </p:grpSpPr>
        <p:sp>
          <p:nvSpPr>
            <p:cNvPr id="164" name="Google Shape;164;p27"/>
            <p:cNvSpPr/>
            <p:nvPr/>
          </p:nvSpPr>
          <p:spPr>
            <a:xfrm>
              <a:off x="0" y="0"/>
              <a:ext cx="735568" cy="730836"/>
            </a:xfrm>
            <a:custGeom>
              <a:avLst/>
              <a:gdLst/>
              <a:ahLst/>
              <a:cxnLst/>
              <a:rect l="l" t="t" r="r" b="b"/>
              <a:pathLst>
                <a:path w="735568" h="730836" extrusionOk="0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68960" y="125666"/>
              <a:ext cx="597649" cy="536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sz="700"/>
            </a:p>
          </p:txBody>
        </p:sp>
      </p:grpSp>
      <p:grpSp>
        <p:nvGrpSpPr>
          <p:cNvPr id="166" name="Google Shape;166;p27"/>
          <p:cNvGrpSpPr/>
          <p:nvPr/>
        </p:nvGrpSpPr>
        <p:grpSpPr>
          <a:xfrm>
            <a:off x="2259917" y="2181415"/>
            <a:ext cx="562562" cy="558943"/>
            <a:chOff x="0" y="0"/>
            <a:chExt cx="735568" cy="730836"/>
          </a:xfrm>
        </p:grpSpPr>
        <p:sp>
          <p:nvSpPr>
            <p:cNvPr id="167" name="Google Shape;167;p27"/>
            <p:cNvSpPr/>
            <p:nvPr/>
          </p:nvSpPr>
          <p:spPr>
            <a:xfrm>
              <a:off x="0" y="0"/>
              <a:ext cx="735568" cy="730836"/>
            </a:xfrm>
            <a:custGeom>
              <a:avLst/>
              <a:gdLst/>
              <a:ahLst/>
              <a:cxnLst/>
              <a:rect l="l" t="t" r="r" b="b"/>
              <a:pathLst>
                <a:path w="735568" h="730836" extrusionOk="0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68960" y="125666"/>
              <a:ext cx="597649" cy="536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  <a:endParaRPr sz="700"/>
            </a:p>
          </p:txBody>
        </p:sp>
      </p:grpSp>
      <p:grpSp>
        <p:nvGrpSpPr>
          <p:cNvPr id="169" name="Google Shape;169;p27"/>
          <p:cNvGrpSpPr/>
          <p:nvPr/>
        </p:nvGrpSpPr>
        <p:grpSpPr>
          <a:xfrm>
            <a:off x="2259917" y="3016136"/>
            <a:ext cx="562562" cy="558943"/>
            <a:chOff x="0" y="0"/>
            <a:chExt cx="735568" cy="730836"/>
          </a:xfrm>
        </p:grpSpPr>
        <p:sp>
          <p:nvSpPr>
            <p:cNvPr id="170" name="Google Shape;170;p27"/>
            <p:cNvSpPr/>
            <p:nvPr/>
          </p:nvSpPr>
          <p:spPr>
            <a:xfrm>
              <a:off x="0" y="0"/>
              <a:ext cx="735568" cy="730836"/>
            </a:xfrm>
            <a:custGeom>
              <a:avLst/>
              <a:gdLst/>
              <a:ahLst/>
              <a:cxnLst/>
              <a:rect l="l" t="t" r="r" b="b"/>
              <a:pathLst>
                <a:path w="735568" h="730836" extrusionOk="0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7"/>
            <p:cNvSpPr txBox="1"/>
            <p:nvPr/>
          </p:nvSpPr>
          <p:spPr>
            <a:xfrm>
              <a:off x="68960" y="125666"/>
              <a:ext cx="597649" cy="536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 i="0" u="none" strike="noStrike" cap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  <a:endParaRPr sz="700"/>
            </a:p>
          </p:txBody>
        </p:sp>
      </p:grpSp>
      <p:sp>
        <p:nvSpPr>
          <p:cNvPr id="179" name="Google Shape;179;p27"/>
          <p:cNvSpPr txBox="1"/>
          <p:nvPr/>
        </p:nvSpPr>
        <p:spPr>
          <a:xfrm>
            <a:off x="2986718" y="1365373"/>
            <a:ext cx="33846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Penjelasan Alur Proses</a:t>
            </a:r>
            <a:endParaRPr sz="700" dirty="0"/>
          </a:p>
        </p:txBody>
      </p:sp>
      <p:sp>
        <p:nvSpPr>
          <p:cNvPr id="180" name="Google Shape;180;p27"/>
          <p:cNvSpPr txBox="1"/>
          <p:nvPr/>
        </p:nvSpPr>
        <p:spPr>
          <a:xfrm>
            <a:off x="2910518" y="2203498"/>
            <a:ext cx="33846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</a:t>
            </a:r>
            <a:r>
              <a:rPr lang="en-ID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GB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sulitan yang Dialami</a:t>
            </a:r>
            <a:endParaRPr sz="700" dirty="0"/>
          </a:p>
        </p:txBody>
      </p:sp>
      <p:sp>
        <p:nvSpPr>
          <p:cNvPr id="181" name="Google Shape;181;p27"/>
          <p:cNvSpPr txBox="1"/>
          <p:nvPr/>
        </p:nvSpPr>
        <p:spPr>
          <a:xfrm>
            <a:off x="2986718" y="3041673"/>
            <a:ext cx="33846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Analisa Error Case</a:t>
            </a:r>
            <a:endParaRPr sz="700" dirty="0"/>
          </a:p>
        </p:txBody>
      </p:sp>
      <p:sp>
        <p:nvSpPr>
          <p:cNvPr id="184" name="Google Shape;184;p27"/>
          <p:cNvSpPr txBox="1"/>
          <p:nvPr/>
        </p:nvSpPr>
        <p:spPr>
          <a:xfrm>
            <a:off x="-1729373" y="213288"/>
            <a:ext cx="26493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DM Sans"/>
                <a:ea typeface="DM Sans"/>
                <a:cs typeface="DM Sans"/>
                <a:sym typeface="DM Sans"/>
              </a:rPr>
              <a:t>25/04/2025</a:t>
            </a:r>
            <a:endParaRPr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9"/>
          <p:cNvGrpSpPr/>
          <p:nvPr/>
        </p:nvGrpSpPr>
        <p:grpSpPr>
          <a:xfrm>
            <a:off x="2300625" y="282946"/>
            <a:ext cx="4542746" cy="663339"/>
            <a:chOff x="2" y="-33"/>
            <a:chExt cx="1899300" cy="277339"/>
          </a:xfrm>
        </p:grpSpPr>
        <p:sp>
          <p:nvSpPr>
            <p:cNvPr id="201" name="Google Shape;201;p29"/>
            <p:cNvSpPr/>
            <p:nvPr/>
          </p:nvSpPr>
          <p:spPr>
            <a:xfrm>
              <a:off x="3" y="0"/>
              <a:ext cx="1899281" cy="277306"/>
            </a:xfrm>
            <a:custGeom>
              <a:avLst/>
              <a:gdLst/>
              <a:ahLst/>
              <a:cxnLst/>
              <a:rect l="l" t="t" r="r" b="b"/>
              <a:pathLst>
                <a:path w="1219442" h="277306" extrusionOk="0">
                  <a:moveTo>
                    <a:pt x="124754" y="0"/>
                  </a:moveTo>
                  <a:lnTo>
                    <a:pt x="1094688" y="0"/>
                  </a:lnTo>
                  <a:cubicBezTo>
                    <a:pt x="1127775" y="0"/>
                    <a:pt x="1159506" y="13144"/>
                    <a:pt x="1182902" y="36540"/>
                  </a:cubicBezTo>
                  <a:cubicBezTo>
                    <a:pt x="1206298" y="59935"/>
                    <a:pt x="1219442" y="91667"/>
                    <a:pt x="1219442" y="124754"/>
                  </a:cubicBezTo>
                  <a:lnTo>
                    <a:pt x="1219442" y="152552"/>
                  </a:lnTo>
                  <a:cubicBezTo>
                    <a:pt x="1219442" y="185639"/>
                    <a:pt x="1206298" y="217370"/>
                    <a:pt x="1182902" y="240766"/>
                  </a:cubicBezTo>
                  <a:cubicBezTo>
                    <a:pt x="1159506" y="264162"/>
                    <a:pt x="1127775" y="277306"/>
                    <a:pt x="1094688" y="277306"/>
                  </a:cubicBezTo>
                  <a:lnTo>
                    <a:pt x="124754" y="277306"/>
                  </a:lnTo>
                  <a:cubicBezTo>
                    <a:pt x="91667" y="277306"/>
                    <a:pt x="59935" y="264162"/>
                    <a:pt x="36540" y="240766"/>
                  </a:cubicBezTo>
                  <a:cubicBezTo>
                    <a:pt x="13144" y="217370"/>
                    <a:pt x="0" y="185639"/>
                    <a:pt x="0" y="152552"/>
                  </a:cubicBezTo>
                  <a:lnTo>
                    <a:pt x="0" y="124754"/>
                  </a:lnTo>
                  <a:cubicBezTo>
                    <a:pt x="0" y="91667"/>
                    <a:pt x="13144" y="59935"/>
                    <a:pt x="36540" y="36540"/>
                  </a:cubicBezTo>
                  <a:cubicBezTo>
                    <a:pt x="59935" y="13144"/>
                    <a:pt x="91667" y="0"/>
                    <a:pt x="124754" y="0"/>
                  </a:cubicBezTo>
                  <a:close/>
                </a:path>
              </a:pathLst>
            </a:custGeom>
            <a:solidFill>
              <a:srgbClr val="FFB00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9"/>
            <p:cNvSpPr txBox="1"/>
            <p:nvPr/>
          </p:nvSpPr>
          <p:spPr>
            <a:xfrm>
              <a:off x="2" y="-33"/>
              <a:ext cx="1899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Penjelasan Alur Proses </a:t>
              </a:r>
              <a:endParaRPr sz="1300" dirty="0"/>
            </a:p>
          </p:txBody>
        </p:sp>
      </p:grpSp>
      <p:sp>
        <p:nvSpPr>
          <p:cNvPr id="208" name="Google Shape;208;p29"/>
          <p:cNvSpPr txBox="1"/>
          <p:nvPr/>
        </p:nvSpPr>
        <p:spPr>
          <a:xfrm>
            <a:off x="-67550" y="213300"/>
            <a:ext cx="10440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DM Sans"/>
                <a:ea typeface="DM Sans"/>
                <a:cs typeface="DM Sans"/>
                <a:sym typeface="DM Sans"/>
              </a:rPr>
              <a:t>25/04/2025</a:t>
            </a:r>
            <a:endParaRPr sz="7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0333" y="1083777"/>
          <a:ext cx="669433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167"/>
                <a:gridCol w="33471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Langkah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Penjelasan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Kami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dataset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ID" dirty="0" err="1"/>
                        <a:t>Huggingface</a:t>
                      </a:r>
                      <a:r>
                        <a:rPr lang="en-ID" dirty="0"/>
                        <a:t> Datasets yang </a:t>
                      </a:r>
                      <a:r>
                        <a:rPr lang="en-ID" dirty="0" err="1"/>
                        <a:t>berisi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teks</a:t>
                      </a:r>
                      <a:r>
                        <a:rPr lang="en-ID" dirty="0"/>
                        <a:t> dan label sentiment (negative, </a:t>
                      </a:r>
                      <a:r>
                        <a:rPr lang="en-ID" dirty="0" err="1"/>
                        <a:t>positif</a:t>
                      </a:r>
                      <a:r>
                        <a:rPr lang="en-ID" dirty="0"/>
                        <a:t>) 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Tokenisasi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Kami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model “</a:t>
                      </a:r>
                      <a:r>
                        <a:rPr lang="en-US" dirty="0" err="1"/>
                        <a:t>indobenchmark</a:t>
                      </a:r>
                      <a:r>
                        <a:rPr lang="en-US" dirty="0"/>
                        <a:t>/indobert-base-p1” Dimana tokenizer </a:t>
                      </a:r>
                      <a:r>
                        <a:rPr lang="en-US" dirty="0" err="1"/>
                        <a:t>berfungsi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mengubah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token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di input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BERT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Fine-tuning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v-SE" dirty="0"/>
                        <a:t>Selanjutnya melatih model IndoBERT di atas dataset SMSA dengan adaptasi pada 3 kelas output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Evaluasi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 err="1"/>
                        <a:t>Menggunakan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akurasi</a:t>
                      </a:r>
                      <a:r>
                        <a:rPr lang="en-ID" dirty="0"/>
                        <a:t>, precision, recall, f1-score, dan confusion matrix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mengukur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performa</a:t>
                      </a:r>
                      <a:r>
                        <a:rPr lang="en-ID" dirty="0"/>
                        <a:t> model.</a:t>
                      </a:r>
                      <a:endParaRPr lang="en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9"/>
          <p:cNvGrpSpPr/>
          <p:nvPr/>
        </p:nvGrpSpPr>
        <p:grpSpPr>
          <a:xfrm>
            <a:off x="2454180" y="115238"/>
            <a:ext cx="4235640" cy="532033"/>
            <a:chOff x="2" y="-33"/>
            <a:chExt cx="1899300" cy="277339"/>
          </a:xfrm>
        </p:grpSpPr>
        <p:sp>
          <p:nvSpPr>
            <p:cNvPr id="201" name="Google Shape;201;p29"/>
            <p:cNvSpPr/>
            <p:nvPr/>
          </p:nvSpPr>
          <p:spPr>
            <a:xfrm>
              <a:off x="3" y="0"/>
              <a:ext cx="1899281" cy="277306"/>
            </a:xfrm>
            <a:custGeom>
              <a:avLst/>
              <a:gdLst/>
              <a:ahLst/>
              <a:cxnLst/>
              <a:rect l="l" t="t" r="r" b="b"/>
              <a:pathLst>
                <a:path w="1219442" h="277306" extrusionOk="0">
                  <a:moveTo>
                    <a:pt x="124754" y="0"/>
                  </a:moveTo>
                  <a:lnTo>
                    <a:pt x="1094688" y="0"/>
                  </a:lnTo>
                  <a:cubicBezTo>
                    <a:pt x="1127775" y="0"/>
                    <a:pt x="1159506" y="13144"/>
                    <a:pt x="1182902" y="36540"/>
                  </a:cubicBezTo>
                  <a:cubicBezTo>
                    <a:pt x="1206298" y="59935"/>
                    <a:pt x="1219442" y="91667"/>
                    <a:pt x="1219442" y="124754"/>
                  </a:cubicBezTo>
                  <a:lnTo>
                    <a:pt x="1219442" y="152552"/>
                  </a:lnTo>
                  <a:cubicBezTo>
                    <a:pt x="1219442" y="185639"/>
                    <a:pt x="1206298" y="217370"/>
                    <a:pt x="1182902" y="240766"/>
                  </a:cubicBezTo>
                  <a:cubicBezTo>
                    <a:pt x="1159506" y="264162"/>
                    <a:pt x="1127775" y="277306"/>
                    <a:pt x="1094688" y="277306"/>
                  </a:cubicBezTo>
                  <a:lnTo>
                    <a:pt x="124754" y="277306"/>
                  </a:lnTo>
                  <a:cubicBezTo>
                    <a:pt x="91667" y="277306"/>
                    <a:pt x="59935" y="264162"/>
                    <a:pt x="36540" y="240766"/>
                  </a:cubicBezTo>
                  <a:cubicBezTo>
                    <a:pt x="13144" y="217370"/>
                    <a:pt x="0" y="185639"/>
                    <a:pt x="0" y="152552"/>
                  </a:cubicBezTo>
                  <a:lnTo>
                    <a:pt x="0" y="124754"/>
                  </a:lnTo>
                  <a:cubicBezTo>
                    <a:pt x="0" y="91667"/>
                    <a:pt x="13144" y="59935"/>
                    <a:pt x="36540" y="36540"/>
                  </a:cubicBezTo>
                  <a:cubicBezTo>
                    <a:pt x="59935" y="13144"/>
                    <a:pt x="91667" y="0"/>
                    <a:pt x="124754" y="0"/>
                  </a:cubicBezTo>
                  <a:close/>
                </a:path>
              </a:pathLst>
            </a:custGeom>
            <a:solidFill>
              <a:srgbClr val="FFB00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9"/>
            <p:cNvSpPr txBox="1"/>
            <p:nvPr/>
          </p:nvSpPr>
          <p:spPr>
            <a:xfrm>
              <a:off x="2" y="-33"/>
              <a:ext cx="1899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Kesulitan yang Dialami</a:t>
              </a:r>
              <a:endParaRPr sz="1300" dirty="0"/>
            </a:p>
          </p:txBody>
        </p:sp>
      </p:grpSp>
      <p:sp>
        <p:nvSpPr>
          <p:cNvPr id="208" name="Google Shape;208;p29"/>
          <p:cNvSpPr txBox="1"/>
          <p:nvPr/>
        </p:nvSpPr>
        <p:spPr>
          <a:xfrm>
            <a:off x="-67550" y="213300"/>
            <a:ext cx="10440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DM Sans"/>
                <a:ea typeface="DM Sans"/>
                <a:cs typeface="DM Sans"/>
                <a:sym typeface="DM Sans"/>
              </a:rPr>
              <a:t>25/04/2025</a:t>
            </a:r>
            <a:endParaRPr sz="7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09044" y="733822"/>
          <a:ext cx="6694335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67"/>
                <a:gridCol w="1749778"/>
                <a:gridCol w="3418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Masalah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Penjelasan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Penyesuai</a:t>
                      </a:r>
                      <a:r>
                        <a:rPr lang="en-US" dirty="0"/>
                        <a:t> dataset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/>
                        <a:t>Label </a:t>
                      </a:r>
                      <a:r>
                        <a:rPr lang="en-ID" dirty="0" err="1"/>
                        <a:t>dari</a:t>
                      </a:r>
                      <a:r>
                        <a:rPr lang="en-ID" dirty="0"/>
                        <a:t> SMSA </a:t>
                      </a:r>
                      <a:r>
                        <a:rPr lang="en-ID" dirty="0" err="1"/>
                        <a:t>adalah</a:t>
                      </a:r>
                      <a:r>
                        <a:rPr lang="en-ID" dirty="0"/>
                        <a:t> integer (0,1) </a:t>
                      </a:r>
                      <a:r>
                        <a:rPr lang="en-ID" dirty="0" err="1"/>
                        <a:t>tetapi</a:t>
                      </a:r>
                      <a:r>
                        <a:rPr lang="en-ID" dirty="0"/>
                        <a:t> kami </a:t>
                      </a:r>
                      <a:r>
                        <a:rPr lang="en-ID" dirty="0" err="1"/>
                        <a:t>harus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memastikan</a:t>
                      </a:r>
                      <a:r>
                        <a:rPr lang="en-ID" dirty="0"/>
                        <a:t> label mapping </a:t>
                      </a:r>
                      <a:r>
                        <a:rPr lang="en-ID" dirty="0" err="1"/>
                        <a:t>ke</a:t>
                      </a:r>
                      <a:r>
                        <a:rPr lang="en-ID" dirty="0"/>
                        <a:t> nama </a:t>
                      </a:r>
                      <a:r>
                        <a:rPr lang="en-ID" dirty="0" err="1"/>
                        <a:t>sentimen</a:t>
                      </a:r>
                      <a:r>
                        <a:rPr lang="en-ID" dirty="0"/>
                        <a:t> agar </a:t>
                      </a:r>
                      <a:r>
                        <a:rPr lang="en-ID" dirty="0" err="1"/>
                        <a:t>mudah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dibaca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analisis</a:t>
                      </a:r>
                      <a:r>
                        <a:rPr lang="en-ID" dirty="0"/>
                        <a:t>.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loading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Ukuran</a:t>
                      </a:r>
                      <a:r>
                        <a:rPr lang="en-US" dirty="0"/>
                        <a:t> model </a:t>
                      </a:r>
                      <a:r>
                        <a:rPr lang="en-US" dirty="0" err="1"/>
                        <a:t>besar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 err="1"/>
                        <a:t>indobert</a:t>
                      </a:r>
                      <a:r>
                        <a:rPr lang="en-ID" dirty="0"/>
                        <a:t>-base </a:t>
                      </a:r>
                      <a:r>
                        <a:rPr lang="en-ID" dirty="0" err="1"/>
                        <a:t>ukurannya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besar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sehingga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butuh</a:t>
                      </a:r>
                      <a:r>
                        <a:rPr lang="en-ID" dirty="0"/>
                        <a:t> device </a:t>
                      </a:r>
                      <a:r>
                        <a:rPr lang="en-ID" dirty="0" err="1"/>
                        <a:t>mumpuni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Panjang </a:t>
                      </a:r>
                      <a:r>
                        <a:rPr lang="en-US" dirty="0" err="1"/>
                        <a:t>teks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 err="1"/>
                        <a:t>Beberapa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kalimat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panjang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membuat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perlu</a:t>
                      </a:r>
                      <a:r>
                        <a:rPr lang="en-ID" dirty="0"/>
                        <a:t> padding dan truncation agar input pas </a:t>
                      </a:r>
                      <a:r>
                        <a:rPr lang="en-ID" dirty="0" err="1"/>
                        <a:t>ke</a:t>
                      </a:r>
                      <a:r>
                        <a:rPr lang="en-ID" dirty="0"/>
                        <a:t> model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Overfitting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</a:t>
                      </a:r>
                      <a:r>
                        <a:rPr lang="en-US" dirty="0" err="1"/>
                        <a:t>kecil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/>
                        <a:t>Karena dataset </a:t>
                      </a:r>
                      <a:r>
                        <a:rPr lang="en-ID" dirty="0" err="1"/>
                        <a:t>relatif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kecil</a:t>
                      </a:r>
                      <a:r>
                        <a:rPr lang="en-ID" dirty="0"/>
                        <a:t>, model </a:t>
                      </a:r>
                      <a:r>
                        <a:rPr lang="en-ID" dirty="0" err="1"/>
                        <a:t>kadang</a:t>
                      </a:r>
                      <a:r>
                        <a:rPr lang="en-ID" dirty="0"/>
                        <a:t> overfit di training set </a:t>
                      </a:r>
                      <a:r>
                        <a:rPr lang="en-ID" dirty="0" err="1"/>
                        <a:t>tapi</a:t>
                      </a:r>
                      <a:r>
                        <a:rPr lang="en-ID" dirty="0"/>
                        <a:t> drop </a:t>
                      </a:r>
                      <a:r>
                        <a:rPr lang="en-ID" dirty="0" err="1"/>
                        <a:t>sedikit</a:t>
                      </a:r>
                      <a:r>
                        <a:rPr lang="en-ID" dirty="0"/>
                        <a:t> di validation set</a:t>
                      </a:r>
                      <a:endParaRPr lang="en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Training Time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Lambat</a:t>
                      </a:r>
                      <a:r>
                        <a:rPr lang="en-ID" dirty="0"/>
                        <a:t> di CPU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dirty="0"/>
                        <a:t>Proses training </a:t>
                      </a:r>
                      <a:r>
                        <a:rPr lang="en-ID" dirty="0" err="1"/>
                        <a:t>bisa</a:t>
                      </a:r>
                      <a:r>
                        <a:rPr lang="en-ID" dirty="0"/>
                        <a:t> lama </a:t>
                      </a:r>
                      <a:r>
                        <a:rPr lang="en-ID" dirty="0" err="1"/>
                        <a:t>sekali</a:t>
                      </a:r>
                      <a:r>
                        <a:rPr lang="en-ID" dirty="0"/>
                        <a:t>, </a:t>
                      </a:r>
                      <a:r>
                        <a:rPr lang="en-ID" dirty="0" err="1"/>
                        <a:t>walaupun</a:t>
                      </a:r>
                      <a:r>
                        <a:rPr lang="en-ID" dirty="0"/>
                        <a:t> batch </a:t>
                      </a:r>
                      <a:r>
                        <a:rPr lang="en-ID" dirty="0" err="1"/>
                        <a:t>kecil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sudah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dipakai</a:t>
                      </a:r>
                      <a:endParaRPr lang="en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9"/>
          <p:cNvGrpSpPr/>
          <p:nvPr/>
        </p:nvGrpSpPr>
        <p:grpSpPr>
          <a:xfrm>
            <a:off x="2454180" y="115238"/>
            <a:ext cx="4235640" cy="532033"/>
            <a:chOff x="2" y="-33"/>
            <a:chExt cx="1899300" cy="277339"/>
          </a:xfrm>
        </p:grpSpPr>
        <p:sp>
          <p:nvSpPr>
            <p:cNvPr id="201" name="Google Shape;201;p29"/>
            <p:cNvSpPr/>
            <p:nvPr/>
          </p:nvSpPr>
          <p:spPr>
            <a:xfrm>
              <a:off x="3" y="0"/>
              <a:ext cx="1899281" cy="277306"/>
            </a:xfrm>
            <a:custGeom>
              <a:avLst/>
              <a:gdLst/>
              <a:ahLst/>
              <a:cxnLst/>
              <a:rect l="l" t="t" r="r" b="b"/>
              <a:pathLst>
                <a:path w="1219442" h="277306" extrusionOk="0">
                  <a:moveTo>
                    <a:pt x="124754" y="0"/>
                  </a:moveTo>
                  <a:lnTo>
                    <a:pt x="1094688" y="0"/>
                  </a:lnTo>
                  <a:cubicBezTo>
                    <a:pt x="1127775" y="0"/>
                    <a:pt x="1159506" y="13144"/>
                    <a:pt x="1182902" y="36540"/>
                  </a:cubicBezTo>
                  <a:cubicBezTo>
                    <a:pt x="1206298" y="59935"/>
                    <a:pt x="1219442" y="91667"/>
                    <a:pt x="1219442" y="124754"/>
                  </a:cubicBezTo>
                  <a:lnTo>
                    <a:pt x="1219442" y="152552"/>
                  </a:lnTo>
                  <a:cubicBezTo>
                    <a:pt x="1219442" y="185639"/>
                    <a:pt x="1206298" y="217370"/>
                    <a:pt x="1182902" y="240766"/>
                  </a:cubicBezTo>
                  <a:cubicBezTo>
                    <a:pt x="1159506" y="264162"/>
                    <a:pt x="1127775" y="277306"/>
                    <a:pt x="1094688" y="277306"/>
                  </a:cubicBezTo>
                  <a:lnTo>
                    <a:pt x="124754" y="277306"/>
                  </a:lnTo>
                  <a:cubicBezTo>
                    <a:pt x="91667" y="277306"/>
                    <a:pt x="59935" y="264162"/>
                    <a:pt x="36540" y="240766"/>
                  </a:cubicBezTo>
                  <a:cubicBezTo>
                    <a:pt x="13144" y="217370"/>
                    <a:pt x="0" y="185639"/>
                    <a:pt x="0" y="152552"/>
                  </a:cubicBezTo>
                  <a:lnTo>
                    <a:pt x="0" y="124754"/>
                  </a:lnTo>
                  <a:cubicBezTo>
                    <a:pt x="0" y="91667"/>
                    <a:pt x="13144" y="59935"/>
                    <a:pt x="36540" y="36540"/>
                  </a:cubicBezTo>
                  <a:cubicBezTo>
                    <a:pt x="59935" y="13144"/>
                    <a:pt x="91667" y="0"/>
                    <a:pt x="124754" y="0"/>
                  </a:cubicBezTo>
                  <a:close/>
                </a:path>
              </a:pathLst>
            </a:custGeom>
            <a:solidFill>
              <a:srgbClr val="FFB00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9"/>
            <p:cNvSpPr txBox="1"/>
            <p:nvPr/>
          </p:nvSpPr>
          <p:spPr>
            <a:xfrm>
              <a:off x="2" y="-33"/>
              <a:ext cx="18993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Analisa Error Case</a:t>
              </a:r>
              <a:endParaRPr sz="1300" dirty="0"/>
            </a:p>
          </p:txBody>
        </p:sp>
      </p:grpSp>
      <p:sp>
        <p:nvSpPr>
          <p:cNvPr id="208" name="Google Shape;208;p29"/>
          <p:cNvSpPr txBox="1"/>
          <p:nvPr/>
        </p:nvSpPr>
        <p:spPr>
          <a:xfrm>
            <a:off x="-67550" y="213300"/>
            <a:ext cx="10440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DM Sans"/>
                <a:ea typeface="DM Sans"/>
                <a:cs typeface="DM Sans"/>
                <a:sym typeface="DM Sans"/>
              </a:rPr>
              <a:t>25/04/2025</a:t>
            </a:r>
            <a:endParaRPr sz="700" dirty="0"/>
          </a:p>
        </p:txBody>
      </p:sp>
      <p:sp>
        <p:nvSpPr>
          <p:cNvPr id="2" name="Google Shape;298;p35"/>
          <p:cNvSpPr/>
          <p:nvPr/>
        </p:nvSpPr>
        <p:spPr>
          <a:xfrm>
            <a:off x="1241779" y="856961"/>
            <a:ext cx="6874932" cy="3319928"/>
          </a:xfrm>
          <a:custGeom>
            <a:avLst/>
            <a:gdLst/>
            <a:ahLst/>
            <a:cxnLst/>
            <a:rect l="l" t="t" r="r" b="b"/>
            <a:pathLst>
              <a:path w="5822512" h="3870113" extrusionOk="0">
                <a:moveTo>
                  <a:pt x="30093" y="0"/>
                </a:moveTo>
                <a:lnTo>
                  <a:pt x="5792419" y="0"/>
                </a:lnTo>
                <a:cubicBezTo>
                  <a:pt x="5809039" y="0"/>
                  <a:pt x="5822512" y="13473"/>
                  <a:pt x="5822512" y="30093"/>
                </a:cubicBezTo>
                <a:lnTo>
                  <a:pt x="5822512" y="3840020"/>
                </a:lnTo>
                <a:cubicBezTo>
                  <a:pt x="5822512" y="3848001"/>
                  <a:pt x="5819342" y="3855656"/>
                  <a:pt x="5813698" y="3861299"/>
                </a:cubicBezTo>
                <a:cubicBezTo>
                  <a:pt x="5808055" y="3866943"/>
                  <a:pt x="5800400" y="3870113"/>
                  <a:pt x="5792419" y="3870113"/>
                </a:cubicBezTo>
                <a:lnTo>
                  <a:pt x="30093" y="3870113"/>
                </a:lnTo>
                <a:cubicBezTo>
                  <a:pt x="22112" y="3870113"/>
                  <a:pt x="14458" y="3866943"/>
                  <a:pt x="8814" y="3861299"/>
                </a:cubicBezTo>
                <a:cubicBezTo>
                  <a:pt x="3171" y="3855656"/>
                  <a:pt x="0" y="3848001"/>
                  <a:pt x="0" y="3840020"/>
                </a:cubicBezTo>
                <a:lnTo>
                  <a:pt x="0" y="30093"/>
                </a:lnTo>
                <a:cubicBezTo>
                  <a:pt x="0" y="22112"/>
                  <a:pt x="3171" y="14458"/>
                  <a:pt x="8814" y="8814"/>
                </a:cubicBezTo>
                <a:cubicBezTo>
                  <a:pt x="14458" y="3171"/>
                  <a:pt x="22112" y="0"/>
                  <a:pt x="30093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299;p35"/>
          <p:cNvSpPr txBox="1"/>
          <p:nvPr/>
        </p:nvSpPr>
        <p:spPr>
          <a:xfrm>
            <a:off x="1241778" y="509236"/>
            <a:ext cx="6874932" cy="343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127000" rIns="127000" bIns="127000" anchor="ctr" anchorCtr="0">
            <a:no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00F0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&gt; </a:t>
            </a:r>
            <a:r>
              <a:rPr lang="en-ID" dirty="0" err="1"/>
              <a:t>Analisis</a:t>
            </a:r>
            <a:r>
              <a:rPr lang="en-ID" dirty="0"/>
              <a:t> error case pada </a:t>
            </a:r>
            <a:r>
              <a:rPr lang="en-ID" dirty="0" err="1"/>
              <a:t>percobaan</a:t>
            </a:r>
            <a:r>
              <a:rPr lang="en-ID" dirty="0"/>
              <a:t> kami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model </a:t>
            </a:r>
            <a:r>
              <a:rPr lang="en-ID" dirty="0" err="1"/>
              <a:t>terhadap</a:t>
            </a:r>
            <a:r>
              <a:rPr lang="en-ID" dirty="0"/>
              <a:t> label </a:t>
            </a:r>
            <a:r>
              <a:rPr lang="en-ID" dirty="0" err="1"/>
              <a:t>sebenarnya</a:t>
            </a:r>
            <a:r>
              <a:rPr lang="en-ID" dirty="0"/>
              <a:t> pada data uji. </a:t>
            </a:r>
            <a:r>
              <a:rPr lang="en-ID" dirty="0" err="1"/>
              <a:t>Setelah</a:t>
            </a:r>
            <a:r>
              <a:rPr lang="en-ID" dirty="0"/>
              <a:t> proses </a:t>
            </a:r>
            <a:r>
              <a:rPr lang="en-ID" dirty="0" err="1"/>
              <a:t>inferensi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instance yang </a:t>
            </a:r>
            <a:r>
              <a:rPr lang="en-ID" dirty="0" err="1"/>
              <a:t>mengalami</a:t>
            </a:r>
            <a:r>
              <a:rPr lang="en-ID" dirty="0"/>
              <a:t> misclassification,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(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argmax pada output logits)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ground truth label.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dikompilasi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DataFrame</a:t>
            </a:r>
            <a:r>
              <a:rPr lang="en-ID" dirty="0"/>
              <a:t> yang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asli</a:t>
            </a:r>
            <a:r>
              <a:rPr lang="en-ID" dirty="0"/>
              <a:t>, label </a:t>
            </a:r>
            <a:r>
              <a:rPr lang="en-ID" dirty="0" err="1"/>
              <a:t>aktual</a:t>
            </a:r>
            <a:r>
              <a:rPr lang="en-ID" dirty="0"/>
              <a:t>, dan label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.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model,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mengungkap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sistematis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sentimen</a:t>
            </a:r>
            <a:r>
              <a:rPr lang="en-ID" dirty="0"/>
              <a:t> </a:t>
            </a:r>
            <a:r>
              <a:rPr lang="en-ID" dirty="0" err="1"/>
              <a:t>sarkastik</a:t>
            </a:r>
            <a:r>
              <a:rPr lang="en-ID" dirty="0"/>
              <a:t>, </a:t>
            </a:r>
            <a:r>
              <a:rPr lang="en-ID" dirty="0" err="1"/>
              <a:t>ambiguitas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keterbatasan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model </a:t>
            </a:r>
            <a:r>
              <a:rPr lang="en-ID" dirty="0" err="1"/>
              <a:t>terhadap</a:t>
            </a:r>
            <a:r>
              <a:rPr lang="en-ID" dirty="0"/>
              <a:t> kata-kata yang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.</a:t>
            </a:r>
            <a:endParaRPr sz="1800" dirty="0">
              <a:solidFill>
                <a:srgbClr val="100F0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/>
        </p:nvSpPr>
        <p:spPr>
          <a:xfrm>
            <a:off x="2439860" y="1765461"/>
            <a:ext cx="411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 b="1">
                <a:latin typeface="DM Sans"/>
                <a:ea typeface="DM Sans"/>
                <a:cs typeface="DM Sans"/>
                <a:sym typeface="DM Sans"/>
              </a:rPr>
              <a:t>Thank You</a:t>
            </a:r>
            <a:endParaRPr sz="600"/>
          </a:p>
        </p:txBody>
      </p:sp>
      <p:sp>
        <p:nvSpPr>
          <p:cNvPr id="365" name="Google Shape;365;p38"/>
          <p:cNvSpPr/>
          <p:nvPr/>
        </p:nvSpPr>
        <p:spPr>
          <a:xfrm>
            <a:off x="6608532" y="1552881"/>
            <a:ext cx="2614533" cy="5706322"/>
          </a:xfrm>
          <a:custGeom>
            <a:avLst/>
            <a:gdLst/>
            <a:ahLst/>
            <a:cxnLst/>
            <a:rect l="l" t="t" r="r" b="b"/>
            <a:pathLst>
              <a:path w="5229066" h="11412644" extrusionOk="0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66" name="Google Shape;366;p38"/>
          <p:cNvSpPr/>
          <p:nvPr/>
        </p:nvSpPr>
        <p:spPr>
          <a:xfrm>
            <a:off x="175607" y="1651228"/>
            <a:ext cx="2358311" cy="6584118"/>
          </a:xfrm>
          <a:custGeom>
            <a:avLst/>
            <a:gdLst/>
            <a:ahLst/>
            <a:cxnLst/>
            <a:rect l="l" t="t" r="r" b="b"/>
            <a:pathLst>
              <a:path w="4716622" h="13168235" extrusionOk="0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67" name="Google Shape;367;p38"/>
          <p:cNvSpPr txBox="1"/>
          <p:nvPr/>
        </p:nvSpPr>
        <p:spPr>
          <a:xfrm>
            <a:off x="5980427" y="490538"/>
            <a:ext cx="26493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25 April 2025</a:t>
            </a:r>
            <a:endParaRPr sz="700" dirty="0"/>
          </a:p>
        </p:txBody>
      </p:sp>
      <p:sp>
        <p:nvSpPr>
          <p:cNvPr id="368" name="Google Shape;368;p38"/>
          <p:cNvSpPr txBox="1"/>
          <p:nvPr/>
        </p:nvSpPr>
        <p:spPr>
          <a:xfrm>
            <a:off x="514350" y="490538"/>
            <a:ext cx="2649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DM Sans"/>
                <a:ea typeface="DM Sans"/>
                <a:cs typeface="DM Sans"/>
                <a:sym typeface="DM Sans"/>
              </a:rPr>
              <a:t>BINUS UNIVERSITY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2308</Words>
  <Application>WPS Slides</Application>
  <PresentationFormat>On-screen Show (16:9)</PresentationFormat>
  <Paragraphs>108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DM Sans</vt:lpstr>
      <vt:lpstr>DM Sans Medium</vt:lpstr>
      <vt:lpstr>Microsoft YaHei</vt:lpstr>
      <vt:lpstr>Arial Unicode MS</vt:lpstr>
      <vt:lpstr>Simple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SAMUEL</cp:lastModifiedBy>
  <cp:revision>2</cp:revision>
  <dcterms:created xsi:type="dcterms:W3CDTF">2025-04-25T17:03:53Z</dcterms:created>
  <dcterms:modified xsi:type="dcterms:W3CDTF">2025-04-25T17:05:29Z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AE833A6FC0E14EEF9FDFAAE5EF13E970_12</vt:lpwstr>
  </property>
  <property fmtid="{D5CDD505-2E9C-101B-9397-08002B2CF9AE}" pid="3" name="KSOProductBuildVer">
    <vt:lpwstr>1033-12.2.0.20795</vt:lpwstr>
  </property>
</Properties>
</file>