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32.png" ContentType="image/png"/>
  <Override PartName="/ppt/media/image31.jpeg" ContentType="image/jpeg"/>
  <Override PartName="/ppt/media/image28.jpeg" ContentType="image/jpeg"/>
  <Override PartName="/ppt/media/image27.jpeg" ContentType="image/jpeg"/>
  <Override PartName="/ppt/media/image26.jpeg" ContentType="image/jpeg"/>
  <Override PartName="/ppt/media/image24.jpeg" ContentType="image/jpeg"/>
  <Override PartName="/ppt/media/image36.jpeg" ContentType="image/jpeg"/>
  <Override PartName="/ppt/media/image11.jpeg" ContentType="image/jpeg"/>
  <Override PartName="/ppt/media/image8.png" ContentType="image/png"/>
  <Override PartName="/ppt/media/image30.jpeg" ContentType="image/jpeg"/>
  <Override PartName="/ppt/media/image2.png" ContentType="image/png"/>
  <Override PartName="/ppt/media/image1.png" ContentType="image/png"/>
  <Override PartName="/ppt/media/image34.png" ContentType="image/png"/>
  <Override PartName="/ppt/media/image10.jpeg" ContentType="image/jpeg"/>
  <Override PartName="/ppt/media/image33.jpeg" ContentType="image/jpeg"/>
  <Override PartName="/ppt/media/image14.png" ContentType="image/png"/>
  <Override PartName="/ppt/media/image29.jpeg" ContentType="image/jpeg"/>
  <Override PartName="/ppt/media/image7.png" ContentType="image/png"/>
  <Override PartName="/ppt/media/image35.png" ContentType="image/png"/>
  <Override PartName="/ppt/media/image25.jpeg" ContentType="image/jpeg"/>
  <Override PartName="/ppt/media/image9.jpeg" ContentType="image/jpeg"/>
  <Override PartName="/ppt/media/image19.jpeg" ContentType="image/jpeg"/>
  <Override PartName="/ppt/media/image20.jpeg" ContentType="image/jpeg"/>
  <Override PartName="/ppt/media/image3.png" ContentType="image/png"/>
  <Override PartName="/ppt/media/image4.jpeg" ContentType="image/jpeg"/>
  <Override PartName="/ppt/media/image6.jpeg" ContentType="image/jpeg"/>
  <Override PartName="/ppt/media/image22.jpeg" ContentType="image/jpeg"/>
  <Override PartName="/ppt/media/image5.png" ContentType="image/png"/>
  <Override PartName="/ppt/media/image16.jpeg" ContentType="image/jpeg"/>
  <Override PartName="/ppt/media/image37.jpeg" ContentType="image/jpeg"/>
  <Override PartName="/ppt/media/image12.jpeg" ContentType="image/jpeg"/>
  <Override PartName="/ppt/media/image13.jpeg" ContentType="image/jpeg"/>
  <Override PartName="/ppt/media/image15.jpeg" ContentType="image/jpeg"/>
  <Override PartName="/ppt/media/image17.jpeg" ContentType="image/jpeg"/>
  <Override PartName="/ppt/media/image18.png" ContentType="image/png"/>
  <Override PartName="/ppt/media/image21.jpeg" ContentType="image/jpeg"/>
  <Override PartName="/ppt/media/image23.jpeg" ContentType="image/jpe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x="9720262" cy="64833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85640" y="1516320"/>
            <a:ext cx="8747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85640" y="3480120"/>
            <a:ext cx="8747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85640" y="15163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968000" y="15163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85640" y="34801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968000" y="34801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85640" y="1516320"/>
            <a:ext cx="2816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43040" y="1516320"/>
            <a:ext cx="2816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400440" y="1516320"/>
            <a:ext cx="2816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85640" y="3480120"/>
            <a:ext cx="2816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43040" y="3480120"/>
            <a:ext cx="2816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400440" y="3480120"/>
            <a:ext cx="2816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85640" y="1516320"/>
            <a:ext cx="8747280" cy="3759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85640" y="1516320"/>
            <a:ext cx="8747280" cy="375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85640" y="1516320"/>
            <a:ext cx="4268520" cy="375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968000" y="1516320"/>
            <a:ext cx="4268520" cy="375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85640" y="258120"/>
            <a:ext cx="8747280" cy="501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85640" y="15163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968000" y="1516320"/>
            <a:ext cx="4268520" cy="375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85640" y="34801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85640" y="1516320"/>
            <a:ext cx="8747280" cy="3759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85640" y="1516320"/>
            <a:ext cx="4268520" cy="375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968000" y="15163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968000" y="34801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85640" y="15163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968000" y="15163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85640" y="3480120"/>
            <a:ext cx="8747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85640" y="1516320"/>
            <a:ext cx="8747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85640" y="3480120"/>
            <a:ext cx="8747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85640" y="15163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968000" y="15163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85640" y="34801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68000" y="34801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85640" y="1516320"/>
            <a:ext cx="2816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43040" y="1516320"/>
            <a:ext cx="2816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400440" y="1516320"/>
            <a:ext cx="2816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85640" y="3480120"/>
            <a:ext cx="2816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43040" y="3480120"/>
            <a:ext cx="2816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400440" y="3480120"/>
            <a:ext cx="2816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85640" y="1516320"/>
            <a:ext cx="8747280" cy="3759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85640" y="1516320"/>
            <a:ext cx="8747280" cy="375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85640" y="1516320"/>
            <a:ext cx="4268520" cy="375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968000" y="1516320"/>
            <a:ext cx="4268520" cy="375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85640" y="1516320"/>
            <a:ext cx="8747280" cy="375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85640" y="258120"/>
            <a:ext cx="8747280" cy="501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85640" y="15163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968000" y="1516320"/>
            <a:ext cx="4268520" cy="375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85640" y="34801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85640" y="1516320"/>
            <a:ext cx="4268520" cy="375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968000" y="15163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968000" y="34801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85640" y="15163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968000" y="15163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85640" y="3480120"/>
            <a:ext cx="8747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85640" y="1516320"/>
            <a:ext cx="8747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85640" y="3480120"/>
            <a:ext cx="8747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85640" y="15163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968000" y="15163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85640" y="34801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968000" y="34801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85640" y="1516320"/>
            <a:ext cx="2816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443040" y="1516320"/>
            <a:ext cx="2816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400440" y="1516320"/>
            <a:ext cx="2816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85640" y="3480120"/>
            <a:ext cx="2816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443040" y="3480120"/>
            <a:ext cx="2816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400440" y="3480120"/>
            <a:ext cx="2816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85640" y="1516320"/>
            <a:ext cx="4268520" cy="375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968000" y="1516320"/>
            <a:ext cx="4268520" cy="375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85640" y="258120"/>
            <a:ext cx="8747280" cy="501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85640" y="15163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968000" y="1516320"/>
            <a:ext cx="4268520" cy="375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85640" y="34801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85640" y="1516320"/>
            <a:ext cx="4268520" cy="375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968000" y="15163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968000" y="34801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770" spc="-1" strike="noStrike"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85640" y="15163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968000" y="1516320"/>
            <a:ext cx="426852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85640" y="3480120"/>
            <a:ext cx="8747280" cy="17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4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2700720"/>
            <a:ext cx="9370080" cy="107856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770" spc="-1" strike="noStrike">
                <a:latin typeface="DejaVu Sans"/>
              </a:rPr>
              <a:t>Click to edit the title text format</a:t>
            </a:r>
            <a:endParaRPr b="0" lang="en-US" sz="3770" spc="-1" strike="noStrike"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85640" y="1516320"/>
            <a:ext cx="8747280" cy="375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40" spc="-1" strike="noStrike">
                <a:latin typeface="DejaVu Sans"/>
              </a:rPr>
              <a:t>Click to edit the outline text format</a:t>
            </a:r>
            <a:endParaRPr b="0" lang="en-US" sz="2740" spc="-1" strike="noStrike">
              <a:latin typeface="DejaVu Sans"/>
            </a:endParaRPr>
          </a:p>
          <a:p>
            <a:pPr lvl="1" marL="864000" indent="-324000">
              <a:spcBef>
                <a:spcPts val="9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DejaVu Sans"/>
              </a:rPr>
              <a:t>Second Outline Level</a:t>
            </a:r>
            <a:endParaRPr b="0" lang="en-US" sz="2400" spc="-1" strike="noStrike">
              <a:latin typeface="DejaVu Sans"/>
            </a:endParaRPr>
          </a:p>
          <a:p>
            <a:pPr lvl="2" marL="1296000" indent="-288000">
              <a:spcBef>
                <a:spcPts val="7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latin typeface="DejaVu Sans"/>
              </a:rPr>
              <a:t>Third Outline Level</a:t>
            </a:r>
            <a:endParaRPr b="0" lang="en-US" sz="2050" spc="-1" strike="noStrike">
              <a:latin typeface="DejaVu Sans"/>
            </a:endParaRPr>
          </a:p>
          <a:p>
            <a:pPr lvl="3" marL="1728000" indent="-216000">
              <a:spcBef>
                <a:spcPts val="48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10" spc="-1" strike="noStrike">
                <a:latin typeface="DejaVu Sans"/>
              </a:rPr>
              <a:t>Fourth Outline Level</a:t>
            </a:r>
            <a:endParaRPr b="0" lang="en-US" sz="1710" spc="-1" strike="noStrike">
              <a:latin typeface="DejaVu Sans"/>
            </a:endParaRPr>
          </a:p>
          <a:p>
            <a:pPr lvl="4" marL="2160000" indent="-216000">
              <a:spcBef>
                <a:spcPts val="2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10" spc="-1" strike="noStrike">
                <a:latin typeface="DejaVu Sans"/>
              </a:rPr>
              <a:t>Fifth Outline Level</a:t>
            </a:r>
            <a:endParaRPr b="0" lang="en-US" sz="1710" spc="-1" strike="noStrike">
              <a:latin typeface="DejaVu Sans"/>
            </a:endParaRPr>
          </a:p>
          <a:p>
            <a:pPr lvl="5" marL="2592000" indent="-216000">
              <a:spcBef>
                <a:spcPts val="2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10" spc="-1" strike="noStrike">
                <a:latin typeface="DejaVu Sans"/>
              </a:rPr>
              <a:t>Sixth Outline Level</a:t>
            </a:r>
            <a:endParaRPr b="0" lang="en-US" sz="1710" spc="-1" strike="noStrike">
              <a:latin typeface="DejaVu Sans"/>
            </a:endParaRPr>
          </a:p>
          <a:p>
            <a:pPr lvl="6" marL="3024000" indent="-216000">
              <a:spcBef>
                <a:spcPts val="2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10" spc="-1" strike="noStrike">
                <a:latin typeface="DejaVu Sans"/>
              </a:rPr>
              <a:t>Seventh Outline Level</a:t>
            </a:r>
            <a:endParaRPr b="0" lang="en-US" sz="171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154080"/>
            <a:ext cx="9370080" cy="1078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288920" y="5865840"/>
            <a:ext cx="2427480" cy="461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867600" y="5865840"/>
            <a:ext cx="6246000" cy="461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73160" y="5865840"/>
            <a:ext cx="518400" cy="461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770" spc="-1" strike="noStrike">
                <a:latin typeface="DejaVu Sans"/>
              </a:rPr>
              <a:t>C</a:t>
            </a:r>
            <a:r>
              <a:rPr b="0" lang="en-US" sz="3770" spc="-1" strike="noStrike">
                <a:latin typeface="DejaVu Sans"/>
              </a:rPr>
              <a:t>l</a:t>
            </a:r>
            <a:r>
              <a:rPr b="0" lang="en-US" sz="3770" spc="-1" strike="noStrike">
                <a:latin typeface="DejaVu Sans"/>
              </a:rPr>
              <a:t>i</a:t>
            </a:r>
            <a:r>
              <a:rPr b="0" lang="en-US" sz="3770" spc="-1" strike="noStrike">
                <a:latin typeface="DejaVu Sans"/>
              </a:rPr>
              <a:t>c</a:t>
            </a:r>
            <a:r>
              <a:rPr b="0" lang="en-US" sz="3770" spc="-1" strike="noStrike">
                <a:latin typeface="DejaVu Sans"/>
              </a:rPr>
              <a:t>k</a:t>
            </a:r>
            <a:r>
              <a:rPr b="0" lang="en-US" sz="3770" spc="-1" strike="noStrike">
                <a:latin typeface="DejaVu Sans"/>
              </a:rPr>
              <a:t> </a:t>
            </a:r>
            <a:r>
              <a:rPr b="0" lang="en-US" sz="3770" spc="-1" strike="noStrike">
                <a:latin typeface="DejaVu Sans"/>
              </a:rPr>
              <a:t>t</a:t>
            </a:r>
            <a:r>
              <a:rPr b="0" lang="en-US" sz="3770" spc="-1" strike="noStrike">
                <a:latin typeface="DejaVu Sans"/>
              </a:rPr>
              <a:t>o</a:t>
            </a:r>
            <a:r>
              <a:rPr b="0" lang="en-US" sz="3770" spc="-1" strike="noStrike">
                <a:latin typeface="DejaVu Sans"/>
              </a:rPr>
              <a:t> </a:t>
            </a:r>
            <a:r>
              <a:rPr b="0" lang="en-US" sz="3770" spc="-1" strike="noStrike">
                <a:latin typeface="DejaVu Sans"/>
              </a:rPr>
              <a:t>e</a:t>
            </a:r>
            <a:r>
              <a:rPr b="0" lang="en-US" sz="3770" spc="-1" strike="noStrike">
                <a:latin typeface="DejaVu Sans"/>
              </a:rPr>
              <a:t>d</a:t>
            </a:r>
            <a:r>
              <a:rPr b="0" lang="en-US" sz="3770" spc="-1" strike="noStrike">
                <a:latin typeface="DejaVu Sans"/>
              </a:rPr>
              <a:t>i</a:t>
            </a:r>
            <a:r>
              <a:rPr b="0" lang="en-US" sz="3770" spc="-1" strike="noStrike">
                <a:latin typeface="DejaVu Sans"/>
              </a:rPr>
              <a:t>t</a:t>
            </a:r>
            <a:r>
              <a:rPr b="0" lang="en-US" sz="3770" spc="-1" strike="noStrike">
                <a:latin typeface="DejaVu Sans"/>
              </a:rPr>
              <a:t> </a:t>
            </a:r>
            <a:r>
              <a:rPr b="0" lang="en-US" sz="3770" spc="-1" strike="noStrike">
                <a:latin typeface="DejaVu Sans"/>
              </a:rPr>
              <a:t>t</a:t>
            </a:r>
            <a:r>
              <a:rPr b="0" lang="en-US" sz="3770" spc="-1" strike="noStrike">
                <a:latin typeface="DejaVu Sans"/>
              </a:rPr>
              <a:t>h</a:t>
            </a:r>
            <a:r>
              <a:rPr b="0" lang="en-US" sz="3770" spc="-1" strike="noStrike">
                <a:latin typeface="DejaVu Sans"/>
              </a:rPr>
              <a:t>e</a:t>
            </a:r>
            <a:r>
              <a:rPr b="0" lang="en-US" sz="3770" spc="-1" strike="noStrike">
                <a:latin typeface="DejaVu Sans"/>
              </a:rPr>
              <a:t> </a:t>
            </a:r>
            <a:r>
              <a:rPr b="0" lang="en-US" sz="3770" spc="-1" strike="noStrike">
                <a:latin typeface="DejaVu Sans"/>
              </a:rPr>
              <a:t>t</a:t>
            </a:r>
            <a:r>
              <a:rPr b="0" lang="en-US" sz="3770" spc="-1" strike="noStrike">
                <a:latin typeface="DejaVu Sans"/>
              </a:rPr>
              <a:t>i</a:t>
            </a:r>
            <a:r>
              <a:rPr b="0" lang="en-US" sz="3770" spc="-1" strike="noStrike">
                <a:latin typeface="DejaVu Sans"/>
              </a:rPr>
              <a:t>t</a:t>
            </a:r>
            <a:r>
              <a:rPr b="0" lang="en-US" sz="3770" spc="-1" strike="noStrike">
                <a:latin typeface="DejaVu Sans"/>
              </a:rPr>
              <a:t>l</a:t>
            </a:r>
            <a:r>
              <a:rPr b="0" lang="en-US" sz="3770" spc="-1" strike="noStrike">
                <a:latin typeface="DejaVu Sans"/>
              </a:rPr>
              <a:t>e</a:t>
            </a:r>
            <a:r>
              <a:rPr b="0" lang="en-US" sz="3770" spc="-1" strike="noStrike">
                <a:latin typeface="DejaVu Sans"/>
              </a:rPr>
              <a:t> </a:t>
            </a:r>
            <a:r>
              <a:rPr b="0" lang="en-US" sz="3770" spc="-1" strike="noStrike">
                <a:latin typeface="DejaVu Sans"/>
              </a:rPr>
              <a:t>t</a:t>
            </a:r>
            <a:r>
              <a:rPr b="0" lang="en-US" sz="3770" spc="-1" strike="noStrike">
                <a:latin typeface="DejaVu Sans"/>
              </a:rPr>
              <a:t>e</a:t>
            </a:r>
            <a:r>
              <a:rPr b="0" lang="en-US" sz="3770" spc="-1" strike="noStrike">
                <a:latin typeface="DejaVu Sans"/>
              </a:rPr>
              <a:t>x</a:t>
            </a:r>
            <a:r>
              <a:rPr b="0" lang="en-US" sz="3770" spc="-1" strike="noStrike">
                <a:latin typeface="DejaVu Sans"/>
              </a:rPr>
              <a:t>t</a:t>
            </a:r>
            <a:r>
              <a:rPr b="0" lang="en-US" sz="3770" spc="-1" strike="noStrike">
                <a:latin typeface="DejaVu Sans"/>
              </a:rPr>
              <a:t> </a:t>
            </a:r>
            <a:r>
              <a:rPr b="0" lang="en-US" sz="3770" spc="-1" strike="noStrike">
                <a:latin typeface="DejaVu Sans"/>
              </a:rPr>
              <a:t>f</a:t>
            </a:r>
            <a:r>
              <a:rPr b="0" lang="en-US" sz="3770" spc="-1" strike="noStrike">
                <a:latin typeface="DejaVu Sans"/>
              </a:rPr>
              <a:t>o</a:t>
            </a:r>
            <a:r>
              <a:rPr b="0" lang="en-US" sz="3770" spc="-1" strike="noStrike">
                <a:latin typeface="DejaVu Sans"/>
              </a:rPr>
              <a:t>r</a:t>
            </a:r>
            <a:r>
              <a:rPr b="0" lang="en-US" sz="3770" spc="-1" strike="noStrike">
                <a:latin typeface="DejaVu Sans"/>
              </a:rPr>
              <a:t>m</a:t>
            </a:r>
            <a:r>
              <a:rPr b="0" lang="en-US" sz="3770" spc="-1" strike="noStrike">
                <a:latin typeface="DejaVu Sans"/>
              </a:rPr>
              <a:t>a</a:t>
            </a:r>
            <a:r>
              <a:rPr b="0" lang="en-US" sz="3770" spc="-1" strike="noStrike">
                <a:latin typeface="DejaVu Sans"/>
              </a:rPr>
              <a:t>t</a:t>
            </a:r>
            <a:endParaRPr b="0" lang="en-US" sz="3770" spc="-1" strike="noStrike">
              <a:latin typeface="DejaVu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85640" y="1516320"/>
            <a:ext cx="8747280" cy="375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40" spc="-1" strike="noStrike">
                <a:latin typeface="DejaVu Sans"/>
              </a:rPr>
              <a:t>Click to edit the outline text format</a:t>
            </a:r>
            <a:endParaRPr b="0" lang="en-US" sz="2740" spc="-1" strike="noStrike">
              <a:latin typeface="DejaVu Sans"/>
            </a:endParaRPr>
          </a:p>
          <a:p>
            <a:pPr lvl="1" marL="864000" indent="-324000">
              <a:spcBef>
                <a:spcPts val="9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DejaVu Sans"/>
              </a:rPr>
              <a:t>Second Outline Level</a:t>
            </a:r>
            <a:endParaRPr b="0" lang="en-US" sz="2400" spc="-1" strike="noStrike">
              <a:latin typeface="DejaVu Sans"/>
            </a:endParaRPr>
          </a:p>
          <a:p>
            <a:pPr lvl="2" marL="1296000" indent="-288000">
              <a:spcBef>
                <a:spcPts val="7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latin typeface="DejaVu Sans"/>
              </a:rPr>
              <a:t>Third Outline Level</a:t>
            </a:r>
            <a:endParaRPr b="0" lang="en-US" sz="2050" spc="-1" strike="noStrike">
              <a:latin typeface="DejaVu Sans"/>
            </a:endParaRPr>
          </a:p>
          <a:p>
            <a:pPr lvl="3" marL="1728000" indent="-216000">
              <a:spcBef>
                <a:spcPts val="48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10" spc="-1" strike="noStrike">
                <a:latin typeface="DejaVu Sans"/>
              </a:rPr>
              <a:t>Fourth Outline Level</a:t>
            </a:r>
            <a:endParaRPr b="0" lang="en-US" sz="1710" spc="-1" strike="noStrike">
              <a:latin typeface="DejaVu Sans"/>
            </a:endParaRPr>
          </a:p>
          <a:p>
            <a:pPr lvl="4" marL="2160000" indent="-216000">
              <a:spcBef>
                <a:spcPts val="2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10" spc="-1" strike="noStrike">
                <a:latin typeface="DejaVu Sans"/>
              </a:rPr>
              <a:t>Fifth Outline Level</a:t>
            </a:r>
            <a:endParaRPr b="0" lang="en-US" sz="1710" spc="-1" strike="noStrike">
              <a:latin typeface="DejaVu Sans"/>
            </a:endParaRPr>
          </a:p>
          <a:p>
            <a:pPr lvl="5" marL="2592000" indent="-216000">
              <a:spcBef>
                <a:spcPts val="2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10" spc="-1" strike="noStrike">
                <a:latin typeface="DejaVu Sans"/>
              </a:rPr>
              <a:t>Sixth Outline Level</a:t>
            </a:r>
            <a:endParaRPr b="0" lang="en-US" sz="1710" spc="-1" strike="noStrike">
              <a:latin typeface="DejaVu Sans"/>
            </a:endParaRPr>
          </a:p>
          <a:p>
            <a:pPr lvl="6" marL="3024000" indent="-216000">
              <a:spcBef>
                <a:spcPts val="2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10" spc="-1" strike="noStrike">
                <a:latin typeface="DejaVu Sans"/>
              </a:rPr>
              <a:t>Seventh Outline Level</a:t>
            </a:r>
            <a:endParaRPr b="0" lang="en-US" sz="171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" y="154080"/>
            <a:ext cx="9370080" cy="1078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288920" y="5865840"/>
            <a:ext cx="2427480" cy="461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867600" y="5865840"/>
            <a:ext cx="6246000" cy="461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73160" y="5865840"/>
            <a:ext cx="518400" cy="461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770" spc="-1" strike="noStrike">
                <a:latin typeface="DejaVu Sans"/>
              </a:rPr>
              <a:t>Click to edit the title text format</a:t>
            </a:r>
            <a:endParaRPr b="0" lang="en-US" sz="3770" spc="-1" strike="noStrike">
              <a:latin typeface="DejaVu Sans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85640" y="1516320"/>
            <a:ext cx="8747280" cy="375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40" spc="-1" strike="noStrike">
                <a:latin typeface="DejaVu Sans"/>
              </a:rPr>
              <a:t>Click to edit the outline text format</a:t>
            </a:r>
            <a:endParaRPr b="0" lang="en-US" sz="2740" spc="-1" strike="noStrike">
              <a:latin typeface="DejaVu Sans"/>
            </a:endParaRPr>
          </a:p>
          <a:p>
            <a:pPr lvl="1" marL="864000" indent="-324000">
              <a:spcBef>
                <a:spcPts val="9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DejaVu Sans"/>
              </a:rPr>
              <a:t>Second Outline Level</a:t>
            </a:r>
            <a:endParaRPr b="0" lang="en-US" sz="2400" spc="-1" strike="noStrike">
              <a:latin typeface="DejaVu Sans"/>
            </a:endParaRPr>
          </a:p>
          <a:p>
            <a:pPr lvl="2" marL="1296000" indent="-288000">
              <a:spcBef>
                <a:spcPts val="7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latin typeface="DejaVu Sans"/>
              </a:rPr>
              <a:t>Third Outline Level</a:t>
            </a:r>
            <a:endParaRPr b="0" lang="en-US" sz="2050" spc="-1" strike="noStrike">
              <a:latin typeface="DejaVu Sans"/>
            </a:endParaRPr>
          </a:p>
          <a:p>
            <a:pPr lvl="3" marL="1728000" indent="-216000">
              <a:spcBef>
                <a:spcPts val="48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10" spc="-1" strike="noStrike">
                <a:latin typeface="DejaVu Sans"/>
              </a:rPr>
              <a:t>Fourth Outline Level</a:t>
            </a:r>
            <a:endParaRPr b="0" lang="en-US" sz="1710" spc="-1" strike="noStrike">
              <a:latin typeface="DejaVu Sans"/>
            </a:endParaRPr>
          </a:p>
          <a:p>
            <a:pPr lvl="4" marL="2160000" indent="-216000">
              <a:spcBef>
                <a:spcPts val="2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10" spc="-1" strike="noStrike">
                <a:latin typeface="DejaVu Sans"/>
              </a:rPr>
              <a:t>Fifth Outline Level</a:t>
            </a:r>
            <a:endParaRPr b="0" lang="en-US" sz="1710" spc="-1" strike="noStrike">
              <a:latin typeface="DejaVu Sans"/>
            </a:endParaRPr>
          </a:p>
          <a:p>
            <a:pPr lvl="5" marL="2592000" indent="-216000">
              <a:spcBef>
                <a:spcPts val="2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10" spc="-1" strike="noStrike">
                <a:latin typeface="DejaVu Sans"/>
              </a:rPr>
              <a:t>Sixth Outline Level</a:t>
            </a:r>
            <a:endParaRPr b="0" lang="en-US" sz="1710" spc="-1" strike="noStrike">
              <a:latin typeface="DejaVu Sans"/>
            </a:endParaRPr>
          </a:p>
          <a:p>
            <a:pPr lvl="6" marL="3024000" indent="-216000">
              <a:spcBef>
                <a:spcPts val="2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10" spc="-1" strike="noStrike">
                <a:latin typeface="DejaVu Sans"/>
              </a:rPr>
              <a:t>Seventh Outline Level</a:t>
            </a:r>
            <a:endParaRPr b="0" lang="en-US" sz="171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46680" y="2855520"/>
            <a:ext cx="9023040" cy="7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Review: Networking 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20200" y="4013280"/>
            <a:ext cx="8849520" cy="21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A network is a collection of connected entities, systems or objects that interact with each other with an aim of sharing resources.</a:t>
            </a:r>
            <a:endParaRPr b="0" lang="en-US" sz="22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A communication channel refers to a physical or wireless transmission medium in which the data signal flows.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46680" y="308520"/>
            <a:ext cx="9023040" cy="7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Data Communication Media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46680" y="1697400"/>
            <a:ext cx="8849520" cy="40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 u="sng">
                <a:solidFill>
                  <a:srgbClr val="1c1c1c"/>
                </a:solidFill>
                <a:uFillTx/>
                <a:latin typeface="LM Roman 12"/>
                <a:ea typeface="DejaVu Sans"/>
              </a:rPr>
              <a:t>Physical Communication Media</a:t>
            </a:r>
            <a:endParaRPr b="0" lang="en-US" sz="2600" spc="-1" strike="noStrike">
              <a:latin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They are the physical channels in which copper and optic cables are transmitted through.They Include:</a:t>
            </a:r>
            <a:endParaRPr b="0" lang="en-US" sz="2600" spc="-1" strike="noStrike">
              <a:latin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 </a:t>
            </a:r>
            <a:endParaRPr b="0" lang="en-US" sz="2600" spc="-1" strike="noStrike">
              <a:latin typeface="DejaVu Sans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675080" y="3305880"/>
            <a:ext cx="5376240" cy="218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234080" y="1697400"/>
            <a:ext cx="6963120" cy="401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46680" y="308520"/>
            <a:ext cx="9023040" cy="7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Coaxial Cables</a:t>
            </a:r>
            <a:endParaRPr b="0" lang="en-US" sz="3200" spc="-1" strike="noStrike">
              <a:latin typeface="DejaVu Sans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3034440" y="1515960"/>
            <a:ext cx="3649320" cy="179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46680" y="308520"/>
            <a:ext cx="9023040" cy="7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Types of Coaxial Cabling</a:t>
            </a:r>
            <a:endParaRPr b="0" lang="en-US" sz="3200" spc="-1" strike="noStrike">
              <a:latin typeface="DejaVu Sans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528840" y="1489680"/>
            <a:ext cx="8726400" cy="421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46680" y="308520"/>
            <a:ext cx="9023040" cy="7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Fibre Optic</a:t>
            </a:r>
            <a:endParaRPr b="0" lang="en-US" sz="3200" spc="-1" strike="noStrike">
              <a:latin typeface="DejaVu Sans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247040" y="1697400"/>
            <a:ext cx="7048440" cy="401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76040" y="1332360"/>
            <a:ext cx="9343440" cy="437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352440" y="1332360"/>
            <a:ext cx="8902800" cy="437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46680" y="308520"/>
            <a:ext cx="9023040" cy="7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Wireless Communication Media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46680" y="1697400"/>
            <a:ext cx="8849520" cy="40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Wireless communication is the transmission of data through space/air using </a:t>
            </a:r>
            <a:r>
              <a:rPr b="0" i="1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electromegnetic spectrum.</a:t>
            </a:r>
            <a:endParaRPr b="0" lang="en-US" sz="2600" spc="-1" strike="noStrike">
              <a:latin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They mostly include </a:t>
            </a:r>
            <a:r>
              <a:rPr b="0" i="1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Radio waves, Micro Waves and Infrared.</a:t>
            </a:r>
            <a:endParaRPr b="0" lang="en-US" sz="2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46680" y="308520"/>
            <a:ext cx="9023040" cy="7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Microwave Communications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46680" y="1697400"/>
            <a:ext cx="8849520" cy="40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Microwave transmission is the transmission of information by microwave radio waves. It is Suitable for:</a:t>
            </a:r>
            <a:endParaRPr b="0" lang="en-US" sz="2600" spc="-1" strike="noStrike">
              <a:latin typeface="DejaVu Sans"/>
            </a:endParaRPr>
          </a:p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Terrestrial Microwave Communications</a:t>
            </a:r>
            <a:endParaRPr b="0" lang="en-US" sz="2600" spc="-1" strike="noStrike">
              <a:latin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600" spc="-1" strike="noStrike">
              <a:latin typeface="DejaVu Sans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675080" y="3214800"/>
            <a:ext cx="5993280" cy="248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705240" y="1553760"/>
            <a:ext cx="8285760" cy="401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46680" y="308520"/>
            <a:ext cx="9023040" cy="7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Data Communication 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46680" y="1697400"/>
            <a:ext cx="8849520" cy="40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Data communication is the process of transmitting data signals from one point to another through computer networks.</a:t>
            </a:r>
            <a:endParaRPr b="0" lang="en-US" sz="2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 u="sng">
                <a:solidFill>
                  <a:srgbClr val="1c1c1c"/>
                </a:solidFill>
                <a:uFillTx/>
                <a:latin typeface="LM Roman 12"/>
                <a:ea typeface="DejaVu Sans"/>
              </a:rPr>
              <a:t>DOT</a:t>
            </a:r>
            <a:endParaRPr b="0" lang="en-US" sz="2600" spc="-1" strike="noStrike">
              <a:latin typeface="DejaVu Sans"/>
            </a:endParaRPr>
          </a:p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Data signal- the stream of binaries represented by using voltage levels if electronic circuits.</a:t>
            </a:r>
            <a:endParaRPr b="0" lang="en-US" sz="2600" spc="-1" strike="noStrike">
              <a:latin typeface="DejaVu Sans"/>
            </a:endParaRPr>
          </a:p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Modulations and Demodulation- Mod. Is the process of con verting digital signal into analog signal to be transmitted over analog Systems.</a:t>
            </a:r>
            <a:endParaRPr b="0" lang="en-US" sz="2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46680" y="308520"/>
            <a:ext cx="9023040" cy="7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Satellite Microwave Communication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46680" y="1697400"/>
            <a:ext cx="8849520" cy="40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Satellite communications use microwaves for these unique advantages that these waves provide:</a:t>
            </a:r>
            <a:endParaRPr b="0" lang="en-US" sz="2600" spc="-1" strike="noStrike">
              <a:latin typeface="DejaVu Sans"/>
            </a:endParaRPr>
          </a:p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Transparency:Microwave frequencies  are capable of freely propagating through the atmosphere.</a:t>
            </a:r>
            <a:endParaRPr b="0" lang="en-US" sz="2600" spc="-1" strike="noStrike">
              <a:latin typeface="DejaVu Sans"/>
            </a:endParaRPr>
          </a:p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Less Fading:Due to Line of Site Propagation ,there is less fading effect and hence it is more reliable.</a:t>
            </a:r>
            <a:endParaRPr b="0" lang="en-US" sz="2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2501640" y="1697400"/>
            <a:ext cx="5078160" cy="378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46680" y="308520"/>
            <a:ext cx="9023040" cy="7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346680" y="1697400"/>
            <a:ext cx="8849520" cy="40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" descr=""/>
          <p:cNvPicPr/>
          <p:nvPr/>
        </p:nvPicPr>
        <p:blipFill>
          <a:blip r:embed="rId1"/>
          <a:srcRect l="0" t="26771" r="0" b="0"/>
          <a:stretch/>
        </p:blipFill>
        <p:spPr>
          <a:xfrm>
            <a:off x="969480" y="1802880"/>
            <a:ext cx="7668720" cy="376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52440" y="1410840"/>
            <a:ext cx="8991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 Uplink is the link used to send data from the ground up to the satellite.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Downlink is link used to send data from the satellite.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Small aperture terminal  is a two-way satellite ground station with a dish antenna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46680" y="308520"/>
            <a:ext cx="9023040" cy="7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Radio Communication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46680" y="1697400"/>
            <a:ext cx="8849520" cy="40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881640" y="1637640"/>
            <a:ext cx="8197920" cy="398412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528840" y="1332720"/>
            <a:ext cx="8374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 Frequency,UHF, VHF,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46680" y="308520"/>
            <a:ext cx="9023040" cy="7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Bluetooth Communication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46680" y="1697400"/>
            <a:ext cx="8849520" cy="40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Its a short range radio communication of devices. Ranges to less than 10 metres.</a:t>
            </a:r>
            <a:endParaRPr b="0" lang="en-US" sz="2600" spc="-1" strike="noStrike">
              <a:latin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600" spc="-1" strike="noStrike">
              <a:latin typeface="DejaVu Sans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3350160" y="2257920"/>
            <a:ext cx="5582160" cy="354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46680" y="358560"/>
            <a:ext cx="902304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DejaVu Sans"/>
                <a:ea typeface="DejaVu Sans"/>
              </a:rPr>
              <a:t>Infrared Transmission</a:t>
            </a:r>
            <a:endParaRPr b="0" lang="en-US" sz="4400" spc="-1" strike="noStrike">
              <a:latin typeface="DejaVu Sans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rcRect l="0" t="0" r="68471" b="0"/>
          <a:stretch/>
        </p:blipFill>
        <p:spPr>
          <a:xfrm>
            <a:off x="1162080" y="1346040"/>
            <a:ext cx="7564320" cy="453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64240" y="156600"/>
            <a:ext cx="86392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DejaVu Serif Condensed"/>
                <a:ea typeface="DejaVu Sans"/>
              </a:rPr>
              <a:t>Data Communication Devices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264240" y="1332720"/>
            <a:ext cx="9168480" cy="36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They are devices that are used to facilitate the process of receiving and transmitting data through communication media.</a:t>
            </a:r>
            <a:endParaRPr b="0" lang="en-US" sz="26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They maybe classified into 2:</a:t>
            </a:r>
            <a:endParaRPr b="0" lang="en-US" sz="2600" spc="-1" strike="noStrike">
              <a:latin typeface="DejaVu Sans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Data terminal equipment (DTE)→They send or receive data </a:t>
            </a:r>
            <a:endParaRPr b="0" lang="en-US" sz="2600" spc="-1" strike="noStrike">
              <a:latin typeface="DejaVu Sans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Data Circuit-Terminalting Equipment(DCE) →Include Modems, switched used to interface between DTE and communication media.</a:t>
            </a:r>
            <a:endParaRPr b="0" lang="en-US" sz="2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40640" y="313200"/>
            <a:ext cx="8551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DejaVu Serif Condensed"/>
                <a:ea typeface="DejaVu Sans"/>
              </a:rPr>
              <a:t>Network Interface Adapter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76040" y="1410840"/>
            <a:ext cx="934452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They are used to connect the computer to the transmission media. Formerly NIC.</a:t>
            </a:r>
            <a:endParaRPr b="0" lang="en-US" sz="26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DejaVu Sans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705240" y="2116800"/>
            <a:ext cx="7581240" cy="368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1194120" y="1410840"/>
            <a:ext cx="7974000" cy="439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46680" y="308520"/>
            <a:ext cx="9023040" cy="7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Networking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46680" y="1697400"/>
            <a:ext cx="8849520" cy="40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Multiplexing- Is the process of sending multiple data signals through the same medium.</a:t>
            </a:r>
            <a:endParaRPr b="0" lang="en-US" sz="2600" spc="-1" strike="noStrike">
              <a:latin typeface="DejaVu Sans"/>
            </a:endParaRPr>
          </a:p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Demultiplexing is the process of splitting multiplexed data signal back into multiple channels.</a:t>
            </a:r>
            <a:endParaRPr b="0" lang="en-US" sz="2600" spc="-1" strike="noStrike">
              <a:latin typeface="DejaVu Sans"/>
            </a:endParaRPr>
          </a:p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Bandwith- Is the maximum amount of data that a transmission media can carry for a time. Eg 1mbps..</a:t>
            </a:r>
            <a:endParaRPr b="0" lang="en-US" sz="2600" spc="-1" strike="noStrike">
              <a:latin typeface="DejaVu Sans"/>
            </a:endParaRPr>
          </a:p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Baseband Signal-Signal generated and fed into the transmission media without modulation.</a:t>
            </a:r>
            <a:endParaRPr b="0" lang="en-US" sz="2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81640" y="313200"/>
            <a:ext cx="687600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 u="sng">
                <a:solidFill>
                  <a:srgbClr val="ffffff"/>
                </a:solidFill>
                <a:uFillTx/>
                <a:latin typeface="DejaVu Serif Condensed"/>
                <a:ea typeface="DejaVu Sans"/>
              </a:rPr>
              <a:t>Modem</a:t>
            </a:r>
            <a:endParaRPr b="0" lang="en-US" sz="2600" spc="-1" strike="noStrike">
              <a:latin typeface="DejaVu Sans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65880" y="1312920"/>
            <a:ext cx="4252680" cy="441000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5465880" y="1731600"/>
            <a:ext cx="3870720" cy="328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3790800" y="3058200"/>
            <a:ext cx="5730120" cy="2587320"/>
          </a:xfrm>
          <a:prstGeom prst="rect">
            <a:avLst/>
          </a:prstGeom>
          <a:ln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617040" y="313200"/>
            <a:ext cx="68760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6f9d4"/>
                </a:solidFill>
                <a:latin typeface="DejaVu Serif Condensed"/>
                <a:ea typeface="DejaVu Sans"/>
              </a:rPr>
              <a:t>Network Hub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264240" y="1489680"/>
            <a:ext cx="9454320" cy="16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It Interconnects computers in LAN. A hub transmits data from each and every node.</a:t>
            </a:r>
            <a:endParaRPr b="0" lang="en-US" sz="26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They produce Broadcast storms where there is a lot of traffic in the network.</a:t>
            </a:r>
            <a:endParaRPr b="0" lang="en-US" sz="2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410480" y="1332360"/>
            <a:ext cx="6964200" cy="432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93440" y="313200"/>
            <a:ext cx="643536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DejaVu Serif Condensed"/>
                <a:ea typeface="DejaVu Sans"/>
              </a:rPr>
              <a:t>A Bridge</a:t>
            </a:r>
            <a:endParaRPr b="0" lang="en-US" sz="6000" spc="-1" strike="noStrike">
              <a:latin typeface="DejaVu Sans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40640" y="1332720"/>
            <a:ext cx="9080280" cy="32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It is used to connect multiple networks segments into an agreggate network.</a:t>
            </a:r>
            <a:endParaRPr b="0" lang="en-US" sz="26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It has an address filtering mechanism that helps it to determine the address of the message.</a:t>
            </a:r>
            <a:endParaRPr b="0" lang="en-US" sz="26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expand the size that a network segment and also  help reduce the size of the overall broadcast traffic by restricting messages to the destination segment.</a:t>
            </a:r>
            <a:endParaRPr b="0" lang="en-US" sz="2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718560" cy="648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234080" y="235080"/>
            <a:ext cx="573012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ffffff"/>
                </a:solidFill>
                <a:latin typeface="DejaVu Sans"/>
                <a:ea typeface="DejaVu Sans"/>
              </a:rPr>
              <a:t>Repeater</a:t>
            </a:r>
            <a:endParaRPr b="0" lang="en-US" sz="6600" spc="-1" strike="noStrike">
              <a:latin typeface="DejaVu Sans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264240" y="1410840"/>
            <a:ext cx="9256680" cy="16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a repeater is an electronic device that receives a signal and retransmits it. Repeaters are used to extend transmissions so that the signal can cover longer distances or be received on the other side of an obstruction.</a:t>
            </a:r>
            <a:endParaRPr b="0" lang="en-US" sz="2600" spc="-1" strike="noStrike">
              <a:latin typeface="DejaVu Sans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881640" y="2901240"/>
            <a:ext cx="8837280" cy="346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17040" y="234720"/>
            <a:ext cx="79340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DejaVu Sans"/>
                <a:ea typeface="DejaVu Sans"/>
              </a:rPr>
              <a:t>A Router</a:t>
            </a:r>
            <a:endParaRPr b="0" lang="en-US" sz="7200" spc="-1" strike="noStrike">
              <a:latin typeface="DejaVu Sans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76040" y="1097640"/>
            <a:ext cx="8903880" cy="16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It is used to connect devices from different networks.</a:t>
            </a:r>
            <a:endParaRPr b="0" lang="en-US" sz="26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Some routers have combined their functionalities of a router and bridge and thus they are called </a:t>
            </a:r>
            <a:r>
              <a:rPr b="0" i="1" lang="en-US" sz="2600" spc="-1" strike="noStrike">
                <a:solidFill>
                  <a:srgbClr val="ff0000"/>
                </a:solidFill>
                <a:latin typeface="DejaVu Serif Condensed"/>
                <a:ea typeface="DejaVu Sans"/>
              </a:rPr>
              <a:t>brouters.</a:t>
            </a:r>
            <a:endParaRPr b="0" lang="en-US" sz="26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DejaVu Sans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rcRect l="0" t="8000" r="0" b="5913"/>
          <a:stretch/>
        </p:blipFill>
        <p:spPr>
          <a:xfrm>
            <a:off x="2027520" y="2195640"/>
            <a:ext cx="6016320" cy="337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-87840" y="0"/>
            <a:ext cx="9864720" cy="648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057680" y="235080"/>
            <a:ext cx="740520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ffffff"/>
                </a:solidFill>
                <a:latin typeface="DejaVu Sans"/>
                <a:ea typeface="DejaVu Sans"/>
              </a:rPr>
              <a:t>Gateway</a:t>
            </a:r>
            <a:endParaRPr b="0" lang="en-US" sz="6600" spc="-1" strike="noStrike">
              <a:latin typeface="DejaVu Sans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7840" y="1332360"/>
            <a:ext cx="943272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A device that allows other devices access the internet. It has the ability to route data packets to different networks.</a:t>
            </a:r>
            <a:endParaRPr b="0" lang="en-US" sz="26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DejaVu Sans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87840" y="2116800"/>
            <a:ext cx="9520920" cy="360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93440" y="156600"/>
            <a:ext cx="66117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DejaVu Serif Condensed"/>
                <a:ea typeface="DejaVu Sans"/>
              </a:rPr>
              <a:t>Wireless Access Point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76040" y="1332720"/>
            <a:ext cx="9168480" cy="24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Provides a wireless access point to devices into the network.</a:t>
            </a:r>
            <a:endParaRPr b="0" lang="en-US" sz="26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Most Routers have combined this ability to create a wifi Access point.</a:t>
            </a:r>
            <a:endParaRPr b="0" lang="en-US" sz="26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They have external antenna capable of sending and receiving data via radio waves, micro waves or Infrared.</a:t>
            </a:r>
            <a:endParaRPr b="0" lang="en-US" sz="2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46680" y="308520"/>
            <a:ext cx="9023040" cy="7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Networking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46680" y="1697400"/>
            <a:ext cx="8849520" cy="40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Broadband- Frequency in which data is sent through.</a:t>
            </a:r>
            <a:endParaRPr b="0" lang="en-US" sz="2600" spc="-1" strike="noStrike">
              <a:latin typeface="DejaVu Sans"/>
            </a:endParaRPr>
          </a:p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Attenuation-Is the signal loss from decrease in strength and energy as it progressively moves along a transmission media.</a:t>
            </a:r>
            <a:endParaRPr b="0" lang="en-US" sz="2600" spc="-1" strike="noStrike">
              <a:latin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969480" y="234720"/>
            <a:ext cx="793404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DejaVu Sans"/>
                <a:ea typeface="DejaVu Sans"/>
              </a:rPr>
              <a:t>Networking Softwares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176040" y="1960200"/>
            <a:ext cx="9257040" cy="28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Networking softwares are fundamental elements that provides software tools and utilities for deploying,configuring,managing and monitoring a computer network.</a:t>
            </a:r>
            <a:endParaRPr b="0" lang="en-US" sz="26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It is responsible for enforcing security,interoperability,load balancing and resource sharing.</a:t>
            </a:r>
            <a:endParaRPr b="0" lang="en-US" sz="26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They include </a:t>
            </a:r>
            <a:r>
              <a:rPr b="0" i="1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Network Operating systems </a:t>
            </a: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and </a:t>
            </a:r>
            <a:r>
              <a:rPr b="0" i="1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Protocols</a:t>
            </a:r>
            <a:endParaRPr b="0" lang="en-US" sz="2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64240" y="235080"/>
            <a:ext cx="86396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DejaVu Serif Condensed"/>
                <a:ea typeface="DejaVu Sans"/>
              </a:rPr>
              <a:t>Network Operating System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40640" y="1332720"/>
            <a:ext cx="8639640" cy="24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They are designed to optimise networked computers to respond to the service requests.</a:t>
            </a:r>
            <a:endParaRPr b="0" lang="en-US" sz="26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They include:</a:t>
            </a:r>
            <a:endParaRPr b="0" lang="en-US" sz="2600" spc="-1" strike="noStrike">
              <a:latin typeface="DejaVu Sans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Windows Server 2016,</a:t>
            </a:r>
            <a:endParaRPr b="0" lang="en-US" sz="2600" spc="-1" strike="noStrike">
              <a:latin typeface="DejaVu Sans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Linux Operating System</a:t>
            </a:r>
            <a:endParaRPr b="0" lang="en-US" sz="2600" spc="-1" strike="noStrike">
              <a:latin typeface="DejaVu Sans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Unix Operating systems</a:t>
            </a:r>
            <a:endParaRPr b="0" lang="en-US" sz="2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81640" y="313200"/>
            <a:ext cx="74055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DejaVu Serif Condensed"/>
                <a:ea typeface="DejaVu Sans"/>
              </a:rPr>
              <a:t>Network Operating systems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28840" y="1410840"/>
            <a:ext cx="7052760" cy="33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Functions:</a:t>
            </a:r>
            <a:endParaRPr b="0" lang="en-US" sz="1800" spc="-1" strike="noStrike">
              <a:latin typeface="DejaVu Sans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Provides access to network resources</a:t>
            </a:r>
            <a:endParaRPr b="0" lang="en-US" sz="2800" spc="-1" strike="noStrike">
              <a:latin typeface="DejaVu Sans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Enables nodes in the networks to communicate efficiently</a:t>
            </a:r>
            <a:endParaRPr b="0" lang="en-US" sz="2800" spc="-1" strike="noStrike">
              <a:latin typeface="DejaVu Sans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Supports interprocess communication</a:t>
            </a:r>
            <a:endParaRPr b="0" lang="en-US" sz="2800" spc="-1" strike="noStrike">
              <a:latin typeface="DejaVu Sans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Responds to requests from application programs running on the network</a:t>
            </a:r>
            <a:endParaRPr b="0" lang="en-US" sz="2800" spc="-1" strike="noStrike">
              <a:latin typeface="DejaVu Sans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Enforce Network Security</a:t>
            </a:r>
            <a:endParaRPr b="0" lang="en-US" sz="2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881640" y="391680"/>
            <a:ext cx="8199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DejaVu Serif Condensed"/>
                <a:ea typeface="DejaVu Sans"/>
              </a:rPr>
              <a:t>Network Administrator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234080" y="1489680"/>
            <a:ext cx="8110800" cy="19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Roles:</a:t>
            </a:r>
            <a:endParaRPr b="0" lang="en-US" sz="1800" spc="-1" strike="noStrike">
              <a:latin typeface="DejaVu Sans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Secure network against unauthorised access</a:t>
            </a:r>
            <a:endParaRPr b="0" lang="en-US" sz="2600" spc="-1" strike="noStrike">
              <a:latin typeface="DejaVu Sans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Track Network Usage and keep the log files</a:t>
            </a:r>
            <a:endParaRPr b="0" lang="en-US" sz="2600" spc="-1" strike="noStrike">
              <a:latin typeface="DejaVu Sans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Ensure interoperability between various systems</a:t>
            </a:r>
            <a:endParaRPr b="0" lang="en-US" sz="2600" spc="-1" strike="noStrike">
              <a:latin typeface="DejaVu Sans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DejaVu Serif Condensed"/>
                <a:ea typeface="DejaVu Sans"/>
              </a:rPr>
              <a:t>Monitor network performance.</a:t>
            </a:r>
            <a:endParaRPr b="0" lang="en-US" sz="2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52440" y="235080"/>
            <a:ext cx="740592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ffffff"/>
                </a:solidFill>
                <a:latin typeface="DejaVu Sans"/>
              </a:rPr>
              <a:t>Protocols</a:t>
            </a:r>
            <a:endParaRPr b="0" lang="en-US" sz="6600" spc="-1" strike="noStrike">
              <a:latin typeface="DejaVu Sans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52440" y="1489680"/>
            <a:ext cx="8992800" cy="51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000" spc="-1" strike="noStrike">
                <a:latin typeface="DejaVu Serif Condensed"/>
              </a:rPr>
              <a:t>Protocols are set of rules and procedures that govern communication between devices on a network.</a:t>
            </a:r>
            <a:endParaRPr b="0" lang="en-US" sz="3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000" spc="-1" strike="noStrike">
                <a:latin typeface="DejaVu Serif Condensed"/>
              </a:rPr>
              <a:t>An example is the OSI model that helps develop the protocols which helps sharing and communication of devices in a network regardless of their differences.</a:t>
            </a:r>
            <a:endParaRPr b="0" lang="en-US" sz="3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000" spc="-1" strike="noStrike">
                <a:latin typeface="DejaVu Serif Condensed"/>
              </a:rPr>
              <a:t>Its divided into 2 layers where the 3 upper layers are implemented in </a:t>
            </a:r>
            <a:r>
              <a:rPr b="1" lang="en-US" sz="3000" spc="-1" strike="noStrike">
                <a:latin typeface="DejaVu Serif Condensed"/>
              </a:rPr>
              <a:t>Software </a:t>
            </a:r>
            <a:r>
              <a:rPr b="0" lang="en-US" sz="3000" spc="-1" strike="noStrike">
                <a:latin typeface="DejaVu Serif Condensed"/>
              </a:rPr>
              <a:t> and deal with application issues while the lower 4 deals with networking and data transmission.</a:t>
            </a:r>
            <a:endParaRPr b="0" lang="en-US" sz="3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763280" y="259200"/>
            <a:ext cx="50252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DejaVu Sans"/>
              </a:rPr>
              <a:t>OSI</a:t>
            </a:r>
            <a:endParaRPr b="0" lang="en-US" sz="6000" spc="-1" strike="noStrike">
              <a:latin typeface="DejaVu Sans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0" y="1332360"/>
            <a:ext cx="9521640" cy="557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000" spc="-1" strike="noStrike" u="sng">
                <a:uFillTx/>
                <a:latin typeface="DejaVu Serif Condensed"/>
              </a:rPr>
              <a:t>Layer 7 protocols</a:t>
            </a:r>
            <a:endParaRPr b="0" lang="en-US" sz="3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i="1" lang="en-US" sz="3000" spc="-1" strike="noStrike">
                <a:latin typeface="DejaVu Serif Condensed"/>
              </a:rPr>
              <a:t>Provides access to services through software applications eg. Browsers,email clients.The protocols under this include </a:t>
            </a:r>
            <a:r>
              <a:rPr b="1" i="1" lang="en-US" sz="3000" spc="-1" strike="noStrike">
                <a:latin typeface="DejaVu Serif Condensed"/>
              </a:rPr>
              <a:t>HTTP,HTTPS,SMTP,FTP </a:t>
            </a:r>
            <a:r>
              <a:rPr b="0" i="1" lang="en-US" sz="3000" spc="-1" strike="noStrike">
                <a:latin typeface="DejaVu Serif Condensed"/>
              </a:rPr>
              <a:t>etc.</a:t>
            </a:r>
            <a:endParaRPr b="0" lang="en-US" sz="3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000" spc="-1" strike="noStrike" u="sng">
                <a:uFillTx/>
                <a:latin typeface="DejaVu Serif Condensed"/>
              </a:rPr>
              <a:t>Layer 6 protocols</a:t>
            </a:r>
            <a:endParaRPr b="0" lang="en-US" sz="3000" spc="-1" strike="noStrike">
              <a:latin typeface="DejaVu Sans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i="1" lang="en-US" sz="3000" spc="-1" strike="noStrike">
                <a:latin typeface="DejaVu Serif Condensed"/>
              </a:rPr>
              <a:t>They define a format in which data is presented. They include jpeg,mp3,avi,GIF etc.</a:t>
            </a:r>
            <a:endParaRPr b="0" lang="en-US" sz="3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000" spc="-1" strike="noStrike" u="sng">
                <a:uFillTx/>
                <a:latin typeface="DejaVu Serif Condensed"/>
              </a:rPr>
              <a:t>Layer 5 protocols</a:t>
            </a:r>
            <a:endParaRPr b="0" lang="en-US" sz="3000" spc="-1" strike="noStrike">
              <a:latin typeface="DejaVu Sans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i="1" lang="en-US" sz="3000" spc="-1" strike="noStrike">
                <a:latin typeface="DejaVu Serif Condensed"/>
              </a:rPr>
              <a:t>This layer establishes, manages and terminates sessions between 2 communicating devices.They include ZIP,SCP and NETBIOS</a:t>
            </a:r>
            <a:endParaRPr b="0" lang="en-US" sz="3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40640" y="1489680"/>
            <a:ext cx="8992800" cy="46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000" spc="-1" strike="noStrike" u="sng">
                <a:uFillTx/>
                <a:latin typeface="DejaVu Serif Condensed"/>
              </a:rPr>
              <a:t>Layer 4 protocols</a:t>
            </a:r>
            <a:endParaRPr b="0" lang="en-US" sz="3000" spc="-1" strike="noStrike">
              <a:latin typeface="DejaVu Sans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i="1" lang="en-US" sz="3000" spc="-1" strike="noStrike">
                <a:latin typeface="DejaVu Serif Condensed"/>
              </a:rPr>
              <a:t>Sets up and maintains connection between 2 devices. Protocols include TCP,UDP etc</a:t>
            </a:r>
            <a:endParaRPr b="0" lang="en-US" sz="3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000" spc="-1" strike="noStrike" u="sng">
                <a:uFillTx/>
                <a:latin typeface="DejaVu Serif Condensed"/>
              </a:rPr>
              <a:t>Layer 3 protocols</a:t>
            </a:r>
            <a:endParaRPr b="0" lang="en-US" sz="3000" spc="-1" strike="noStrike">
              <a:latin typeface="DejaVu Sans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i="1" lang="en-US" sz="3000" spc="-1" strike="noStrike">
                <a:latin typeface="DejaVu Serif Condensed"/>
              </a:rPr>
              <a:t>Provide routing functions that enable multiple data channels to be combined into  an internetwork. Protocols include IP,ARP,ICMP</a:t>
            </a:r>
            <a:endParaRPr b="0" lang="en-US" sz="3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000" spc="-1" strike="noStrike" u="sng">
                <a:uFillTx/>
                <a:latin typeface="DejaVu Serif Condensed"/>
              </a:rPr>
              <a:t>Layer 2 protocols</a:t>
            </a:r>
            <a:endParaRPr b="0" lang="en-US" sz="3000" spc="-1" strike="noStrike">
              <a:latin typeface="DejaVu Sans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i="1" lang="en-US" sz="3000" spc="-1" strike="noStrike">
                <a:latin typeface="DejaVu Serif Condensed"/>
              </a:rPr>
              <a:t>Its responsible for data transmission across the network through physical addressing.</a:t>
            </a:r>
            <a:endParaRPr b="0" lang="en-US" sz="3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64240" y="1410840"/>
            <a:ext cx="9081000" cy="23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000" spc="-1" strike="noStrike" u="sng">
                <a:uFillTx/>
                <a:latin typeface="DejaVu Serif Condensed"/>
              </a:rPr>
              <a:t>Layer 1 protocols</a:t>
            </a:r>
            <a:endParaRPr b="0" lang="en-US" sz="3000" spc="-1" strike="noStrike">
              <a:latin typeface="DejaVu Sans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i="1" lang="en-US" sz="3000" spc="-1" strike="noStrike">
                <a:latin typeface="DejaVu Serif Condensed"/>
              </a:rPr>
              <a:t>Defines Mechanical, electrical and functional specifications for data transmitting.They address how data is transmitted through physical/wireless media</a:t>
            </a:r>
            <a:endParaRPr b="0" lang="en-US" sz="3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40640" y="234720"/>
            <a:ext cx="8816760" cy="107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US" sz="6600" spc="-1" strike="noStrike">
                <a:solidFill>
                  <a:srgbClr val="ffffff"/>
                </a:solidFill>
                <a:latin typeface="DejaVu Serif Condensed"/>
              </a:rPr>
              <a:t>Network Topologies</a:t>
            </a:r>
            <a:endParaRPr b="1" lang="en-US" sz="6600" spc="-1" strike="noStrike">
              <a:solidFill>
                <a:srgbClr val="ffffff"/>
              </a:solidFill>
              <a:latin typeface="DejaVu Serif Condensed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264240" y="1410840"/>
            <a:ext cx="9257760" cy="481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ff4000"/>
                </a:solidFill>
                <a:latin typeface="DejaVu Serif Condensed"/>
              </a:rPr>
              <a:t>Logical Network Topology</a:t>
            </a:r>
            <a:endParaRPr b="0" lang="en-US" sz="3200" spc="-1" strike="noStrike">
              <a:latin typeface="DejaVu Serif Condense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i="1" lang="en-US" sz="3200" spc="-1" strike="noStrike">
                <a:latin typeface="DejaVu Serif Condensed"/>
              </a:rPr>
              <a:t>This deals with how data is passed  from one node to another. It comprises of </a:t>
            </a:r>
            <a:endParaRPr b="0" lang="en-US" sz="3200" spc="-1" strike="noStrike">
              <a:latin typeface="DejaVu Serif Condense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i="1" lang="en-US" sz="3200" spc="-1" strike="noStrike">
                <a:solidFill>
                  <a:srgbClr val="ff0000"/>
                </a:solidFill>
                <a:latin typeface="DejaVu Serif Condensed"/>
              </a:rPr>
              <a:t>Ethernet topology→</a:t>
            </a:r>
            <a:r>
              <a:rPr b="0" i="1" lang="en-US" sz="3200" spc="-1" strike="noStrike">
                <a:solidFill>
                  <a:srgbClr val="000000"/>
                </a:solidFill>
                <a:latin typeface="DejaVu Serif Condensed"/>
              </a:rPr>
              <a:t> This is where the computers listen to the network channel and can only send data when none is sending.</a:t>
            </a:r>
            <a:endParaRPr b="0" lang="en-US" sz="3200" spc="-1" strike="noStrike">
              <a:latin typeface="DejaVu Serif Condense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i="1" lang="en-US" sz="3200" spc="-1" strike="noStrike">
                <a:solidFill>
                  <a:srgbClr val="ff0000"/>
                </a:solidFill>
                <a:latin typeface="DejaVu Serif Condensed"/>
              </a:rPr>
              <a:t>Token ring topology→ </a:t>
            </a:r>
            <a:r>
              <a:rPr b="0" i="1" lang="en-US" sz="3200" spc="-1" strike="noStrike">
                <a:solidFill>
                  <a:srgbClr val="000000"/>
                </a:solidFill>
                <a:latin typeface="DejaVu Serif Condensed"/>
              </a:rPr>
              <a:t>Data is packaged into tokens and passed around the network but only the computer whose address is on the token reads the packet.</a:t>
            </a:r>
            <a:endParaRPr b="0" lang="en-US" sz="3200" spc="-1" strike="noStrike">
              <a:latin typeface="DejaVu Serif Condense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64600" y="313200"/>
            <a:ext cx="8820360" cy="7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US" sz="4400" spc="-1" strike="noStrike">
                <a:solidFill>
                  <a:srgbClr val="ffffff"/>
                </a:solidFill>
                <a:latin typeface="DejaVu Serif Condensed"/>
              </a:rPr>
              <a:t>Physical Network topology</a:t>
            </a:r>
            <a:endParaRPr b="1" lang="en-US" sz="4400" spc="-1" strike="noStrike">
              <a:solidFill>
                <a:srgbClr val="ffffff"/>
              </a:solidFill>
              <a:latin typeface="DejaVu Serif Condensed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0" y="1253880"/>
            <a:ext cx="9614160" cy="522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DejaVu Serif Condensed"/>
              </a:rPr>
              <a:t>Reffers to the arrangement of computersand other devices on the network. They include:</a:t>
            </a:r>
            <a:endParaRPr b="0" lang="en-US" sz="3200" spc="-1" strike="noStrike">
              <a:latin typeface="DejaVu Serif Condensed"/>
            </a:endParaRPr>
          </a:p>
          <a:p>
            <a:endParaRPr b="0" lang="en-US" sz="3200" spc="-1" strike="noStrike">
              <a:latin typeface="DejaVu Serif Condense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n-US" sz="3200" spc="-1" strike="noStrike">
                <a:solidFill>
                  <a:srgbClr val="ff4000"/>
                </a:solidFill>
                <a:latin typeface="DejaVu Serif Condensed"/>
              </a:rPr>
              <a:t>Star Topology</a:t>
            </a:r>
            <a:endParaRPr b="0" lang="en-US" sz="3200" spc="-1" strike="noStrike">
              <a:latin typeface="DejaVu Serif Condense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b="0" lang="en-US" sz="3200" spc="-1" strike="noStrike">
              <a:latin typeface="DejaVu Serif Condensed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1499400" y="2978640"/>
            <a:ext cx="6548760" cy="350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793440" y="1332360"/>
            <a:ext cx="8197560" cy="437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864000" y="1175400"/>
            <a:ext cx="7779600" cy="462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17400" y="313200"/>
            <a:ext cx="8643960" cy="80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US" sz="4800" spc="-1" strike="noStrike">
                <a:solidFill>
                  <a:srgbClr val="ffffff"/>
                </a:solidFill>
                <a:latin typeface="DejaVu Serif Condensed"/>
              </a:rPr>
              <a:t>Bus Topology</a:t>
            </a:r>
            <a:endParaRPr b="1" lang="en-US" sz="4800" spc="-1" strike="noStrike">
              <a:solidFill>
                <a:srgbClr val="ffffff"/>
              </a:solidFill>
              <a:latin typeface="DejaVu Serif Condensed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0" y="1280520"/>
            <a:ext cx="9720000" cy="524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548640" y="274320"/>
            <a:ext cx="7498080" cy="74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US" sz="4400" spc="-1" strike="noStrike">
                <a:solidFill>
                  <a:srgbClr val="ffffff"/>
                </a:solidFill>
                <a:latin typeface="DejaVu Serif Condensed"/>
              </a:rPr>
              <a:t>Ring Topology</a:t>
            </a:r>
            <a:endParaRPr b="1" lang="en-US" sz="4400" spc="-1" strike="noStrike">
              <a:solidFill>
                <a:srgbClr val="ffffff"/>
              </a:solidFill>
              <a:latin typeface="DejaVu Serif Condensed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1645920" y="1280160"/>
            <a:ext cx="6583680" cy="45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947240" y="1828800"/>
            <a:ext cx="5733720" cy="3723840"/>
          </a:xfrm>
          <a:prstGeom prst="rect">
            <a:avLst/>
          </a:prstGeom>
          <a:ln>
            <a:noFill/>
          </a:ln>
        </p:spPr>
      </p:pic>
      <p:sp>
        <p:nvSpPr>
          <p:cNvPr id="226" name="TextShape 1"/>
          <p:cNvSpPr txBox="1"/>
          <p:nvPr/>
        </p:nvSpPr>
        <p:spPr>
          <a:xfrm>
            <a:off x="1188720" y="182880"/>
            <a:ext cx="7498080" cy="98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US" sz="6000" spc="-1" strike="noStrike">
                <a:solidFill>
                  <a:srgbClr val="ffffff"/>
                </a:solidFill>
                <a:latin typeface="DejaVu Serif Condensed"/>
              </a:rPr>
              <a:t>Mesh Topology</a:t>
            </a:r>
            <a:endParaRPr b="1" lang="en-US" sz="6000" spc="-1" strike="noStrike">
              <a:solidFill>
                <a:srgbClr val="ffffff"/>
              </a:solidFill>
              <a:latin typeface="DejaVu Serif Condense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625680" y="485280"/>
            <a:ext cx="8515080" cy="5590800"/>
          </a:xfrm>
          <a:prstGeom prst="rect">
            <a:avLst/>
          </a:prstGeom>
          <a:ln>
            <a:noFill/>
          </a:ln>
        </p:spPr>
      </p:pic>
      <p:sp>
        <p:nvSpPr>
          <p:cNvPr id="228" name="TextShape 1"/>
          <p:cNvSpPr txBox="1"/>
          <p:nvPr/>
        </p:nvSpPr>
        <p:spPr>
          <a:xfrm>
            <a:off x="3840480" y="2926080"/>
            <a:ext cx="180720" cy="355680"/>
          </a:xfrm>
          <a:prstGeom prst="rect">
            <a:avLst/>
          </a:prstGeom>
          <a:noFill/>
          <a:ln>
            <a:noFill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822960" y="182880"/>
            <a:ext cx="7955280" cy="98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US" sz="6000" spc="-1" strike="noStrike">
                <a:solidFill>
                  <a:srgbClr val="ffffff"/>
                </a:solidFill>
                <a:latin typeface="DejaVu Serif Condensed"/>
              </a:rPr>
              <a:t>Tree Topology</a:t>
            </a:r>
            <a:endParaRPr b="1" lang="en-US" sz="6000" spc="-1" strike="noStrike">
              <a:solidFill>
                <a:srgbClr val="ffffff"/>
              </a:solidFill>
              <a:latin typeface="DejaVu Serif Condensed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457200" y="1167840"/>
            <a:ext cx="8778240" cy="531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914400" y="274320"/>
            <a:ext cx="7589520" cy="89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US" sz="5400" spc="-1" strike="noStrike">
                <a:solidFill>
                  <a:srgbClr val="ffffff"/>
                </a:solidFill>
                <a:latin typeface="DejaVu Serif Condensed"/>
              </a:rPr>
              <a:t>Hybrid Topology</a:t>
            </a:r>
            <a:endParaRPr b="1" lang="en-US" sz="5400" spc="-1" strike="noStrike">
              <a:solidFill>
                <a:srgbClr val="ffffff"/>
              </a:solidFill>
              <a:latin typeface="DejaVu Serif Condensed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731520" y="1280160"/>
            <a:ext cx="8229600" cy="520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46680" y="308520"/>
            <a:ext cx="9023040" cy="7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Types of Computer Networks</a:t>
            </a:r>
            <a:endParaRPr b="0" lang="en-US" sz="3200" spc="-1" strike="noStrike">
              <a:latin typeface="DejaVu Sans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793440" y="1267200"/>
            <a:ext cx="8197560" cy="453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281240" y="1697400"/>
            <a:ext cx="6980400" cy="401184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881640" y="548280"/>
            <a:ext cx="555336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Metropolitan Area Network</a:t>
            </a:r>
            <a:endParaRPr b="0" lang="en-US" sz="2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056680" y="1410840"/>
            <a:ext cx="5429160" cy="429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46680" y="308520"/>
            <a:ext cx="9023040" cy="7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Elements of Networking 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46680" y="1697400"/>
            <a:ext cx="8849520" cy="40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3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They are components that facilitate sharing and exchange of data from one point to another in a communication system.They are </a:t>
            </a:r>
            <a:r>
              <a:rPr b="0" i="1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Data communication Media,Communication Devices and Network Software.</a:t>
            </a:r>
            <a:endParaRPr b="0" lang="en-US" sz="26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Data communication medium reffers to a channel used for transmitting data and information from one point to another.They are either </a:t>
            </a:r>
            <a:endParaRPr b="0" lang="en-US" sz="2600" spc="-1" strike="noStrike">
              <a:latin typeface="DejaVu Sans"/>
            </a:endParaRPr>
          </a:p>
          <a:p>
            <a:pPr marL="216000" indent="-2142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Physical</a:t>
            </a:r>
            <a:endParaRPr b="0" lang="en-US" sz="2600" spc="-1" strike="noStrike">
              <a:latin typeface="DejaVu Sans"/>
            </a:endParaRPr>
          </a:p>
          <a:p>
            <a:pPr marL="216000" indent="-2142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n-US" sz="2600" spc="-1" strike="noStrike">
                <a:solidFill>
                  <a:srgbClr val="1c1c1c"/>
                </a:solidFill>
                <a:latin typeface="LM Roman 12"/>
                <a:ea typeface="DejaVu Sans"/>
              </a:rPr>
              <a:t>Wireless</a:t>
            </a:r>
            <a:endParaRPr b="0" lang="en-US" sz="2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Application>LibreOffice/6.2.8.2$Linux_X86_64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2020-02-04T05:06:44Z</dcterms:created>
  <dc:creator/>
  <dc:description/>
  <dc:language>en-US</dc:language>
  <cp:lastModifiedBy/>
  <dcterms:modified xsi:type="dcterms:W3CDTF">2020-02-23T03:24:04Z</dcterms:modified>
  <cp:revision>136</cp:revision>
  <dc:subject/>
  <dc:title>Alizarin</dc:title>
</cp:coreProperties>
</file>