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0" r:id="rId8"/>
    <p:sldId id="269" r:id="rId9"/>
    <p:sldId id="262" r:id="rId10"/>
    <p:sldId id="263" r:id="rId11"/>
    <p:sldId id="264" r:id="rId12"/>
    <p:sldId id="265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BB71-7ADC-4679-8C16-9138A9414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C7417-F468-40FE-8276-1AB4C8F2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B994-E9AD-44D3-87BD-921044FE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4CFB-C6E4-4BCD-9A39-C2DE3F76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7AC9-8314-4B31-8B37-F58C72E9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AA90-20DD-4D97-A94E-03FD73D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54AFC-9994-4C2A-836E-3585A4FB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8384-3DB5-4724-9C08-9CDF50CF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4C0D-AD3C-4DBA-ACD5-FD27B850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C32A-AAF8-4768-92BF-5799BD9A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0C02E-0338-4078-8C15-57637E6DD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E548E-0780-476A-828D-3663513C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67EE-E2C2-4D9A-BE84-B8FBC5EE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1229-4372-4171-941E-EFBDB242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BBC8-AD71-4C00-AE45-22E98C60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5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D8E6-CBA8-4A8B-93CC-611A6D62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45ED-2D99-4B87-A809-76BC3372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5C29-E693-49AD-B76D-E2C0372A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E30A-298A-4E27-A405-9838C611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24D5-F27C-4379-8124-9D110820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4EA-9957-4C6A-997C-03FC9C8A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EB26-651F-42C1-A3EA-0E18278A6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E702E-8805-4E41-9027-AE77512C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C79A-6C0F-4A2F-96F6-8A414199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FB1C-7597-4CA1-A977-4D6793C3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9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E568-7237-43D7-8582-67EE4140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8B0A-30BE-4884-A8D9-4F0FC0BE4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CCC0C-12DD-4C0D-BEB7-C9C429C4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C88C-7E7A-4F36-B864-6B5955CF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B500B-974C-47FF-93AA-46515DFD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BEA19-FFDD-42DA-AA77-B2F2588B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A63F-142B-40D2-BD19-0F97D12C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B0CF7-D3C3-40FF-A119-842ECCF6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C056F-337C-49CD-A459-C8040EE1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AEEF5-2502-4D46-97E4-CFE61E35D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66310-84C7-4EA8-9716-BAA8F548A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2C868-2287-444B-B212-C8D1EF6F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2A562-8286-457D-A3ED-90B5FCFF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6D3FB-FB4A-4383-8542-E7EB04C5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21C2-2772-4C26-8FDE-99CC982D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788CD-4BE9-4FEB-A5C7-6ECFF56F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FE5C-2028-444C-B856-66AF2BB7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DB67E-C565-47F9-9481-9438B612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5BD5B-D4E5-49D0-81B4-EA365CAA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010AC-06E6-4619-8FEE-34237CC2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FDCC-B5C2-4F54-BDA5-EF3E3FAB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E333-C43B-4733-921B-C42A7E1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6197-404F-4996-832B-A2D6ABBB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23A19-E88A-4224-9587-FAB9DCC3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635A6-76DC-48E7-9FBC-A0DB064B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69F8F-6610-46C3-AB64-86A90DF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5418F-A1AB-4B72-B7B5-B1BD577C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1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59C1-776F-4C99-AE3F-D99E8A56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54633-432F-4A0A-9928-5296EAE0F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B517D-5045-4B66-AF75-74A3C0AE1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BDD61-DC63-4AF3-942D-2B34356C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4B64-DC1B-4AE6-95F0-B768AFEF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76FED-9FF0-4900-A24A-C5496F7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BA6CA-228A-4E67-88D6-7D3E9CE0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E6342-D59D-427E-BA16-F901D6C7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4374-957B-48B7-928B-33171FF9C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BB51-2F5F-4BB9-9845-9C1B3BC9B50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6F59-A3B4-4AC3-B130-0C13B3412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3AFB-0E1C-4707-AE82-6AAFB3BD3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FE67-BDFB-4B28-A0A3-BED6BBFA6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lpr.ia.ac.cn/pal/trafficdata/recogni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24AE-336C-45E6-A781-AC47C477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04" y="1826469"/>
            <a:ext cx="10827391" cy="3205061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Computer Vision</a:t>
            </a:r>
            <a:br>
              <a:rPr lang="en-US" b="1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sz="4400" dirty="0">
                <a:latin typeface="Century Gothic" panose="020B0502020202020204" pitchFamily="34" charset="0"/>
              </a:rPr>
              <a:t>with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9777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7589DDA-5F03-4484-917D-713A6F7D2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0"/>
            <a:ext cx="6858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E995982-50A4-4703-94DE-6D84E36FA082}"/>
              </a:ext>
            </a:extLst>
          </p:cNvPr>
          <p:cNvGrpSpPr/>
          <p:nvPr/>
        </p:nvGrpSpPr>
        <p:grpSpPr>
          <a:xfrm>
            <a:off x="1260000" y="1843481"/>
            <a:ext cx="2692866" cy="3171038"/>
            <a:chOff x="2768368" y="1843481"/>
            <a:chExt cx="2692866" cy="31710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4E9DF3-C2E9-4719-A5BC-C585CA206D26}"/>
                </a:ext>
              </a:extLst>
            </p:cNvPr>
            <p:cNvSpPr/>
            <p:nvPr/>
          </p:nvSpPr>
          <p:spPr>
            <a:xfrm>
              <a:off x="2768368" y="1843481"/>
              <a:ext cx="2692866" cy="3171038"/>
            </a:xfrm>
            <a:prstGeom prst="rect">
              <a:avLst/>
            </a:prstGeom>
            <a:ln w="12700" cmpd="sng"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LT Pro" panose="020B0504020202020204" pitchFamily="34" charset="0"/>
                </a:rPr>
                <a:t>No Filter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C26B6A-54AF-4327-883B-E00A3FEF2E5B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70" y="2472612"/>
              <a:ext cx="187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FC9DCE-0E50-48B6-8BC7-66A49548E687}"/>
                </a:ext>
              </a:extLst>
            </p:cNvPr>
            <p:cNvSpPr txBox="1"/>
            <p:nvPr/>
          </p:nvSpPr>
          <p:spPr>
            <a:xfrm>
              <a:off x="3277984" y="1973381"/>
              <a:ext cx="169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LT Std 65 Medium" panose="020B0803020203020204" pitchFamily="34" charset="0"/>
                </a:rPr>
                <a:t>Dataset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91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1E4A29-1C59-4104-971B-35863BC00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0"/>
            <a:ext cx="6858000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7F1E1DA-E5CC-49BE-965A-EDF229AE296E}"/>
              </a:ext>
            </a:extLst>
          </p:cNvPr>
          <p:cNvGrpSpPr/>
          <p:nvPr/>
        </p:nvGrpSpPr>
        <p:grpSpPr>
          <a:xfrm>
            <a:off x="1260000" y="1843481"/>
            <a:ext cx="2692866" cy="3171038"/>
            <a:chOff x="2768368" y="1843481"/>
            <a:chExt cx="2692866" cy="317103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93416D-AA1A-410D-84EC-34C1085C4D89}"/>
                </a:ext>
              </a:extLst>
            </p:cNvPr>
            <p:cNvSpPr/>
            <p:nvPr/>
          </p:nvSpPr>
          <p:spPr>
            <a:xfrm>
              <a:off x="2768368" y="1843481"/>
              <a:ext cx="2692866" cy="317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LT Pro" panose="020B0504020202020204" pitchFamily="34" charset="0"/>
                </a:rPr>
                <a:t>Sample Size Threshold:</a:t>
              </a:r>
            </a:p>
            <a:p>
              <a:pPr algn="ctr"/>
              <a:r>
                <a:rPr lang="en-US" b="1" dirty="0">
                  <a:latin typeface="Avenir Next LT Pro" panose="020B0504020202020204" pitchFamily="34" charset="0"/>
                </a:rPr>
                <a:t>50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ECC480-D86B-4154-9046-841DA54F401C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70" y="2472612"/>
              <a:ext cx="187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0476C-AD3C-485C-B144-07542E3ED34B}"/>
                </a:ext>
              </a:extLst>
            </p:cNvPr>
            <p:cNvSpPr txBox="1"/>
            <p:nvPr/>
          </p:nvSpPr>
          <p:spPr>
            <a:xfrm>
              <a:off x="3277984" y="1973381"/>
              <a:ext cx="169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LT Std 65 Medium" panose="020B0803020203020204" pitchFamily="34" charset="0"/>
                </a:rPr>
                <a:t>Dataset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0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59E25E3-49C7-4454-9B10-2DF59B56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0"/>
            <a:ext cx="6858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5392F3-9B59-444F-AE65-21FFAC7B8B28}"/>
              </a:ext>
            </a:extLst>
          </p:cNvPr>
          <p:cNvGrpSpPr/>
          <p:nvPr/>
        </p:nvGrpSpPr>
        <p:grpSpPr>
          <a:xfrm>
            <a:off x="1260000" y="1843481"/>
            <a:ext cx="2692866" cy="3171038"/>
            <a:chOff x="2768368" y="1843481"/>
            <a:chExt cx="2692866" cy="31710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905336-FFB5-40EE-80ED-119C3CAE80D8}"/>
                </a:ext>
              </a:extLst>
            </p:cNvPr>
            <p:cNvSpPr/>
            <p:nvPr/>
          </p:nvSpPr>
          <p:spPr>
            <a:xfrm>
              <a:off x="2768368" y="1843481"/>
              <a:ext cx="2692866" cy="317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LT Pro" panose="020B0504020202020204" pitchFamily="34" charset="0"/>
                </a:rPr>
                <a:t>Sample Size Threshold:</a:t>
              </a:r>
            </a:p>
            <a:p>
              <a:pPr algn="ctr"/>
              <a:r>
                <a:rPr lang="en-US" b="1" dirty="0">
                  <a:latin typeface="Avenir Next LT Pro" panose="020B0504020202020204" pitchFamily="34" charset="0"/>
                </a:rPr>
                <a:t>100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9FBA903-B13F-48CB-A071-585189851AD3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70" y="2472612"/>
              <a:ext cx="187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98D7C1-783B-4A27-8BFA-2E71092CF570}"/>
                </a:ext>
              </a:extLst>
            </p:cNvPr>
            <p:cNvSpPr txBox="1"/>
            <p:nvPr/>
          </p:nvSpPr>
          <p:spPr>
            <a:xfrm>
              <a:off x="3277984" y="1973381"/>
              <a:ext cx="169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LT Std 65 Medium" panose="020B0803020203020204" pitchFamily="34" charset="0"/>
                </a:rPr>
                <a:t>Dataset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63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CEBB09F-0C81-4242-BE3C-93EDD65E2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9" y="2288390"/>
            <a:ext cx="11406102" cy="22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4519-4CCF-41B8-9933-9CA54C75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venir Next LT Pro" panose="020B05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Model’s performance with a more complete dataset</a:t>
            </a:r>
          </a:p>
          <a:p>
            <a:r>
              <a:rPr lang="en-US" sz="240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Ensemble Models</a:t>
            </a:r>
          </a:p>
          <a:p>
            <a:endParaRPr lang="en-US" sz="2400" dirty="0">
              <a:latin typeface="Avenir Next LT Pro" panose="020B05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en-US" sz="2000" dirty="0">
              <a:latin typeface="Avenir Next LT Pro" panose="020B05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DDE28-9306-46A2-B16A-326F601C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Avenir LT Std 65 Medium" panose="020B0803020203020204" pitchFamily="34" charset="0"/>
              </a:rPr>
              <a:t>Further Exploration</a:t>
            </a:r>
          </a:p>
        </p:txBody>
      </p:sp>
    </p:spTree>
    <p:extLst>
      <p:ext uri="{BB962C8B-B14F-4D97-AF65-F5344CB8AC3E}">
        <p14:creationId xmlns:p14="http://schemas.microsoft.com/office/powerpoint/2010/main" val="39589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CEC998-32FD-4ABA-927A-DA7A93FE1028}"/>
              </a:ext>
            </a:extLst>
          </p:cNvPr>
          <p:cNvSpPr/>
          <p:nvPr/>
        </p:nvSpPr>
        <p:spPr>
          <a:xfrm>
            <a:off x="7526628" y="69979"/>
            <a:ext cx="3882226" cy="6718041"/>
          </a:xfrm>
          <a:prstGeom prst="rect">
            <a:avLst/>
          </a:prstGeom>
          <a:noFill/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C0E96-2E3C-44AC-82D6-78BAD2C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LT Std 65 Medium" panose="020B0803020203020204" pitchFamily="34" charset="0"/>
              </a:rPr>
              <a:t>The Dataset</a:t>
            </a:r>
            <a:endParaRPr lang="en-US" b="1" dirty="0">
              <a:latin typeface="Avenir LT Std 65 Medium" panose="020B08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FA2F-D178-4219-9C20-0F3FC67D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Avenir Next LT Pro" panose="020B05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4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Source:</a:t>
            </a:r>
          </a:p>
          <a:p>
            <a:pPr lvl="1"/>
            <a:r>
              <a:rPr lang="en-US" sz="20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National Laboratory of Pattern Recognition</a:t>
            </a:r>
            <a:endParaRPr lang="en-US" sz="2000">
              <a:latin typeface="Avenir Next LT Pro" panose="020B05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r>
              <a:rPr lang="en-US" sz="24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Total Images: 6164 .png files</a:t>
            </a:r>
          </a:p>
          <a:p>
            <a:r>
              <a:rPr lang="en-US" sz="24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Train Split: 4170</a:t>
            </a:r>
          </a:p>
          <a:p>
            <a:r>
              <a:rPr lang="en-US" sz="24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 Split: 1994</a:t>
            </a:r>
          </a:p>
          <a:p>
            <a:r>
              <a:rPr lang="en-US" sz="24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Images:</a:t>
            </a:r>
          </a:p>
          <a:p>
            <a:pPr lvl="1"/>
            <a:r>
              <a:rPr lang="en-US" sz="20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Varying Angles and Lighting</a:t>
            </a:r>
          </a:p>
          <a:p>
            <a:pPr lvl="1"/>
            <a:r>
              <a:rPr lang="en-US" sz="200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Various sizes and resolutions</a:t>
            </a:r>
            <a:endParaRPr lang="en-US" sz="2000" dirty="0">
              <a:latin typeface="Avenir Next LT Pro" panose="020B05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018A18-B419-42E3-A921-0BC4E6846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72" y="231462"/>
            <a:ext cx="3197538" cy="63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1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F6F3BC-7450-42FD-B3D4-9A0081F7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45" y="873563"/>
            <a:ext cx="7666310" cy="51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7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DB7A9B8-5AE0-4325-84D0-58E1FC93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59F064B3-3C07-49D5-AD51-3C8EE2CB0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0EEFC7-8DF5-4985-B85B-E79953388944}"/>
              </a:ext>
            </a:extLst>
          </p:cNvPr>
          <p:cNvGrpSpPr/>
          <p:nvPr/>
        </p:nvGrpSpPr>
        <p:grpSpPr>
          <a:xfrm>
            <a:off x="1421935" y="1843481"/>
            <a:ext cx="2692866" cy="3171038"/>
            <a:chOff x="2768368" y="1843481"/>
            <a:chExt cx="2692866" cy="31710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638087-A2B9-49A7-99E0-8C3F3B390FC7}"/>
                </a:ext>
              </a:extLst>
            </p:cNvPr>
            <p:cNvSpPr/>
            <p:nvPr/>
          </p:nvSpPr>
          <p:spPr>
            <a:xfrm>
              <a:off x="2768368" y="1843481"/>
              <a:ext cx="2692866" cy="3171038"/>
            </a:xfrm>
            <a:prstGeom prst="rect">
              <a:avLst/>
            </a:prstGeom>
            <a:ln w="12700" cmpd="sng"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LT Pro" panose="020B0504020202020204" pitchFamily="34" charset="0"/>
                </a:rPr>
                <a:t>No Filter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8250FAD-2BFD-4D03-B812-7740FF06CEE9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70" y="2472612"/>
              <a:ext cx="187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805C2-4A87-4C57-B044-907D20AACA5F}"/>
                </a:ext>
              </a:extLst>
            </p:cNvPr>
            <p:cNvSpPr txBox="1"/>
            <p:nvPr/>
          </p:nvSpPr>
          <p:spPr>
            <a:xfrm>
              <a:off x="3277984" y="1973381"/>
              <a:ext cx="169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LT Std 65 Medium" panose="020B0803020203020204" pitchFamily="34" charset="0"/>
                </a:rPr>
                <a:t>Dataset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4EE53A-B0C2-4278-9CE4-D27EB120893E}"/>
              </a:ext>
            </a:extLst>
          </p:cNvPr>
          <p:cNvGrpSpPr/>
          <p:nvPr/>
        </p:nvGrpSpPr>
        <p:grpSpPr>
          <a:xfrm>
            <a:off x="4749567" y="1843481"/>
            <a:ext cx="2692866" cy="3171038"/>
            <a:chOff x="2768368" y="1843481"/>
            <a:chExt cx="2692866" cy="31710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ABDF20-1272-4447-87C3-C13B5908462C}"/>
                </a:ext>
              </a:extLst>
            </p:cNvPr>
            <p:cNvSpPr/>
            <p:nvPr/>
          </p:nvSpPr>
          <p:spPr>
            <a:xfrm>
              <a:off x="2768368" y="1843481"/>
              <a:ext cx="2692866" cy="317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LT Pro" panose="020B0504020202020204" pitchFamily="34" charset="0"/>
                </a:rPr>
                <a:t>Sample Size Threshold:</a:t>
              </a:r>
            </a:p>
            <a:p>
              <a:pPr algn="ctr"/>
              <a:r>
                <a:rPr lang="en-US" b="1" dirty="0">
                  <a:latin typeface="Avenir Next LT Pro" panose="020B0504020202020204" pitchFamily="34" charset="0"/>
                </a:rPr>
                <a:t>50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070286-D7BD-4654-9312-2C950176A38D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70" y="2472612"/>
              <a:ext cx="187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8777E1-FECD-4395-AF43-9B9657E1795E}"/>
                </a:ext>
              </a:extLst>
            </p:cNvPr>
            <p:cNvSpPr txBox="1"/>
            <p:nvPr/>
          </p:nvSpPr>
          <p:spPr>
            <a:xfrm>
              <a:off x="3277984" y="1973381"/>
              <a:ext cx="169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LT Std 65 Medium" panose="020B0803020203020204" pitchFamily="34" charset="0"/>
                </a:rPr>
                <a:t>Dataset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B756A8-CFB1-40C4-9207-0D2A28D7D9AD}"/>
              </a:ext>
            </a:extLst>
          </p:cNvPr>
          <p:cNvGrpSpPr/>
          <p:nvPr/>
        </p:nvGrpSpPr>
        <p:grpSpPr>
          <a:xfrm>
            <a:off x="8077199" y="1843481"/>
            <a:ext cx="2692866" cy="3171038"/>
            <a:chOff x="2768368" y="1843481"/>
            <a:chExt cx="2692866" cy="31710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62701A-9DEF-4B71-825E-11D884981116}"/>
                </a:ext>
              </a:extLst>
            </p:cNvPr>
            <p:cNvSpPr/>
            <p:nvPr/>
          </p:nvSpPr>
          <p:spPr>
            <a:xfrm>
              <a:off x="2768368" y="1843481"/>
              <a:ext cx="2692866" cy="317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LT Pro" panose="020B0504020202020204" pitchFamily="34" charset="0"/>
                </a:rPr>
                <a:t>Sample Size Threshold:</a:t>
              </a:r>
            </a:p>
            <a:p>
              <a:pPr algn="ctr"/>
              <a:r>
                <a:rPr lang="en-US" b="1" dirty="0">
                  <a:latin typeface="Avenir Next LT Pro" panose="020B0504020202020204" pitchFamily="34" charset="0"/>
                </a:rPr>
                <a:t>100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D422659-719D-4F3D-8BD3-9FBE9566795E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70" y="2472612"/>
              <a:ext cx="187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73B03F-085A-40D0-A24A-2B1037EABB1B}"/>
                </a:ext>
              </a:extLst>
            </p:cNvPr>
            <p:cNvSpPr txBox="1"/>
            <p:nvPr/>
          </p:nvSpPr>
          <p:spPr>
            <a:xfrm>
              <a:off x="3277984" y="1973381"/>
              <a:ext cx="169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LT Std 65 Medium" panose="020B0803020203020204" pitchFamily="34" charset="0"/>
                </a:rPr>
                <a:t>Dataset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1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284827-2C6F-4827-9D1C-BC30E37DD9C8}"/>
              </a:ext>
            </a:extLst>
          </p:cNvPr>
          <p:cNvSpPr/>
          <p:nvPr/>
        </p:nvSpPr>
        <p:spPr>
          <a:xfrm>
            <a:off x="4907897" y="4959211"/>
            <a:ext cx="2052734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65 Medium" panose="020B0803020203020204" pitchFamily="34" charset="0"/>
              </a:rPr>
              <a:t>Result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D9A712-114C-4F5C-9B96-0BAEA0F49156}"/>
              </a:ext>
            </a:extLst>
          </p:cNvPr>
          <p:cNvGrpSpPr/>
          <p:nvPr/>
        </p:nvGrpSpPr>
        <p:grpSpPr>
          <a:xfrm>
            <a:off x="1042700" y="200610"/>
            <a:ext cx="10106597" cy="3228390"/>
            <a:chOff x="1042701" y="522514"/>
            <a:chExt cx="10106597" cy="32283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9E9916-D71A-4E7C-9D4A-8AF93B863E66}"/>
                </a:ext>
              </a:extLst>
            </p:cNvPr>
            <p:cNvSpPr/>
            <p:nvPr/>
          </p:nvSpPr>
          <p:spPr>
            <a:xfrm>
              <a:off x="1042701" y="522514"/>
              <a:ext cx="10106597" cy="32283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4D4EA51-2492-48FC-8B98-59C2B181897F}"/>
                </a:ext>
              </a:extLst>
            </p:cNvPr>
            <p:cNvSpPr/>
            <p:nvPr/>
          </p:nvSpPr>
          <p:spPr>
            <a:xfrm>
              <a:off x="1250306" y="732454"/>
              <a:ext cx="2052734" cy="979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LT Std 65 Medium" panose="020B0803020203020204" pitchFamily="34" charset="0"/>
                </a:rPr>
                <a:t>Convolutional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40E7D3-65D2-4412-AEF5-39AF73A31FE8}"/>
                </a:ext>
              </a:extLst>
            </p:cNvPr>
            <p:cNvSpPr/>
            <p:nvPr/>
          </p:nvSpPr>
          <p:spPr>
            <a:xfrm>
              <a:off x="1250306" y="2542593"/>
              <a:ext cx="2052734" cy="979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LT Std 65 Medium" panose="020B0803020203020204" pitchFamily="34" charset="0"/>
                </a:rPr>
                <a:t>Max Pooling Layer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660343-F1E1-4273-8A43-62EB25D25646}"/>
                </a:ext>
              </a:extLst>
            </p:cNvPr>
            <p:cNvCxnSpPr/>
            <p:nvPr/>
          </p:nvCxnSpPr>
          <p:spPr>
            <a:xfrm flipV="1">
              <a:off x="3610947" y="1492898"/>
              <a:ext cx="989045" cy="14555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09457D-C2DD-4F48-83F9-86CC206FC5BF}"/>
                </a:ext>
              </a:extLst>
            </p:cNvPr>
            <p:cNvCxnSpPr/>
            <p:nvPr/>
          </p:nvCxnSpPr>
          <p:spPr>
            <a:xfrm>
              <a:off x="2276673" y="1940766"/>
              <a:ext cx="0" cy="3918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8571C0-7450-48E4-94CA-E7CBD834FDC1}"/>
                </a:ext>
              </a:extLst>
            </p:cNvPr>
            <p:cNvSpPr/>
            <p:nvPr/>
          </p:nvSpPr>
          <p:spPr>
            <a:xfrm>
              <a:off x="4907898" y="732454"/>
              <a:ext cx="2052734" cy="979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LT Std 65 Medium" panose="020B0803020203020204" pitchFamily="34" charset="0"/>
                </a:rPr>
                <a:t>Convolutional Layer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D87069-A75F-4D45-9330-108E04E94367}"/>
                </a:ext>
              </a:extLst>
            </p:cNvPr>
            <p:cNvSpPr/>
            <p:nvPr/>
          </p:nvSpPr>
          <p:spPr>
            <a:xfrm>
              <a:off x="4907898" y="2542593"/>
              <a:ext cx="2052734" cy="979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venir LT Std 65 Medium" panose="020B0803020203020204" pitchFamily="34" charset="0"/>
                </a:rPr>
                <a:t>Max Pooling Layer</a:t>
              </a:r>
              <a:endParaRPr lang="en-US" dirty="0">
                <a:latin typeface="Avenir LT Std 65 Medium" panose="020B080302020302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BA597F-05A4-4B89-A86F-F9DA1B8B85CD}"/>
                </a:ext>
              </a:extLst>
            </p:cNvPr>
            <p:cNvCxnSpPr/>
            <p:nvPr/>
          </p:nvCxnSpPr>
          <p:spPr>
            <a:xfrm>
              <a:off x="5934265" y="1940766"/>
              <a:ext cx="0" cy="3918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B76C8C-4EBF-4480-8FB8-4E8EE497A870}"/>
                </a:ext>
              </a:extLst>
            </p:cNvPr>
            <p:cNvSpPr/>
            <p:nvPr/>
          </p:nvSpPr>
          <p:spPr>
            <a:xfrm>
              <a:off x="8565492" y="732454"/>
              <a:ext cx="2052734" cy="97971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LT Std 65 Medium" panose="020B0803020203020204" pitchFamily="34" charset="0"/>
                </a:rPr>
                <a:t>Convolutional Layer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DD0673-D141-43EC-A2E8-263A7682EC2B}"/>
                </a:ext>
              </a:extLst>
            </p:cNvPr>
            <p:cNvSpPr/>
            <p:nvPr/>
          </p:nvSpPr>
          <p:spPr>
            <a:xfrm>
              <a:off x="8565492" y="2542593"/>
              <a:ext cx="2052734" cy="9797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venir LT Std 65 Medium" panose="020B0803020203020204" pitchFamily="34" charset="0"/>
                </a:rPr>
                <a:t>Max Pooling Layer</a:t>
              </a:r>
              <a:endParaRPr lang="en-US" dirty="0">
                <a:latin typeface="Avenir LT Std 65 Medium" panose="020B080302020302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A504F6-7F78-4D5D-9BB8-CB412B95454B}"/>
                </a:ext>
              </a:extLst>
            </p:cNvPr>
            <p:cNvCxnSpPr/>
            <p:nvPr/>
          </p:nvCxnSpPr>
          <p:spPr>
            <a:xfrm>
              <a:off x="9591859" y="1940766"/>
              <a:ext cx="0" cy="3918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6E02636-BA8F-4C1A-ACAE-8E2D0411414A}"/>
                </a:ext>
              </a:extLst>
            </p:cNvPr>
            <p:cNvCxnSpPr/>
            <p:nvPr/>
          </p:nvCxnSpPr>
          <p:spPr>
            <a:xfrm flipV="1">
              <a:off x="7268540" y="1492898"/>
              <a:ext cx="989045" cy="14555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C96FEA-286F-41E1-9C35-67588D9A19FF}"/>
              </a:ext>
            </a:extLst>
          </p:cNvPr>
          <p:cNvCxnSpPr/>
          <p:nvPr/>
        </p:nvCxnSpPr>
        <p:spPr>
          <a:xfrm>
            <a:off x="9958483" y="3568957"/>
            <a:ext cx="0" cy="391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C2DB64-BCAD-4353-B55B-006C1C6C99B6}"/>
              </a:ext>
            </a:extLst>
          </p:cNvPr>
          <p:cNvGrpSpPr/>
          <p:nvPr/>
        </p:nvGrpSpPr>
        <p:grpSpPr>
          <a:xfrm>
            <a:off x="8767670" y="4030828"/>
            <a:ext cx="2381627" cy="2684885"/>
            <a:chOff x="2964418" y="1103342"/>
            <a:chExt cx="2381627" cy="26848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4FE4223-CCF0-4173-A139-3F664D2E55AF}"/>
                </a:ext>
              </a:extLst>
            </p:cNvPr>
            <p:cNvSpPr/>
            <p:nvPr/>
          </p:nvSpPr>
          <p:spPr>
            <a:xfrm>
              <a:off x="2964418" y="1103342"/>
              <a:ext cx="2381627" cy="2684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C806FA-B748-4675-8EF3-B95C1C8F2FCF}"/>
                </a:ext>
              </a:extLst>
            </p:cNvPr>
            <p:cNvSpPr/>
            <p:nvPr/>
          </p:nvSpPr>
          <p:spPr>
            <a:xfrm>
              <a:off x="3128864" y="2711123"/>
              <a:ext cx="2052734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LT Std 65 Medium" panose="020B0803020203020204" pitchFamily="34" charset="0"/>
                </a:rPr>
                <a:t>Dense Layer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9AC45F-BF90-443F-BABC-AF4D0446DBBC}"/>
                </a:ext>
              </a:extLst>
            </p:cNvPr>
            <p:cNvSpPr/>
            <p:nvPr/>
          </p:nvSpPr>
          <p:spPr>
            <a:xfrm>
              <a:off x="3128864" y="1200731"/>
              <a:ext cx="2052734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LT Std 65 Medium" panose="020B0803020203020204" pitchFamily="34" charset="0"/>
                </a:rPr>
                <a:t>Dense Layer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02E62B-427F-4C44-AF79-486A6AD3DF7B}"/>
                </a:ext>
              </a:extLst>
            </p:cNvPr>
            <p:cNvCxnSpPr/>
            <p:nvPr/>
          </p:nvCxnSpPr>
          <p:spPr>
            <a:xfrm>
              <a:off x="4158353" y="2249841"/>
              <a:ext cx="0" cy="3918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99FB6A-7B09-435F-B714-03148BD70D09}"/>
              </a:ext>
            </a:extLst>
          </p:cNvPr>
          <p:cNvCxnSpPr>
            <a:cxnSpLocks/>
          </p:cNvCxnSpPr>
          <p:nvPr/>
        </p:nvCxnSpPr>
        <p:spPr>
          <a:xfrm flipH="1" flipV="1">
            <a:off x="7513870" y="5449068"/>
            <a:ext cx="640696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0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3301D-142D-4C04-B3A0-1EF9D3574CC7}"/>
              </a:ext>
            </a:extLst>
          </p:cNvPr>
          <p:cNvSpPr txBox="1"/>
          <p:nvPr/>
        </p:nvSpPr>
        <p:spPr>
          <a:xfrm>
            <a:off x="4411824" y="5621691"/>
            <a:ext cx="33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LT Std 65 Medium" panose="020B0803020203020204" pitchFamily="34" charset="0"/>
              </a:rPr>
              <a:t>Baseline Accuracy: 10-12 %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C031C2B-3D77-4D5D-A93E-84ED8DBF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3" y="541919"/>
            <a:ext cx="7484191" cy="49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6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BE35007-5346-4E25-8AA8-591DBB87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0"/>
            <a:ext cx="6858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0D738C-ADA8-4802-8D76-F2FB1B9A1C19}"/>
              </a:ext>
            </a:extLst>
          </p:cNvPr>
          <p:cNvGrpSpPr/>
          <p:nvPr/>
        </p:nvGrpSpPr>
        <p:grpSpPr>
          <a:xfrm>
            <a:off x="1260000" y="1843481"/>
            <a:ext cx="2692866" cy="3171038"/>
            <a:chOff x="2768368" y="1843481"/>
            <a:chExt cx="2692866" cy="31710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22AF8-61E9-40BF-8D4C-B56F7A9F1BCB}"/>
                </a:ext>
              </a:extLst>
            </p:cNvPr>
            <p:cNvSpPr/>
            <p:nvPr/>
          </p:nvSpPr>
          <p:spPr>
            <a:xfrm>
              <a:off x="2768368" y="1843481"/>
              <a:ext cx="2692866" cy="3171038"/>
            </a:xfrm>
            <a:prstGeom prst="rect">
              <a:avLst/>
            </a:prstGeom>
            <a:ln w="12700" cmpd="sng"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Next LT Pro" panose="020B0504020202020204" pitchFamily="34" charset="0"/>
                </a:rPr>
                <a:t>No Filter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0C6AB3-738A-43FB-8B4D-8DBE953D8737}"/>
                </a:ext>
              </a:extLst>
            </p:cNvPr>
            <p:cNvCxnSpPr>
              <a:cxnSpLocks/>
            </p:cNvCxnSpPr>
            <p:nvPr/>
          </p:nvCxnSpPr>
          <p:spPr>
            <a:xfrm>
              <a:off x="3191070" y="2472612"/>
              <a:ext cx="1872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D901DE-DB59-4753-BC62-43A425C47729}"/>
                </a:ext>
              </a:extLst>
            </p:cNvPr>
            <p:cNvSpPr txBox="1"/>
            <p:nvPr/>
          </p:nvSpPr>
          <p:spPr>
            <a:xfrm>
              <a:off x="3277984" y="1973381"/>
              <a:ext cx="169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LT Std 65 Medium" panose="020B0803020203020204" pitchFamily="34" charset="0"/>
                </a:rPr>
                <a:t>Dataset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55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LT Std 65 Medium</vt:lpstr>
      <vt:lpstr>Avenir Next LT Pro</vt:lpstr>
      <vt:lpstr>Calibri</vt:lpstr>
      <vt:lpstr>Calibri Light</vt:lpstr>
      <vt:lpstr>Century Gothic</vt:lpstr>
      <vt:lpstr>Office Theme</vt:lpstr>
      <vt:lpstr>Computer Vision  with  Convolutional Neural Networks</vt:lpstr>
      <vt:lpstr>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with  Convolutional Neural Networks</dc:title>
  <dc:creator>Samuel David</dc:creator>
  <cp:lastModifiedBy>Samuel David</cp:lastModifiedBy>
  <cp:revision>8</cp:revision>
  <dcterms:created xsi:type="dcterms:W3CDTF">2021-08-23T23:13:27Z</dcterms:created>
  <dcterms:modified xsi:type="dcterms:W3CDTF">2021-08-25T23:20:43Z</dcterms:modified>
</cp:coreProperties>
</file>