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569" autoAdjust="0"/>
  </p:normalViewPr>
  <p:slideViewPr>
    <p:cSldViewPr snapToGrid="0">
      <p:cViewPr varScale="1">
        <p:scale>
          <a:sx n="63" d="100"/>
          <a:sy n="63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BDBE5EB-B757-417C-8FA1-7884ECD23432}" type="datetimeFigureOut">
              <a:rPr lang="de-CH"/>
              <a:pPr>
                <a:defRPr/>
              </a:pPr>
              <a:t>14.05.2014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57C4D84-0EAC-462D-BA6F-90D0AB732FD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1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Samuel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6546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philipp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Left</a:t>
            </a:r>
            <a:r>
              <a:rPr lang="de-CH" dirty="0" smtClean="0"/>
              <a:t> </a:t>
            </a:r>
            <a:r>
              <a:rPr lang="de-CH" dirty="0" err="1" smtClean="0"/>
              <a:t>figure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shows</a:t>
            </a:r>
            <a:r>
              <a:rPr lang="de-CH" baseline="0" dirty="0" smtClean="0"/>
              <a:t> for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point</a:t>
            </a:r>
            <a:r>
              <a:rPr lang="de-CH" baseline="0" dirty="0" smtClean="0"/>
              <a:t> in time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per </a:t>
            </a:r>
            <a:r>
              <a:rPr lang="de-CH" baseline="0" dirty="0" err="1" smtClean="0"/>
              <a:t>square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value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Right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figure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shows</a:t>
            </a:r>
            <a:r>
              <a:rPr lang="de-CH" baseline="0" dirty="0" smtClean="0"/>
              <a:t> for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square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meter</a:t>
            </a:r>
            <a:r>
              <a:rPr lang="de-CH" baseline="0" dirty="0" smtClean="0"/>
              <a:t> of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per </a:t>
            </a:r>
            <a:r>
              <a:rPr lang="de-CH" baseline="0" dirty="0" err="1" smtClean="0"/>
              <a:t>square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value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28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samuel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samuel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Lane </a:t>
            </a:r>
            <a:r>
              <a:rPr lang="de-CH" dirty="0" err="1" smtClean="0"/>
              <a:t>formation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Oscillation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Density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Critical </a:t>
            </a:r>
            <a:r>
              <a:rPr lang="de-CH" dirty="0" err="1" smtClean="0"/>
              <a:t>spots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identified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587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philipp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critical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spots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corners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obstacles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bottlenecks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Obstacles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did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reduce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risk</a:t>
            </a:r>
            <a:r>
              <a:rPr lang="de-CH" baseline="0" dirty="0" smtClean="0"/>
              <a:t> for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pedestrians</a:t>
            </a:r>
            <a:r>
              <a:rPr lang="de-CH" baseline="0" dirty="0" smtClean="0"/>
              <a:t>, just </a:t>
            </a:r>
            <a:r>
              <a:rPr lang="de-CH" baseline="0" dirty="0" err="1" smtClean="0"/>
              <a:t>displaced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54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philipp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147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samuel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far</a:t>
            </a:r>
            <a:r>
              <a:rPr lang="de-CH" dirty="0" smtClean="0"/>
              <a:t> </a:t>
            </a:r>
            <a:r>
              <a:rPr lang="de-CH" dirty="0" err="1" smtClean="0"/>
              <a:t>away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neglected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Performance </a:t>
            </a:r>
            <a:r>
              <a:rPr lang="de-CH" dirty="0" err="1" smtClean="0"/>
              <a:t>improvement</a:t>
            </a:r>
            <a:endParaRPr lang="de-CH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smtClean="0"/>
              <a:t>Forces </a:t>
            </a:r>
            <a:r>
              <a:rPr lang="de-CH" dirty="0" err="1" smtClean="0"/>
              <a:t>acting</a:t>
            </a:r>
            <a:r>
              <a:rPr lang="de-CH" dirty="0" smtClean="0"/>
              <a:t> on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baseline="0" dirty="0" smtClean="0"/>
              <a:t> on different </a:t>
            </a:r>
            <a:r>
              <a:rPr lang="de-CH" baseline="0" dirty="0" err="1" smtClean="0"/>
              <a:t>sides</a:t>
            </a:r>
            <a:r>
              <a:rPr lang="de-CH" baseline="0" dirty="0" smtClean="0"/>
              <a:t> of a wall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Quality </a:t>
            </a:r>
            <a:r>
              <a:rPr lang="de-CH" baseline="0" dirty="0" err="1" smtClean="0"/>
              <a:t>improvement</a:t>
            </a:r>
            <a:endParaRPr lang="de-CH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Philipp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People per </a:t>
            </a:r>
            <a:r>
              <a:rPr lang="de-CH" baseline="0" dirty="0" err="1" smtClean="0"/>
              <a:t>square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optimized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Quality </a:t>
            </a:r>
            <a:r>
              <a:rPr lang="de-CH" baseline="0" dirty="0" err="1" smtClean="0"/>
              <a:t>improvement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885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philipp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767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philipp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72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samuel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16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Tx/>
              <a:buChar char="•"/>
            </a:pPr>
            <a:r>
              <a:rPr lang="de-CH" altLang="de-DE" dirty="0" smtClean="0"/>
              <a:t>Philipp</a:t>
            </a:r>
          </a:p>
          <a:p>
            <a:pPr marL="171450" indent="-171450">
              <a:spcBef>
                <a:spcPct val="0"/>
              </a:spcBef>
              <a:buFontTx/>
              <a:buChar char="•"/>
            </a:pPr>
            <a:r>
              <a:rPr lang="de-CH" altLang="de-DE" dirty="0" err="1" smtClean="0"/>
              <a:t>Risk</a:t>
            </a:r>
            <a:r>
              <a:rPr lang="de-CH" altLang="de-DE" baseline="0" dirty="0" smtClean="0"/>
              <a:t> of </a:t>
            </a:r>
            <a:r>
              <a:rPr lang="de-CH" altLang="de-DE" baseline="0" dirty="0" err="1" smtClean="0"/>
              <a:t>crowd</a:t>
            </a:r>
            <a:r>
              <a:rPr lang="de-CH" altLang="de-DE" baseline="0" dirty="0" smtClean="0"/>
              <a:t> </a:t>
            </a:r>
            <a:r>
              <a:rPr lang="de-CH" altLang="de-DE" baseline="0" dirty="0" err="1" smtClean="0"/>
              <a:t>disaster</a:t>
            </a:r>
            <a:r>
              <a:rPr lang="de-CH" altLang="de-DE" baseline="0" dirty="0" smtClean="0"/>
              <a:t> at </a:t>
            </a:r>
            <a:r>
              <a:rPr lang="de-CH" altLang="de-DE" baseline="0" dirty="0" err="1" smtClean="0"/>
              <a:t>big</a:t>
            </a:r>
            <a:r>
              <a:rPr lang="de-CH" altLang="de-DE" baseline="0" dirty="0" smtClean="0"/>
              <a:t> </a:t>
            </a:r>
            <a:r>
              <a:rPr lang="de-CH" altLang="de-DE" baseline="0" dirty="0" err="1" smtClean="0"/>
              <a:t>events</a:t>
            </a:r>
            <a:endParaRPr lang="de-CH" altLang="de-DE" baseline="0" dirty="0" smtClean="0"/>
          </a:p>
          <a:p>
            <a:pPr marL="171450" indent="-171450">
              <a:spcBef>
                <a:spcPct val="0"/>
              </a:spcBef>
              <a:buFontTx/>
              <a:buChar char="•"/>
            </a:pPr>
            <a:r>
              <a:rPr lang="de-CH" altLang="de-DE" baseline="0" dirty="0" smtClean="0"/>
              <a:t>Most </a:t>
            </a:r>
            <a:r>
              <a:rPr lang="de-CH" altLang="de-DE" baseline="0" dirty="0" err="1" smtClean="0"/>
              <a:t>recent</a:t>
            </a:r>
            <a:r>
              <a:rPr lang="de-CH" altLang="de-DE" baseline="0" dirty="0" smtClean="0"/>
              <a:t> </a:t>
            </a:r>
            <a:r>
              <a:rPr lang="de-CH" altLang="de-DE" baseline="0" dirty="0" err="1" smtClean="0"/>
              <a:t>one</a:t>
            </a:r>
            <a:r>
              <a:rPr lang="de-CH" altLang="de-DE" baseline="0" dirty="0" smtClean="0"/>
              <a:t> Love </a:t>
            </a:r>
            <a:r>
              <a:rPr lang="de-CH" altLang="de-DE" baseline="0" dirty="0" err="1" smtClean="0"/>
              <a:t>parade</a:t>
            </a:r>
            <a:r>
              <a:rPr lang="de-CH" altLang="de-DE" baseline="0" dirty="0" smtClean="0"/>
              <a:t> (</a:t>
            </a:r>
            <a:r>
              <a:rPr lang="de-CH" altLang="de-DE" baseline="0" dirty="0" err="1" smtClean="0"/>
              <a:t>picture</a:t>
            </a:r>
            <a:r>
              <a:rPr lang="de-CH" altLang="de-DE" baseline="0" dirty="0" smtClean="0"/>
              <a:t>)</a:t>
            </a:r>
          </a:p>
          <a:p>
            <a:pPr marL="171450" indent="-171450">
              <a:spcBef>
                <a:spcPct val="0"/>
              </a:spcBef>
              <a:buFontTx/>
              <a:buChar char="•"/>
            </a:pPr>
            <a:r>
              <a:rPr lang="de-CH" altLang="de-DE" baseline="0" dirty="0" smtClean="0"/>
              <a:t>Location/</a:t>
            </a:r>
            <a:r>
              <a:rPr lang="de-CH" altLang="de-DE" baseline="0" dirty="0" err="1" smtClean="0"/>
              <a:t>arrangement</a:t>
            </a:r>
            <a:r>
              <a:rPr lang="de-CH" altLang="de-DE" baseline="0" dirty="0" smtClean="0"/>
              <a:t> </a:t>
            </a:r>
            <a:r>
              <a:rPr lang="de-CH" altLang="de-DE" baseline="0" dirty="0" err="1" smtClean="0"/>
              <a:t>is</a:t>
            </a:r>
            <a:r>
              <a:rPr lang="de-CH" altLang="de-DE" baseline="0" dirty="0" smtClean="0"/>
              <a:t> a Critical </a:t>
            </a:r>
            <a:r>
              <a:rPr lang="de-CH" altLang="de-DE" baseline="0" dirty="0" err="1" smtClean="0"/>
              <a:t>factor</a:t>
            </a:r>
            <a:r>
              <a:rPr lang="de-CH" altLang="de-DE" baseline="0" dirty="0" smtClean="0"/>
              <a:t> </a:t>
            </a:r>
          </a:p>
          <a:p>
            <a:pPr marL="171450" indent="-171450">
              <a:spcBef>
                <a:spcPct val="0"/>
              </a:spcBef>
              <a:buFontTx/>
              <a:buChar char="•"/>
            </a:pPr>
            <a:endParaRPr lang="de-CH" altLang="de-DE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39C24-D14D-4A22-85E8-0EDF0D97F967}" type="slidenum">
              <a:rPr lang="de-CH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90765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524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Philipp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Social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reproduces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many</a:t>
            </a:r>
            <a:r>
              <a:rPr lang="de-CH" baseline="0" dirty="0" smtClean="0"/>
              <a:t> real </a:t>
            </a:r>
            <a:r>
              <a:rPr lang="de-CH" baseline="0" dirty="0" err="1" smtClean="0"/>
              <a:t>life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situations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Consists</a:t>
            </a:r>
            <a:r>
              <a:rPr lang="de-CH" baseline="0" dirty="0" smtClean="0"/>
              <a:t> of </a:t>
            </a:r>
            <a:r>
              <a:rPr lang="de-CH" baseline="0" dirty="0" err="1" smtClean="0"/>
              <a:t>Driving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force</a:t>
            </a:r>
            <a:r>
              <a:rPr lang="de-CH" baseline="0" dirty="0" smtClean="0"/>
              <a:t>, Repulsion </a:t>
            </a:r>
            <a:r>
              <a:rPr lang="de-CH" baseline="0" dirty="0" err="1" smtClean="0"/>
              <a:t>force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pedestrians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obstacles</a:t>
            </a:r>
            <a:r>
              <a:rPr lang="de-CH" baseline="0" dirty="0" smtClean="0"/>
              <a:t>/</a:t>
            </a:r>
            <a:r>
              <a:rPr lang="de-CH" baseline="0" dirty="0" err="1" smtClean="0"/>
              <a:t>walls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attractive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effects</a:t>
            </a:r>
            <a:endParaRPr lang="de-CH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Continuous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space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projects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cellular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automata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10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Samuel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18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samuel</a:t>
            </a:r>
            <a:endParaRPr lang="de-CH" dirty="0" smtClean="0"/>
          </a:p>
          <a:p>
            <a:r>
              <a:rPr lang="de-CH" dirty="0" smtClean="0"/>
              <a:t> 2 </a:t>
            </a:r>
            <a:r>
              <a:rPr lang="de-CH" dirty="0" err="1" smtClean="0"/>
              <a:t>situations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309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samuel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596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Philipp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plotting</a:t>
            </a:r>
            <a:r>
              <a:rPr lang="de-CH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Agents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Walls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Ppl</a:t>
            </a:r>
            <a:r>
              <a:rPr lang="de-CH" dirty="0" smtClean="0"/>
              <a:t> per </a:t>
            </a:r>
            <a:r>
              <a:rPr lang="de-CH" dirty="0" err="1" smtClean="0"/>
              <a:t>square</a:t>
            </a:r>
            <a:r>
              <a:rPr lang="de-CH" baseline="0" dirty="0" smtClean="0"/>
              <a:t> in different </a:t>
            </a:r>
            <a:r>
              <a:rPr lang="de-CH" baseline="0" dirty="0" err="1" smtClean="0"/>
              <a:t>colors</a:t>
            </a:r>
            <a:endParaRPr lang="de-CH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C4D84-0EAC-462D-BA6F-90D0AB732FD3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262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844BD-BAAB-45B4-8D31-9C6E741C4E0C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E77D5-DBFA-4676-BF7C-1059AD979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A32D-C384-41CD-9306-F94BDA1FEE34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5460-D863-462D-B7A9-30B4D0BED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6CC2-F4AD-4721-9941-C04415088096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E5054-37EC-4E0E-AB2D-714AB3060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7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EA85-0720-4A9C-9FA0-101155BB3208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E4BFB-26B3-4214-BBF8-8AF8244A8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C95BF-8E14-4403-BCAB-EE95C95AB9FB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6064B-5B17-442F-A6E8-F079AED0C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2A5BB-7A2A-4823-A574-8BF7B147C573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B699-52E9-48D4-927C-DF55665CF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3A873-B1D6-4297-B1A1-148F7EF8E962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13EAD-0416-4473-9ECC-B362589DC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7D6AF-C53B-43A3-BA85-A34403C56E4E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21E3A-CF03-4336-9739-138151863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62413-4C2D-47F1-94A9-230C37A9BD3A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4C128-38D1-4FA7-B771-621DF19E9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fld id="{AB5DC389-4DAD-4FCC-A8DD-BEFC9A1BBB1C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8D8E39-8A4F-4065-A851-5D0A4AE19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B6C4-4B2A-40BF-88E3-10EE4E79C1CE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E341A-6226-4F83-8B81-277777F02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B16001B-6F12-4A18-8D82-DF96F8753DFF}" type="datetimeFigureOut">
              <a:rPr lang="en-US"/>
              <a:pPr>
                <a:defRPr/>
              </a:pPr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D68BB98-8669-462D-B31E-3CCFABF15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7" r:id="rId2"/>
    <p:sldLayoutId id="2147483673" r:id="rId3"/>
    <p:sldLayoutId id="2147483668" r:id="rId4"/>
    <p:sldLayoutId id="2147483669" r:id="rId5"/>
    <p:sldLayoutId id="2147483670" r:id="rId6"/>
    <p:sldLayoutId id="2147483674" r:id="rId7"/>
    <p:sldLayoutId id="2147483675" r:id="rId8"/>
    <p:sldLayoutId id="2147483676" r:id="rId9"/>
    <p:sldLayoutId id="2147483671" r:id="rId10"/>
    <p:sldLayoutId id="2147483677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ueto_000\Documents\GitHub\Social-System-Modelling-Project\videos\curve30s300pObstacles2COLORED.avi" TargetMode="External"/><Relationship Id="rId1" Type="http://schemas.microsoft.com/office/2007/relationships/media" Target="file:///C:\Users\lueto_000\Documents\GitHub\Social-System-Modelling-Project\videos\curve30s300pObstacles2COLORED.avi" TargetMode="Externa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/>
              <a:t>Crowd</a:t>
            </a:r>
            <a:r>
              <a:rPr lang="de-CH" dirty="0" smtClean="0"/>
              <a:t> Simulation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536575"/>
          </a:xfrm>
        </p:spPr>
        <p:txBody>
          <a:bodyPr rtlCol="0"/>
          <a:lstStyle/>
          <a:p>
            <a:pPr fontAlgn="auto">
              <a:defRPr/>
            </a:pPr>
            <a:r>
              <a:rPr lang="de-CH" dirty="0" smtClean="0"/>
              <a:t>Philipp Lütolf, Samuel Oberholzer</a:t>
            </a:r>
            <a:endParaRPr lang="de-CH" dirty="0"/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8642350" y="92075"/>
          <a:ext cx="28400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PDF" r:id="rId4" imgW="0" imgH="0" progId="FoxitReader.Document">
                  <p:embed/>
                </p:oleObj>
              </mc:Choice>
              <mc:Fallback>
                <p:oleObj name="PDF" r:id="rId4" imgW="0" imgH="0" progId="FoxitReader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350" y="92075"/>
                        <a:ext cx="28400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6963" y="4992688"/>
            <a:ext cx="28575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CH" sz="1600" cap="all" spc="200" dirty="0">
                <a:solidFill>
                  <a:schemeClr val="tx2"/>
                </a:solidFill>
                <a:latin typeface="+mj-lt"/>
              </a:rPr>
              <a:t>Zürich, 14.05.2014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MaxPeopleOnSquare.m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1846263"/>
            <a:ext cx="9309100" cy="402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76213" indent="-176213" fontAlgn="auto">
              <a:buFont typeface="Arial" panose="020B0604020202020204" pitchFamily="34" charset="0"/>
              <a:buChar char="•"/>
              <a:defRPr/>
            </a:pP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de-CH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pedestrians</a:t>
            </a:r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CH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8821" lvl="1" indent="-176213" fontAlgn="auto">
              <a:buFont typeface="Arial" panose="020B0604020202020204" pitchFamily="34" charset="0"/>
              <a:buChar char="•"/>
              <a:defRPr/>
            </a:pPr>
            <a:r>
              <a:rPr lang="de-CH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 </a:t>
            </a:r>
            <a:r>
              <a:rPr lang="de-CH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300 </a:t>
            </a:r>
            <a:r>
              <a:rPr lang="de-CH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6213" indent="-176213" fontAlgn="auto">
              <a:buFont typeface="Arial" panose="020B0604020202020204" pitchFamily="34" charset="0"/>
              <a:buChar char="•"/>
              <a:defRPr/>
            </a:pP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</a:t>
            </a:r>
            <a:r>
              <a:rPr lang="de-CH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CH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8821" lvl="1" indent="-176213" fontAlgn="auto">
              <a:buFont typeface="Arial" panose="020B0604020202020204" pitchFamily="34" charset="0"/>
              <a:buChar char="•"/>
              <a:defRPr/>
            </a:pPr>
            <a:r>
              <a:rPr lang="de-CH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</a:t>
            </a:r>
            <a:r>
              <a:rPr lang="de-CH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seconds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6213" indent="-176213" fontAlgn="auto">
              <a:buFont typeface="Arial" panose="020B0604020202020204" pitchFamily="34" charset="0"/>
              <a:buChar char="•"/>
              <a:defRPr/>
            </a:pP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Obstacles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6213" indent="-176213" fontAlgn="auto">
              <a:buFont typeface="Arial" panose="020B0604020202020204" pitchFamily="34" charset="0"/>
              <a:buChar char="•"/>
              <a:defRPr/>
            </a:pP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Situation </a:t>
            </a:r>
          </a:p>
          <a:p>
            <a:pPr marL="468821" lvl="1" indent="-176213" fontAlgn="auto">
              <a:buFont typeface="Arial" panose="020B0604020202020204" pitchFamily="34" charset="0"/>
              <a:buChar char="•"/>
              <a:defRPr/>
            </a:pPr>
            <a:r>
              <a:rPr lang="de-CH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curve</a:t>
            </a:r>
            <a:r>
              <a:rPr lang="de-CH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</a:t>
            </a:r>
            <a:r>
              <a:rPr lang="de-CH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-situation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defRPr/>
            </a:pP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Curve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-situation 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300 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obstacles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urve30s300pObstacles2COLORE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59163" y="1857375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Curve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-situation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300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people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obstacles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22531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250" y="1846263"/>
            <a:ext cx="9521825" cy="402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76213" indent="-176213" fontAlgn="auto">
              <a:buFont typeface="Arial" panose="020B0604020202020204" pitchFamily="34" charset="0"/>
              <a:buChar char="•"/>
              <a:defRPr/>
            </a:pP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sufficient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spots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different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locations</a:t>
            </a:r>
            <a:endParaRPr lang="de-CH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6213" indent="-176213" fontAlgn="auto">
              <a:buFont typeface="Arial" panose="020B0604020202020204" pitchFamily="34" charset="0"/>
              <a:buChar char="•"/>
              <a:defRPr/>
            </a:pP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find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obstacles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pedestrians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further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investigation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de-C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done</a:t>
            </a:r>
            <a:endParaRPr lang="de-CH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6213" indent="-176213" fontAlgn="auto">
              <a:buFont typeface="Arial" panose="020B0604020202020204" pitchFamily="34" charset="0"/>
              <a:buChar char="•"/>
              <a:defRPr/>
            </a:pPr>
            <a:endParaRPr lang="de-CH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defRPr/>
            </a:pPr>
            <a:endParaRPr lang="de-CH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Improvements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outlook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1846263"/>
            <a:ext cx="4938712" cy="4022725"/>
          </a:xfrm>
        </p:spPr>
        <p:txBody>
          <a:bodyPr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endParaRPr lang="de-CH" altLang="de-DE" sz="2400" smtClean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de-CH" altLang="de-DE" sz="2400" smtClean="0"/>
          </a:p>
        </p:txBody>
      </p:sp>
      <p:pic>
        <p:nvPicPr>
          <p:cNvPr id="2458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1846263"/>
            <a:ext cx="4200525" cy="4022725"/>
          </a:xfrm>
        </p:spPr>
      </p:pic>
      <p:pic>
        <p:nvPicPr>
          <p:cNvPr id="2458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67" y="1809750"/>
            <a:ext cx="40957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[1] 	P. M. D. Helbing, "Social force model for pedestrian dynamics," </a:t>
            </a:r>
            <a:r>
              <a:rPr lang="en-US" sz="2400" i="1" dirty="0"/>
              <a:t>Physical Review E, </a:t>
            </a:r>
            <a:r>
              <a:rPr lang="en-US" sz="2400" dirty="0"/>
              <a:t>vol. 51, no. 5, 1995. 	</a:t>
            </a:r>
          </a:p>
          <a:p>
            <a:r>
              <a:rPr lang="en-US" sz="2400" dirty="0"/>
              <a:t>[2] 	L. B. A. J. T. W. D. Helbing, “Self-Organized Pedestrian Crowd Dynamics: Experiments, Simulations, and </a:t>
            </a:r>
            <a:r>
              <a:rPr lang="en-US" sz="2400" dirty="0" err="1"/>
              <a:t>Desing</a:t>
            </a:r>
            <a:r>
              <a:rPr lang="en-US" sz="2400" dirty="0"/>
              <a:t> Solutions,” </a:t>
            </a:r>
            <a:r>
              <a:rPr lang="en-US" sz="2400" i="1" dirty="0"/>
              <a:t>Transportation Science, </a:t>
            </a:r>
            <a:r>
              <a:rPr lang="en-US" sz="2400" dirty="0"/>
              <a:t>vol. 39, no. 1, pp. 1-24, 2005. 	</a:t>
            </a:r>
          </a:p>
          <a:p>
            <a:r>
              <a:rPr lang="en-US" sz="2400" dirty="0"/>
              <a:t>[3] 	G. K. Still, “Crowd Risk Analysis and Crowd Safety,” [Online]. Available: http://www.gkstill.com/Support/crowd-density/CrowdDensity-1.html. [Accessed 13 May 2014]. 	</a:t>
            </a:r>
          </a:p>
        </p:txBody>
      </p:sp>
    </p:spTree>
    <p:extLst>
      <p:ext uri="{BB962C8B-B14F-4D97-AF65-F5344CB8AC3E}">
        <p14:creationId xmlns:p14="http://schemas.microsoft.com/office/powerpoint/2010/main" val="11058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60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7363" y="2028825"/>
            <a:ext cx="36576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de-CH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C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lang="de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r>
              <a:rPr lang="de-C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endParaRPr lang="de-CH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Outlook/</a:t>
            </a:r>
            <a:r>
              <a:rPr lang="de-C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Improvements</a:t>
            </a:r>
            <a:endParaRPr lang="de-CH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endParaRPr lang="de-CH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Arial" panose="020B0604020202020204" pitchFamily="34" charset="0"/>
              <a:buChar char="•"/>
              <a:defRPr/>
            </a:pPr>
            <a:endParaRPr lang="de-CH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Arial" panose="020B0604020202020204" pitchFamily="34" charset="0"/>
              <a:buChar char="•"/>
              <a:defRPr/>
            </a:pP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Arial" panose="020B0604020202020204" pitchFamily="34" charset="0"/>
              <a:buChar char="•"/>
              <a:defRPr/>
            </a:pP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1113" y="1846263"/>
            <a:ext cx="7150100" cy="402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de-DE" sz="2800" dirty="0" smtClean="0"/>
              <a:t>Where are the most critical spots for people in a crowd in a given environment?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de-DE" sz="2800" dirty="0" smtClean="0"/>
              <a:t>What are the possibilities to reduce the risk to individual people by rearranging the environment?</a:t>
            </a:r>
            <a:endParaRPr lang="de-CH" alt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Social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Force Model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Helbing</a:t>
            </a:r>
          </a:p>
          <a:p>
            <a:pPr marL="473075" lvl="1" indent="-180975" fontAlgn="auto">
              <a:buFont typeface="Arial" panose="020B0604020202020204" pitchFamily="34" charset="0"/>
              <a:buChar char="•"/>
              <a:defRPr/>
            </a:pP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Driving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force</a:t>
            </a:r>
            <a:endParaRPr lang="de-CH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73075" lvl="1" indent="-180975" fontAlgn="auto">
              <a:buFont typeface="Arial" panose="020B0604020202020204" pitchFamily="34" charset="0"/>
              <a:buChar char="•"/>
              <a:defRPr/>
            </a:pP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Repulsion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force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pedestrians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obstacles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walls</a:t>
            </a:r>
            <a:endParaRPr lang="de-CH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73075" lvl="1" indent="-180975" fontAlgn="auto">
              <a:buFont typeface="Arial" panose="020B0604020202020204" pitchFamily="34" charset="0"/>
              <a:buChar char="•"/>
              <a:defRPr/>
            </a:pP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effects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Agent-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endParaRPr lang="de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0975" indent="-180975" fontAlgn="auto">
              <a:buFont typeface="Arial" panose="020B0604020202020204" pitchFamily="34" charset="0"/>
              <a:buChar char="•"/>
              <a:defRPr/>
            </a:pP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Continuous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Space</a:t>
            </a:r>
          </a:p>
          <a:p>
            <a:pPr marL="91440" indent="-91440" fontAlgn="auto">
              <a:buFont typeface="Arial" panose="020B0604020202020204" pitchFamily="34" charset="0"/>
              <a:buChar char="•"/>
              <a:defRPr/>
            </a:pP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2725" y="1978025"/>
            <a:ext cx="8578850" cy="4073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Testmodel.m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38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8413" y="2028825"/>
            <a:ext cx="4591050" cy="3800475"/>
          </a:xfrm>
        </p:spPr>
      </p:pic>
      <p:pic>
        <p:nvPicPr>
          <p:cNvPr id="1638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2028825"/>
            <a:ext cx="37433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Testmodel.m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1846263"/>
            <a:ext cx="4938712" cy="4022725"/>
          </a:xfrm>
        </p:spPr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Time loop</a:t>
            </a:r>
          </a:p>
          <a:p>
            <a:pPr marL="473075" lvl="1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Processing each time step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Agents loop</a:t>
            </a:r>
          </a:p>
          <a:p>
            <a:pPr marL="473075" lvl="1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Processing each agent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Update</a:t>
            </a:r>
          </a:p>
          <a:p>
            <a:pPr marL="473075" lvl="1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Set next destination, calculate desired direction</a:t>
            </a:r>
          </a:p>
          <a:p>
            <a:pPr marL="473075" lvl="1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Compute the forces acting on the agent</a:t>
            </a:r>
          </a:p>
          <a:p>
            <a:pPr marL="473075" lvl="1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Update position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Save data</a:t>
            </a:r>
          </a:p>
          <a:p>
            <a:pPr marL="473075" lvl="1" indent="-180975">
              <a:buFont typeface="Arial" panose="020B0604020202020204" pitchFamily="34" charset="0"/>
              <a:buChar char="•"/>
            </a:pPr>
            <a:r>
              <a:rPr lang="de-CH" altLang="de-DE" smtClean="0"/>
              <a:t>Fur further analysis</a:t>
            </a:r>
          </a:p>
        </p:txBody>
      </p:sp>
      <p:pic>
        <p:nvPicPr>
          <p:cNvPr id="17412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5" y="1846263"/>
            <a:ext cx="4222750" cy="402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Simulate.m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2005013"/>
            <a:ext cx="4938712" cy="3703637"/>
          </a:xfrm>
        </p:spPr>
      </p:pic>
      <p:sp>
        <p:nvSpPr>
          <p:cNvPr id="18436" name="Content Placeholder 4"/>
          <p:cNvSpPr>
            <a:spLocks noGrp="1"/>
          </p:cNvSpPr>
          <p:nvPr>
            <p:ph sz="half" idx="2"/>
          </p:nvPr>
        </p:nvSpPr>
        <p:spPr>
          <a:xfrm>
            <a:off x="6218238" y="1846263"/>
            <a:ext cx="4937125" cy="4022725"/>
          </a:xfrm>
        </p:spPr>
        <p:txBody>
          <a:bodyPr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CH" altLang="de-DE" sz="2400" smtClean="0"/>
              <a:t>Plot the simulation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CH" altLang="de-DE" sz="2400" smtClean="0"/>
              <a:t>Save video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383</Words>
  <Application>Microsoft Office PowerPoint</Application>
  <PresentationFormat>Widescreen</PresentationFormat>
  <Paragraphs>119</Paragraphs>
  <Slides>17</Slides>
  <Notes>17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Calibri Light</vt:lpstr>
      <vt:lpstr>Retrospect</vt:lpstr>
      <vt:lpstr>Foxit PDF Document</vt:lpstr>
      <vt:lpstr>Crowd Simulation</vt:lpstr>
      <vt:lpstr>Contents</vt:lpstr>
      <vt:lpstr>Introduction</vt:lpstr>
      <vt:lpstr>Research Questions</vt:lpstr>
      <vt:lpstr>Our Model</vt:lpstr>
      <vt:lpstr>Implementation Overview</vt:lpstr>
      <vt:lpstr>Testmodel.m - Initialization</vt:lpstr>
      <vt:lpstr>Testmodel.m - Computation</vt:lpstr>
      <vt:lpstr>Simulate.m</vt:lpstr>
      <vt:lpstr>MaxPeopleOnSquare.m</vt:lpstr>
      <vt:lpstr>Results</vt:lpstr>
      <vt:lpstr>Curve-situation with 300 people and obstacles </vt:lpstr>
      <vt:lpstr>Curve-situation with 300 people and obstacles </vt:lpstr>
      <vt:lpstr>Summary</vt:lpstr>
      <vt:lpstr>Improvements/outlook</vt:lpstr>
      <vt:lpstr>References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Simulation</dc:title>
  <dc:creator>Philipp Lütolf</dc:creator>
  <cp:lastModifiedBy>Philipp Lütolf</cp:lastModifiedBy>
  <cp:revision>9</cp:revision>
  <dcterms:created xsi:type="dcterms:W3CDTF">2014-05-14T13:05:36Z</dcterms:created>
  <dcterms:modified xsi:type="dcterms:W3CDTF">2014-05-14T15:31:21Z</dcterms:modified>
</cp:coreProperties>
</file>