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6" r:id="rId3"/>
    <p:sldId id="304" r:id="rId4"/>
    <p:sldId id="285" r:id="rId5"/>
    <p:sldId id="286" r:id="rId6"/>
    <p:sldId id="290" r:id="rId7"/>
    <p:sldId id="307" r:id="rId8"/>
    <p:sldId id="303" r:id="rId9"/>
    <p:sldId id="281" r:id="rId10"/>
    <p:sldId id="282" r:id="rId11"/>
    <p:sldId id="289" r:id="rId12"/>
    <p:sldId id="288" r:id="rId13"/>
    <p:sldId id="302" r:id="rId14"/>
    <p:sldId id="261" r:id="rId15"/>
    <p:sldId id="308" r:id="rId16"/>
    <p:sldId id="309" r:id="rId17"/>
    <p:sldId id="278" r:id="rId18"/>
    <p:sldId id="292" r:id="rId19"/>
    <p:sldId id="291" r:id="rId20"/>
    <p:sldId id="298" r:id="rId21"/>
    <p:sldId id="280" r:id="rId22"/>
    <p:sldId id="279" r:id="rId23"/>
    <p:sldId id="301" r:id="rId24"/>
    <p:sldId id="310" r:id="rId25"/>
    <p:sldId id="26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184857" y="-502277"/>
            <a:ext cx="10025063" cy="5426075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Science &amp; Engineering</a:t>
            </a:r>
            <a:b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</a:t>
            </a:r>
            <a:r>
              <a:rPr lang="en-US" sz="31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sharing and storage of Personal Health</a:t>
            </a:r>
            <a:r>
              <a:rPr lang="en-IN" sz="31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1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Records in Cloud and reading current health data using </a:t>
            </a:r>
            <a:r>
              <a:rPr lang="en-US" sz="31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Networks</a:t>
            </a:r>
            <a:br>
              <a:rPr lang="en-US" sz="31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1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  <a:br>
              <a:rPr lang="en-US" sz="27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Mrs.Padmashree.T</a:t>
            </a:r>
            <a:r>
              <a:rPr lang="en-US" sz="27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7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(Asst. Professor, Dept. of ISE)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                            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357611" y="5257562"/>
            <a:ext cx="622317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Presented By: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Lakhotia-1DS10IS071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Sankalp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Kak-1DS10IS080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Saurav Mawandia-1DS10IS081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Tanvee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Singh-1DS10IS107</a:t>
            </a:r>
          </a:p>
          <a:p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67055" cy="1437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486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525" y="670815"/>
            <a:ext cx="9993087" cy="2050869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CAM: Cloud-Assisted Privacy Preserving Mobile Health Monitoring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[IEEE TRANASCTIONS ON IMAGE PROCESSING VOL:8 NO:6 YEAR 2013 Huang Lin, Jun </a:t>
            </a:r>
            <a:r>
              <a:rPr lang="en-I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Shaoy</a:t>
            </a:r>
            <a:r>
              <a:rPr lang="en-I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Chi </a:t>
            </a:r>
            <a:r>
              <a:rPr lang="en-I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Zhangz</a:t>
            </a:r>
            <a:r>
              <a:rPr lang="en-I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Yuguang</a:t>
            </a:r>
            <a:r>
              <a:rPr lang="en-I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Fang, Fellow, IEEE]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291841"/>
            <a:ext cx="10032273" cy="31089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 cloud assisted privacy preserving Personal Health Records system to protect the privacy of the involved parties and their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Encryption Standard(AES) are adapted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analyses various patterns in Personal Health Records such as temperature and heart beat rate and provides appropriate medical consultation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25" y="295835"/>
            <a:ext cx="10136777" cy="2862698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and Secure Sharing of Personal Health Records in Cloud Computing using Attribute-based Encryption</a:t>
            </a:r>
            <a:b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[Issue 1;Date Jan. 2013 ;Ming Li Member, IEEE, </a:t>
            </a:r>
            <a:r>
              <a:rPr lang="en-I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Shucheng</a:t>
            </a:r>
            <a:r>
              <a:rPr lang="en-I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Yu, Member, IEEE, Yao </a:t>
            </a:r>
            <a:r>
              <a:rPr lang="en-I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Zheng,Student</a:t>
            </a:r>
            <a:r>
              <a:rPr lang="en-I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Member, IEEE, </a:t>
            </a:r>
            <a:r>
              <a:rPr lang="en-I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Kui</a:t>
            </a:r>
            <a:r>
              <a:rPr lang="en-I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</a:t>
            </a:r>
            <a:r>
              <a:rPr lang="en-I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Senior Member, IEEE, and </a:t>
            </a:r>
            <a:r>
              <a:rPr lang="en-I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Wenjing</a:t>
            </a:r>
            <a:r>
              <a:rPr lang="en-I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Lou,Senior</a:t>
            </a:r>
            <a:r>
              <a:rPr lang="en-I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Member, IEEE]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696788"/>
            <a:ext cx="10162904" cy="291301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achieve fine-grained and scalable data access control for PHRs, it uses attribute based encryption (ABE) techniques to encrypt each patient’s PHR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have full control over their own PHR data, i.e., they can create, manage and delete 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scheme also enables dynamic modification of access policies or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supports efficient on-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user/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révocation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9965"/>
            <a:ext cx="10717690" cy="2474259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Secure PHR Access Control Scheme for Healthcare</a:t>
            </a:r>
            <a:b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Clouds</a:t>
            </a: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[2013 42nd International Conference on Parallel Processing </a:t>
            </a:r>
            <a:r>
              <a:rPr lang="en-I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Chia-Hui</a:t>
            </a:r>
            <a:r>
              <a:rPr lang="en-I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Liu, Fong-</a:t>
            </a:r>
            <a:r>
              <a:rPr lang="en-I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</a:t>
            </a:r>
            <a:r>
              <a:rPr lang="en-I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Lin, Dai-</a:t>
            </a:r>
            <a:r>
              <a:rPr lang="en-I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Lun</a:t>
            </a:r>
            <a:r>
              <a:rPr lang="en-I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Chiang, </a:t>
            </a:r>
            <a:r>
              <a:rPr lang="en-I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Tzer</a:t>
            </a:r>
            <a:r>
              <a:rPr lang="en-I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-Long Chen, Chin-</a:t>
            </a:r>
            <a:r>
              <a:rPr lang="en-I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Sheng</a:t>
            </a:r>
            <a:r>
              <a:rPr lang="en-I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Chen, Han-Yu Lin, Yu-Fang Chung, </a:t>
            </a:r>
            <a:r>
              <a:rPr lang="en-I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Tzer-Shyong</a:t>
            </a:r>
            <a:r>
              <a:rPr lang="en-I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Chen]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3513909"/>
            <a:ext cx="10528663" cy="35008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 can integrate different kinds of personal health records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Internet or portable device, PHR offers the integrity and accuracy of personal health and medical records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electronic medical records, we can evaluate the quality of medical care, provide continued care to patients, promote the medical efficiency and increase the accuracy of medical diagnosis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IN" sz="8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6000" b="1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IN" sz="6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ChangeArrowheads="1"/>
          </p:cNvSpPr>
          <p:nvPr/>
        </p:nvSpPr>
        <p:spPr bwMode="auto">
          <a:xfrm>
            <a:off x="1281054" y="749762"/>
            <a:ext cx="15698218" cy="475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3" name="Group 2"/>
          <p:cNvGrpSpPr/>
          <p:nvPr/>
        </p:nvGrpSpPr>
        <p:grpSpPr>
          <a:xfrm>
            <a:off x="1880604" y="1409701"/>
            <a:ext cx="8042884" cy="4876944"/>
            <a:chOff x="0" y="-70743"/>
            <a:chExt cx="6096000" cy="5574929"/>
          </a:xfrm>
        </p:grpSpPr>
        <p:sp>
          <p:nvSpPr>
            <p:cNvPr id="4" name="Rounded Rectangle 3"/>
            <p:cNvSpPr/>
            <p:nvPr/>
          </p:nvSpPr>
          <p:spPr>
            <a:xfrm>
              <a:off x="2362200" y="0"/>
              <a:ext cx="1371600" cy="2438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Micro-controller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0" y="-70743"/>
              <a:ext cx="15240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US" sz="18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Temperature Sensor</a:t>
              </a:r>
              <a:endParaRPr lang="en-I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" name="Cloud 5"/>
            <p:cNvSpPr/>
            <p:nvPr/>
          </p:nvSpPr>
          <p:spPr>
            <a:xfrm>
              <a:off x="2971800" y="3124200"/>
              <a:ext cx="3048000" cy="190500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Cloud Server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2000" y="1524000"/>
              <a:ext cx="15240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Online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Portal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572000" y="0"/>
              <a:ext cx="15240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LCD Interface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0" y="1524000"/>
              <a:ext cx="15240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Heartbeat Sensor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24000" y="457200"/>
              <a:ext cx="838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733800" y="457200"/>
              <a:ext cx="838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524000" y="1981200"/>
              <a:ext cx="838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>
              <a:off x="5029200" y="1219200"/>
              <a:ext cx="609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>
              <a:off x="4991100" y="2781300"/>
              <a:ext cx="685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 descr="C:\Program Files\Microsoft Office\MEDIA\CAGCAT10\j0240719.wm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00" y="3657600"/>
              <a:ext cx="609600" cy="957230"/>
            </a:xfrm>
            <a:prstGeom prst="rect">
              <a:avLst/>
            </a:prstGeom>
            <a:noFill/>
          </p:spPr>
        </p:pic>
        <p:pic>
          <p:nvPicPr>
            <p:cNvPr id="16" name="Picture 15" descr="C:\Program Files\Microsoft Office\MEDIA\CAGCAT10\j0195384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0" y="4648200"/>
              <a:ext cx="838199" cy="855986"/>
            </a:xfrm>
            <a:prstGeom prst="rect">
              <a:avLst/>
            </a:prstGeom>
            <a:noFill/>
          </p:spPr>
        </p:pic>
        <p:pic>
          <p:nvPicPr>
            <p:cNvPr id="17" name="Picture 16" descr="C:\Users\Prachi\Desktop\302360_329211493836731_9836760_n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33400" y="2819400"/>
              <a:ext cx="1295400" cy="943213"/>
            </a:xfrm>
            <a:prstGeom prst="rect">
              <a:avLst/>
            </a:prstGeom>
            <a:noFill/>
          </p:spPr>
        </p:pic>
        <p:cxnSp>
          <p:nvCxnSpPr>
            <p:cNvPr id="18" name="Straight Arrow Connector 17"/>
            <p:cNvCxnSpPr/>
            <p:nvPr/>
          </p:nvCxnSpPr>
          <p:spPr>
            <a:xfrm>
              <a:off x="1828800" y="3276600"/>
              <a:ext cx="1371600" cy="4572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1524000" y="4419602"/>
              <a:ext cx="1524000" cy="53339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69"/>
            <p:cNvSpPr txBox="1"/>
            <p:nvPr/>
          </p:nvSpPr>
          <p:spPr>
            <a:xfrm>
              <a:off x="2057400" y="3047997"/>
              <a:ext cx="906780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Patients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TextBox 70"/>
            <p:cNvSpPr txBox="1"/>
            <p:nvPr/>
          </p:nvSpPr>
          <p:spPr>
            <a:xfrm>
              <a:off x="1357942" y="4358637"/>
              <a:ext cx="1047115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8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Hospitals</a:t>
              </a:r>
              <a:endParaRPr lang="en-I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" name="TextBox 71"/>
            <p:cNvSpPr txBox="1"/>
            <p:nvPr/>
          </p:nvSpPr>
          <p:spPr>
            <a:xfrm>
              <a:off x="1143000" y="3733796"/>
              <a:ext cx="906780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Doctors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762000" y="4038600"/>
              <a:ext cx="220980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32"/>
          <p:cNvSpPr>
            <a:spLocks noChangeArrowheads="1"/>
          </p:cNvSpPr>
          <p:nvPr/>
        </p:nvSpPr>
        <p:spPr bwMode="auto">
          <a:xfrm>
            <a:off x="1281054" y="1143613"/>
            <a:ext cx="156982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1206170" y="-245461"/>
            <a:ext cx="10058400" cy="131226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System Architecture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90169" y="6211669"/>
            <a:ext cx="2126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Semi Trusted Authority</a:t>
            </a:r>
            <a:endParaRPr lang="en-IN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470400" y="5651500"/>
            <a:ext cx="1117600" cy="6477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5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512" y="0"/>
            <a:ext cx="10058400" cy="1281446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Cloud</a:t>
            </a:r>
            <a:endParaRPr lang="en-IN" sz="27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704" y="1896799"/>
            <a:ext cx="10058400" cy="36447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 Trusted Authority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Token generation and authorization of users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Hospital:Upload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reports to a user’s profile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Doctors:Provides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online consultation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Stores PHRs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advice from doctors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28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088" y="195072"/>
            <a:ext cx="10058400" cy="119610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Interactions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Stakeholders</a:t>
            </a:r>
            <a:endParaRPr lang="en-IN" sz="27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38199"/>
            <a:ext cx="10058400" cy="39277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Patients take online consultation through queries</a:t>
            </a:r>
          </a:p>
          <a:p>
            <a:pPr marL="268288" indent="-268288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 generates tokens which is given to the patient only when any doctor replies or the medication already exists.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Hospitals upload reports and attaches it to the respective user’s profile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202882" y="4860933"/>
            <a:ext cx="1787112" cy="95474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User:</a:t>
            </a:r>
          </a:p>
          <a:p>
            <a:pPr algn="ctr"/>
            <a:r>
              <a:rPr lang="en-US" dirty="0" smtClean="0"/>
              <a:t>Patient</a:t>
            </a:r>
            <a:endParaRPr lang="en-IN" dirty="0"/>
          </a:p>
        </p:txBody>
      </p:sp>
      <p:sp>
        <p:nvSpPr>
          <p:cNvPr id="21" name="Rounded Rectangle 20"/>
          <p:cNvSpPr/>
          <p:nvPr/>
        </p:nvSpPr>
        <p:spPr>
          <a:xfrm>
            <a:off x="5068017" y="4899381"/>
            <a:ext cx="1812215" cy="92301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Semi Trusted</a:t>
            </a:r>
          </a:p>
          <a:p>
            <a:pPr algn="ctr"/>
            <a:r>
              <a:rPr lang="en-US" dirty="0" smtClean="0"/>
              <a:t>Authority</a:t>
            </a:r>
            <a:endParaRPr lang="en-IN" dirty="0"/>
          </a:p>
        </p:txBody>
      </p:sp>
      <p:sp>
        <p:nvSpPr>
          <p:cNvPr id="22" name="Rounded Rectangle 21"/>
          <p:cNvSpPr/>
          <p:nvPr/>
        </p:nvSpPr>
        <p:spPr>
          <a:xfrm>
            <a:off x="9116927" y="4860933"/>
            <a:ext cx="1783976" cy="95474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</a:t>
            </a:r>
            <a:r>
              <a:rPr lang="en-IN" dirty="0" smtClean="0"/>
              <a:t>r:</a:t>
            </a:r>
          </a:p>
          <a:p>
            <a:pPr algn="ctr"/>
            <a:r>
              <a:rPr lang="en-US" dirty="0" smtClean="0"/>
              <a:t>Doctor/Hospital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041557" y="5338304"/>
            <a:ext cx="1026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3"/>
            <a:endCxn id="22" idx="1"/>
          </p:cNvCxnSpPr>
          <p:nvPr/>
        </p:nvCxnSpPr>
        <p:spPr>
          <a:xfrm flipV="1">
            <a:off x="6880232" y="5338304"/>
            <a:ext cx="2236695" cy="225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02882" y="5916527"/>
            <a:ext cx="359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1.Registers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02545" y="4610855"/>
            <a:ext cx="2078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2.Writes symptoms in form of query</a:t>
            </a:r>
            <a:endParaRPr lang="en-IN" dirty="0"/>
          </a:p>
        </p:txBody>
      </p:sp>
      <p:cxnSp>
        <p:nvCxnSpPr>
          <p:cNvPr id="27" name="Straight Arrow Connector 26"/>
          <p:cNvCxnSpPr>
            <a:stCxn id="20" idx="3"/>
            <a:endCxn id="21" idx="1"/>
          </p:cNvCxnSpPr>
          <p:nvPr/>
        </p:nvCxnSpPr>
        <p:spPr>
          <a:xfrm>
            <a:off x="2989994" y="5338304"/>
            <a:ext cx="2078023" cy="225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14704" y="4706292"/>
            <a:ext cx="19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3.Queries are given to doctor</a:t>
            </a:r>
            <a:endParaRPr lang="en-IN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3002545" y="5620107"/>
            <a:ext cx="2065472" cy="134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42394" y="5790703"/>
            <a:ext cx="221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4.Issues Tokens</a:t>
            </a:r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9798245" y="3872574"/>
            <a:ext cx="13447" cy="9883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254445" y="3853349"/>
            <a:ext cx="7543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254445" y="3853349"/>
            <a:ext cx="0" cy="1026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13551" y="3509504"/>
            <a:ext cx="338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5.Doctors answer to queries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4041556" y="3923232"/>
            <a:ext cx="544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6.Hospital attaches report to patient profiles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166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56790"/>
            <a:ext cx="10058400" cy="1158239"/>
          </a:xfrm>
        </p:spPr>
        <p:txBody>
          <a:bodyPr/>
          <a:lstStyle/>
          <a:p>
            <a:r>
              <a:rPr lang="en-US" dirty="0" smtClean="0"/>
              <a:t>			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itle 47"/>
          <p:cNvSpPr txBox="1">
            <a:spLocks/>
          </p:cNvSpPr>
          <p:nvPr/>
        </p:nvSpPr>
        <p:spPr>
          <a:xfrm>
            <a:off x="1097280" y="-173877"/>
            <a:ext cx="10058400" cy="14272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System 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4576614" y="1737360"/>
            <a:ext cx="3275034" cy="42732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5096256" y="3435585"/>
            <a:ext cx="2206752" cy="81942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5113330" y="4854868"/>
            <a:ext cx="2238446" cy="9485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578514" y="3658336"/>
            <a:ext cx="114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LCD 16X2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344978" y="4994153"/>
            <a:ext cx="172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Microcontroller 8051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052550" y="4486656"/>
            <a:ext cx="2068601" cy="7533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39540" y="5493026"/>
            <a:ext cx="2081612" cy="7736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198036" y="4567261"/>
            <a:ext cx="1819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Temperature Sensor : DS 1620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1141388" y="5541098"/>
            <a:ext cx="1839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Heartbeat Sensor</a:t>
            </a:r>
          </a:p>
          <a:p>
            <a:pPr algn="ctr"/>
            <a:r>
              <a:rPr lang="en-US" dirty="0" smtClean="0"/>
              <a:t>MC 8051 LLDR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129472" y="5047488"/>
            <a:ext cx="1978976" cy="103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6" idx="2"/>
          </p:cNvCxnSpPr>
          <p:nvPr/>
        </p:nvCxnSpPr>
        <p:spPr>
          <a:xfrm rot="16200000" flipV="1">
            <a:off x="5904442" y="4550198"/>
            <a:ext cx="592386" cy="2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66305" y="4367792"/>
            <a:ext cx="153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IC895V51 RD2</a:t>
            </a:r>
            <a:endParaRPr lang="en-IN" dirty="0"/>
          </a:p>
        </p:txBody>
      </p:sp>
      <p:sp>
        <p:nvSpPr>
          <p:cNvPr id="33" name="Snip Single Corner Rectangle 32"/>
          <p:cNvSpPr/>
          <p:nvPr/>
        </p:nvSpPr>
        <p:spPr>
          <a:xfrm>
            <a:off x="5157216" y="1991606"/>
            <a:ext cx="2133599" cy="861322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5526871" y="2086039"/>
            <a:ext cx="1274743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Zigbee</a:t>
            </a:r>
            <a:r>
              <a:rPr lang="en-US" dirty="0"/>
              <a:t> Transmitter</a:t>
            </a:r>
            <a:endParaRPr lang="en-IN" dirty="0"/>
          </a:p>
        </p:txBody>
      </p:sp>
      <p:sp>
        <p:nvSpPr>
          <p:cNvPr id="38" name="Snip Single Corner Rectangle 37"/>
          <p:cNvSpPr/>
          <p:nvPr/>
        </p:nvSpPr>
        <p:spPr>
          <a:xfrm>
            <a:off x="9271256" y="1987297"/>
            <a:ext cx="1835655" cy="907690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/>
          <p:cNvSpPr txBox="1"/>
          <p:nvPr/>
        </p:nvSpPr>
        <p:spPr>
          <a:xfrm>
            <a:off x="9478521" y="2077967"/>
            <a:ext cx="1408935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Zigbee</a:t>
            </a:r>
            <a:r>
              <a:rPr lang="en-US" dirty="0" smtClean="0"/>
              <a:t> Receiver </a:t>
            </a:r>
            <a:endParaRPr lang="en-IN" dirty="0"/>
          </a:p>
        </p:txBody>
      </p:sp>
      <p:sp>
        <p:nvSpPr>
          <p:cNvPr id="48" name="Rounded Rectangle 47"/>
          <p:cNvSpPr/>
          <p:nvPr/>
        </p:nvSpPr>
        <p:spPr>
          <a:xfrm>
            <a:off x="9274628" y="3563120"/>
            <a:ext cx="1832284" cy="9966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/>
          <p:cNvSpPr txBox="1"/>
          <p:nvPr/>
        </p:nvSpPr>
        <p:spPr>
          <a:xfrm>
            <a:off x="9605348" y="3847298"/>
            <a:ext cx="123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System</a:t>
            </a:r>
            <a:endParaRPr lang="en-IN" dirty="0"/>
          </a:p>
        </p:txBody>
      </p:sp>
      <p:cxnSp>
        <p:nvCxnSpPr>
          <p:cNvPr id="51" name="Straight Arrow Connector 50"/>
          <p:cNvCxnSpPr>
            <a:endCxn id="48" idx="0"/>
          </p:cNvCxnSpPr>
          <p:nvPr/>
        </p:nvCxnSpPr>
        <p:spPr>
          <a:xfrm rot="5400000">
            <a:off x="9864910" y="3233039"/>
            <a:ext cx="655942" cy="4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6200000" flipV="1">
            <a:off x="5861770" y="3129830"/>
            <a:ext cx="592386" cy="2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3123376" y="5663184"/>
            <a:ext cx="1978976" cy="103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293040" y="2420112"/>
            <a:ext cx="1978976" cy="103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8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89965"/>
            <a:ext cx="10058400" cy="742278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Software requirements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b="1" dirty="0" smtClean="0"/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Operating System : Windows95/98/2000/XP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Application Server : Tomcat5.0/6.X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Front End : HTML, Java, JSP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Scripts : JavaScript.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Server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side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Script : Java Server Pages.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Database :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Database Connectivity : JDBC.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Wireless Communication : Termite 2.9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800" y="134470"/>
            <a:ext cx="9974580" cy="780677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Hardware requirements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915147"/>
            <a:ext cx="10152380" cy="4313766"/>
          </a:xfrm>
        </p:spPr>
        <p:txBody>
          <a:bodyPr>
            <a:noAutofit/>
          </a:bodyPr>
          <a:lstStyle/>
          <a:p>
            <a:pPr>
              <a:buNone/>
            </a:pPr>
            <a:endParaRPr lang="en-IN" sz="1600" b="1" dirty="0" smtClean="0"/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- Pentium –III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 - 1.1 </a:t>
            </a: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Ghz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 - 256 MB (min)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- 20 GB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Floppy Drive - 1.44 MB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Board - Standard Windows Keyboard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Mouse - Two or Three Button Mouse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 - SVGA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LCD - 16X2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Sensor - DS1620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Heartbeat Sensor - LDR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 - 8051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Transmission - </a:t>
            </a: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Zigbee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Transmitter/</a:t>
            </a: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Zigbee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Receiver/</a:t>
            </a: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Uart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96449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7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31076"/>
            <a:ext cx="10058400" cy="35030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Lifelong medical history of patients are maintained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Once the medical data is uploaded ,the patients and authorized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</a:p>
          <a:p>
            <a:pPr marL="268288" indent="-268288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Encryption Standard(AES) algorithm is adapted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protect the privacy of the involved parties and their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268288" indent="-268288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analyses various patterns in Personal Health Records such as temperature and heart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beat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and provides appropriate medical consultation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67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63165" y="3029181"/>
            <a:ext cx="84962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6000" b="1" dirty="0" smtClean="0"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IN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013" y="0"/>
            <a:ext cx="9907451" cy="914695"/>
          </a:xfrm>
        </p:spPr>
        <p:txBody>
          <a:bodyPr/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5377543" y="1088052"/>
            <a:ext cx="2104572" cy="5370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5392057" y="1890342"/>
            <a:ext cx="2104572" cy="5370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5392057" y="2609028"/>
            <a:ext cx="2104572" cy="5370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5377543" y="5953785"/>
            <a:ext cx="2104572" cy="5370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5392057" y="3388868"/>
            <a:ext cx="2104572" cy="5370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5377543" y="4144700"/>
            <a:ext cx="2104572" cy="5370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5377543" y="5024991"/>
            <a:ext cx="2104572" cy="5370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/>
          <p:cNvCxnSpPr>
            <a:endCxn id="15" idx="0"/>
          </p:cNvCxnSpPr>
          <p:nvPr/>
        </p:nvCxnSpPr>
        <p:spPr>
          <a:xfrm>
            <a:off x="6429829" y="1647531"/>
            <a:ext cx="14514" cy="242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2"/>
          </p:cNvCxnSpPr>
          <p:nvPr/>
        </p:nvCxnSpPr>
        <p:spPr>
          <a:xfrm>
            <a:off x="6444343" y="2427371"/>
            <a:ext cx="0" cy="181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2"/>
          </p:cNvCxnSpPr>
          <p:nvPr/>
        </p:nvCxnSpPr>
        <p:spPr>
          <a:xfrm>
            <a:off x="6444343" y="3146057"/>
            <a:ext cx="0" cy="242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2"/>
          </p:cNvCxnSpPr>
          <p:nvPr/>
        </p:nvCxnSpPr>
        <p:spPr>
          <a:xfrm flipH="1">
            <a:off x="6429829" y="3925897"/>
            <a:ext cx="14514" cy="218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444343" y="4721038"/>
            <a:ext cx="0" cy="303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7" idx="0"/>
          </p:cNvCxnSpPr>
          <p:nvPr/>
        </p:nvCxnSpPr>
        <p:spPr>
          <a:xfrm>
            <a:off x="6429829" y="5562020"/>
            <a:ext cx="0" cy="391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426857" y="4035298"/>
            <a:ext cx="20029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426857" y="4035298"/>
            <a:ext cx="14514" cy="8377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426857" y="4873014"/>
            <a:ext cx="19884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444343" y="5757902"/>
            <a:ext cx="19739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8389257" y="2518199"/>
            <a:ext cx="14514" cy="32167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6473371" y="2518199"/>
            <a:ext cx="19304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20" idx="3"/>
          </p:cNvCxnSpPr>
          <p:nvPr/>
        </p:nvCxnSpPr>
        <p:spPr>
          <a:xfrm flipH="1">
            <a:off x="7482115" y="5293505"/>
            <a:ext cx="44268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15" idx="3"/>
          </p:cNvCxnSpPr>
          <p:nvPr/>
        </p:nvCxnSpPr>
        <p:spPr>
          <a:xfrm flipH="1">
            <a:off x="7496629" y="2158856"/>
            <a:ext cx="5588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871029" y="1154295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Plaintext</a:t>
            </a:r>
            <a:endParaRPr lang="en-IN" dirty="0"/>
          </a:p>
        </p:txBody>
      </p:sp>
      <p:sp>
        <p:nvSpPr>
          <p:cNvPr id="58" name="TextBox 57"/>
          <p:cNvSpPr txBox="1"/>
          <p:nvPr/>
        </p:nvSpPr>
        <p:spPr>
          <a:xfrm>
            <a:off x="5722257" y="2007630"/>
            <a:ext cx="192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Round Key</a:t>
            </a:r>
            <a:endParaRPr lang="en-IN" dirty="0"/>
          </a:p>
        </p:txBody>
      </p:sp>
      <p:sp>
        <p:nvSpPr>
          <p:cNvPr id="59" name="TextBox 58"/>
          <p:cNvSpPr txBox="1"/>
          <p:nvPr/>
        </p:nvSpPr>
        <p:spPr>
          <a:xfrm>
            <a:off x="5894614" y="2714082"/>
            <a:ext cx="162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 Bytes</a:t>
            </a:r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5871029" y="3516843"/>
            <a:ext cx="1759858" cy="366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Shift Rows</a:t>
            </a:r>
            <a:endParaRPr lang="en-IN" dirty="0"/>
          </a:p>
        </p:txBody>
      </p:sp>
      <p:sp>
        <p:nvSpPr>
          <p:cNvPr id="61" name="TextBox 60"/>
          <p:cNvSpPr txBox="1"/>
          <p:nvPr/>
        </p:nvSpPr>
        <p:spPr>
          <a:xfrm>
            <a:off x="5722257" y="4299362"/>
            <a:ext cx="171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Mix Columns</a:t>
            </a:r>
            <a:endParaRPr lang="en-IN" dirty="0"/>
          </a:p>
        </p:txBody>
      </p:sp>
      <p:sp>
        <p:nvSpPr>
          <p:cNvPr id="63" name="TextBox 62"/>
          <p:cNvSpPr txBox="1"/>
          <p:nvPr/>
        </p:nvSpPr>
        <p:spPr>
          <a:xfrm>
            <a:off x="5639162" y="5106823"/>
            <a:ext cx="192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Round Key</a:t>
            </a:r>
            <a:endParaRPr lang="en-IN" dirty="0"/>
          </a:p>
        </p:txBody>
      </p:sp>
      <p:sp>
        <p:nvSpPr>
          <p:cNvPr id="64" name="TextBox 63"/>
          <p:cNvSpPr txBox="1"/>
          <p:nvPr/>
        </p:nvSpPr>
        <p:spPr>
          <a:xfrm>
            <a:off x="5778680" y="6078244"/>
            <a:ext cx="160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Ciphertext</a:t>
            </a:r>
            <a:endParaRPr lang="en-IN" dirty="0"/>
          </a:p>
        </p:txBody>
      </p:sp>
      <p:sp>
        <p:nvSpPr>
          <p:cNvPr id="65" name="TextBox 64"/>
          <p:cNvSpPr txBox="1"/>
          <p:nvPr/>
        </p:nvSpPr>
        <p:spPr>
          <a:xfrm>
            <a:off x="7703457" y="1768936"/>
            <a:ext cx="46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K0</a:t>
            </a:r>
            <a:endParaRPr lang="en-IN" dirty="0"/>
          </a:p>
        </p:txBody>
      </p:sp>
      <p:sp>
        <p:nvSpPr>
          <p:cNvPr id="68" name="TextBox 67"/>
          <p:cNvSpPr txBox="1"/>
          <p:nvPr/>
        </p:nvSpPr>
        <p:spPr>
          <a:xfrm>
            <a:off x="7562306" y="4901253"/>
            <a:ext cx="49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Ki</a:t>
            </a:r>
            <a:endParaRPr lang="en-IN" dirty="0"/>
          </a:p>
        </p:txBody>
      </p:sp>
      <p:sp>
        <p:nvSpPr>
          <p:cNvPr id="69" name="TextBox 68"/>
          <p:cNvSpPr txBox="1"/>
          <p:nvPr/>
        </p:nvSpPr>
        <p:spPr>
          <a:xfrm>
            <a:off x="3765006" y="4228548"/>
            <a:ext cx="63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=10</a:t>
            </a:r>
            <a:endParaRPr lang="en-IN" dirty="0"/>
          </a:p>
        </p:txBody>
      </p:sp>
      <p:sp>
        <p:nvSpPr>
          <p:cNvPr id="70" name="TextBox 69"/>
          <p:cNvSpPr txBox="1"/>
          <p:nvPr/>
        </p:nvSpPr>
        <p:spPr>
          <a:xfrm>
            <a:off x="7750810" y="603422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&lt;10</a:t>
            </a:r>
            <a:endParaRPr lang="en-IN" dirty="0"/>
          </a:p>
        </p:txBody>
      </p:sp>
      <p:sp>
        <p:nvSpPr>
          <p:cNvPr id="71" name="TextBox 70"/>
          <p:cNvSpPr txBox="1"/>
          <p:nvPr/>
        </p:nvSpPr>
        <p:spPr>
          <a:xfrm>
            <a:off x="7467601" y="3723302"/>
            <a:ext cx="108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=1 to 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93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51330"/>
            <a:ext cx="10058400" cy="80951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34420"/>
            <a:ext cx="10058400" cy="33213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novel framework of secure sharing of personal health records in cloud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Patients shall have complete control of their own privacy through encrypting their PHR files to allow fine-grained access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Patient doesn’t need to undergo the same diagnosis repeatedly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Patients can take suggestions from several doctors on the </a:t>
            </a:r>
            <a:r>
              <a:rPr lang="en-IN" smtClean="0">
                <a:latin typeface="Times New Roman" pitchFamily="18" charset="0"/>
                <a:cs typeface="Times New Roman" pitchFamily="18" charset="0"/>
              </a:rPr>
              <a:t>same forum</a:t>
            </a:r>
          </a:p>
          <a:p>
            <a:pPr>
              <a:buFont typeface="Wingdings" pitchFamily="2" charset="2"/>
              <a:buChar char="Ø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18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9283"/>
            <a:ext cx="10058400" cy="1132242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8288" indent="-268288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Portable sensors could be deployed in wireless body sensor networks to collect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various physiological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data, such as blood pressure (BP), breathing rate (BR),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Electrocardiogram (ECG/EKG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peripheral oxygen saturation (SpO2) and blood Glucose to provide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various functionalities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ranging from sleep pattern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exercises, physical activity assistants,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cardiac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gateway can be added to make payments to doctor for online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consultation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Latest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to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wirelessly transfer data from sensors to the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Wireless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network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deployed to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physiological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3760" y="-459085"/>
            <a:ext cx="10139680" cy="1450757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References</a:t>
            </a:r>
            <a:endParaRPr lang="en-IN" sz="6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9398" y="991672"/>
            <a:ext cx="10934164" cy="5756857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MyPHRMachines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Lifelong Personal Health Records in the Cloud 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Symposium on Digital Object Identifier: 10.1109/CBMS.2012.6266378;</a:t>
            </a:r>
            <a:r>
              <a:rPr lang="nl-NL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Van Gorp, P ; Comuzzi, M.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CAM: Cloud-Assisted Privacy Preserving Mobile Health Monitoring IEEE TRANASCTIONS ON IMAGE PROCESSING 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VOL:8 NO:6 YEAR 2013 Huang Lin, Jun </a:t>
            </a:r>
            <a:r>
              <a:rPr lang="en-IN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Shaoy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Chi </a:t>
            </a:r>
            <a:r>
              <a:rPr lang="en-IN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Zhangz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Yuguang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Fang, Fellow, IEEE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Wireless Sensor Network into Cloud services for real-time data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ICT 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 (ICTC), 2013 International Conference; </a:t>
            </a:r>
            <a:r>
              <a:rPr lang="en-IN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Piyare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; Dept. of Inf. Electron. Eng., Mokpo Nat. Univ., Mokpo, South Korea ; Sun Park ; Se </a:t>
            </a:r>
            <a:r>
              <a:rPr lang="en-IN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Yeong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Maeng;Sang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Hyeok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Park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and Secure Sharing of Personal Health Records in Cloud Computing using Attribute-based Encryption 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 1;Date Jan. 2013 ;Ming Li Member, IEEE, </a:t>
            </a:r>
            <a:r>
              <a:rPr lang="en-IN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Shucheng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Yu, Member, IEEE, Yao </a:t>
            </a:r>
            <a:r>
              <a:rPr lang="en-IN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Zheng,Student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Member, IEEE, </a:t>
            </a:r>
            <a:r>
              <a:rPr lang="en-IN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Kui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Ren, Senior Member, IEEE, and </a:t>
            </a:r>
            <a:r>
              <a:rPr lang="en-IN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Wenjing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Lou,Senior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Member, IEEE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PHR Access Control Scheme for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Application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Clouds 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 42nd International Conference on Parallel Processing Chia-</a:t>
            </a:r>
            <a:r>
              <a:rPr lang="en-IN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Hui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Liu, Fong-Qi Lin, Dai-</a:t>
            </a:r>
            <a:r>
              <a:rPr lang="en-IN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Chiang, </a:t>
            </a:r>
            <a:r>
              <a:rPr lang="en-IN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Tzer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-Long Chen, Chin-Sheng Chen, Han-Yu Lin, Yu-Fang Chung, </a:t>
            </a:r>
            <a:r>
              <a:rPr lang="en-IN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Tzer-Shyong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Cloud and SOA-Based Framework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E-Health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Using Wireless Biosensors 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Journal of Biomedical and Health Informatics, Vol. 18, No. 1, January 2014; </a:t>
            </a:r>
            <a:r>
              <a:rPr lang="en-IN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Abdelghani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Benharref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Mohamed Adel </a:t>
            </a:r>
            <a:r>
              <a:rPr lang="en-IN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Serhani</a:t>
            </a:r>
            <a:endParaRPr lang="en-IN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79126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58952"/>
            <a:ext cx="12192000" cy="3566160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Thank You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69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06021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Currently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storage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PHRs are not very secure and properly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consultation from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group of doctors to choose from is not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</a:p>
          <a:p>
            <a:pPr marL="268288" indent="-268288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method that stores the complete medical history of a patient at one place which is easily   portable</a:t>
            </a:r>
          </a:p>
        </p:txBody>
      </p:sp>
    </p:spTree>
    <p:extLst>
      <p:ext uri="{BB962C8B-B14F-4D97-AF65-F5344CB8AC3E}">
        <p14:creationId xmlns:p14="http://schemas.microsoft.com/office/powerpoint/2010/main" val="71275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348" y="309282"/>
            <a:ext cx="9836331" cy="1030429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Motivation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01" y="1845734"/>
            <a:ext cx="10805375" cy="402336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The patient need not undergo the same examination, unless strictly required for formulating a diagnosis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 patient is never able to show his entire medical history to the doctor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In recent past, storage of PHR in cloud has evolved but it also poses a serious risk on clients’ privacy</a:t>
            </a:r>
          </a:p>
          <a:p>
            <a:pPr marL="268288" indent="-268288"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We propose a system which not only provides storage in Cloud but also protects the privacy of the         involved parties and their data.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05318"/>
            <a:ext cx="10149840" cy="366377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To provide lifelong medical history of patients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To provide secure storage of personal health records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To provide timely health advice to patients maintaining the client’s privacy</a:t>
            </a:r>
          </a:p>
          <a:p>
            <a:pPr>
              <a:buFont typeface="Wingdings" pitchFamily="2" charset="2"/>
              <a:buChar char="Ø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9282"/>
            <a:ext cx="10058400" cy="1118795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14675"/>
            <a:ext cx="10058400" cy="4023360"/>
          </a:xfrm>
        </p:spPr>
        <p:txBody>
          <a:bodyPr/>
          <a:lstStyle/>
          <a:p>
            <a:pPr marL="749808" lvl="1" indent="-457200">
              <a:buFont typeface="Wingdings" pitchFamily="2" charset="2"/>
              <a:buChar char="Ø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PHR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Easy and simple</a:t>
            </a:r>
          </a:p>
          <a:p>
            <a:pPr marL="749808" lvl="1" indent="-457200">
              <a:buFont typeface="Wingdings" pitchFamily="2" charset="2"/>
              <a:buChar char="Ø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PC-based PHR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Easy to update </a:t>
            </a:r>
          </a:p>
          <a:p>
            <a:pPr marL="749808" lvl="1" indent="-457200">
              <a:buFont typeface="Wingdings" pitchFamily="2" charset="2"/>
              <a:buChar char="Ø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Portable storage PHR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:Small, portable, and very high capacity</a:t>
            </a:r>
          </a:p>
          <a:p>
            <a:pPr marL="749808" lvl="1" indent="-457200">
              <a:buFont typeface="Wingdings" pitchFamily="2" charset="2"/>
              <a:buChar char="Ø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Backups for PHR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Data should have a backup in case it gets lost or stolen</a:t>
            </a:r>
          </a:p>
          <a:p>
            <a:pPr marL="749808" lvl="1" indent="-457200">
              <a:buFont typeface="Wingdings" pitchFamily="2" charset="2"/>
              <a:buChar char="Ø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storage PHR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Data should be accessible anywhere in the world in case of emergency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96449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Existing System</a:t>
            </a:r>
            <a:endParaRPr lang="en-IN" sz="27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89407"/>
            <a:ext cx="10058400" cy="36447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needs to visit the doctor whenever required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Carrying and maintenance of previous medical reports is cumbersome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between the stake holders of the system is not secure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Day to day data like temperature, heartbeat which may require periodic analysis is not updated on a regular basis to the doctor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81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621" y="2599497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12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1705"/>
            <a:ext cx="10463349" cy="2178425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MyPHRMachines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Lifelong Personal Health Records in the Cloud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[International Symposium on Digital Object Identifier: 10.1109/CBMS.2012.6266378;</a:t>
            </a:r>
            <a:r>
              <a:rPr lang="nl-N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Van Gorp, P ; Comuzzi, M. </a:t>
            </a:r>
            <a:r>
              <a:rPr lang="en-I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019824"/>
            <a:ext cx="9836331" cy="34616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Health Records (PHRs) should remain the lifelong property of patients and should be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showable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conveniently and securely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PHRs focus on standard data exchange formats and transformations to move data across health information systems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uploading their medical data to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MyPHRMachines,the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patients, doctors and hospitals can access them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a web browser one can access the pre-loaded fragments of the lifelong PHR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2724</TotalTime>
  <Words>1075</Words>
  <Application>Microsoft Office PowerPoint</Application>
  <PresentationFormat>Widescreen</PresentationFormat>
  <Paragraphs>164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Wingdings</vt:lpstr>
      <vt:lpstr>Retrospect</vt:lpstr>
      <vt:lpstr>Department of Information Science &amp; Engineering   Secure sharing and storage of Personal Health Records in Cloud and reading current health data using Sensor Networks  Under the guidance of  Mrs.Padmashree.T (Asst. Professor, Dept. of ISE)                               </vt:lpstr>
      <vt:lpstr>Introduction</vt:lpstr>
      <vt:lpstr>Problem Statement</vt:lpstr>
      <vt:lpstr>Motivation</vt:lpstr>
      <vt:lpstr>Objective</vt:lpstr>
      <vt:lpstr>Existing System</vt:lpstr>
      <vt:lpstr>Drawbacks of the Existing System</vt:lpstr>
      <vt:lpstr>Literature Review</vt:lpstr>
      <vt:lpstr>MyPHRMachines: Lifelong Personal Health Records in the Cloud  [International Symposium on Digital Object Identifier: 10.1109/CBMS.2012.6266378; Van Gorp, P ; Comuzzi, M. ]</vt:lpstr>
      <vt:lpstr>CAM: Cloud-Assisted Privacy Preserving Mobile Health Monitoring  [IEEE TRANASCTIONS ON IMAGE PROCESSING VOL:8 NO:6 YEAR 2013 Huang Lin, Jun Shaoy, Chi Zhangz, Yuguang Fang, Fellow, IEEE]</vt:lpstr>
      <vt:lpstr>Scalable and Secure Sharing of Personal Health Records in Cloud Computing using Attribute-based Encryption [Issue 1;Date Jan. 2013 ;Ming Li Member, IEEE, Shucheng Yu, Member, IEEE, Yao Zheng,Student Member, IEEE, Kui Ren, Senior Member, IEEE, and Wenjing Lou,Senior Member, IEEE]</vt:lpstr>
      <vt:lpstr>Secure PHR Access Control Scheme for Healthcare Application Clouds [2013 42nd International Conference on Parallel Processing Chia-Hui Liu, Fong-Qi Lin, Dai-Lun Chiang, Tzer-Long Chen, Chin-Sheng Chen, Han-Yu Lin, Yu-Fang Chung, Tzer-Shyong Chen]</vt:lpstr>
      <vt:lpstr>PowerPoint Presentation</vt:lpstr>
      <vt:lpstr>System Architecture</vt:lpstr>
      <vt:lpstr>Stakeholders of Cloud</vt:lpstr>
      <vt:lpstr>Interactions between Stakeholders</vt:lpstr>
      <vt:lpstr>    </vt:lpstr>
      <vt:lpstr>Software requirements</vt:lpstr>
      <vt:lpstr>Hardware requirements</vt:lpstr>
      <vt:lpstr>PowerPoint Presentation</vt:lpstr>
      <vt:lpstr>Encryption Algorithm</vt:lpstr>
      <vt:lpstr>Conclusion </vt:lpstr>
      <vt:lpstr>Future Enhancements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sharing and storage of Personal Health Records in Cloud and reading current health data using Wireless Sensor Networks.</dc:title>
  <dc:creator>saurav</dc:creator>
  <cp:lastModifiedBy>saurav</cp:lastModifiedBy>
  <cp:revision>137</cp:revision>
  <dcterms:created xsi:type="dcterms:W3CDTF">2014-03-03T10:33:59Z</dcterms:created>
  <dcterms:modified xsi:type="dcterms:W3CDTF">2014-06-10T06:47:48Z</dcterms:modified>
</cp:coreProperties>
</file>