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BO" sz="8000" b="1" dirty="0" smtClean="0">
                <a:solidFill>
                  <a:schemeClr val="tx1"/>
                </a:solidFill>
              </a:rPr>
              <a:t>Tarea</a:t>
            </a:r>
            <a:r>
              <a:rPr lang="en-US" sz="8000" b="1" dirty="0" smtClean="0">
                <a:solidFill>
                  <a:schemeClr val="tx1"/>
                </a:solidFill>
              </a:rPr>
              <a:t> </a:t>
            </a:r>
            <a:r>
              <a:rPr lang="en-US" sz="8000" b="1" dirty="0">
                <a:solidFill>
                  <a:schemeClr val="tx1"/>
                </a:solidFill>
              </a:rPr>
              <a:t>HITO2</a:t>
            </a:r>
          </a:p>
        </p:txBody>
      </p:sp>
      <p:sp>
        <p:nvSpPr>
          <p:cNvPr id="3" name="Subtítulo 2"/>
          <p:cNvSpPr>
            <a:spLocks noGrp="1"/>
          </p:cNvSpPr>
          <p:nvPr>
            <p:ph type="subTitle" idx="1"/>
          </p:nvPr>
        </p:nvSpPr>
        <p:spPr/>
        <p:txBody>
          <a:bodyPr>
            <a:normAutofit/>
          </a:bodyPr>
          <a:lstStyle/>
          <a:p>
            <a:pPr algn="ctr"/>
            <a:r>
              <a:rPr lang="es-BO" sz="2000" dirty="0">
                <a:solidFill>
                  <a:schemeClr val="tx1"/>
                </a:solidFill>
              </a:rPr>
              <a:t>Universitario: Samuel poma </a:t>
            </a:r>
            <a:r>
              <a:rPr lang="es-BO" sz="2000" dirty="0" smtClean="0">
                <a:solidFill>
                  <a:schemeClr val="tx1"/>
                </a:solidFill>
              </a:rPr>
              <a:t>Velasco</a:t>
            </a:r>
          </a:p>
          <a:p>
            <a:pPr algn="ctr"/>
            <a:r>
              <a:rPr lang="es-BO" sz="2000" dirty="0" smtClean="0">
                <a:solidFill>
                  <a:schemeClr val="tx1"/>
                </a:solidFill>
              </a:rPr>
              <a:t>Materia: Base de datos I</a:t>
            </a:r>
            <a:endParaRPr lang="en-US" sz="2000" dirty="0">
              <a:solidFill>
                <a:schemeClr val="tx1"/>
              </a:solidFill>
            </a:endParaRPr>
          </a:p>
        </p:txBody>
      </p:sp>
    </p:spTree>
    <p:extLst>
      <p:ext uri="{BB962C8B-B14F-4D97-AF65-F5344CB8AC3E}">
        <p14:creationId xmlns:p14="http://schemas.microsoft.com/office/powerpoint/2010/main" val="508199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50867" y="391886"/>
            <a:ext cx="6165043" cy="1177008"/>
          </a:xfrm>
        </p:spPr>
        <p:txBody>
          <a:bodyPr/>
          <a:lstStyle/>
          <a:p>
            <a:r>
              <a:rPr lang="es-BO" sz="8000" b="1" dirty="0" smtClean="0">
                <a:solidFill>
                  <a:schemeClr val="tx1"/>
                </a:solidFill>
              </a:rPr>
              <a:t>cuestionario</a:t>
            </a:r>
            <a:endParaRPr lang="en-US" sz="8000" b="1" dirty="0">
              <a:solidFill>
                <a:schemeClr val="tx1"/>
              </a:solidFill>
            </a:endParaRPr>
          </a:p>
        </p:txBody>
      </p:sp>
      <p:sp>
        <p:nvSpPr>
          <p:cNvPr id="3" name="Subtítulo 2"/>
          <p:cNvSpPr>
            <a:spLocks noGrp="1"/>
          </p:cNvSpPr>
          <p:nvPr>
            <p:ph type="subTitle" idx="1"/>
          </p:nvPr>
        </p:nvSpPr>
        <p:spPr>
          <a:xfrm>
            <a:off x="906176" y="2574730"/>
            <a:ext cx="7766936" cy="3394996"/>
          </a:xfrm>
        </p:spPr>
        <p:txBody>
          <a:bodyPr>
            <a:normAutofit lnSpcReduction="10000"/>
          </a:bodyPr>
          <a:lstStyle/>
          <a:p>
            <a:pPr algn="l"/>
            <a:r>
              <a:rPr lang="es-ES" dirty="0">
                <a:solidFill>
                  <a:schemeClr val="tx1"/>
                </a:solidFill>
              </a:rPr>
              <a:t>1. ¿Qué son las bases de datos?</a:t>
            </a:r>
          </a:p>
          <a:p>
            <a:pPr algn="l"/>
            <a:r>
              <a:rPr lang="es-ES" dirty="0">
                <a:solidFill>
                  <a:schemeClr val="tx1"/>
                </a:solidFill>
              </a:rPr>
              <a:t>R. Una base de datos es una recopilación organizada de información o datos estructurados, que normalmente se almacena de forma electrónica en un sistema informático. </a:t>
            </a:r>
          </a:p>
          <a:p>
            <a:pPr algn="l"/>
            <a:r>
              <a:rPr lang="es-ES" dirty="0">
                <a:solidFill>
                  <a:schemeClr val="tx1"/>
                </a:solidFill>
              </a:rPr>
              <a:t>2. ¿A que se refiere cuando se habla de bases de datos relacionales?</a:t>
            </a:r>
          </a:p>
          <a:p>
            <a:pPr algn="l"/>
            <a:r>
              <a:rPr lang="es-ES" dirty="0">
                <a:solidFill>
                  <a:schemeClr val="tx1"/>
                </a:solidFill>
              </a:rPr>
              <a:t>R. Cuando se habla de bases de datos relacionales, se refiere a un              tipo de sistema de gestión de bases de datos que organiza la información en tablas estructuradas que están relacionadas entre sí. En este tipo de bases de datos, los datos se almacenan en una serie de tablas, con filas que representan registros individuales y columnas que representan atributos o características de esos registros.</a:t>
            </a:r>
          </a:p>
          <a:p>
            <a:pPr algn="l"/>
            <a:endParaRPr lang="en-US" dirty="0">
              <a:solidFill>
                <a:schemeClr val="tx1"/>
              </a:solidFill>
            </a:endParaRPr>
          </a:p>
        </p:txBody>
      </p:sp>
    </p:spTree>
    <p:extLst>
      <p:ext uri="{BB962C8B-B14F-4D97-AF65-F5344CB8AC3E}">
        <p14:creationId xmlns:p14="http://schemas.microsoft.com/office/powerpoint/2010/main" val="413725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36023" y="287383"/>
            <a:ext cx="8817428" cy="6074228"/>
          </a:xfrm>
        </p:spPr>
        <p:txBody>
          <a:bodyPr>
            <a:normAutofit/>
          </a:bodyPr>
          <a:lstStyle/>
          <a:p>
            <a:pPr algn="l"/>
            <a:r>
              <a:rPr lang="es-ES" dirty="0">
                <a:solidFill>
                  <a:schemeClr val="tx1"/>
                </a:solidFill>
              </a:rPr>
              <a:t>3. ¿Qué es el modelo entidad relación y/o diagrama entidad relación?</a:t>
            </a:r>
          </a:p>
          <a:p>
            <a:pPr algn="l"/>
            <a:r>
              <a:rPr lang="es-ES" dirty="0">
                <a:solidFill>
                  <a:schemeClr val="tx1"/>
                </a:solidFill>
              </a:rPr>
              <a:t>R. El modelo entidad-relación y/o diagrama entidad-relación es una herramienta gráfica utilizada en la modelación de bases de datos que representa las entidades, atributos y relaciones entre entidades en un sistema de información. </a:t>
            </a:r>
          </a:p>
          <a:p>
            <a:pPr algn="l"/>
            <a:r>
              <a:rPr lang="es-ES" dirty="0">
                <a:solidFill>
                  <a:schemeClr val="tx1"/>
                </a:solidFill>
              </a:rPr>
              <a:t>4. ¿Cuáles son las figuras que representan a un diagrama entidad relación? Explique cada una de ellas.</a:t>
            </a:r>
          </a:p>
          <a:p>
            <a:pPr algn="l"/>
            <a:r>
              <a:rPr lang="es-ES" dirty="0">
                <a:solidFill>
                  <a:schemeClr val="tx1"/>
                </a:solidFill>
              </a:rPr>
              <a:t>R. En un diagrama entidad-relación, se utilizan diferentes figuras para representar las entidades, atributos y relaciones entre entidades. A continuación se explican cada una de ellas:</a:t>
            </a:r>
          </a:p>
          <a:p>
            <a:pPr algn="l"/>
            <a:r>
              <a:rPr lang="es-ES" dirty="0">
                <a:solidFill>
                  <a:schemeClr val="tx1"/>
                </a:solidFill>
              </a:rPr>
              <a:t>1. Entidad: representada por un rectángulo, es la estructura principal del diagrama y define un objeto o concepto del mundo real, como una persona, un producto o una orden. Por ejemplo, si se modela una base de datos de una tienda, una entidad podría ser “Cliente” o “Producto”. </a:t>
            </a:r>
          </a:p>
          <a:p>
            <a:pPr algn="l"/>
            <a:r>
              <a:rPr lang="es-ES" dirty="0">
                <a:solidFill>
                  <a:schemeClr val="tx1"/>
                </a:solidFill>
              </a:rPr>
              <a:t>2.Atributo: representado por un óvalo, son las características o propiedades de una entidad. Cada entidad puede tener uno o varios atributos asociados que describen las características específicas de esa entidad. Por ejemplo, en el caso de la entidad “Producto”, los atributos podrían ser el nombre, el precio y la descripción</a:t>
            </a:r>
            <a:r>
              <a:rPr lang="es-ES" dirty="0" smtClean="0">
                <a:solidFill>
                  <a:schemeClr val="tx1"/>
                </a:solidFill>
              </a:rPr>
              <a:t>.</a:t>
            </a:r>
            <a:endParaRPr lang="es-ES" dirty="0">
              <a:solidFill>
                <a:schemeClr val="tx1"/>
              </a:solidFill>
            </a:endParaRPr>
          </a:p>
        </p:txBody>
      </p:sp>
    </p:spTree>
    <p:extLst>
      <p:ext uri="{BB962C8B-B14F-4D97-AF65-F5344CB8AC3E}">
        <p14:creationId xmlns:p14="http://schemas.microsoft.com/office/powerpoint/2010/main" val="25525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36023" y="287383"/>
            <a:ext cx="8817428" cy="6074228"/>
          </a:xfrm>
        </p:spPr>
        <p:txBody>
          <a:bodyPr>
            <a:normAutofit/>
          </a:bodyPr>
          <a:lstStyle/>
          <a:p>
            <a:pPr algn="l"/>
            <a:r>
              <a:rPr lang="es-ES" dirty="0">
                <a:solidFill>
                  <a:schemeClr val="tx1"/>
                </a:solidFill>
              </a:rPr>
              <a:t>3.Relación: representada por una línea que conecta dos entidades, indica la asociación o interacción entre dos o más entidades. Existen diferentes tipos de relaciones que se pueden representar, como una relación uno a uno, uno a muchos o muchos a muchos. Por ejemplo, en una base de datos de una tienda, se puede tener una relación entre las entidades “Cliente” y “Orden de Compra”, donde un cliente puede realizar varias órdenes de compra.</a:t>
            </a:r>
          </a:p>
          <a:p>
            <a:pPr algn="l"/>
            <a:r>
              <a:rPr lang="es-ES" dirty="0">
                <a:solidFill>
                  <a:schemeClr val="tx1"/>
                </a:solidFill>
              </a:rPr>
              <a:t>4.Cardinalidad: es una notación utilizada para indicar la cantidad de instancias que pueden participar en una relación. Se utiliza un símbolo para representar la </a:t>
            </a:r>
            <a:r>
              <a:rPr lang="es-ES" dirty="0" err="1">
                <a:solidFill>
                  <a:schemeClr val="tx1"/>
                </a:solidFill>
              </a:rPr>
              <a:t>cardinalidad</a:t>
            </a:r>
            <a:r>
              <a:rPr lang="es-ES" dirty="0">
                <a:solidFill>
                  <a:schemeClr val="tx1"/>
                </a:solidFill>
              </a:rPr>
              <a:t> en cada extremo de la línea de relación. Por ejemplo, el símbolo (1, N) indica que una entidad puede tener una relación de uno a muchos con otra entidad.</a:t>
            </a:r>
          </a:p>
          <a:p>
            <a:pPr algn="l"/>
            <a:r>
              <a:rPr lang="es-ES" dirty="0">
                <a:solidFill>
                  <a:schemeClr val="tx1"/>
                </a:solidFill>
              </a:rPr>
              <a:t>5.Restricciones: se utilizan símbolos adicionales para representar restricciones o reglas específicas en una relación. Por ejemplo, el símbolo de doble línea indica una restricción de participación total, lo que significa que todas las instancias de una entidad deben estar relacionadas con al menos una instancia de la otra entidad.</a:t>
            </a:r>
          </a:p>
          <a:p>
            <a:pPr algn="l"/>
            <a:r>
              <a:rPr lang="es-ES" dirty="0">
                <a:solidFill>
                  <a:schemeClr val="tx1"/>
                </a:solidFill>
              </a:rPr>
              <a:t>Estas figuras y notaciones se utilizan en conjunto para construir un diagrama entidad-relación que represente de manera clara y precisa la estructura y relaciones de una base de datos.</a:t>
            </a:r>
          </a:p>
          <a:p>
            <a:endParaRPr lang="en-US" dirty="0"/>
          </a:p>
        </p:txBody>
      </p:sp>
    </p:spTree>
    <p:extLst>
      <p:ext uri="{BB962C8B-B14F-4D97-AF65-F5344CB8AC3E}">
        <p14:creationId xmlns:p14="http://schemas.microsoft.com/office/powerpoint/2010/main" val="349588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36023" y="287383"/>
            <a:ext cx="8817428" cy="6074228"/>
          </a:xfrm>
        </p:spPr>
        <p:txBody>
          <a:bodyPr>
            <a:normAutofit/>
          </a:bodyPr>
          <a:lstStyle/>
          <a:p>
            <a:pPr algn="l"/>
            <a:r>
              <a:rPr lang="es-ES" dirty="0">
                <a:solidFill>
                  <a:schemeClr val="tx1"/>
                </a:solidFill>
              </a:rPr>
              <a:t>5. ¿Qué es SQL Server y qué es SQL Server Management Studio?</a:t>
            </a:r>
          </a:p>
          <a:p>
            <a:pPr algn="l"/>
            <a:r>
              <a:rPr lang="es-ES" dirty="0">
                <a:solidFill>
                  <a:schemeClr val="tx1"/>
                </a:solidFill>
              </a:rPr>
              <a:t>R.SQL Server es un sistema de gestión de bases de datos relacional desarrollado por Microsoft. Es utilizado para almacenar, administrar y recuperar datos de manera eficiente y segura. SQL Server utiliza el lenguaje de consultas estructurado (SQL) para interactuar con la base de datos.</a:t>
            </a:r>
          </a:p>
          <a:p>
            <a:pPr algn="l"/>
            <a:r>
              <a:rPr lang="es-ES" dirty="0">
                <a:solidFill>
                  <a:schemeClr val="tx1"/>
                </a:solidFill>
              </a:rPr>
              <a:t>SQL Server Management Studio (SSMS) es una interfaz gráfica de usuario utilizada para administrar y configurar instancias de SQL Server. Proporciona herramientas y características avanzadas para administrar bases de datos, diseñar y ejecutar consultas, realizar copias de seguridad y restaurar bases de datos, programar tareas, monitorear el rendimiento y mucho más. SSMS es una herramienta clave para desarrolladores, administradores de bases de datos y otros profesionales de TI que trabajan con SQL Server.</a:t>
            </a:r>
          </a:p>
          <a:p>
            <a:endParaRPr lang="en-US" dirty="0"/>
          </a:p>
        </p:txBody>
      </p:sp>
    </p:spTree>
    <p:extLst>
      <p:ext uri="{BB962C8B-B14F-4D97-AF65-F5344CB8AC3E}">
        <p14:creationId xmlns:p14="http://schemas.microsoft.com/office/powerpoint/2010/main" val="30026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36023" y="287383"/>
            <a:ext cx="8817428" cy="6074228"/>
          </a:xfrm>
        </p:spPr>
        <p:txBody>
          <a:bodyPr>
            <a:normAutofit fontScale="85000" lnSpcReduction="20000"/>
          </a:bodyPr>
          <a:lstStyle/>
          <a:p>
            <a:pPr algn="l"/>
            <a:r>
              <a:rPr lang="es-ES" dirty="0">
                <a:solidFill>
                  <a:schemeClr val="tx1"/>
                </a:solidFill>
              </a:rPr>
              <a:t>6.¿Cómo se crea una base de datos?</a:t>
            </a:r>
          </a:p>
          <a:p>
            <a:pPr algn="l"/>
            <a:r>
              <a:rPr lang="es-ES" dirty="0">
                <a:solidFill>
                  <a:schemeClr val="tx1"/>
                </a:solidFill>
              </a:rPr>
              <a:t>R. Para crear una base de datos, se pueden seguir los siguientes pasos:</a:t>
            </a:r>
          </a:p>
          <a:p>
            <a:pPr algn="l"/>
            <a:r>
              <a:rPr lang="es-ES" dirty="0">
                <a:solidFill>
                  <a:schemeClr val="tx1"/>
                </a:solidFill>
              </a:rPr>
              <a:t>1.Definir los requisitos: Determinar cuál será el propósito de la base de datos, qué tipo de información se almacenará, qué relaciones existen entre los datos, etc.</a:t>
            </a:r>
          </a:p>
          <a:p>
            <a:pPr algn="l"/>
            <a:r>
              <a:rPr lang="es-ES" dirty="0">
                <a:solidFill>
                  <a:schemeClr val="tx1"/>
                </a:solidFill>
              </a:rPr>
              <a:t>2.Elegir un sistema de gestión de bases de datos (DBMS): Hay diferentes opciones disponibles, como </a:t>
            </a:r>
            <a:r>
              <a:rPr lang="es-ES" dirty="0" err="1">
                <a:solidFill>
                  <a:schemeClr val="tx1"/>
                </a:solidFill>
              </a:rPr>
              <a:t>MySQL</a:t>
            </a:r>
            <a:r>
              <a:rPr lang="es-ES" dirty="0">
                <a:solidFill>
                  <a:schemeClr val="tx1"/>
                </a:solidFill>
              </a:rPr>
              <a:t>, Oracle, Microsoft SQL Server, </a:t>
            </a:r>
            <a:r>
              <a:rPr lang="es-ES" dirty="0" err="1">
                <a:solidFill>
                  <a:schemeClr val="tx1"/>
                </a:solidFill>
              </a:rPr>
              <a:t>PostgreSQL</a:t>
            </a:r>
            <a:r>
              <a:rPr lang="es-ES" dirty="0">
                <a:solidFill>
                  <a:schemeClr val="tx1"/>
                </a:solidFill>
              </a:rPr>
              <a:t>, entre otros.</a:t>
            </a:r>
          </a:p>
          <a:p>
            <a:pPr algn="l"/>
            <a:r>
              <a:rPr lang="es-ES" dirty="0">
                <a:solidFill>
                  <a:schemeClr val="tx1"/>
                </a:solidFill>
              </a:rPr>
              <a:t>3.Instalar y configurar el DBMS: Descargar e instalar el software del DBMS elegido, y configurarlo según las necesidades del proyecto.</a:t>
            </a:r>
          </a:p>
          <a:p>
            <a:pPr algn="l"/>
            <a:r>
              <a:rPr lang="es-ES" dirty="0">
                <a:solidFill>
                  <a:schemeClr val="tx1"/>
                </a:solidFill>
              </a:rPr>
              <a:t>4.Diseñar el esquema de la base de datos: Crear un diseño conceptual de la estructura de la base de datos, definiendo las tablas, campos, relaciones y restricciones necesarias.</a:t>
            </a:r>
          </a:p>
          <a:p>
            <a:pPr algn="l"/>
            <a:r>
              <a:rPr lang="es-ES" dirty="0">
                <a:solidFill>
                  <a:schemeClr val="tx1"/>
                </a:solidFill>
              </a:rPr>
              <a:t>5.Crear las tablas: Utilizando el lenguaje de definición de datos (DDL) del DBMS, crear las tablas necesarias para almacenar la información.</a:t>
            </a:r>
          </a:p>
          <a:p>
            <a:pPr algn="l"/>
            <a:r>
              <a:rPr lang="es-ES" dirty="0">
                <a:solidFill>
                  <a:schemeClr val="tx1"/>
                </a:solidFill>
              </a:rPr>
              <a:t>6.Definir los campos y tipos de datos: Para cada tabla, especificar los campos y los tipos de datos que se utilizarán para almacenar la información.</a:t>
            </a:r>
          </a:p>
          <a:p>
            <a:pPr algn="l"/>
            <a:r>
              <a:rPr lang="es-ES" dirty="0">
                <a:solidFill>
                  <a:schemeClr val="tx1"/>
                </a:solidFill>
              </a:rPr>
              <a:t>7.Establecer relaciones entre tablas: Si hay relaciones entre las tablas, como claves primarias y foráneas, definir esas relaciones utilizando el DDL.</a:t>
            </a:r>
          </a:p>
          <a:p>
            <a:pPr algn="l"/>
            <a:r>
              <a:rPr lang="es-ES" dirty="0">
                <a:solidFill>
                  <a:schemeClr val="tx1"/>
                </a:solidFill>
              </a:rPr>
              <a:t>8.Crear índices: Si es necesario, crear índices para acelerar las consultas en la base de datos.</a:t>
            </a:r>
          </a:p>
          <a:p>
            <a:pPr algn="l"/>
            <a:r>
              <a:rPr lang="es-ES" dirty="0">
                <a:solidFill>
                  <a:schemeClr val="tx1"/>
                </a:solidFill>
              </a:rPr>
              <a:t>9.Establecer restricciones de integridad: Definir las reglas que aseguren la integridad de los datos, como restricciones de clave primaria, claves foráneas, reglas de validación, etc.</a:t>
            </a:r>
          </a:p>
          <a:p>
            <a:pPr algn="l"/>
            <a:r>
              <a:rPr lang="es-ES" dirty="0">
                <a:solidFill>
                  <a:schemeClr val="tx1"/>
                </a:solidFill>
              </a:rPr>
              <a:t>10.Crear usuarios y asignar permisos: Si se requiere, crear usuarios en la base de datos y asignarles los permisos necesarios para acceder y manipular los datos.</a:t>
            </a:r>
          </a:p>
          <a:p>
            <a:pPr algn="l"/>
            <a:r>
              <a:rPr lang="es-ES" dirty="0">
                <a:solidFill>
                  <a:schemeClr val="tx1"/>
                </a:solidFill>
              </a:rPr>
              <a:t>Una vez completados estos pasos, la base de datos estará lista para ser utilizada y se podrán realizar consultas, inserciones, actualizaciones y eliminaciones de datos según sea necesario.</a:t>
            </a:r>
          </a:p>
          <a:p>
            <a:endParaRPr lang="en-US" dirty="0"/>
          </a:p>
        </p:txBody>
      </p:sp>
    </p:spTree>
    <p:extLst>
      <p:ext uri="{BB962C8B-B14F-4D97-AF65-F5344CB8AC3E}">
        <p14:creationId xmlns:p14="http://schemas.microsoft.com/office/powerpoint/2010/main" val="127885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36023" y="287383"/>
            <a:ext cx="8817428" cy="6074228"/>
          </a:xfrm>
        </p:spPr>
        <p:txBody>
          <a:bodyPr>
            <a:normAutofit fontScale="70000" lnSpcReduction="20000"/>
          </a:bodyPr>
          <a:lstStyle/>
          <a:p>
            <a:pPr algn="l"/>
            <a:r>
              <a:rPr lang="es-MX" dirty="0">
                <a:solidFill>
                  <a:schemeClr val="tx1"/>
                </a:solidFill>
              </a:rPr>
              <a:t>7. ¿Para qué sirve el comando USE?</a:t>
            </a:r>
            <a:endParaRPr lang="en-US" dirty="0">
              <a:solidFill>
                <a:schemeClr val="tx1"/>
              </a:solidFill>
            </a:endParaRPr>
          </a:p>
          <a:p>
            <a:pPr algn="l"/>
            <a:r>
              <a:rPr lang="es-MX" dirty="0">
                <a:solidFill>
                  <a:schemeClr val="tx1"/>
                </a:solidFill>
              </a:rPr>
              <a:t>R. El comando USE se utiliza en lenguajes de consulta, como SQL, para cambiar la base de datos en la que se está trabajando. Al usar el comando USE seguido del nombre de la base de datos deseada, el sistema cambiará el contexto de trabajo actual a la base de datos seleccionada. Esto permite realizar consultas y manipulaciones de datos en la base de datos deseada. En resumen, el comando USE sirve para seleccionar la base de datos en la que se quiere trabajar.</a:t>
            </a:r>
            <a:endParaRPr lang="en-US" dirty="0">
              <a:solidFill>
                <a:schemeClr val="tx1"/>
              </a:solidFill>
            </a:endParaRPr>
          </a:p>
          <a:p>
            <a:pPr algn="l"/>
            <a:r>
              <a:rPr lang="es-MX" dirty="0">
                <a:solidFill>
                  <a:schemeClr val="tx1"/>
                </a:solidFill>
              </a:rPr>
              <a:t>8. Crear una tabla cualquiera con 3 columnas y su </a:t>
            </a:r>
            <a:r>
              <a:rPr lang="es-MX" dirty="0" err="1">
                <a:solidFill>
                  <a:schemeClr val="tx1"/>
                </a:solidFill>
              </a:rPr>
              <a:t>primary</a:t>
            </a:r>
            <a:r>
              <a:rPr lang="es-MX" dirty="0">
                <a:solidFill>
                  <a:schemeClr val="tx1"/>
                </a:solidFill>
              </a:rPr>
              <a:t> </a:t>
            </a:r>
            <a:r>
              <a:rPr lang="es-MX" dirty="0" err="1">
                <a:solidFill>
                  <a:schemeClr val="tx1"/>
                </a:solidFill>
              </a:rPr>
              <a:t>key</a:t>
            </a:r>
            <a:r>
              <a:rPr lang="es-MX" dirty="0">
                <a:solidFill>
                  <a:schemeClr val="tx1"/>
                </a:solidFill>
              </a:rPr>
              <a:t>.</a:t>
            </a:r>
            <a:endParaRPr lang="en-US" dirty="0">
              <a:solidFill>
                <a:schemeClr val="tx1"/>
              </a:solidFill>
            </a:endParaRPr>
          </a:p>
          <a:p>
            <a:pPr algn="l"/>
            <a:r>
              <a:rPr lang="en-US" dirty="0">
                <a:solidFill>
                  <a:schemeClr val="tx1"/>
                </a:solidFill>
              </a:rPr>
              <a:t>R. </a:t>
            </a:r>
          </a:p>
          <a:p>
            <a:pPr algn="l"/>
            <a:r>
              <a:rPr lang="en-US" dirty="0">
                <a:solidFill>
                  <a:schemeClr val="tx1"/>
                </a:solidFill>
              </a:rPr>
              <a:t>```SQL</a:t>
            </a:r>
          </a:p>
          <a:p>
            <a:pPr algn="l"/>
            <a:r>
              <a:rPr lang="en-US" dirty="0">
                <a:solidFill>
                  <a:schemeClr val="tx1"/>
                </a:solidFill>
              </a:rPr>
              <a:t>CREATE TABLE </a:t>
            </a:r>
            <a:r>
              <a:rPr lang="en-US" dirty="0" err="1">
                <a:solidFill>
                  <a:schemeClr val="tx1"/>
                </a:solidFill>
              </a:rPr>
              <a:t>nombre_tabla</a:t>
            </a:r>
            <a:r>
              <a:rPr lang="en-US" dirty="0">
                <a:solidFill>
                  <a:schemeClr val="tx1"/>
                </a:solidFill>
              </a:rPr>
              <a:t> (</a:t>
            </a:r>
          </a:p>
          <a:p>
            <a:pPr algn="l"/>
            <a:r>
              <a:rPr lang="en-US" dirty="0">
                <a:solidFill>
                  <a:schemeClr val="tx1"/>
                </a:solidFill>
              </a:rPr>
              <a:t>  id INT PRIMARY KEY,</a:t>
            </a:r>
          </a:p>
          <a:p>
            <a:pPr algn="l"/>
            <a:r>
              <a:rPr lang="en-US" dirty="0">
                <a:solidFill>
                  <a:schemeClr val="tx1"/>
                </a:solidFill>
              </a:rPr>
              <a:t>  </a:t>
            </a:r>
            <a:r>
              <a:rPr lang="es-MX" dirty="0">
                <a:solidFill>
                  <a:schemeClr val="tx1"/>
                </a:solidFill>
              </a:rPr>
              <a:t>columna1 VARCHAR(255),</a:t>
            </a:r>
            <a:endParaRPr lang="en-US" dirty="0">
              <a:solidFill>
                <a:schemeClr val="tx1"/>
              </a:solidFill>
            </a:endParaRPr>
          </a:p>
          <a:p>
            <a:pPr algn="l"/>
            <a:r>
              <a:rPr lang="es-MX" dirty="0">
                <a:solidFill>
                  <a:schemeClr val="tx1"/>
                </a:solidFill>
              </a:rPr>
              <a:t>  columna2 INT,</a:t>
            </a:r>
            <a:endParaRPr lang="en-US" dirty="0">
              <a:solidFill>
                <a:schemeClr val="tx1"/>
              </a:solidFill>
            </a:endParaRPr>
          </a:p>
          <a:p>
            <a:pPr algn="l"/>
            <a:r>
              <a:rPr lang="es-MX" dirty="0">
                <a:solidFill>
                  <a:schemeClr val="tx1"/>
                </a:solidFill>
              </a:rPr>
              <a:t>  columna3 DECIMAL(10,2)</a:t>
            </a:r>
            <a:endParaRPr lang="en-US" dirty="0">
              <a:solidFill>
                <a:schemeClr val="tx1"/>
              </a:solidFill>
            </a:endParaRPr>
          </a:p>
          <a:p>
            <a:pPr algn="l"/>
            <a:r>
              <a:rPr lang="es-MX" dirty="0">
                <a:solidFill>
                  <a:schemeClr val="tx1"/>
                </a:solidFill>
              </a:rPr>
              <a:t>);</a:t>
            </a:r>
            <a:endParaRPr lang="en-US" dirty="0">
              <a:solidFill>
                <a:schemeClr val="tx1"/>
              </a:solidFill>
            </a:endParaRPr>
          </a:p>
          <a:p>
            <a:pPr algn="l"/>
            <a:r>
              <a:rPr lang="es-MX" dirty="0">
                <a:solidFill>
                  <a:schemeClr val="tx1"/>
                </a:solidFill>
              </a:rPr>
              <a:t>```</a:t>
            </a:r>
            <a:endParaRPr lang="en-US" dirty="0">
              <a:solidFill>
                <a:schemeClr val="tx1"/>
              </a:solidFill>
            </a:endParaRPr>
          </a:p>
          <a:p>
            <a:pPr algn="l"/>
            <a:r>
              <a:rPr lang="es-MX" dirty="0">
                <a:solidFill>
                  <a:schemeClr val="tx1"/>
                </a:solidFill>
              </a:rPr>
              <a:t>9. Insertar 3 registros a la tabla creada anteriormente.</a:t>
            </a:r>
            <a:endParaRPr lang="en-US" dirty="0">
              <a:solidFill>
                <a:schemeClr val="tx1"/>
              </a:solidFill>
            </a:endParaRPr>
          </a:p>
          <a:p>
            <a:pPr algn="l"/>
            <a:r>
              <a:rPr lang="es-MX" dirty="0">
                <a:solidFill>
                  <a:schemeClr val="tx1"/>
                </a:solidFill>
              </a:rPr>
              <a:t>R.</a:t>
            </a:r>
            <a:endParaRPr lang="en-US" dirty="0">
              <a:solidFill>
                <a:schemeClr val="tx1"/>
              </a:solidFill>
            </a:endParaRPr>
          </a:p>
          <a:p>
            <a:pPr algn="l"/>
            <a:r>
              <a:rPr lang="es-MX" dirty="0">
                <a:solidFill>
                  <a:schemeClr val="tx1"/>
                </a:solidFill>
              </a:rPr>
              <a:t>```SQL</a:t>
            </a:r>
            <a:endParaRPr lang="en-US" dirty="0">
              <a:solidFill>
                <a:schemeClr val="tx1"/>
              </a:solidFill>
            </a:endParaRPr>
          </a:p>
          <a:p>
            <a:pPr algn="l"/>
            <a:r>
              <a:rPr lang="es-MX" dirty="0">
                <a:solidFill>
                  <a:schemeClr val="tx1"/>
                </a:solidFill>
              </a:rPr>
              <a:t>INSERT INTO </a:t>
            </a:r>
            <a:r>
              <a:rPr lang="es-MX" dirty="0" err="1">
                <a:solidFill>
                  <a:schemeClr val="tx1"/>
                </a:solidFill>
              </a:rPr>
              <a:t>nombre_tabla</a:t>
            </a:r>
            <a:r>
              <a:rPr lang="es-MX" dirty="0">
                <a:solidFill>
                  <a:schemeClr val="tx1"/>
                </a:solidFill>
              </a:rPr>
              <a:t> (id, columna1, columna2, columna3) VALUES (1, ‘valor1’, 10, 3.5);</a:t>
            </a:r>
            <a:endParaRPr lang="en-US" dirty="0">
              <a:solidFill>
                <a:schemeClr val="tx1"/>
              </a:solidFill>
            </a:endParaRPr>
          </a:p>
          <a:p>
            <a:pPr algn="l"/>
            <a:r>
              <a:rPr lang="es-MX" dirty="0">
                <a:solidFill>
                  <a:schemeClr val="tx1"/>
                </a:solidFill>
              </a:rPr>
              <a:t>INSERT INTO </a:t>
            </a:r>
            <a:r>
              <a:rPr lang="es-MX" dirty="0" err="1">
                <a:solidFill>
                  <a:schemeClr val="tx1"/>
                </a:solidFill>
              </a:rPr>
              <a:t>nombre_tabla</a:t>
            </a:r>
            <a:r>
              <a:rPr lang="es-MX" dirty="0">
                <a:solidFill>
                  <a:schemeClr val="tx1"/>
                </a:solidFill>
              </a:rPr>
              <a:t> (id, columna1, columna2, columna3) VALUES (2, ‘valor2’, 20, 5.2);</a:t>
            </a:r>
            <a:endParaRPr lang="en-US" dirty="0">
              <a:solidFill>
                <a:schemeClr val="tx1"/>
              </a:solidFill>
            </a:endParaRPr>
          </a:p>
          <a:p>
            <a:pPr algn="l"/>
            <a:r>
              <a:rPr lang="es-MX" dirty="0">
                <a:solidFill>
                  <a:schemeClr val="tx1"/>
                </a:solidFill>
              </a:rPr>
              <a:t>INSERT INTO </a:t>
            </a:r>
            <a:r>
              <a:rPr lang="es-MX" dirty="0" err="1">
                <a:solidFill>
                  <a:schemeClr val="tx1"/>
                </a:solidFill>
              </a:rPr>
              <a:t>nombre_tabla</a:t>
            </a:r>
            <a:r>
              <a:rPr lang="es-MX" dirty="0">
                <a:solidFill>
                  <a:schemeClr val="tx1"/>
                </a:solidFill>
              </a:rPr>
              <a:t> (id, columna1, columna2, columna3) VALUES (3, ‘valor3’, 30, 8.9);</a:t>
            </a:r>
            <a:endParaRPr lang="en-US" dirty="0">
              <a:solidFill>
                <a:schemeClr val="tx1"/>
              </a:solidFill>
            </a:endParaRPr>
          </a:p>
          <a:p>
            <a:pPr algn="l"/>
            <a:r>
              <a:rPr lang="es-MX" dirty="0">
                <a:solidFill>
                  <a:schemeClr val="tx1"/>
                </a:solidFill>
              </a:rPr>
              <a:t>```</a:t>
            </a:r>
            <a:endParaRPr lang="en-US" dirty="0">
              <a:solidFill>
                <a:schemeClr val="tx1"/>
              </a:solidFill>
            </a:endParaRPr>
          </a:p>
          <a:p>
            <a:pPr algn="l"/>
            <a:endParaRPr lang="en-US" dirty="0"/>
          </a:p>
        </p:txBody>
      </p:sp>
    </p:spTree>
    <p:extLst>
      <p:ext uri="{BB962C8B-B14F-4D97-AF65-F5344CB8AC3E}">
        <p14:creationId xmlns:p14="http://schemas.microsoft.com/office/powerpoint/2010/main" val="1369893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36023" y="287383"/>
            <a:ext cx="8817428" cy="6074228"/>
          </a:xfrm>
        </p:spPr>
        <p:txBody>
          <a:bodyPr>
            <a:normAutofit/>
          </a:bodyPr>
          <a:lstStyle/>
          <a:p>
            <a:pPr algn="l"/>
            <a:r>
              <a:rPr lang="es-ES" dirty="0">
                <a:solidFill>
                  <a:schemeClr val="tx1"/>
                </a:solidFill>
              </a:rPr>
              <a:t>10.¿Cómo se elimina una tabla?</a:t>
            </a:r>
          </a:p>
          <a:p>
            <a:pPr algn="l"/>
            <a:r>
              <a:rPr lang="es-ES" dirty="0">
                <a:solidFill>
                  <a:schemeClr val="tx1"/>
                </a:solidFill>
              </a:rPr>
              <a:t>R. Para eliminar una tabla en un sistema de gestión de bases de datos, se debe utilizar la sentencia SQL DROP TABLE.</a:t>
            </a:r>
          </a:p>
          <a:p>
            <a:pPr algn="l"/>
            <a:r>
              <a:rPr lang="es-ES" dirty="0">
                <a:solidFill>
                  <a:schemeClr val="tx1"/>
                </a:solidFill>
              </a:rPr>
              <a:t>La sintaxis para eliminar una tabla en SQL es:</a:t>
            </a:r>
          </a:p>
          <a:p>
            <a:pPr algn="l"/>
            <a:r>
              <a:rPr lang="es-ES" dirty="0">
                <a:solidFill>
                  <a:schemeClr val="tx1"/>
                </a:solidFill>
              </a:rPr>
              <a:t>DROP TABLE </a:t>
            </a:r>
            <a:r>
              <a:rPr lang="es-ES" dirty="0" err="1">
                <a:solidFill>
                  <a:schemeClr val="tx1"/>
                </a:solidFill>
              </a:rPr>
              <a:t>nombre_tabla</a:t>
            </a:r>
            <a:r>
              <a:rPr lang="es-ES" dirty="0">
                <a:solidFill>
                  <a:schemeClr val="tx1"/>
                </a:solidFill>
              </a:rPr>
              <a:t>;</a:t>
            </a:r>
          </a:p>
          <a:p>
            <a:pPr algn="l"/>
            <a:r>
              <a:rPr lang="es-ES" dirty="0">
                <a:solidFill>
                  <a:schemeClr val="tx1"/>
                </a:solidFill>
              </a:rPr>
              <a:t>Por ejemplo, si se quiere eliminar una tabla llamada “clientes”, se debe ejecutar la siguiente sentencia:</a:t>
            </a:r>
          </a:p>
          <a:p>
            <a:pPr algn="l"/>
            <a:r>
              <a:rPr lang="es-ES" dirty="0">
                <a:solidFill>
                  <a:schemeClr val="tx1"/>
                </a:solidFill>
              </a:rPr>
              <a:t>DROP TABLE clientes;</a:t>
            </a:r>
          </a:p>
          <a:p>
            <a:pPr algn="l"/>
            <a:r>
              <a:rPr lang="es-ES" dirty="0">
                <a:solidFill>
                  <a:schemeClr val="tx1"/>
                </a:solidFill>
              </a:rPr>
              <a:t>Es importante tener en cuenta que esta operación es irreversible y elimina por completo la tabla y todos sus datos. Por lo tanto, se recomienda realizar una copia de seguridad de la información antes de eliminar una tabla.</a:t>
            </a:r>
          </a:p>
          <a:p>
            <a:pPr algn="l"/>
            <a:r>
              <a:rPr lang="es-MX" dirty="0" smtClean="0">
                <a:solidFill>
                  <a:schemeClr val="tx1"/>
                </a:solidFill>
              </a:rPr>
              <a:t>```</a:t>
            </a:r>
            <a:endParaRPr lang="en-US" dirty="0">
              <a:solidFill>
                <a:schemeClr val="tx1"/>
              </a:solidFill>
            </a:endParaRPr>
          </a:p>
          <a:p>
            <a:pPr algn="l"/>
            <a:endParaRPr lang="en-US" dirty="0"/>
          </a:p>
        </p:txBody>
      </p:sp>
    </p:spTree>
    <p:extLst>
      <p:ext uri="{BB962C8B-B14F-4D97-AF65-F5344CB8AC3E}">
        <p14:creationId xmlns:p14="http://schemas.microsoft.com/office/powerpoint/2010/main" val="276887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8274" y="613955"/>
            <a:ext cx="8385729" cy="850436"/>
          </a:xfrm>
        </p:spPr>
        <p:txBody>
          <a:bodyPr/>
          <a:lstStyle/>
          <a:p>
            <a:pPr algn="ctr"/>
            <a:r>
              <a:rPr lang="es-ES" sz="3200" b="1" dirty="0">
                <a:solidFill>
                  <a:schemeClr val="tx1"/>
                </a:solidFill>
              </a:rPr>
              <a:t>11.Crear el diseño para una </a:t>
            </a:r>
            <a:r>
              <a:rPr lang="es-ES" sz="3200" b="1" dirty="0" smtClean="0">
                <a:solidFill>
                  <a:schemeClr val="tx1"/>
                </a:solidFill>
              </a:rPr>
              <a:t>UNIVERSIDAD</a:t>
            </a:r>
            <a:r>
              <a:rPr lang="es-ES" sz="3200" b="1" dirty="0">
                <a:solidFill>
                  <a:schemeClr val="tx1"/>
                </a:solidFill>
              </a:rPr>
              <a:t>.</a:t>
            </a:r>
            <a:endParaRPr lang="en-US" sz="3200" b="1" dirty="0">
              <a:solidFill>
                <a:schemeClr val="tx1"/>
              </a:solidFill>
            </a:endParaRPr>
          </a:p>
        </p:txBody>
      </p:sp>
      <p:sp>
        <p:nvSpPr>
          <p:cNvPr id="5" name="Rectángulo 4"/>
          <p:cNvSpPr/>
          <p:nvPr/>
        </p:nvSpPr>
        <p:spPr>
          <a:xfrm>
            <a:off x="1672045" y="2136339"/>
            <a:ext cx="6348549" cy="2585323"/>
          </a:xfrm>
          <a:prstGeom prst="rect">
            <a:avLst/>
          </a:prstGeom>
        </p:spPr>
        <p:txBody>
          <a:bodyPr wrap="square">
            <a:spAutoFit/>
          </a:bodyPr>
          <a:lstStyle/>
          <a:p>
            <a:r>
              <a:rPr lang="en-US" dirty="0"/>
              <a:t>UNIVERSIDAD</a:t>
            </a:r>
          </a:p>
          <a:p>
            <a:r>
              <a:rPr lang="en-US" dirty="0"/>
              <a:t>Id(integer, </a:t>
            </a:r>
            <a:r>
              <a:rPr lang="en-US" dirty="0" err="1"/>
              <a:t>Llave</a:t>
            </a:r>
            <a:r>
              <a:rPr lang="en-US" dirty="0"/>
              <a:t> </a:t>
            </a:r>
            <a:r>
              <a:rPr lang="en-US" dirty="0" err="1"/>
              <a:t>primaria</a:t>
            </a:r>
            <a:r>
              <a:rPr lang="en-US" dirty="0"/>
              <a:t> y </a:t>
            </a:r>
            <a:r>
              <a:rPr lang="en-US" dirty="0" err="1"/>
              <a:t>unica</a:t>
            </a:r>
            <a:r>
              <a:rPr lang="en-US" dirty="0"/>
              <a:t>)</a:t>
            </a:r>
          </a:p>
          <a:p>
            <a:r>
              <a:rPr lang="en-US" dirty="0" err="1"/>
              <a:t>nombre</a:t>
            </a:r>
            <a:r>
              <a:rPr lang="en-US" dirty="0"/>
              <a:t>(varchar = string)</a:t>
            </a:r>
          </a:p>
          <a:p>
            <a:r>
              <a:rPr lang="en-US" dirty="0" err="1"/>
              <a:t>Direccion</a:t>
            </a:r>
            <a:r>
              <a:rPr lang="en-US" dirty="0"/>
              <a:t>(varchar = string)</a:t>
            </a:r>
          </a:p>
          <a:p>
            <a:r>
              <a:rPr lang="en-US" dirty="0"/>
              <a:t>Carreras(varchar = </a:t>
            </a:r>
            <a:r>
              <a:rPr lang="en-US" dirty="0" err="1"/>
              <a:t>int</a:t>
            </a:r>
            <a:r>
              <a:rPr lang="en-US" dirty="0"/>
              <a:t>)</a:t>
            </a:r>
          </a:p>
          <a:p>
            <a:r>
              <a:rPr lang="en-US" dirty="0" err="1"/>
              <a:t>Docentes</a:t>
            </a:r>
            <a:r>
              <a:rPr lang="en-US" dirty="0"/>
              <a:t>(varchar = </a:t>
            </a:r>
            <a:r>
              <a:rPr lang="en-US" dirty="0" err="1"/>
              <a:t>int</a:t>
            </a:r>
            <a:r>
              <a:rPr lang="en-US" dirty="0"/>
              <a:t>)</a:t>
            </a:r>
          </a:p>
          <a:p>
            <a:r>
              <a:rPr lang="en-US" dirty="0" err="1"/>
              <a:t>Estudiantes</a:t>
            </a:r>
            <a:r>
              <a:rPr lang="en-US" dirty="0"/>
              <a:t>(varchar = </a:t>
            </a:r>
            <a:r>
              <a:rPr lang="en-US" dirty="0" err="1"/>
              <a:t>int</a:t>
            </a:r>
            <a:r>
              <a:rPr lang="en-US" dirty="0"/>
              <a:t>)</a:t>
            </a:r>
          </a:p>
          <a:p>
            <a:r>
              <a:rPr lang="en-US" dirty="0" err="1"/>
              <a:t>Laboratorios</a:t>
            </a:r>
            <a:r>
              <a:rPr lang="en-US" dirty="0"/>
              <a:t>(varchar = </a:t>
            </a:r>
            <a:r>
              <a:rPr lang="en-US" dirty="0" err="1"/>
              <a:t>int</a:t>
            </a:r>
            <a:r>
              <a:rPr lang="en-US" dirty="0"/>
              <a:t>)</a:t>
            </a:r>
          </a:p>
          <a:p>
            <a:r>
              <a:rPr lang="en-US" dirty="0" err="1"/>
              <a:t>Personal_administrativo</a:t>
            </a:r>
            <a:r>
              <a:rPr lang="en-US" dirty="0"/>
              <a:t>(varchar = </a:t>
            </a:r>
            <a:r>
              <a:rPr lang="en-US" dirty="0" err="1"/>
              <a:t>int</a:t>
            </a:r>
            <a:r>
              <a:rPr lang="en-US" dirty="0"/>
              <a:t>)</a:t>
            </a:r>
          </a:p>
        </p:txBody>
      </p:sp>
    </p:spTree>
    <p:extLst>
      <p:ext uri="{BB962C8B-B14F-4D97-AF65-F5344CB8AC3E}">
        <p14:creationId xmlns:p14="http://schemas.microsoft.com/office/powerpoint/2010/main" val="2003984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71936" y="693300"/>
            <a:ext cx="7766936" cy="1646302"/>
          </a:xfrm>
        </p:spPr>
        <p:txBody>
          <a:bodyPr/>
          <a:lstStyle/>
          <a:p>
            <a:pPr algn="ctr"/>
            <a:r>
              <a:rPr lang="es-ES" sz="3200" b="1" dirty="0">
                <a:solidFill>
                  <a:schemeClr val="tx1"/>
                </a:solidFill>
              </a:rPr>
              <a:t>12.Crear el diagrama Entidad Relación E-R para el ejercicio anterior</a:t>
            </a:r>
            <a:endParaRPr lang="en-US" sz="3200" b="1" dirty="0">
              <a:solidFill>
                <a:schemeClr val="tx1"/>
              </a:solidFill>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749595" y="2533288"/>
            <a:ext cx="5073015" cy="3228340"/>
          </a:xfrm>
          <a:prstGeom prst="rect">
            <a:avLst/>
          </a:prstGeom>
          <a:noFill/>
          <a:ln>
            <a:noFill/>
          </a:ln>
        </p:spPr>
      </p:pic>
    </p:spTree>
    <p:extLst>
      <p:ext uri="{BB962C8B-B14F-4D97-AF65-F5344CB8AC3E}">
        <p14:creationId xmlns:p14="http://schemas.microsoft.com/office/powerpoint/2010/main" val="2556835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4187" y="809897"/>
            <a:ext cx="7766936" cy="1150882"/>
          </a:xfrm>
        </p:spPr>
        <p:txBody>
          <a:bodyPr/>
          <a:lstStyle/>
          <a:p>
            <a:pPr algn="ctr"/>
            <a:r>
              <a:rPr lang="es-ES" sz="3200" b="1" dirty="0">
                <a:solidFill>
                  <a:schemeClr val="tx1"/>
                </a:solidFill>
              </a:rPr>
              <a:t>13.Crear la tabla universidad en base al diseño </a:t>
            </a:r>
            <a:r>
              <a:rPr lang="es-ES" sz="3200" b="1" dirty="0" smtClean="0">
                <a:solidFill>
                  <a:schemeClr val="tx1"/>
                </a:solidFill>
              </a:rPr>
              <a:t>anterior</a:t>
            </a:r>
            <a:endParaRPr lang="en-US" sz="8000" b="1" dirty="0">
              <a:solidFill>
                <a:schemeClr val="tx1"/>
              </a:solidFill>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820035" y="2671852"/>
            <a:ext cx="4351473" cy="3193370"/>
          </a:xfrm>
          <a:prstGeom prst="rect">
            <a:avLst/>
          </a:prstGeom>
          <a:noFill/>
          <a:ln>
            <a:noFill/>
          </a:ln>
        </p:spPr>
      </p:pic>
    </p:spTree>
    <p:extLst>
      <p:ext uri="{BB962C8B-B14F-4D97-AF65-F5344CB8AC3E}">
        <p14:creationId xmlns:p14="http://schemas.microsoft.com/office/powerpoint/2010/main" val="2195378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4187" y="600891"/>
            <a:ext cx="7766936" cy="1137820"/>
          </a:xfrm>
        </p:spPr>
        <p:txBody>
          <a:bodyPr/>
          <a:lstStyle/>
          <a:p>
            <a:pPr algn="ctr"/>
            <a:r>
              <a:rPr lang="es-ES" sz="3200" b="1" dirty="0">
                <a:solidFill>
                  <a:schemeClr val="tx1"/>
                </a:solidFill>
              </a:rPr>
              <a:t>14.Agregar registros a la tabla creada anteriormente.</a:t>
            </a:r>
            <a:endParaRPr lang="en-US" sz="3200" b="1" dirty="0">
              <a:solidFill>
                <a:schemeClr val="tx1"/>
              </a:solidFill>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324187" y="2527662"/>
            <a:ext cx="7916092" cy="3233057"/>
          </a:xfrm>
          <a:prstGeom prst="rect">
            <a:avLst/>
          </a:prstGeom>
          <a:noFill/>
          <a:ln>
            <a:noFill/>
          </a:ln>
        </p:spPr>
      </p:pic>
    </p:spTree>
    <p:extLst>
      <p:ext uri="{BB962C8B-B14F-4D97-AF65-F5344CB8AC3E}">
        <p14:creationId xmlns:p14="http://schemas.microsoft.com/office/powerpoint/2010/main" val="2545459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370" y="509450"/>
            <a:ext cx="7766936" cy="954939"/>
          </a:xfrm>
        </p:spPr>
        <p:txBody>
          <a:bodyPr/>
          <a:lstStyle/>
          <a:p>
            <a:pPr algn="ctr"/>
            <a:r>
              <a:rPr lang="es-ES" sz="2400" b="1" dirty="0">
                <a:solidFill>
                  <a:schemeClr val="tx1"/>
                </a:solidFill>
              </a:rPr>
              <a:t>15.Crear las tablas y 2 registros para cada tabla para el siguiente modelo ER</a:t>
            </a:r>
            <a:endParaRPr lang="en-US" sz="2400" b="1" dirty="0">
              <a:solidFill>
                <a:schemeClr val="tx1"/>
              </a:solidFill>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34237" y="1809701"/>
            <a:ext cx="5741262" cy="4146959"/>
          </a:xfrm>
          <a:prstGeom prst="rect">
            <a:avLst/>
          </a:prstGeom>
          <a:noFill/>
          <a:ln>
            <a:noFill/>
          </a:ln>
        </p:spPr>
      </p:pic>
      <p:pic>
        <p:nvPicPr>
          <p:cNvPr id="6" name="Imagen 5"/>
          <p:cNvPicPr>
            <a:picLocks noChangeAspect="1"/>
          </p:cNvPicPr>
          <p:nvPr/>
        </p:nvPicPr>
        <p:blipFill>
          <a:blip r:embed="rId3"/>
          <a:stretch>
            <a:fillRect/>
          </a:stretch>
        </p:blipFill>
        <p:spPr>
          <a:xfrm>
            <a:off x="3361623" y="1809701"/>
            <a:ext cx="6940062" cy="2501041"/>
          </a:xfrm>
          <a:prstGeom prst="rect">
            <a:avLst/>
          </a:prstGeom>
        </p:spPr>
      </p:pic>
    </p:spTree>
    <p:extLst>
      <p:ext uri="{BB962C8B-B14F-4D97-AF65-F5344CB8AC3E}">
        <p14:creationId xmlns:p14="http://schemas.microsoft.com/office/powerpoint/2010/main" val="810585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888274" y="1391691"/>
            <a:ext cx="8438606" cy="4016332"/>
          </a:xfrm>
          <a:prstGeom prst="rect">
            <a:avLst/>
          </a:prstGeom>
          <a:noFill/>
          <a:ln>
            <a:noFill/>
          </a:ln>
        </p:spPr>
      </p:pic>
    </p:spTree>
    <p:extLst>
      <p:ext uri="{BB962C8B-B14F-4D97-AF65-F5344CB8AC3E}">
        <p14:creationId xmlns:p14="http://schemas.microsoft.com/office/powerpoint/2010/main" val="836501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682" y="483326"/>
            <a:ext cx="7766936" cy="549990"/>
          </a:xfrm>
        </p:spPr>
        <p:txBody>
          <a:bodyPr/>
          <a:lstStyle/>
          <a:p>
            <a:pPr algn="ctr"/>
            <a:r>
              <a:rPr lang="es-ES" sz="2000" b="1" dirty="0">
                <a:solidFill>
                  <a:schemeClr val="tx1"/>
                </a:solidFill>
              </a:rPr>
              <a:t>16.Crear el modelo entidad relación ER y su código SQL.</a:t>
            </a:r>
            <a:endParaRPr lang="en-US" sz="2000" b="1" dirty="0">
              <a:solidFill>
                <a:schemeClr val="tx1"/>
              </a:solidFill>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596408" y="2349408"/>
            <a:ext cx="7013485" cy="3006363"/>
          </a:xfrm>
          <a:prstGeom prst="rect">
            <a:avLst/>
          </a:prstGeom>
          <a:noFill/>
          <a:ln>
            <a:noFill/>
          </a:ln>
        </p:spPr>
      </p:pic>
    </p:spTree>
    <p:extLst>
      <p:ext uri="{BB962C8B-B14F-4D97-AF65-F5344CB8AC3E}">
        <p14:creationId xmlns:p14="http://schemas.microsoft.com/office/powerpoint/2010/main" val="3132029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659040" y="1828800"/>
            <a:ext cx="5872390" cy="4472214"/>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4503104" y="1828800"/>
            <a:ext cx="5545817" cy="2877050"/>
          </a:xfrm>
          <a:prstGeom prst="rect">
            <a:avLst/>
          </a:prstGeom>
          <a:noFill/>
          <a:ln>
            <a:noFill/>
          </a:ln>
        </p:spPr>
      </p:pic>
    </p:spTree>
    <p:extLst>
      <p:ext uri="{BB962C8B-B14F-4D97-AF65-F5344CB8AC3E}">
        <p14:creationId xmlns:p14="http://schemas.microsoft.com/office/powerpoint/2010/main" val="446516256"/>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TotalTime>
  <Words>1513</Words>
  <Application>Microsoft Office PowerPoint</Application>
  <PresentationFormat>Panorámica</PresentationFormat>
  <Paragraphs>76</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Trebuchet MS</vt:lpstr>
      <vt:lpstr>Wingdings 3</vt:lpstr>
      <vt:lpstr>Faceta</vt:lpstr>
      <vt:lpstr>Tarea HITO2</vt:lpstr>
      <vt:lpstr>11.Crear el diseño para una UNIVERSIDAD.</vt:lpstr>
      <vt:lpstr>12.Crear el diagrama Entidad Relación E-R para el ejercicio anterior</vt:lpstr>
      <vt:lpstr>13.Crear la tabla universidad en base al diseño anterior</vt:lpstr>
      <vt:lpstr>14.Agregar registros a la tabla creada anteriormente.</vt:lpstr>
      <vt:lpstr>15.Crear las tablas y 2 registros para cada tabla para el siguiente modelo ER</vt:lpstr>
      <vt:lpstr>Presentación de PowerPoint</vt:lpstr>
      <vt:lpstr>16.Crear el modelo entidad relación ER y su código SQL.</vt:lpstr>
      <vt:lpstr>Presentación de PowerPoint</vt:lpstr>
      <vt:lpstr>cuestionario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HITO2</dc:title>
  <dc:creator>jose cruz apaza</dc:creator>
  <cp:lastModifiedBy>jose cruz apaza</cp:lastModifiedBy>
  <cp:revision>3</cp:revision>
  <dcterms:created xsi:type="dcterms:W3CDTF">2023-09-14T01:13:03Z</dcterms:created>
  <dcterms:modified xsi:type="dcterms:W3CDTF">2023-09-14T01:33:51Z</dcterms:modified>
</cp:coreProperties>
</file>