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1.bin" ContentType="application/vnd.openxmlformats-officedocument.oleObject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embeddings/oleObject2.bin" ContentType="application/vnd.openxmlformats-officedocument.oleObject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2808" autoAdjust="0"/>
  </p:normalViewPr>
  <p:slideViewPr>
    <p:cSldViewPr snapToGrid="0">
      <p:cViewPr>
        <p:scale>
          <a:sx n="100" d="100"/>
          <a:sy n="100" d="100"/>
        </p:scale>
        <p:origin x="-736" y="-288"/>
      </p:cViewPr>
      <p:guideLst>
        <p:guide orient="horz" pos="2117"/>
        <p:guide pos="2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uelade:Desktop:Springboard:Southern%20Water%20Corp%20Financial%20Case%20Study%20MCU%20Student%20Facing%201705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% Contribution</a:t>
            </a:r>
            <a:r>
              <a:rPr lang="en-US" sz="2000" baseline="0"/>
              <a:t> of Each Customer Segment per Unit</a:t>
            </a:r>
            <a:endParaRPr lang="en-US" sz="200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'Revenue Analysis'!$B$61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Analysis'!$B$62:$B$64</c:f>
              <c:numCache>
                <c:formatCode>0%</c:formatCode>
                <c:ptCount val="3"/>
                <c:pt idx="0">
                  <c:v>0.523204753694312</c:v>
                </c:pt>
                <c:pt idx="1">
                  <c:v>0.407643419510752</c:v>
                </c:pt>
                <c:pt idx="2">
                  <c:v>0.414629988848192</c:v>
                </c:pt>
              </c:numCache>
            </c:numRef>
          </c:val>
        </c:ser>
        <c:ser>
          <c:idx val="1"/>
          <c:order val="1"/>
          <c:tx>
            <c:strRef>
              <c:f>'Revenue Analysis'!$C$61</c:f>
              <c:strCache>
                <c:ptCount val="1"/>
                <c:pt idx="0">
                  <c:v>002 Public Sales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Analysis'!$C$62:$C$64</c:f>
              <c:numCache>
                <c:formatCode>0%</c:formatCode>
                <c:ptCount val="3"/>
                <c:pt idx="0">
                  <c:v>0.257547540027908</c:v>
                </c:pt>
                <c:pt idx="1">
                  <c:v>0.34887778414548</c:v>
                </c:pt>
                <c:pt idx="2">
                  <c:v>0.354980857654136</c:v>
                </c:pt>
              </c:numCache>
            </c:numRef>
          </c:val>
        </c:ser>
        <c:ser>
          <c:idx val="2"/>
          <c:order val="2"/>
          <c:tx>
            <c:strRef>
              <c:f>'Revenue Analysis'!$D$61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Analysis'!$D$62:$D$64</c:f>
              <c:numCache>
                <c:formatCode>0%</c:formatCode>
                <c:ptCount val="3"/>
                <c:pt idx="0">
                  <c:v>0.219247706277779</c:v>
                </c:pt>
                <c:pt idx="1">
                  <c:v>0.243478796343767</c:v>
                </c:pt>
                <c:pt idx="2">
                  <c:v>0.230389153497672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2074835144"/>
        <c:axId val="-2080314440"/>
      </c:barChart>
      <c:catAx>
        <c:axId val="-20748351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-2080314440"/>
        <c:crosses val="autoZero"/>
        <c:auto val="1"/>
        <c:lblAlgn val="ctr"/>
        <c:lblOffset val="100"/>
        <c:noMultiLvlLbl val="0"/>
      </c:catAx>
      <c:valAx>
        <c:axId val="-208031444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crossAx val="-20748351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0181750600661322"/>
          <c:y val="0.135311572700297"/>
          <c:w val="0.957607583795228"/>
          <c:h val="0.0631038108367018"/>
        </c:manualLayout>
      </c:layout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 err="1"/>
              <a:t>Kootha</a:t>
            </a:r>
            <a:r>
              <a:rPr lang="en-US" sz="1400" dirty="0"/>
              <a:t> Chemical Expenditure</a:t>
            </a:r>
            <a:r>
              <a:rPr lang="en-US" sz="1400" baseline="0" dirty="0"/>
              <a:t> </a:t>
            </a:r>
            <a:r>
              <a:rPr lang="en-US" sz="1400" dirty="0" err="1" smtClean="0"/>
              <a:t>vs</a:t>
            </a:r>
            <a:r>
              <a:rPr lang="en-US" sz="1400" dirty="0" smtClean="0"/>
              <a:t> </a:t>
            </a:r>
            <a:r>
              <a:rPr lang="en-US" sz="1400" dirty="0"/>
              <a:t>Water Production</a:t>
            </a:r>
          </a:p>
        </c:rich>
      </c:tx>
      <c:layout>
        <c:manualLayout>
          <c:xMode val="edge"/>
          <c:yMode val="edge"/>
          <c:x val="0.207695099482267"/>
          <c:y val="0.00495387568653241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Analysis'!$E$105</c:f>
              <c:strCache>
                <c:ptCount val="1"/>
                <c:pt idx="0">
                  <c:v>Chem-Exp (001)</c:v>
                </c:pt>
              </c:strCache>
            </c:strRef>
          </c:tx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'Expenses Analysis'!$F$105:$Q$105</c:f>
              <c:numCache>
                <c:formatCode>"$"#,##0.00;[Red]\-"$"#,##0.00</c:formatCode>
                <c:ptCount val="12"/>
                <c:pt idx="0">
                  <c:v>593751.8407713731</c:v>
                </c:pt>
                <c:pt idx="1">
                  <c:v>820393.0340141249</c:v>
                </c:pt>
                <c:pt idx="2">
                  <c:v>642291.5821286233</c:v>
                </c:pt>
                <c:pt idx="3">
                  <c:v>609639.9728883749</c:v>
                </c:pt>
                <c:pt idx="4">
                  <c:v>626073.16897125</c:v>
                </c:pt>
                <c:pt idx="5">
                  <c:v>602153.3778975</c:v>
                </c:pt>
                <c:pt idx="6">
                  <c:v>1.1461439847E6</c:v>
                </c:pt>
                <c:pt idx="7">
                  <c:v>964931.8375124999</c:v>
                </c:pt>
                <c:pt idx="8">
                  <c:v>962733.9579</c:v>
                </c:pt>
                <c:pt idx="9">
                  <c:v>964825.2176062498</c:v>
                </c:pt>
                <c:pt idx="10">
                  <c:v>1.02453478359375E6</c:v>
                </c:pt>
                <c:pt idx="11">
                  <c:v>1.16804522566875E6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6247592"/>
        <c:axId val="-2015571880"/>
      </c:barChart>
      <c:lineChart>
        <c:grouping val="standard"/>
        <c:varyColors val="0"/>
        <c:ser>
          <c:idx val="1"/>
          <c:order val="1"/>
          <c:tx>
            <c:v>Kootha Water Production</c:v>
          </c:tx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'Expenses Analysis'!$F$108:$Q$108</c:f>
              <c:numCache>
                <c:formatCode>"$"#,##0.00;[Red]\-"$"#,##0.00</c:formatCode>
                <c:ptCount val="12"/>
                <c:pt idx="0">
                  <c:v>181.933291</c:v>
                </c:pt>
                <c:pt idx="1">
                  <c:v>187.443943</c:v>
                </c:pt>
                <c:pt idx="2">
                  <c:v>184.773657</c:v>
                </c:pt>
                <c:pt idx="3">
                  <c:v>191.541093</c:v>
                </c:pt>
                <c:pt idx="4">
                  <c:v>98.096062</c:v>
                </c:pt>
                <c:pt idx="5">
                  <c:v>185.306853</c:v>
                </c:pt>
                <c:pt idx="6">
                  <c:v>186.901439</c:v>
                </c:pt>
                <c:pt idx="7">
                  <c:v>158.586765</c:v>
                </c:pt>
                <c:pt idx="8">
                  <c:v>191.403676</c:v>
                </c:pt>
                <c:pt idx="9">
                  <c:v>171.057864</c:v>
                </c:pt>
                <c:pt idx="10">
                  <c:v>169.286999</c:v>
                </c:pt>
                <c:pt idx="11">
                  <c:v>142.508717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5731768"/>
        <c:axId val="-2015568840"/>
      </c:lineChart>
      <c:dateAx>
        <c:axId val="-201624759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015571880"/>
        <c:crosses val="autoZero"/>
        <c:auto val="1"/>
        <c:lblOffset val="100"/>
        <c:baseTimeUnit val="months"/>
      </c:dateAx>
      <c:valAx>
        <c:axId val="-2015571880"/>
        <c:scaling>
          <c:orientation val="minMax"/>
        </c:scaling>
        <c:delete val="0"/>
        <c:axPos val="l"/>
        <c:majorGridlines/>
        <c:numFmt formatCode="&quot;$&quot;#,##0.00;[Red]\-&quot;$&quot;#,##0.00" sourceLinked="1"/>
        <c:majorTickMark val="out"/>
        <c:minorTickMark val="none"/>
        <c:tickLblPos val="nextTo"/>
        <c:crossAx val="-2016247592"/>
        <c:crosses val="autoZero"/>
        <c:crossBetween val="between"/>
      </c:valAx>
      <c:valAx>
        <c:axId val="-2015568840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crossAx val="-2045731768"/>
        <c:crosses val="max"/>
        <c:crossBetween val="between"/>
      </c:valAx>
      <c:dateAx>
        <c:axId val="-2045731768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-2015568840"/>
        <c:crosses val="autoZero"/>
        <c:auto val="1"/>
        <c:lblOffset val="100"/>
        <c:baseTimeUnit val="months"/>
        <c:majorUnit val="1.0"/>
        <c:minorUnit val="1.0"/>
      </c:dateAx>
    </c:plotArea>
    <c:legend>
      <c:legendPos val="t"/>
      <c:layout>
        <c:manualLayout>
          <c:xMode val="edge"/>
          <c:yMode val="edge"/>
          <c:x val="0.207232252773193"/>
          <c:y val="0.120541760722348"/>
          <c:w val="0.568728766204184"/>
          <c:h val="0.10407813583121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b="1" i="0" baseline="0" dirty="0" err="1">
                <a:effectLst/>
              </a:rPr>
              <a:t>Surjek</a:t>
            </a:r>
            <a:r>
              <a:rPr lang="en-US" sz="1400" b="1" i="0" baseline="0" dirty="0">
                <a:effectLst/>
              </a:rPr>
              <a:t> Chemical Expenditure </a:t>
            </a:r>
            <a:r>
              <a:rPr lang="en-US" sz="1400" b="1" i="0" baseline="0" dirty="0" err="1" smtClean="0">
                <a:effectLst/>
              </a:rPr>
              <a:t>vs</a:t>
            </a:r>
            <a:r>
              <a:rPr lang="en-US" sz="1400" b="1" i="0" baseline="0" dirty="0" smtClean="0">
                <a:effectLst/>
              </a:rPr>
              <a:t> </a:t>
            </a:r>
            <a:r>
              <a:rPr lang="en-US" sz="1400" b="1" i="0" baseline="0" dirty="0">
                <a:effectLst/>
              </a:rPr>
              <a:t>Water Production</a:t>
            </a:r>
            <a:endParaRPr lang="en-US" sz="1400" dirty="0">
              <a:effectLst/>
            </a:endParaRPr>
          </a:p>
        </c:rich>
      </c:tx>
      <c:layout>
        <c:manualLayout>
          <c:xMode val="edge"/>
          <c:yMode val="edge"/>
          <c:x val="0.143697256452809"/>
          <c:y val="0.011906265133714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6872265966754"/>
          <c:y val="0.283619894893548"/>
          <c:w val="0.705680883639545"/>
          <c:h val="0.6216583860958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'Expenses Analysis'!$E$106</c:f>
              <c:strCache>
                <c:ptCount val="1"/>
                <c:pt idx="0">
                  <c:v>Chem-Exp (001)</c:v>
                </c:pt>
              </c:strCache>
            </c:strRef>
          </c:tx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'Expenses Analysis'!$F$106:$Q$106</c:f>
              <c:numCache>
                <c:formatCode>"$"#,##0.00;[Red]\-"$"#,##0.00</c:formatCode>
                <c:ptCount val="12"/>
                <c:pt idx="0">
                  <c:v>2.5330345131168E6</c:v>
                </c:pt>
                <c:pt idx="1">
                  <c:v>3.05157416256E6</c:v>
                </c:pt>
                <c:pt idx="2">
                  <c:v>3.0842027580672E6</c:v>
                </c:pt>
                <c:pt idx="3">
                  <c:v>4.1352027659712E6</c:v>
                </c:pt>
                <c:pt idx="4">
                  <c:v>4.4732758948416E6</c:v>
                </c:pt>
                <c:pt idx="5">
                  <c:v>3.46495792608E6</c:v>
                </c:pt>
                <c:pt idx="6">
                  <c:v>4.0496428266E6</c:v>
                </c:pt>
                <c:pt idx="7">
                  <c:v>4.7679482214E6</c:v>
                </c:pt>
                <c:pt idx="8">
                  <c:v>4.3467228084E6</c:v>
                </c:pt>
                <c:pt idx="9">
                  <c:v>4.6715411274E6</c:v>
                </c:pt>
                <c:pt idx="10">
                  <c:v>5.478104604E6</c:v>
                </c:pt>
                <c:pt idx="11">
                  <c:v>2.26980516672E6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8857944"/>
        <c:axId val="-2020839208"/>
      </c:barChart>
      <c:lineChart>
        <c:grouping val="standard"/>
        <c:varyColors val="0"/>
        <c:ser>
          <c:idx val="1"/>
          <c:order val="1"/>
          <c:tx>
            <c:v>Surjek Water Production</c:v>
          </c:tx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'Expenses Analysis'!$F$109:$Q$109</c:f>
              <c:numCache>
                <c:formatCode>"$"#,##0.00;[Red]\-"$"#,##0.00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367.6510060000001</c:v>
                </c:pt>
                <c:pt idx="9">
                  <c:v>351.990166</c:v>
                </c:pt>
                <c:pt idx="10">
                  <c:v>362.822</c:v>
                </c:pt>
                <c:pt idx="11">
                  <c:v>260.3123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626072"/>
        <c:axId val="-2020836168"/>
      </c:lineChart>
      <c:dateAx>
        <c:axId val="-203885794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020839208"/>
        <c:crosses val="autoZero"/>
        <c:auto val="1"/>
        <c:lblOffset val="100"/>
        <c:baseTimeUnit val="months"/>
      </c:dateAx>
      <c:valAx>
        <c:axId val="-2020839208"/>
        <c:scaling>
          <c:orientation val="minMax"/>
        </c:scaling>
        <c:delete val="0"/>
        <c:axPos val="l"/>
        <c:majorGridlines/>
        <c:numFmt formatCode="&quot;$&quot;#,##0.00;[Red]\-&quot;$&quot;#,##0.00" sourceLinked="1"/>
        <c:majorTickMark val="out"/>
        <c:minorTickMark val="none"/>
        <c:tickLblPos val="nextTo"/>
        <c:crossAx val="-2038857944"/>
        <c:crosses val="autoZero"/>
        <c:crossBetween val="between"/>
      </c:valAx>
      <c:valAx>
        <c:axId val="-2020836168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crossAx val="-2040626072"/>
        <c:crosses val="max"/>
        <c:crossBetween val="between"/>
      </c:valAx>
      <c:dateAx>
        <c:axId val="-2040626072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-2020836168"/>
        <c:crosses val="autoZero"/>
        <c:auto val="1"/>
        <c:lblOffset val="100"/>
        <c:baseTimeUnit val="months"/>
      </c:dateAx>
    </c:plotArea>
    <c:legend>
      <c:legendPos val="t"/>
      <c:layout>
        <c:manualLayout>
          <c:xMode val="edge"/>
          <c:yMode val="edge"/>
          <c:x val="0.118816425973659"/>
          <c:y val="0.137585421412301"/>
          <c:w val="0.591963207513859"/>
          <c:h val="0.10730436030348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 err="1">
                <a:effectLst/>
              </a:rPr>
              <a:t>Jutik</a:t>
            </a:r>
            <a:r>
              <a:rPr lang="en-US" sz="1400" b="1" i="0" baseline="0" dirty="0">
                <a:effectLst/>
              </a:rPr>
              <a:t> Chemical </a:t>
            </a:r>
            <a:r>
              <a:rPr lang="en-US" sz="1400" b="1" i="0" baseline="0" dirty="0" smtClean="0">
                <a:effectLst/>
              </a:rPr>
              <a:t>Expenditure </a:t>
            </a:r>
            <a:r>
              <a:rPr lang="en-US" sz="1400" b="1" i="0" baseline="0" dirty="0" err="1">
                <a:effectLst/>
              </a:rPr>
              <a:t>vs</a:t>
            </a:r>
            <a:r>
              <a:rPr lang="en-US" sz="1400" b="1" i="0" baseline="0" dirty="0">
                <a:effectLst/>
              </a:rPr>
              <a:t> Water Production</a:t>
            </a:r>
            <a:endParaRPr lang="en-US" sz="1400" dirty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sz="1400" dirty="0"/>
          </a:p>
        </c:rich>
      </c:tx>
      <c:layout>
        <c:manualLayout>
          <c:xMode val="edge"/>
          <c:yMode val="edge"/>
          <c:x val="0.153768151075454"/>
          <c:y val="0.0023316815113996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830345321879"/>
          <c:y val="0.270219671937919"/>
          <c:w val="0.732098907990483"/>
          <c:h val="0.6321320767222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'Expenses Analysis'!$E$107</c:f>
              <c:strCache>
                <c:ptCount val="1"/>
                <c:pt idx="0">
                  <c:v>Chem-Exp (001)</c:v>
                </c:pt>
              </c:strCache>
            </c:strRef>
          </c:tx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'Expenses Analysis'!$F$107:$Q$107</c:f>
              <c:numCache>
                <c:formatCode>"$"#,##0.00;[Red]\-"$"#,##0.00</c:formatCode>
                <c:ptCount val="12"/>
                <c:pt idx="0">
                  <c:v>1.6255963356633E6</c:v>
                </c:pt>
                <c:pt idx="1">
                  <c:v>1.2950678472732E6</c:v>
                </c:pt>
                <c:pt idx="2">
                  <c:v>1.7506248818058E6</c:v>
                </c:pt>
                <c:pt idx="3">
                  <c:v>1.4725293869286E6</c:v>
                </c:pt>
                <c:pt idx="4">
                  <c:v>1.25220049239285E6</c:v>
                </c:pt>
                <c:pt idx="5">
                  <c:v>1.4067826738875E6</c:v>
                </c:pt>
                <c:pt idx="6">
                  <c:v>1.8774495046125E6</c:v>
                </c:pt>
                <c:pt idx="7">
                  <c:v>1.91221917504375E6</c:v>
                </c:pt>
                <c:pt idx="8">
                  <c:v>2.26662519805313E6</c:v>
                </c:pt>
                <c:pt idx="9">
                  <c:v>2.234200574425E6</c:v>
                </c:pt>
                <c:pt idx="10">
                  <c:v>2.5937156428375E6</c:v>
                </c:pt>
                <c:pt idx="11">
                  <c:v>2.2748077859325E6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6634344"/>
        <c:axId val="-2016735640"/>
      </c:barChart>
      <c:lineChart>
        <c:grouping val="standard"/>
        <c:varyColors val="0"/>
        <c:ser>
          <c:idx val="1"/>
          <c:order val="1"/>
          <c:tx>
            <c:v>Jutik Water Production</c:v>
          </c:tx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'Expenses Analysis'!$F$110:$Q$110</c:f>
              <c:numCache>
                <c:formatCode>"$"#,##0.00;[Red]\-"$"#,##0.00</c:formatCode>
                <c:ptCount val="12"/>
                <c:pt idx="0">
                  <c:v>250.241991</c:v>
                </c:pt>
                <c:pt idx="1">
                  <c:v>206.740703</c:v>
                </c:pt>
                <c:pt idx="2">
                  <c:v>201.235461</c:v>
                </c:pt>
                <c:pt idx="3">
                  <c:v>174.369566</c:v>
                </c:pt>
                <c:pt idx="4">
                  <c:v>204.09105</c:v>
                </c:pt>
                <c:pt idx="5">
                  <c:v>146.356666</c:v>
                </c:pt>
                <c:pt idx="6">
                  <c:v>204.202497</c:v>
                </c:pt>
                <c:pt idx="7">
                  <c:v>217.430199</c:v>
                </c:pt>
                <c:pt idx="8">
                  <c:v>230.9822</c:v>
                </c:pt>
                <c:pt idx="9">
                  <c:v>236.441136</c:v>
                </c:pt>
                <c:pt idx="10">
                  <c:v>241.407369</c:v>
                </c:pt>
                <c:pt idx="11">
                  <c:v>220.380334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4843832"/>
        <c:axId val="-2016644584"/>
      </c:lineChart>
      <c:dateAx>
        <c:axId val="-201663434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016735640"/>
        <c:crosses val="autoZero"/>
        <c:auto val="1"/>
        <c:lblOffset val="100"/>
        <c:baseTimeUnit val="months"/>
      </c:dateAx>
      <c:valAx>
        <c:axId val="-2016735640"/>
        <c:scaling>
          <c:orientation val="minMax"/>
        </c:scaling>
        <c:delete val="0"/>
        <c:axPos val="l"/>
        <c:majorGridlines/>
        <c:numFmt formatCode="&quot;$&quot;#,##0.00;[Red]\-&quot;$&quot;#,##0.00" sourceLinked="1"/>
        <c:majorTickMark val="out"/>
        <c:minorTickMark val="none"/>
        <c:tickLblPos val="nextTo"/>
        <c:crossAx val="-2016634344"/>
        <c:crosses val="autoZero"/>
        <c:crossBetween val="between"/>
      </c:valAx>
      <c:valAx>
        <c:axId val="-2016644584"/>
        <c:scaling>
          <c:orientation val="minMax"/>
        </c:scaling>
        <c:delete val="0"/>
        <c:axPos val="r"/>
        <c:numFmt formatCode="General" sourceLinked="0"/>
        <c:majorTickMark val="out"/>
        <c:minorTickMark val="none"/>
        <c:tickLblPos val="nextTo"/>
        <c:crossAx val="-2074843832"/>
        <c:crosses val="max"/>
        <c:crossBetween val="between"/>
      </c:valAx>
      <c:dateAx>
        <c:axId val="-2074843832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-2016644584"/>
        <c:crosses val="autoZero"/>
        <c:auto val="1"/>
        <c:lblOffset val="100"/>
        <c:baseTimeUnit val="months"/>
      </c:dateAx>
    </c:plotArea>
    <c:legend>
      <c:legendPos val="t"/>
      <c:layout>
        <c:manualLayout>
          <c:xMode val="edge"/>
          <c:yMode val="edge"/>
          <c:x val="0.0664974010883196"/>
          <c:y val="0.124854201056674"/>
          <c:w val="0.625321879012911"/>
          <c:h val="0.08473803116382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EBIT per Unit in </a:t>
            </a:r>
            <a:r>
              <a:rPr lang="en-US" sz="1400" dirty="0" smtClean="0"/>
              <a:t>USD (Annual Totals)</a:t>
            </a:r>
            <a:endParaRPr lang="en-US" sz="1400" dirty="0"/>
          </a:p>
        </c:rich>
      </c:tx>
      <c:layout>
        <c:manualLayout>
          <c:xMode val="edge"/>
          <c:yMode val="edge"/>
          <c:x val="0.107154773026253"/>
          <c:y val="0.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'EBIT Analysis'!$B$23</c:f>
              <c:strCache>
                <c:ptCount val="1"/>
                <c:pt idx="0">
                  <c:v>EBIT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dLbls>
            <c:dLbl>
              <c:idx val="2"/>
              <c:layout>
                <c:manualLayout>
                  <c:x val="-0.00302663438256658"/>
                  <c:y val="0.0303393280330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&quot;$&quot;#,##0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'EBIT Analysis'!$A$23:$A$25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Analysis'!$Q$23:$Q$25</c:f>
              <c:numCache>
                <c:formatCode>"$"#,##0.00;[Red]\-"$"#,##0.00</c:formatCode>
                <c:ptCount val="3"/>
                <c:pt idx="0">
                  <c:v>1.97211332058255E7</c:v>
                </c:pt>
                <c:pt idx="1">
                  <c:v>2.29362501290342E7</c:v>
                </c:pt>
                <c:pt idx="2">
                  <c:v>7.29417360971944E7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017078104"/>
        <c:axId val="-2016601560"/>
      </c:barChart>
      <c:catAx>
        <c:axId val="-2017078104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16601560"/>
        <c:crosses val="autoZero"/>
        <c:auto val="1"/>
        <c:lblAlgn val="ctr"/>
        <c:lblOffset val="100"/>
        <c:noMultiLvlLbl val="0"/>
      </c:catAx>
      <c:valAx>
        <c:axId val="-2016601560"/>
        <c:scaling>
          <c:orientation val="minMax"/>
        </c:scaling>
        <c:delete val="0"/>
        <c:axPos val="l"/>
        <c:majorGridlines/>
        <c:numFmt formatCode="&quot;$&quot;#,##0.00;[Red]\-&quot;$&quot;#,##0.00" sourceLinked="1"/>
        <c:majorTickMark val="none"/>
        <c:minorTickMark val="none"/>
        <c:tickLblPos val="nextTo"/>
        <c:crossAx val="-20170781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b="1" i="0" baseline="0">
                <a:effectLst/>
              </a:rPr>
              <a:t>EBIT per Unit in</a:t>
            </a:r>
            <a:endParaRPr lang="en-US" sz="1400">
              <a:effectLst/>
            </a:endParaRPr>
          </a:p>
          <a:p>
            <a:pPr>
              <a:defRPr sz="1400"/>
            </a:pPr>
            <a:r>
              <a:rPr lang="en-US" sz="1400" b="1" i="0" baseline="0">
                <a:effectLst/>
              </a:rPr>
              <a:t>Margin % (Annual Totals)</a:t>
            </a:r>
            <a:endParaRPr lang="en-US" sz="1400">
              <a:effectLst/>
            </a:endParaRPr>
          </a:p>
        </c:rich>
      </c:tx>
      <c:layout>
        <c:manualLayout>
          <c:xMode val="edge"/>
          <c:yMode val="edge"/>
          <c:x val="0.231383559302282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448695947003"/>
          <c:y val="0.246995659532191"/>
          <c:w val="0.813839227409182"/>
          <c:h val="0.60071097255508"/>
        </c:manualLayout>
      </c:layout>
      <c:barChart>
        <c:barDir val="col"/>
        <c:grouping val="clustered"/>
        <c:varyColors val="0"/>
        <c:ser>
          <c:idx val="0"/>
          <c:order val="0"/>
          <c:tx>
            <c:v>EBIT Margin %</c:v>
          </c:tx>
          <c:spPr>
            <a:solidFill>
              <a:srgbClr val="3366FF"/>
            </a:solidFill>
          </c:spPr>
          <c:invertIfNegative val="0"/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'EBIT Analysis'!$A$56:$A$58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Analysis'!$Q$56:$Q$58</c:f>
              <c:numCache>
                <c:formatCode>0.00%</c:formatCode>
                <c:ptCount val="3"/>
                <c:pt idx="0">
                  <c:v>0.277977941729467</c:v>
                </c:pt>
                <c:pt idx="1">
                  <c:v>0.113402440149403</c:v>
                </c:pt>
                <c:pt idx="2">
                  <c:v>0.44567644671722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017026520"/>
        <c:axId val="-2017356088"/>
      </c:barChart>
      <c:catAx>
        <c:axId val="-201702652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17356088"/>
        <c:crosses val="autoZero"/>
        <c:auto val="1"/>
        <c:lblAlgn val="ctr"/>
        <c:lblOffset val="100"/>
        <c:noMultiLvlLbl val="0"/>
      </c:catAx>
      <c:valAx>
        <c:axId val="-2017356088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-2017026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EBIT Margin Trends July 2013 - June 2014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'EBIT Analysis'!$A$56</c:f>
              <c:strCache>
                <c:ptCount val="1"/>
                <c:pt idx="0">
                  <c:v>Kootha</c:v>
                </c:pt>
              </c:strCache>
            </c:strRef>
          </c:tx>
          <c:spPr>
            <a:ln>
              <a:solidFill>
                <a:srgbClr val="000090"/>
              </a:solidFill>
            </a:ln>
          </c:spPr>
          <c:marker>
            <c:symbol val="none"/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'EBIT Analysis'!$E$56:$P$56</c:f>
              <c:numCache>
                <c:formatCode>0.00%</c:formatCode>
                <c:ptCount val="12"/>
                <c:pt idx="0">
                  <c:v>0.415294379338949</c:v>
                </c:pt>
                <c:pt idx="1">
                  <c:v>0.161201511830402</c:v>
                </c:pt>
                <c:pt idx="2">
                  <c:v>0.288874107236555</c:v>
                </c:pt>
                <c:pt idx="3">
                  <c:v>0.32001932998338</c:v>
                </c:pt>
                <c:pt idx="4">
                  <c:v>0.338693126262583</c:v>
                </c:pt>
                <c:pt idx="5">
                  <c:v>0.348207838464762</c:v>
                </c:pt>
                <c:pt idx="6">
                  <c:v>0.328890581470259</c:v>
                </c:pt>
                <c:pt idx="7">
                  <c:v>0.361700538749878</c:v>
                </c:pt>
                <c:pt idx="8">
                  <c:v>0.395745035235543</c:v>
                </c:pt>
                <c:pt idx="9">
                  <c:v>0.171210603522563</c:v>
                </c:pt>
                <c:pt idx="10">
                  <c:v>0.130144344099406</c:v>
                </c:pt>
                <c:pt idx="11">
                  <c:v>-0.0320154526928637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'EBIT Analysis'!$A$57</c:f>
              <c:strCache>
                <c:ptCount val="1"/>
                <c:pt idx="0">
                  <c:v>Surjek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'EBIT Analysis'!$E$57:$P$57</c:f>
              <c:numCache>
                <c:formatCode>0.00%</c:formatCode>
                <c:ptCount val="12"/>
                <c:pt idx="0">
                  <c:v>0.345595694053813</c:v>
                </c:pt>
                <c:pt idx="1">
                  <c:v>0.0645996842741764</c:v>
                </c:pt>
                <c:pt idx="2">
                  <c:v>0.144333592891842</c:v>
                </c:pt>
                <c:pt idx="3">
                  <c:v>-0.221777484315229</c:v>
                </c:pt>
                <c:pt idx="4">
                  <c:v>-0.447662017958343</c:v>
                </c:pt>
                <c:pt idx="5">
                  <c:v>0.167321450634947</c:v>
                </c:pt>
                <c:pt idx="6">
                  <c:v>0.37427618015255</c:v>
                </c:pt>
                <c:pt idx="7">
                  <c:v>0.113689423322872</c:v>
                </c:pt>
                <c:pt idx="8">
                  <c:v>0.235743214787461</c:v>
                </c:pt>
                <c:pt idx="9">
                  <c:v>0.11675504697527</c:v>
                </c:pt>
                <c:pt idx="10">
                  <c:v>-0.293565815489752</c:v>
                </c:pt>
                <c:pt idx="11">
                  <c:v>0.474821611306421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'EBIT Analysis'!$A$58</c:f>
              <c:strCache>
                <c:ptCount val="1"/>
                <c:pt idx="0">
                  <c:v>Jutik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'EBIT Analysis'!$E$58:$P$58</c:f>
              <c:numCache>
                <c:formatCode>0.00%</c:formatCode>
                <c:ptCount val="12"/>
                <c:pt idx="0">
                  <c:v>0.357623889532973</c:v>
                </c:pt>
                <c:pt idx="1">
                  <c:v>0.501310754626373</c:v>
                </c:pt>
                <c:pt idx="2">
                  <c:v>0.335324391203424</c:v>
                </c:pt>
                <c:pt idx="3">
                  <c:v>0.37373471996247</c:v>
                </c:pt>
                <c:pt idx="4">
                  <c:v>0.470396919032817</c:v>
                </c:pt>
                <c:pt idx="5">
                  <c:v>0.473130042081009</c:v>
                </c:pt>
                <c:pt idx="6">
                  <c:v>0.535302028986437</c:v>
                </c:pt>
                <c:pt idx="7">
                  <c:v>0.525779090115103</c:v>
                </c:pt>
                <c:pt idx="8">
                  <c:v>0.385880682852006</c:v>
                </c:pt>
                <c:pt idx="9">
                  <c:v>0.551521192789529</c:v>
                </c:pt>
                <c:pt idx="10">
                  <c:v>0.432283324591983</c:v>
                </c:pt>
                <c:pt idx="11">
                  <c:v>0.373034955444316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6499624"/>
        <c:axId val="-2079826408"/>
      </c:lineChart>
      <c:dateAx>
        <c:axId val="-20164996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079826408"/>
        <c:crosses val="autoZero"/>
        <c:auto val="1"/>
        <c:lblOffset val="100"/>
        <c:baseTimeUnit val="months"/>
      </c:dateAx>
      <c:valAx>
        <c:axId val="-207982640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016499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 err="1"/>
              <a:t>Surjek</a:t>
            </a:r>
            <a:r>
              <a:rPr lang="en-US" sz="1400" dirty="0"/>
              <a:t> Revenues (Jul 14 - Dec 14)</a:t>
            </a:r>
          </a:p>
        </c:rich>
      </c:tx>
      <c:layout>
        <c:manualLayout>
          <c:xMode val="edge"/>
          <c:yMode val="edge"/>
          <c:x val="0.0564652818109461"/>
          <c:y val="0.00451953525250171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Analysis'!$C$37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'Revenue Analysis'!$E$37:$P$37</c:f>
              <c:numCache>
                <c:formatCode>"$"#,##0.00;[Red]\-"$"#,##0.00</c:formatCode>
                <c:ptCount val="12"/>
                <c:pt idx="0">
                  <c:v>7.22002123875E6</c:v>
                </c:pt>
                <c:pt idx="1">
                  <c:v>6.085131015E6</c:v>
                </c:pt>
                <c:pt idx="2">
                  <c:v>6.72329171625E6</c:v>
                </c:pt>
                <c:pt idx="3">
                  <c:v>6.31318053E6</c:v>
                </c:pt>
                <c:pt idx="4">
                  <c:v>5.7637086675E6</c:v>
                </c:pt>
                <c:pt idx="5">
                  <c:v>6.48456651E6</c:v>
                </c:pt>
                <c:pt idx="6">
                  <c:v>9.314190675E6</c:v>
                </c:pt>
                <c:pt idx="7">
                  <c:v>6.7503961375E6</c:v>
                </c:pt>
                <c:pt idx="8">
                  <c:v>8.18528365875E6</c:v>
                </c:pt>
                <c:pt idx="9">
                  <c:v>6.7785146025E6</c:v>
                </c:pt>
                <c:pt idx="10">
                  <c:v>6.094707705E6</c:v>
                </c:pt>
                <c:pt idx="11">
                  <c:v>6.7350696975E6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'Revenue Analysis'!$C$38</c:f>
              <c:strCache>
                <c:ptCount val="1"/>
                <c:pt idx="0">
                  <c:v>002 Public Sales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'Revenue Analysis'!$E$38:$P$38</c:f>
              <c:numCache>
                <c:formatCode>"$"#,##0.00;[Red]\-"$"#,##0.00</c:formatCode>
                <c:ptCount val="12"/>
                <c:pt idx="0">
                  <c:v>5.9685508907E6</c:v>
                </c:pt>
                <c:pt idx="1">
                  <c:v>5.0303749724E6</c:v>
                </c:pt>
                <c:pt idx="2">
                  <c:v>5.5579211521E6</c:v>
                </c:pt>
                <c:pt idx="3">
                  <c:v>5.2188959048E6</c:v>
                </c:pt>
                <c:pt idx="4">
                  <c:v>4.7646658318E6</c:v>
                </c:pt>
                <c:pt idx="5">
                  <c:v>5.3605749816E6</c:v>
                </c:pt>
                <c:pt idx="6">
                  <c:v>7.699730958E6</c:v>
                </c:pt>
                <c:pt idx="7">
                  <c:v>6.985660807E6</c:v>
                </c:pt>
                <c:pt idx="8">
                  <c:v>6.7665011579E6</c:v>
                </c:pt>
                <c:pt idx="9">
                  <c:v>6.6035720714E6</c:v>
                </c:pt>
                <c:pt idx="10">
                  <c:v>5.0382917028E6</c:v>
                </c:pt>
                <c:pt idx="11">
                  <c:v>5.5676576166E6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'Revenue Analysis'!$C$39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'Revenue Analysis'!$E$39:$P$39</c:f>
              <c:numCache>
                <c:formatCode>"$"#,##0.00;[Red]\-"$"#,##0.00</c:formatCode>
                <c:ptCount val="12"/>
                <c:pt idx="0">
                  <c:v>4.13947884355E6</c:v>
                </c:pt>
                <c:pt idx="1">
                  <c:v>3.4888084486E6</c:v>
                </c:pt>
                <c:pt idx="2">
                  <c:v>3.85468725065E6</c:v>
                </c:pt>
                <c:pt idx="3">
                  <c:v>3.6195568372E6</c:v>
                </c:pt>
                <c:pt idx="4">
                  <c:v>3.3045263027E6</c:v>
                </c:pt>
                <c:pt idx="5">
                  <c:v>3.7178181324E6</c:v>
                </c:pt>
                <c:pt idx="6">
                  <c:v>5.340135987E6</c:v>
                </c:pt>
                <c:pt idx="7">
                  <c:v>4.8448937855E6</c:v>
                </c:pt>
                <c:pt idx="8">
                  <c:v>4.69289596435E6</c:v>
                </c:pt>
                <c:pt idx="9">
                  <c:v>4.8863483721E6</c:v>
                </c:pt>
                <c:pt idx="10">
                  <c:v>3.4942990842E6</c:v>
                </c:pt>
                <c:pt idx="11">
                  <c:v>3.8614399599E6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9398712"/>
        <c:axId val="-2019555528"/>
      </c:lineChart>
      <c:dateAx>
        <c:axId val="-20193987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crossAx val="-2019555528"/>
        <c:crosses val="autoZero"/>
        <c:auto val="1"/>
        <c:lblOffset val="100"/>
        <c:baseTimeUnit val="months"/>
      </c:dateAx>
      <c:valAx>
        <c:axId val="-2019555528"/>
        <c:scaling>
          <c:orientation val="minMax"/>
        </c:scaling>
        <c:delete val="0"/>
        <c:axPos val="l"/>
        <c:majorGridlines/>
        <c:numFmt formatCode="&quot;$&quot;#,##0.00;[Red]\-&quot;$&quot;#,##0.00" sourceLinked="1"/>
        <c:majorTickMark val="none"/>
        <c:minorTickMark val="none"/>
        <c:tickLblPos val="nextTo"/>
        <c:crossAx val="-2019398712"/>
        <c:crosses val="autoZero"/>
        <c:crossBetween val="between"/>
      </c:valAx>
    </c:plotArea>
    <c:legend>
      <c:legendPos val="t"/>
      <c:legendEntry>
        <c:idx val="2"/>
        <c:txPr>
          <a:bodyPr/>
          <a:lstStyle/>
          <a:p>
            <a:pPr>
              <a:defRPr sz="1000"/>
            </a:pPr>
            <a:endParaRPr lang="en-US"/>
          </a:p>
        </c:txPr>
      </c:legendEntry>
      <c:layout>
        <c:manualLayout>
          <c:xMode val="edge"/>
          <c:yMode val="edge"/>
          <c:x val="0.0854993118455615"/>
          <c:y val="0.0915534972214843"/>
          <c:w val="0.692131624512773"/>
          <c:h val="0.17308239329498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 err="1"/>
              <a:t>Kootha</a:t>
            </a:r>
            <a:r>
              <a:rPr lang="en-US" sz="1400" baseline="0" dirty="0"/>
              <a:t> Revenues (Jul 14 - Dec 14)</a:t>
            </a:r>
            <a:endParaRPr lang="en-US" sz="1400" dirty="0"/>
          </a:p>
        </c:rich>
      </c:tx>
      <c:layout>
        <c:manualLayout>
          <c:xMode val="edge"/>
          <c:yMode val="edge"/>
          <c:x val="0.0594915863943403"/>
          <c:y val="0.00479192646168098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'Revenue Analysis'!$E$34:$P$34</c:f>
              <c:numCache>
                <c:formatCode>"$"#,##0.00;[Red]\-"$"#,##0.00</c:formatCode>
                <c:ptCount val="12"/>
                <c:pt idx="0">
                  <c:v>3.0945369987E6</c:v>
                </c:pt>
                <c:pt idx="1">
                  <c:v>2.980521810525E6</c:v>
                </c:pt>
                <c:pt idx="2">
                  <c:v>2.752413741E6</c:v>
                </c:pt>
                <c:pt idx="3">
                  <c:v>2.7321519372E6</c:v>
                </c:pt>
                <c:pt idx="4">
                  <c:v>2.8850280123E6</c:v>
                </c:pt>
                <c:pt idx="5">
                  <c:v>2.815308378225E6</c:v>
                </c:pt>
                <c:pt idx="6">
                  <c:v>4.092821359725E6</c:v>
                </c:pt>
                <c:pt idx="7">
                  <c:v>3.6228395637E6</c:v>
                </c:pt>
                <c:pt idx="8">
                  <c:v>3.81823810095E6</c:v>
                </c:pt>
                <c:pt idx="9">
                  <c:v>2.789853534825E6</c:v>
                </c:pt>
                <c:pt idx="10">
                  <c:v>2.82264629115E6</c:v>
                </c:pt>
                <c:pt idx="11">
                  <c:v>2.71237918035E6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'Revenue Analysis'!$C$35</c:f>
              <c:strCache>
                <c:ptCount val="1"/>
                <c:pt idx="0">
                  <c:v>002 Public Sales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'Revenue Analysis'!$E$35:$P$35</c:f>
              <c:numCache>
                <c:formatCode>"$"#,##0.00;[Red]\-"$"#,##0.00</c:formatCode>
                <c:ptCount val="12"/>
                <c:pt idx="0">
                  <c:v>1.52328583761007E6</c:v>
                </c:pt>
                <c:pt idx="1">
                  <c:v>1.46716186123093E6</c:v>
                </c:pt>
                <c:pt idx="2">
                  <c:v>1.35487566400725E6</c:v>
                </c:pt>
                <c:pt idx="3">
                  <c:v>1.3449017910867E6</c:v>
                </c:pt>
                <c:pt idx="4">
                  <c:v>1.42015503905468E6</c:v>
                </c:pt>
                <c:pt idx="5">
                  <c:v>1.38583554918126E6</c:v>
                </c:pt>
                <c:pt idx="6">
                  <c:v>2.01469131432463E6</c:v>
                </c:pt>
                <c:pt idx="7">
                  <c:v>1.78334277523133E6</c:v>
                </c:pt>
                <c:pt idx="8">
                  <c:v>1.87952770519264E6</c:v>
                </c:pt>
                <c:pt idx="9">
                  <c:v>1.37330540251761E6</c:v>
                </c:pt>
                <c:pt idx="10">
                  <c:v>1.38944763681859E6</c:v>
                </c:pt>
                <c:pt idx="11">
                  <c:v>1.33516865152729E6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'Revenue Analysis'!$C$36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'Revenue Analysis'!$E$36:$P$36</c:f>
              <c:numCache>
                <c:formatCode>"$"#,##0.00;[Red]\-"$"#,##0.00</c:formatCode>
                <c:ptCount val="12"/>
                <c:pt idx="0">
                  <c:v>1.29675836136E6</c:v>
                </c:pt>
                <c:pt idx="1">
                  <c:v>1.24898056822E6</c:v>
                </c:pt>
                <c:pt idx="2">
                  <c:v>1.1533924248E6</c:v>
                </c:pt>
                <c:pt idx="3">
                  <c:v>1.14490176416E6</c:v>
                </c:pt>
                <c:pt idx="4">
                  <c:v>1.20896411944E6</c:v>
                </c:pt>
                <c:pt idx="5">
                  <c:v>1.17974827278E6</c:v>
                </c:pt>
                <c:pt idx="6">
                  <c:v>1.71508704598E6</c:v>
                </c:pt>
                <c:pt idx="7">
                  <c:v>1.51814229336E6</c:v>
                </c:pt>
                <c:pt idx="8">
                  <c:v>1.60002358516E6</c:v>
                </c:pt>
                <c:pt idx="9">
                  <c:v>1.16908148126E6</c:v>
                </c:pt>
                <c:pt idx="10">
                  <c:v>1.18282320772E6</c:v>
                </c:pt>
                <c:pt idx="11">
                  <c:v>1.13661603748E6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3247880"/>
        <c:axId val="-2106364184"/>
      </c:lineChart>
      <c:dateAx>
        <c:axId val="-208324788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106364184"/>
        <c:crosses val="autoZero"/>
        <c:auto val="1"/>
        <c:lblOffset val="100"/>
        <c:baseTimeUnit val="months"/>
      </c:dateAx>
      <c:valAx>
        <c:axId val="-2106364184"/>
        <c:scaling>
          <c:orientation val="minMax"/>
        </c:scaling>
        <c:delete val="0"/>
        <c:axPos val="l"/>
        <c:majorGridlines/>
        <c:numFmt formatCode="&quot;$&quot;#,##0.00;[Red]\-&quot;$&quot;#,##0.00" sourceLinked="1"/>
        <c:majorTickMark val="out"/>
        <c:minorTickMark val="none"/>
        <c:tickLblPos val="nextTo"/>
        <c:crossAx val="-20832478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0264107278468364"/>
          <c:y val="0.0820324580468166"/>
          <c:w val="0.884782765098525"/>
          <c:h val="0.186677236612392"/>
        </c:manualLayout>
      </c:layout>
      <c:overlay val="0"/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b="1" i="0" baseline="0" dirty="0" err="1">
                <a:effectLst/>
              </a:rPr>
              <a:t>Jutik</a:t>
            </a:r>
            <a:r>
              <a:rPr lang="en-US" sz="1400" b="1" i="0" baseline="0" dirty="0">
                <a:effectLst/>
              </a:rPr>
              <a:t> Revenues (Jul 14 - Dec 14)</a:t>
            </a:r>
            <a:endParaRPr lang="en-US" sz="1400" dirty="0">
              <a:effectLst/>
            </a:endParaRPr>
          </a:p>
        </c:rich>
      </c:tx>
      <c:layout>
        <c:manualLayout>
          <c:xMode val="edge"/>
          <c:yMode val="edge"/>
          <c:x val="0.0332904122278833"/>
          <c:y val="0.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Analysis'!$C$40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'Revenue Analysis'!$E$40:$P$40</c:f>
              <c:numCache>
                <c:formatCode>"$"#,##0.00;[Red]\-"$"#,##0.00</c:formatCode>
                <c:ptCount val="12"/>
                <c:pt idx="0">
                  <c:v>5.29868616375E6</c:v>
                </c:pt>
                <c:pt idx="1">
                  <c:v>5.85426828375E6</c:v>
                </c:pt>
                <c:pt idx="2">
                  <c:v>5.09811371625E6</c:v>
                </c:pt>
                <c:pt idx="3">
                  <c:v>4.50656761125E6</c:v>
                </c:pt>
                <c:pt idx="4">
                  <c:v>4.95071851875E6</c:v>
                </c:pt>
                <c:pt idx="5">
                  <c:v>4.219638255E6</c:v>
                </c:pt>
                <c:pt idx="6">
                  <c:v>6.454620585E6</c:v>
                </c:pt>
                <c:pt idx="7">
                  <c:v>6.57368467875E6</c:v>
                </c:pt>
                <c:pt idx="8">
                  <c:v>5.89657984875E6</c:v>
                </c:pt>
                <c:pt idx="9">
                  <c:v>6.25473408E6</c:v>
                </c:pt>
                <c:pt idx="10">
                  <c:v>6.16109806125E6</c:v>
                </c:pt>
                <c:pt idx="11">
                  <c:v>6.59180077125E6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'Revenue Analysis'!$C$41</c:f>
              <c:strCache>
                <c:ptCount val="1"/>
                <c:pt idx="0">
                  <c:v>002 Public Sales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'Revenue Analysis'!$E$41:$P$41</c:f>
              <c:numCache>
                <c:formatCode>"$"#,##0.00;[Red]\-"$"#,##0.00</c:formatCode>
                <c:ptCount val="12"/>
                <c:pt idx="0">
                  <c:v>4.3802472287E6</c:v>
                </c:pt>
                <c:pt idx="1">
                  <c:v>3.8395284479E6</c:v>
                </c:pt>
                <c:pt idx="2">
                  <c:v>5.2144406721E6</c:v>
                </c:pt>
                <c:pt idx="3">
                  <c:v>4.7254292253E6</c:v>
                </c:pt>
                <c:pt idx="4">
                  <c:v>4.0925939755E6</c:v>
                </c:pt>
                <c:pt idx="5">
                  <c:v>4.4882342908E6</c:v>
                </c:pt>
                <c:pt idx="6">
                  <c:v>5.3358196836E6</c:v>
                </c:pt>
                <c:pt idx="7">
                  <c:v>5.4342460011E6</c:v>
                </c:pt>
                <c:pt idx="8">
                  <c:v>4.8745060083E6</c:v>
                </c:pt>
                <c:pt idx="9">
                  <c:v>5.1705801728E6</c:v>
                </c:pt>
                <c:pt idx="10">
                  <c:v>5.0931743973E6</c:v>
                </c:pt>
                <c:pt idx="11">
                  <c:v>5.4492219709E6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'Revenue Analysis'!$C$42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'Revenue Analysis'!$E$42:$P$42</c:f>
              <c:numCache>
                <c:formatCode>"$"#,##0.00;[Red]\-"$"#,##0.00</c:formatCode>
                <c:ptCount val="12"/>
                <c:pt idx="0">
                  <c:v>3.03791340055E6</c:v>
                </c:pt>
                <c:pt idx="1">
                  <c:v>3.35644714935E6</c:v>
                </c:pt>
                <c:pt idx="2">
                  <c:v>2.92291853065E6</c:v>
                </c:pt>
                <c:pt idx="3">
                  <c:v>2.58376543045E6</c:v>
                </c:pt>
                <c:pt idx="4">
                  <c:v>2.83841195075E6</c:v>
                </c:pt>
                <c:pt idx="5">
                  <c:v>2.4192592662E6</c:v>
                </c:pt>
                <c:pt idx="6">
                  <c:v>3.7006491354E6</c:v>
                </c:pt>
                <c:pt idx="7">
                  <c:v>3.76891254915E6</c:v>
                </c:pt>
                <c:pt idx="8">
                  <c:v>3.38070577995E6</c:v>
                </c:pt>
                <c:pt idx="9">
                  <c:v>3.5860475392E6</c:v>
                </c:pt>
                <c:pt idx="10">
                  <c:v>3.03236288845E6</c:v>
                </c:pt>
                <c:pt idx="11">
                  <c:v>3.07929910885E6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2894856"/>
        <c:axId val="-2021365240"/>
      </c:lineChart>
      <c:dateAx>
        <c:axId val="-207289485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021365240"/>
        <c:crosses val="autoZero"/>
        <c:auto val="1"/>
        <c:lblOffset val="100"/>
        <c:baseTimeUnit val="months"/>
      </c:dateAx>
      <c:valAx>
        <c:axId val="-2021365240"/>
        <c:scaling>
          <c:orientation val="minMax"/>
        </c:scaling>
        <c:delete val="0"/>
        <c:axPos val="l"/>
        <c:majorGridlines/>
        <c:numFmt formatCode="&quot;$&quot;#,##0.00;[Red]\-&quot;$&quot;#,##0.00" sourceLinked="1"/>
        <c:majorTickMark val="out"/>
        <c:minorTickMark val="none"/>
        <c:tickLblPos val="nextTo"/>
        <c:crossAx val="-20728948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00163378107148371"/>
          <c:y val="0.086176648733388"/>
          <c:w val="0.713648293963255"/>
          <c:h val="0.15921420173157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Aggregate</a:t>
            </a:r>
            <a:r>
              <a:rPr lang="en-US" baseline="0"/>
              <a:t> Costs [Total Costs for All Units]</a:t>
            </a:r>
            <a:endParaRPr lang="en-US"/>
          </a:p>
        </c:rich>
      </c:tx>
      <c:layout>
        <c:manualLayout>
          <c:xMode val="edge"/>
          <c:yMode val="edge"/>
          <c:x val="0.152877270996352"/>
          <c:y val="0.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Kootha Costs</c:v>
          </c:tx>
          <c:cat>
            <c:numRef>
              <c:f>'Expenses Analysis'!$F$12:$Q$12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'Expenses Analysis'!$F$23:$Q$23</c:f>
              <c:numCache>
                <c:formatCode>"$"#,##0.00;[Red]\-"$"#,##0.00</c:formatCode>
                <c:ptCount val="12"/>
                <c:pt idx="0">
                  <c:v>3.45828887013386E6</c:v>
                </c:pt>
                <c:pt idx="1">
                  <c:v>4.77835335210163E6</c:v>
                </c:pt>
                <c:pt idx="2">
                  <c:v>3.74100706276611E6</c:v>
                </c:pt>
                <c:pt idx="3">
                  <c:v>3.55082879455087E6</c:v>
                </c:pt>
                <c:pt idx="4">
                  <c:v>3.64654342684625E6</c:v>
                </c:pt>
                <c:pt idx="5">
                  <c:v>3.5072233581475E6</c:v>
                </c:pt>
                <c:pt idx="6">
                  <c:v>5.2498203495E6</c:v>
                </c:pt>
                <c:pt idx="7">
                  <c:v>4.4197926823125E6</c:v>
                </c:pt>
                <c:pt idx="8">
                  <c:v>4.4097254715E6</c:v>
                </c:pt>
                <c:pt idx="9">
                  <c:v>4.41930431840625E6</c:v>
                </c:pt>
                <c:pt idx="10">
                  <c:v>4.69279918359375E6</c:v>
                </c:pt>
                <c:pt idx="11">
                  <c:v>5.35013722246875E6</c:v>
                </c:pt>
              </c:numCache>
            </c:numRef>
          </c:val>
          <c:smooth val="0"/>
        </c:ser>
        <c:ser>
          <c:idx val="1"/>
          <c:order val="1"/>
          <c:tx>
            <c:v>Surjek Costs</c:v>
          </c:tx>
          <c:cat>
            <c:numRef>
              <c:f>'Expenses Analysis'!$F$12:$Q$12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'Expenses Analysis'!$F$33:$Q$33</c:f>
              <c:numCache>
                <c:formatCode>"$"#,##0.00;[Red]\-"$"#,##0.00</c:formatCode>
                <c:ptCount val="12"/>
                <c:pt idx="0">
                  <c:v>1.13395511703862E7</c:v>
                </c:pt>
                <c:pt idx="1">
                  <c:v>1.36608803343936E7</c:v>
                </c:pt>
                <c:pt idx="2">
                  <c:v>1.38069476802808E7</c:v>
                </c:pt>
                <c:pt idx="3">
                  <c:v>1.85119243823311E7</c:v>
                </c:pt>
                <c:pt idx="4">
                  <c:v>2.00253650892409E7</c:v>
                </c:pt>
                <c:pt idx="5">
                  <c:v>1.29589426435392E7</c:v>
                </c:pt>
                <c:pt idx="6">
                  <c:v>1.39874663230764E7</c:v>
                </c:pt>
                <c:pt idx="7">
                  <c:v>1.64684931567156E7</c:v>
                </c:pt>
                <c:pt idx="8">
                  <c:v>1.50135805802136E7</c:v>
                </c:pt>
                <c:pt idx="9">
                  <c:v>1.61355030540396E7</c:v>
                </c:pt>
                <c:pt idx="10">
                  <c:v>1.8921373302216E7</c:v>
                </c:pt>
                <c:pt idx="11">
                  <c:v>8.4890713235328E6</c:v>
                </c:pt>
              </c:numCache>
            </c:numRef>
          </c:val>
          <c:smooth val="0"/>
        </c:ser>
        <c:ser>
          <c:idx val="2"/>
          <c:order val="2"/>
          <c:tx>
            <c:v>Jutik Costs</c:v>
          </c:tx>
          <c:cat>
            <c:numRef>
              <c:f>'Expenses Analysis'!$F$12:$Q$12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'Expenses Analysis'!$F$43:$Q$43</c:f>
              <c:numCache>
                <c:formatCode>"$"#,##0.00;[Red]\-"$"#,##0.00</c:formatCode>
                <c:ptCount val="12"/>
                <c:pt idx="0">
                  <c:v>8.16899858029242E6</c:v>
                </c:pt>
                <c:pt idx="1">
                  <c:v>6.50801627295768E6</c:v>
                </c:pt>
                <c:pt idx="2">
                  <c:v>8.79729602014692E6</c:v>
                </c:pt>
                <c:pt idx="3">
                  <c:v>7.39980166499964E6</c:v>
                </c:pt>
                <c:pt idx="4">
                  <c:v>6.29259787327509E6</c:v>
                </c:pt>
                <c:pt idx="5">
                  <c:v>5.8625514695475E6</c:v>
                </c:pt>
                <c:pt idx="6">
                  <c:v>7.1986778148285E6</c:v>
                </c:pt>
                <c:pt idx="7">
                  <c:v>7.48170895116775E6</c:v>
                </c:pt>
                <c:pt idx="8">
                  <c:v>8.69088861653512E6</c:v>
                </c:pt>
                <c:pt idx="9">
                  <c:v>6.732277631081E6</c:v>
                </c:pt>
                <c:pt idx="10">
                  <c:v>8.1107611219655E6</c:v>
                </c:pt>
                <c:pt idx="11">
                  <c:v>9.4799132630085E6</c:v>
                </c:pt>
              </c:numCache>
            </c:numRef>
          </c:val>
          <c:smooth val="0"/>
        </c:ser>
        <c:ser>
          <c:idx val="3"/>
          <c:order val="3"/>
          <c:tx>
            <c:v>Overall Costs</c:v>
          </c:tx>
          <c:cat>
            <c:numRef>
              <c:f>'Expenses Analysis'!$F$12:$Q$12</c:f>
              <c:numCache>
                <c:formatCode>mmm\-yy</c:formatCode>
                <c:ptCount val="12"/>
                <c:pt idx="0">
                  <c:v>41456.0</c:v>
                </c:pt>
                <c:pt idx="1">
                  <c:v>41487.0</c:v>
                </c:pt>
                <c:pt idx="2">
                  <c:v>41518.0</c:v>
                </c:pt>
                <c:pt idx="3">
                  <c:v>41548.0</c:v>
                </c:pt>
                <c:pt idx="4">
                  <c:v>41579.0</c:v>
                </c:pt>
                <c:pt idx="5">
                  <c:v>41609.0</c:v>
                </c:pt>
                <c:pt idx="6">
                  <c:v>41640.0</c:v>
                </c:pt>
                <c:pt idx="7">
                  <c:v>41671.0</c:v>
                </c:pt>
                <c:pt idx="8">
                  <c:v>41699.0</c:v>
                </c:pt>
                <c:pt idx="9">
                  <c:v>41730.0</c:v>
                </c:pt>
                <c:pt idx="10">
                  <c:v>41760.0</c:v>
                </c:pt>
                <c:pt idx="11">
                  <c:v>41791.0</c:v>
                </c:pt>
              </c:numCache>
            </c:numRef>
          </c:cat>
          <c:val>
            <c:numRef>
              <c:f>'Expenses Analysis'!$F$57:$Q$57</c:f>
              <c:numCache>
                <c:formatCode>"$"#,##0.00;[Red]\-"$"#,##0.00</c:formatCode>
                <c:ptCount val="12"/>
                <c:pt idx="0">
                  <c:v>2.29668386208125E7</c:v>
                </c:pt>
                <c:pt idx="1">
                  <c:v>2.49472499594529E7</c:v>
                </c:pt>
                <c:pt idx="2">
                  <c:v>2.63452507631939E7</c:v>
                </c:pt>
                <c:pt idx="3">
                  <c:v>2.94625548418816E7</c:v>
                </c:pt>
                <c:pt idx="4">
                  <c:v>2.99645063893622E7</c:v>
                </c:pt>
                <c:pt idx="5">
                  <c:v>2.23287174712342E7</c:v>
                </c:pt>
                <c:pt idx="6">
                  <c:v>2.64359644874049E7</c:v>
                </c:pt>
                <c:pt idx="7">
                  <c:v>2.83699947901958E7</c:v>
                </c:pt>
                <c:pt idx="8">
                  <c:v>2.81141946682487E7</c:v>
                </c:pt>
                <c:pt idx="9">
                  <c:v>2.72870850035269E7</c:v>
                </c:pt>
                <c:pt idx="10">
                  <c:v>3.17249336077753E7</c:v>
                </c:pt>
                <c:pt idx="11">
                  <c:v>2.33191218090101E7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6906968"/>
        <c:axId val="-2016903480"/>
      </c:lineChart>
      <c:dateAx>
        <c:axId val="-201690696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016903480"/>
        <c:crosses val="autoZero"/>
        <c:auto val="1"/>
        <c:lblOffset val="100"/>
        <c:baseTimeUnit val="months"/>
      </c:dateAx>
      <c:valAx>
        <c:axId val="-2016903480"/>
        <c:scaling>
          <c:orientation val="minMax"/>
        </c:scaling>
        <c:delete val="0"/>
        <c:axPos val="l"/>
        <c:majorGridlines/>
        <c:numFmt formatCode="&quot;$&quot;#,##0.00;[Red]\-&quot;$&quot;#,##0.00" sourceLinked="1"/>
        <c:majorTickMark val="out"/>
        <c:minorTickMark val="none"/>
        <c:tickLblPos val="nextTo"/>
        <c:crossAx val="-2016906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496301300870932"/>
          <c:y val="0.0696676843965933"/>
          <c:w val="0.799967488564859"/>
          <c:h val="0.16968570105207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Aggregated</a:t>
            </a:r>
            <a:r>
              <a:rPr lang="en-US" sz="1600" baseline="0" dirty="0"/>
              <a:t> Cost Centre Costs [Total Costs for All Elements]</a:t>
            </a:r>
            <a:endParaRPr lang="en-US" sz="1600" dirty="0"/>
          </a:p>
        </c:rich>
      </c:tx>
      <c:layout>
        <c:manualLayout>
          <c:xMode val="edge"/>
          <c:yMode val="edge"/>
          <c:x val="0.180283580361278"/>
          <c:y val="0.00023517595618325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6456079372402"/>
          <c:y val="0.121735590598055"/>
          <c:w val="0.830242108866826"/>
          <c:h val="0.605605204257443"/>
        </c:manualLayout>
      </c:layout>
      <c:barChart>
        <c:barDir val="col"/>
        <c:grouping val="clustered"/>
        <c:varyColors val="0"/>
        <c:ser>
          <c:idx val="0"/>
          <c:order val="0"/>
          <c:tx>
            <c:v>Total Costs Per Centre Element</c:v>
          </c:tx>
          <c:invertIfNegative val="0"/>
          <c:dLbls>
            <c:numFmt formatCode="&quot;$&quot;#,##0" sourceLinked="0"/>
            <c:txPr>
              <a:bodyPr/>
              <a:lstStyle/>
              <a:p>
                <a:pPr>
                  <a:defRPr sz="11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'Expenses Analysis'!$D$49:$D$56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Analysis'!$R$49:$R$56</c:f>
              <c:numCache>
                <c:formatCode>"$"#,##0.00;[Red]\-"$"#,##0.00</c:formatCode>
                <c:ptCount val="8"/>
                <c:pt idx="0">
                  <c:v>7.84133502576649E7</c:v>
                </c:pt>
                <c:pt idx="1">
                  <c:v>3.87175913975703E7</c:v>
                </c:pt>
                <c:pt idx="2">
                  <c:v>3.64148276903726E7</c:v>
                </c:pt>
                <c:pt idx="3">
                  <c:v>3.17527972785135E7</c:v>
                </c:pt>
                <c:pt idx="4">
                  <c:v>1.67351229969212E7</c:v>
                </c:pt>
                <c:pt idx="5">
                  <c:v>2.10906665563783E7</c:v>
                </c:pt>
                <c:pt idx="6">
                  <c:v>1.08134246638656E7</c:v>
                </c:pt>
                <c:pt idx="7">
                  <c:v>8.73286315708125E7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017009928"/>
        <c:axId val="-2017006952"/>
      </c:barChart>
      <c:catAx>
        <c:axId val="-201700992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17006952"/>
        <c:crosses val="autoZero"/>
        <c:auto val="1"/>
        <c:lblAlgn val="ctr"/>
        <c:lblOffset val="100"/>
        <c:noMultiLvlLbl val="0"/>
      </c:catAx>
      <c:valAx>
        <c:axId val="-2017006952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crossAx val="-20170099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3018281410476"/>
          <c:y val="0.905591356295187"/>
          <c:w val="0.286137350222526"/>
          <c:h val="0.082138705054506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 err="1"/>
              <a:t>Surjek</a:t>
            </a:r>
            <a:r>
              <a:rPr lang="en-US" sz="1400" dirty="0"/>
              <a:t> Total Expenses (July 2013 to June 2014)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1744801130628"/>
          <c:y val="0.229062338823368"/>
          <c:w val="0.841807927855172"/>
          <c:h val="0.64183543650930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0.0029673590504451"/>
                  <c:y val="-0.005494505494505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&quot;$&quot;#,##0" sourceLinked="0"/>
            <c:txPr>
              <a:bodyPr/>
              <a:lstStyle/>
              <a:p>
                <a:pPr>
                  <a:defRPr sz="11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'Expenses Analysis'!$D$25:$D$32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Analysis'!$R$25:$R$32</c:f>
              <c:numCache>
                <c:formatCode>"$"#,##0.00;[Red]\-"$"#,##0.00</c:formatCode>
                <c:ptCount val="8"/>
                <c:pt idx="0">
                  <c:v>4.63260127751568E7</c:v>
                </c:pt>
                <c:pt idx="1">
                  <c:v>2.31630063875784E7</c:v>
                </c:pt>
                <c:pt idx="2">
                  <c:v>1.9302505322982E7</c:v>
                </c:pt>
                <c:pt idx="3">
                  <c:v>1.8221565024895E7</c:v>
                </c:pt>
                <c:pt idx="4">
                  <c:v>1.14610924195712E7</c:v>
                </c:pt>
                <c:pt idx="5">
                  <c:v>1.21352743266048E7</c:v>
                </c:pt>
                <c:pt idx="6">
                  <c:v>6.5732735935776E6</c:v>
                </c:pt>
                <c:pt idx="7">
                  <c:v>4.21363691896E7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046729560"/>
        <c:axId val="-2105687944"/>
      </c:barChart>
      <c:catAx>
        <c:axId val="-204672956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05687944"/>
        <c:crosses val="autoZero"/>
        <c:auto val="1"/>
        <c:lblAlgn val="ctr"/>
        <c:lblOffset val="100"/>
        <c:noMultiLvlLbl val="0"/>
      </c:catAx>
      <c:valAx>
        <c:axId val="-2105687944"/>
        <c:scaling>
          <c:orientation val="minMax"/>
        </c:scaling>
        <c:delete val="0"/>
        <c:axPos val="l"/>
        <c:majorGridlines/>
        <c:numFmt formatCode="&quot;$&quot;#,##0.00;[Red]\-&quot;$&quot;#,##0.00" sourceLinked="1"/>
        <c:majorTickMark val="none"/>
        <c:minorTickMark val="none"/>
        <c:tickLblPos val="nextTo"/>
        <c:crossAx val="-20467295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Jutik</a:t>
            </a:r>
            <a:r>
              <a:rPr lang="en-US" sz="1400" baseline="0"/>
              <a:t> Total Expenses (July 2013 to June 2014)</a:t>
            </a:r>
            <a:endParaRPr lang="en-US" sz="1400"/>
          </a:p>
        </c:rich>
      </c:tx>
      <c:layout>
        <c:manualLayout>
          <c:xMode val="edge"/>
          <c:yMode val="edge"/>
          <c:x val="0.246753544453232"/>
          <c:y val="0.142857142857143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numFmt formatCode="&quot;$&quot;#,##0" sourceLinked="0"/>
            <c:txPr>
              <a:bodyPr/>
              <a:lstStyle/>
              <a:p>
                <a:pPr>
                  <a:defRPr sz="11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'Expenses Analysis'!$D$35:$D$42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Analysis'!$R$35:$R$42</c:f>
              <c:numCache>
                <c:formatCode>"$"#,##0.00;[Red]\-"$"#,##0.00</c:formatCode>
                <c:ptCount val="8"/>
                <c:pt idx="0">
                  <c:v>2.19618194988556E7</c:v>
                </c:pt>
                <c:pt idx="1">
                  <c:v>1.08340638054919E7</c:v>
                </c:pt>
                <c:pt idx="2">
                  <c:v>1.00315405606406E7</c:v>
                </c:pt>
                <c:pt idx="3">
                  <c:v>8.6672510443935E6</c:v>
                </c:pt>
                <c:pt idx="4">
                  <c:v>2.219902841325E6</c:v>
                </c:pt>
                <c:pt idx="5">
                  <c:v>5.505359046486E6</c:v>
                </c:pt>
                <c:pt idx="6">
                  <c:v>1.864718386713E6</c:v>
                </c:pt>
                <c:pt idx="7">
                  <c:v>2.96388340959E7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017057496"/>
        <c:axId val="-2017054520"/>
      </c:barChart>
      <c:catAx>
        <c:axId val="-201705749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17054520"/>
        <c:crosses val="autoZero"/>
        <c:auto val="1"/>
        <c:lblAlgn val="ctr"/>
        <c:lblOffset val="100"/>
        <c:noMultiLvlLbl val="0"/>
      </c:catAx>
      <c:valAx>
        <c:axId val="-2017054520"/>
        <c:scaling>
          <c:orientation val="minMax"/>
        </c:scaling>
        <c:delete val="0"/>
        <c:axPos val="l"/>
        <c:majorGridlines/>
        <c:numFmt formatCode="&quot;$&quot;#,##0.00;[Red]\-&quot;$&quot;#,##0.00" sourceLinked="1"/>
        <c:majorTickMark val="none"/>
        <c:minorTickMark val="none"/>
        <c:tickLblPos val="nextTo"/>
        <c:crossAx val="-2017057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Kootha</a:t>
            </a:r>
            <a:r>
              <a:rPr lang="en-US" sz="1400" baseline="0"/>
              <a:t> Total Expenses (July 2013 to June 2014)</a:t>
            </a:r>
            <a:endParaRPr lang="en-US" sz="1400"/>
          </a:p>
        </c:rich>
      </c:tx>
      <c:layout>
        <c:manualLayout>
          <c:xMode val="edge"/>
          <c:yMode val="edge"/>
          <c:x val="0.25582067044251"/>
          <c:y val="0.119096774193548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numFmt formatCode="&quot;$&quot;#,##0" sourceLinked="0"/>
            <c:txPr>
              <a:bodyPr/>
              <a:lstStyle/>
              <a:p>
                <a:pPr>
                  <a:defRPr sz="11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Analysis'!$R$15:$R$22</c:f>
              <c:numCache>
                <c:formatCode>"$"#,##0.00;[Red]\-"$"#,##0.00</c:formatCode>
                <c:ptCount val="8"/>
                <c:pt idx="0">
                  <c:v>1.01255179836525E7</c:v>
                </c:pt>
                <c:pt idx="1">
                  <c:v>4.7205212045E6</c:v>
                </c:pt>
                <c:pt idx="2">
                  <c:v>7.08078180675E6</c:v>
                </c:pt>
                <c:pt idx="3">
                  <c:v>4.863981209225E6</c:v>
                </c:pt>
                <c:pt idx="4">
                  <c:v>3.054127736025E6</c:v>
                </c:pt>
                <c:pt idx="5">
                  <c:v>3.4500331832875E6</c:v>
                </c:pt>
                <c:pt idx="6">
                  <c:v>2.375432683575E6</c:v>
                </c:pt>
                <c:pt idx="7">
                  <c:v>1.55534282853125E7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021313880"/>
        <c:axId val="-2021312472"/>
      </c:barChart>
      <c:catAx>
        <c:axId val="-202131388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21312472"/>
        <c:crosses val="autoZero"/>
        <c:auto val="1"/>
        <c:lblAlgn val="ctr"/>
        <c:lblOffset val="100"/>
        <c:noMultiLvlLbl val="0"/>
      </c:catAx>
      <c:valAx>
        <c:axId val="-2021312472"/>
        <c:scaling>
          <c:orientation val="minMax"/>
        </c:scaling>
        <c:delete val="0"/>
        <c:axPos val="l"/>
        <c:majorGridlines/>
        <c:numFmt formatCode="&quot;$&quot;#,##0.00;[Red]\-&quot;$&quot;#,##0.00" sourceLinked="1"/>
        <c:majorTickMark val="none"/>
        <c:minorTickMark val="none"/>
        <c:tickLblPos val="nextTo"/>
        <c:crossAx val="-2021313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6/10/21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1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dirty="0"/>
              <a:t>Segmentation of the revenues by unit, reveals that of </a:t>
            </a:r>
            <a:r>
              <a:rPr lang="en-GB" sz="1400"/>
              <a:t>the </a:t>
            </a:r>
            <a:r>
              <a:rPr lang="en-GB" sz="1400" smtClean="0"/>
              <a:t>three (</a:t>
            </a:r>
            <a:r>
              <a:rPr lang="en-GB" sz="1400" dirty="0"/>
              <a:t>3) customer segments, </a:t>
            </a:r>
            <a:r>
              <a:rPr lang="en-GB" sz="1400" b="1" dirty="0" smtClean="0"/>
              <a:t>Private Water Hedge Sales</a:t>
            </a:r>
            <a:r>
              <a:rPr lang="en-GB" sz="1400" dirty="0" smtClean="0"/>
              <a:t> </a:t>
            </a:r>
            <a:r>
              <a:rPr lang="en-GB" sz="1400" dirty="0"/>
              <a:t>are the most </a:t>
            </a:r>
            <a:r>
              <a:rPr lang="en-GB" sz="1400" dirty="0" smtClean="0"/>
              <a:t>popular ($187M), </a:t>
            </a:r>
            <a:r>
              <a:rPr lang="en-GB" sz="1400" dirty="0"/>
              <a:t>followed by </a:t>
            </a:r>
            <a:r>
              <a:rPr lang="en-GB" sz="1400" b="1" dirty="0" smtClean="0"/>
              <a:t>Public Sales </a:t>
            </a:r>
            <a:r>
              <a:rPr lang="en-GB" sz="1400" dirty="0" smtClean="0"/>
              <a:t>(</a:t>
            </a:r>
            <a:r>
              <a:rPr lang="en-GB" sz="1400" dirty="0" smtClean="0"/>
              <a:t>$146</a:t>
            </a:r>
            <a:r>
              <a:rPr lang="en-GB" sz="1400" dirty="0" smtClean="0"/>
              <a:t>M</a:t>
            </a:r>
            <a:r>
              <a:rPr lang="en-GB" sz="1400" dirty="0"/>
              <a:t>) and </a:t>
            </a:r>
            <a:r>
              <a:rPr lang="en-GB" sz="1400" dirty="0" smtClean="0"/>
              <a:t>lastly </a:t>
            </a:r>
            <a:r>
              <a:rPr lang="en-GB" sz="1400" b="1" dirty="0" smtClean="0"/>
              <a:t>Residential Sales </a:t>
            </a:r>
            <a:r>
              <a:rPr lang="en-GB" sz="1400" dirty="0"/>
              <a:t>(</a:t>
            </a:r>
            <a:r>
              <a:rPr lang="en-GB" sz="1400" dirty="0" smtClean="0"/>
              <a:t>$</a:t>
            </a:r>
            <a:r>
              <a:rPr lang="en-GB" sz="1400" dirty="0" smtClean="0"/>
              <a:t>102M</a:t>
            </a:r>
            <a:r>
              <a:rPr lang="en-GB" sz="1400" dirty="0" smtClean="0"/>
              <a:t>). </a:t>
            </a:r>
            <a:endParaRPr lang="en-AU" sz="1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5D26C0C-ABE4-436D-9169-215E6A514CFF}"/>
              </a:ext>
            </a:extLst>
          </p:cNvPr>
          <p:cNvCxnSpPr/>
          <p:nvPr/>
        </p:nvCxnSpPr>
        <p:spPr>
          <a:xfrm flipV="1">
            <a:off x="266700" y="990600"/>
            <a:ext cx="8394700" cy="127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013525"/>
              </p:ext>
            </p:extLst>
          </p:nvPr>
        </p:nvGraphicFramePr>
        <p:xfrm>
          <a:off x="317500" y="1498600"/>
          <a:ext cx="8407400" cy="427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</a:t>
            </a:r>
            <a:r>
              <a:rPr lang="en-GB" sz="1400" b="1" dirty="0" smtClean="0"/>
              <a:t>$</a:t>
            </a:r>
            <a:r>
              <a:rPr lang="en-GB" sz="1400" b="1" dirty="0" smtClean="0"/>
              <a:t>436M</a:t>
            </a:r>
            <a:r>
              <a:rPr lang="en-GB" sz="1400" b="1" dirty="0" smtClean="0"/>
              <a:t>¹ </a:t>
            </a:r>
            <a:r>
              <a:rPr lang="en-GB" sz="1400" b="1" dirty="0"/>
              <a:t>in Revenue Sales over the July-2013 to June-2014 Period, </a:t>
            </a:r>
            <a:r>
              <a:rPr lang="en-GB" sz="1400" b="1" dirty="0" err="1" smtClean="0"/>
              <a:t>Surjek</a:t>
            </a:r>
            <a:r>
              <a:rPr lang="en-GB" sz="1400" b="1" dirty="0" smtClean="0"/>
              <a:t> </a:t>
            </a:r>
            <a:r>
              <a:rPr lang="en-GB" sz="1400" b="1" dirty="0"/>
              <a:t>provides close to 50% of Sales Volumes (</a:t>
            </a:r>
            <a:r>
              <a:rPr lang="en-GB" sz="1400" b="1" dirty="0" smtClean="0"/>
              <a:t>$202M)</a:t>
            </a:r>
            <a:r>
              <a:rPr lang="en-GB" sz="1400" b="1" dirty="0"/>
              <a:t>, with </a:t>
            </a:r>
            <a:r>
              <a:rPr lang="en-GB" sz="1400" b="1" dirty="0" err="1" smtClean="0"/>
              <a:t>Jutik</a:t>
            </a:r>
            <a:r>
              <a:rPr lang="en-GB" sz="1400" b="1" dirty="0" smtClean="0"/>
              <a:t> ($163M</a:t>
            </a:r>
            <a:r>
              <a:rPr lang="en-GB" sz="1400" b="1" dirty="0"/>
              <a:t>) and Kootha (</a:t>
            </a:r>
            <a:r>
              <a:rPr lang="en-GB" sz="1400" b="1" dirty="0" smtClean="0"/>
              <a:t>$</a:t>
            </a:r>
            <a:r>
              <a:rPr lang="en-GB" sz="1400" b="1" dirty="0" smtClean="0"/>
              <a:t>71M</a:t>
            </a:r>
            <a:r>
              <a:rPr lang="en-GB" sz="1400" b="1" dirty="0" smtClean="0"/>
              <a:t>) </a:t>
            </a:r>
            <a:r>
              <a:rPr lang="en-GB" sz="1400" b="1" dirty="0"/>
              <a:t>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26858"/>
              </p:ext>
            </p:extLst>
          </p:nvPr>
        </p:nvGraphicFramePr>
        <p:xfrm>
          <a:off x="102394" y="827086"/>
          <a:ext cx="3123406" cy="552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 title="Tes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097706"/>
              </p:ext>
            </p:extLst>
          </p:nvPr>
        </p:nvGraphicFramePr>
        <p:xfrm>
          <a:off x="3136900" y="762000"/>
          <a:ext cx="2781300" cy="56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933293"/>
              </p:ext>
            </p:extLst>
          </p:nvPr>
        </p:nvGraphicFramePr>
        <p:xfrm>
          <a:off x="5867400" y="774700"/>
          <a:ext cx="2819400" cy="56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</a:t>
            </a:r>
            <a:r>
              <a:rPr lang="en-GB" sz="1400" b="1" dirty="0" err="1" smtClean="0"/>
              <a:t>Surjek</a:t>
            </a:r>
            <a:r>
              <a:rPr lang="en-GB" sz="1400" b="1" dirty="0" smtClean="0"/>
              <a:t>, </a:t>
            </a:r>
            <a:r>
              <a:rPr lang="en-GB" sz="1400" b="1" dirty="0"/>
              <a:t>contributing </a:t>
            </a:r>
            <a:r>
              <a:rPr lang="en-GB" sz="1400" b="1" dirty="0" smtClean="0"/>
              <a:t>$</a:t>
            </a:r>
            <a:r>
              <a:rPr lang="en-GB" sz="1400" b="1" dirty="0" smtClean="0"/>
              <a:t>179M</a:t>
            </a:r>
            <a:r>
              <a:rPr lang="en-GB" sz="1400" b="1" dirty="0" smtClean="0"/>
              <a:t> (</a:t>
            </a:r>
            <a:r>
              <a:rPr lang="en-GB" sz="1400" b="1" dirty="0" smtClean="0"/>
              <a:t>56</a:t>
            </a:r>
            <a:r>
              <a:rPr lang="en-GB" sz="1400" b="1" dirty="0" smtClean="0"/>
              <a:t>%</a:t>
            </a:r>
            <a:r>
              <a:rPr lang="en-GB" sz="1400" b="1" dirty="0"/>
              <a:t>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344306"/>
              </p:ext>
            </p:extLst>
          </p:nvPr>
        </p:nvGraphicFramePr>
        <p:xfrm>
          <a:off x="308769" y="865187"/>
          <a:ext cx="7704931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512461"/>
              </p:ext>
            </p:extLst>
          </p:nvPr>
        </p:nvGraphicFramePr>
        <p:xfrm>
          <a:off x="88900" y="4064000"/>
          <a:ext cx="8636000" cy="251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 smtClean="0"/>
              <a:t>Surjek</a:t>
            </a:r>
            <a:r>
              <a:rPr lang="en-GB" sz="1400" b="1" dirty="0" smtClean="0"/>
              <a:t> with $179M (</a:t>
            </a:r>
            <a:r>
              <a:rPr lang="en-GB" sz="1400" b="1" dirty="0" smtClean="0"/>
              <a:t>56</a:t>
            </a:r>
            <a:r>
              <a:rPr lang="en-GB" sz="1400" b="1" dirty="0" smtClean="0"/>
              <a:t>%</a:t>
            </a:r>
            <a:r>
              <a:rPr lang="en-GB" sz="1400" b="1" dirty="0"/>
              <a:t>) worth of expenses, contrasted to a much lower spend from </a:t>
            </a:r>
            <a:r>
              <a:rPr lang="en-GB" sz="1400" b="1" dirty="0" err="1" smtClean="0"/>
              <a:t>Kootha</a:t>
            </a:r>
            <a:r>
              <a:rPr lang="en-GB" sz="1400" b="1" dirty="0" smtClean="0"/>
              <a:t> </a:t>
            </a:r>
            <a:r>
              <a:rPr lang="en-GB" sz="1400" b="1" dirty="0"/>
              <a:t>($51 M) and </a:t>
            </a:r>
            <a:r>
              <a:rPr lang="en-GB" sz="1400" b="1" dirty="0" err="1" smtClean="0"/>
              <a:t>Jutik</a:t>
            </a:r>
            <a:r>
              <a:rPr lang="en-GB" sz="1400" b="1" dirty="0" smtClean="0"/>
              <a:t> ($</a:t>
            </a:r>
            <a:r>
              <a:rPr lang="en-GB" sz="1400" b="1" dirty="0" smtClean="0"/>
              <a:t>90</a:t>
            </a:r>
            <a:r>
              <a:rPr lang="en-GB" sz="1400" b="1" dirty="0" smtClean="0"/>
              <a:t>M</a:t>
            </a:r>
            <a:r>
              <a:rPr lang="en-GB" sz="1400" b="1" dirty="0"/>
              <a:t>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847220"/>
              </p:ext>
            </p:extLst>
          </p:nvPr>
        </p:nvGraphicFramePr>
        <p:xfrm>
          <a:off x="228600" y="660401"/>
          <a:ext cx="8559800" cy="2057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562168"/>
              </p:ext>
            </p:extLst>
          </p:nvPr>
        </p:nvGraphicFramePr>
        <p:xfrm>
          <a:off x="236538" y="2540000"/>
          <a:ext cx="8724900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748704"/>
              </p:ext>
            </p:extLst>
          </p:nvPr>
        </p:nvGraphicFramePr>
        <p:xfrm>
          <a:off x="152400" y="4457700"/>
          <a:ext cx="8686800" cy="196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 smtClean="0"/>
              <a:t>Surjek</a:t>
            </a:r>
            <a:r>
              <a:rPr lang="en-GB" sz="1400" b="1" dirty="0" smtClean="0"/>
              <a:t> </a:t>
            </a:r>
            <a:r>
              <a:rPr lang="en-GB" sz="1400" b="1" dirty="0"/>
              <a:t>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242937"/>
              </p:ext>
            </p:extLst>
          </p:nvPr>
        </p:nvGraphicFramePr>
        <p:xfrm>
          <a:off x="0" y="977900"/>
          <a:ext cx="3022599" cy="562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614942"/>
              </p:ext>
            </p:extLst>
          </p:nvPr>
        </p:nvGraphicFramePr>
        <p:xfrm>
          <a:off x="3060700" y="914400"/>
          <a:ext cx="2946400" cy="557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65027"/>
              </p:ext>
            </p:extLst>
          </p:nvPr>
        </p:nvGraphicFramePr>
        <p:xfrm>
          <a:off x="6159500" y="1030286"/>
          <a:ext cx="2699544" cy="544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 smtClean="0"/>
              <a:t>Jutik</a:t>
            </a:r>
            <a:r>
              <a:rPr lang="en-AU" sz="1350" b="1" dirty="0" smtClean="0"/>
              <a:t> </a:t>
            </a:r>
            <a:r>
              <a:rPr lang="en-AU" sz="1350" b="1" dirty="0"/>
              <a:t>has the highest overall EBIT contributions (</a:t>
            </a:r>
            <a:r>
              <a:rPr lang="en-AU" sz="1350" b="1" dirty="0" smtClean="0"/>
              <a:t>$</a:t>
            </a:r>
            <a:r>
              <a:rPr lang="en-AU" sz="1350" b="1" dirty="0" smtClean="0"/>
              <a:t>73</a:t>
            </a:r>
            <a:r>
              <a:rPr lang="en-AU" sz="1350" b="1" dirty="0" smtClean="0"/>
              <a:t>M</a:t>
            </a:r>
            <a:r>
              <a:rPr lang="en-AU" sz="1350" b="1" dirty="0"/>
              <a:t>), followed by </a:t>
            </a:r>
            <a:r>
              <a:rPr lang="en-AU" sz="1350" b="1" dirty="0" err="1" smtClean="0"/>
              <a:t>Surjek</a:t>
            </a:r>
            <a:r>
              <a:rPr lang="en-AU" sz="1350" b="1" dirty="0" smtClean="0"/>
              <a:t> ($</a:t>
            </a:r>
            <a:r>
              <a:rPr lang="en-AU" sz="1350" b="1" dirty="0" smtClean="0"/>
              <a:t>23</a:t>
            </a:r>
            <a:r>
              <a:rPr lang="en-AU" sz="1350" b="1" dirty="0" smtClean="0"/>
              <a:t>M</a:t>
            </a:r>
            <a:r>
              <a:rPr lang="en-AU" sz="1350" b="1" dirty="0"/>
              <a:t>) , and lastly Kootha (</a:t>
            </a:r>
            <a:r>
              <a:rPr lang="en-AU" sz="1350" b="1" dirty="0" smtClean="0"/>
              <a:t>$</a:t>
            </a:r>
            <a:r>
              <a:rPr lang="en-AU" sz="1350" b="1" dirty="0" smtClean="0"/>
              <a:t>19.7</a:t>
            </a:r>
            <a:r>
              <a:rPr lang="en-AU" sz="1350" b="1" dirty="0" smtClean="0"/>
              <a:t>M</a:t>
            </a:r>
            <a:r>
              <a:rPr lang="en-AU" sz="1350" b="1" dirty="0"/>
              <a:t>). However, from an EBIT  Margin (%) perspective, Kootha has a higher margin than that of </a:t>
            </a:r>
            <a:r>
              <a:rPr lang="en-AU" sz="1350" b="1" dirty="0" err="1" smtClean="0"/>
              <a:t>Surjek</a:t>
            </a:r>
            <a:r>
              <a:rPr lang="en-AU" sz="1350" b="1" dirty="0" smtClean="0"/>
              <a:t>, </a:t>
            </a:r>
            <a:r>
              <a:rPr lang="en-AU" sz="1350" b="1" dirty="0"/>
              <a:t>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343515"/>
              </p:ext>
            </p:extLst>
          </p:nvPr>
        </p:nvGraphicFramePr>
        <p:xfrm>
          <a:off x="185579" y="1095057"/>
          <a:ext cx="4196080" cy="209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127151"/>
              </p:ext>
            </p:extLst>
          </p:nvPr>
        </p:nvGraphicFramePr>
        <p:xfrm>
          <a:off x="4470399" y="1112837"/>
          <a:ext cx="4264819" cy="208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002773"/>
              </p:ext>
            </p:extLst>
          </p:nvPr>
        </p:nvGraphicFramePr>
        <p:xfrm>
          <a:off x="0" y="3360737"/>
          <a:ext cx="88519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14983</TotalTime>
  <Words>469</Words>
  <Application>Microsoft Macintosh PowerPoint</Application>
  <PresentationFormat>Custom</PresentationFormat>
  <Paragraphs>27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1_Synergy_CF_YNR013</vt:lpstr>
      <vt:lpstr>think-cell Slide</vt:lpstr>
      <vt:lpstr>Segmentation of the revenues by unit, reveals that of the three (3) customer segments, Private Water Hedge Sales are the most popular ($187M), followed by Public Sales ($146M) and lastly Residential Sales ($102M). </vt:lpstr>
      <vt:lpstr>Of the $436M¹ in Revenue Sales over the July-2013 to June-2014 Period, Surjek provides close to 50% of Sales Volumes ($202M), with Jutik ($163M) and Kootha ($71M) providing the remaining.</vt:lpstr>
      <vt:lpstr>Targeted Expense Analysis reveals an interesting trend; Overall Costs sharply increase from December, with Surjek, contributing $179M (56%) towards the overall cost-base. </vt:lpstr>
      <vt:lpstr>Further analysis singles-out Surjek with $179M (56%) worth of expenses, contrasted to a much lower spend from Kootha ($51 M) and Jutik ($90M),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($73M), followed by Surjek ($23M) , and lastly Kootha ($19.7M).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Samuel Prince</cp:lastModifiedBy>
  <cp:revision>93</cp:revision>
  <dcterms:created xsi:type="dcterms:W3CDTF">2020-04-12T13:23:13Z</dcterms:created>
  <dcterms:modified xsi:type="dcterms:W3CDTF">2021-06-11T04:19:08Z</dcterms:modified>
</cp:coreProperties>
</file>