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FF33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quinters_adm\Downloads\battery_scaling%20result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quinters_adm\Downloads\battery_scaling%20result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quinters_adm\Downloads\battery_scaling%20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Sheet2!$B$2:$B$10</c:f>
              <c:strCache>
                <c:ptCount val="9"/>
                <c:pt idx="0">
                  <c:v>LFP</c:v>
                </c:pt>
                <c:pt idx="1">
                  <c:v>NMC-622</c:v>
                </c:pt>
                <c:pt idx="2">
                  <c:v>NMC-811</c:v>
                </c:pt>
                <c:pt idx="3">
                  <c:v>NCA</c:v>
                </c:pt>
                <c:pt idx="4">
                  <c:v>LFP</c:v>
                </c:pt>
                <c:pt idx="5">
                  <c:v>NMC-622</c:v>
                </c:pt>
                <c:pt idx="6">
                  <c:v>NMC811</c:v>
                </c:pt>
                <c:pt idx="7">
                  <c:v>NCA</c:v>
                </c:pt>
                <c:pt idx="8">
                  <c:v>PLIB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C5D-4131-BCAF-54CF40B8D13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C5D-4131-BCAF-54CF40B8D13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C5D-4131-BCAF-54CF40B8D13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C5D-4131-BCAF-54CF40B8D135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C5D-4131-BCAF-54CF40B8D135}"/>
              </c:ext>
            </c:extLst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C5D-4131-BCAF-54CF40B8D135}"/>
              </c:ext>
            </c:extLst>
          </c:dPt>
          <c:dPt>
            <c:idx val="6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C5D-4131-BCAF-54CF40B8D135}"/>
              </c:ext>
            </c:extLst>
          </c:dPt>
          <c:dPt>
            <c:idx val="7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C5D-4131-BCAF-54CF40B8D135}"/>
              </c:ext>
            </c:extLst>
          </c:dPt>
          <c:dPt>
            <c:idx val="8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C5D-4131-BCAF-54CF40B8D135}"/>
              </c:ext>
            </c:extLst>
          </c:dPt>
          <c:cat>
            <c:strRef>
              <c:f>Sheet2!$B$2:$B$10</c:f>
              <c:strCache>
                <c:ptCount val="9"/>
                <c:pt idx="0">
                  <c:v>LFP</c:v>
                </c:pt>
                <c:pt idx="1">
                  <c:v>NMC-622</c:v>
                </c:pt>
                <c:pt idx="2">
                  <c:v>NMC-811</c:v>
                </c:pt>
                <c:pt idx="3">
                  <c:v>NCA</c:v>
                </c:pt>
                <c:pt idx="4">
                  <c:v>LFP</c:v>
                </c:pt>
                <c:pt idx="5">
                  <c:v>NMC-622</c:v>
                </c:pt>
                <c:pt idx="6">
                  <c:v>NMC811</c:v>
                </c:pt>
                <c:pt idx="7">
                  <c:v>NCA</c:v>
                </c:pt>
                <c:pt idx="8">
                  <c:v>PLIB</c:v>
                </c:pt>
              </c:strCache>
            </c:strRef>
          </c:cat>
          <c:val>
            <c:numRef>
              <c:f>Sheet2!$I$2:$I$10</c:f>
              <c:numCache>
                <c:formatCode>General</c:formatCode>
                <c:ptCount val="9"/>
                <c:pt idx="0">
                  <c:v>4.0443787195755201</c:v>
                </c:pt>
                <c:pt idx="1">
                  <c:v>7.0067381284858801</c:v>
                </c:pt>
                <c:pt idx="2">
                  <c:v>3.0291060349394301</c:v>
                </c:pt>
                <c:pt idx="3">
                  <c:v>3.0660248170134001</c:v>
                </c:pt>
                <c:pt idx="4">
                  <c:v>2.5865364347842799</c:v>
                </c:pt>
                <c:pt idx="5">
                  <c:v>5.9467899922825804</c:v>
                </c:pt>
                <c:pt idx="6">
                  <c:v>40.6899221321993</c:v>
                </c:pt>
                <c:pt idx="7">
                  <c:v>72.019817619780099</c:v>
                </c:pt>
                <c:pt idx="8">
                  <c:v>63.189806901124605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CC5D-4131-BCAF-54CF40B8D1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13"/>
        <c:axId val="65376432"/>
        <c:axId val="65697616"/>
      </c:barChart>
      <c:catAx>
        <c:axId val="65376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5697616"/>
        <c:crosses val="autoZero"/>
        <c:auto val="1"/>
        <c:lblAlgn val="ctr"/>
        <c:lblOffset val="100"/>
        <c:noMultiLvlLbl val="0"/>
      </c:catAx>
      <c:valAx>
        <c:axId val="656976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100"/>
                  <a:t>CO2 Eq. (Mt)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5376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'[battery_scaling results.xlsx]Sheet2'!$B$2:$B$10</c:f>
              <c:strCache>
                <c:ptCount val="9"/>
                <c:pt idx="0">
                  <c:v>LFP</c:v>
                </c:pt>
                <c:pt idx="1">
                  <c:v>NMC-622</c:v>
                </c:pt>
                <c:pt idx="2">
                  <c:v>NMC-811</c:v>
                </c:pt>
                <c:pt idx="3">
                  <c:v>NCA</c:v>
                </c:pt>
                <c:pt idx="4">
                  <c:v>LFP</c:v>
                </c:pt>
                <c:pt idx="5">
                  <c:v>NMC-622</c:v>
                </c:pt>
                <c:pt idx="6">
                  <c:v>NMC811</c:v>
                </c:pt>
                <c:pt idx="7">
                  <c:v>NCA</c:v>
                </c:pt>
                <c:pt idx="8">
                  <c:v>PLIB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E5A-4584-ACE1-3DD77242DD19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E5A-4584-ACE1-3DD77242DD19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E5A-4584-ACE1-3DD77242DD19}"/>
              </c:ext>
            </c:extLst>
          </c:dPt>
          <c:dPt>
            <c:idx val="3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E5A-4584-ACE1-3DD77242DD19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E5A-4584-ACE1-3DD77242DD19}"/>
              </c:ext>
            </c:extLst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E5A-4584-ACE1-3DD77242DD19}"/>
              </c:ext>
            </c:extLst>
          </c:dPt>
          <c:dPt>
            <c:idx val="6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6E5A-4584-ACE1-3DD77242DD19}"/>
              </c:ext>
            </c:extLst>
          </c:dPt>
          <c:dPt>
            <c:idx val="7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6E5A-4584-ACE1-3DD77242DD19}"/>
              </c:ext>
            </c:extLst>
          </c:dPt>
          <c:dPt>
            <c:idx val="8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6E5A-4584-ACE1-3DD77242DD19}"/>
              </c:ext>
            </c:extLst>
          </c:dPt>
          <c:cat>
            <c:strRef>
              <c:f>'[battery_scaling results.xlsx]Sheet2'!$B$2:$B$10</c:f>
              <c:strCache>
                <c:ptCount val="9"/>
                <c:pt idx="0">
                  <c:v>LFP</c:v>
                </c:pt>
                <c:pt idx="1">
                  <c:v>NMC-622</c:v>
                </c:pt>
                <c:pt idx="2">
                  <c:v>NMC-811</c:v>
                </c:pt>
                <c:pt idx="3">
                  <c:v>NCA</c:v>
                </c:pt>
                <c:pt idx="4">
                  <c:v>LFP</c:v>
                </c:pt>
                <c:pt idx="5">
                  <c:v>NMC-622</c:v>
                </c:pt>
                <c:pt idx="6">
                  <c:v>NMC811</c:v>
                </c:pt>
                <c:pt idx="7">
                  <c:v>NCA</c:v>
                </c:pt>
                <c:pt idx="8">
                  <c:v>PLIB</c:v>
                </c:pt>
              </c:strCache>
            </c:strRef>
          </c:cat>
          <c:val>
            <c:numRef>
              <c:f>'[battery_scaling results.xlsx]Sheet2'!$J$2:$J$10</c:f>
              <c:numCache>
                <c:formatCode>General</c:formatCode>
                <c:ptCount val="9"/>
                <c:pt idx="0">
                  <c:v>0.60066248458027593</c:v>
                </c:pt>
                <c:pt idx="1">
                  <c:v>0.86153627377752295</c:v>
                </c:pt>
                <c:pt idx="2">
                  <c:v>0.42463378993052198</c:v>
                </c:pt>
                <c:pt idx="3">
                  <c:v>0.44068933943222</c:v>
                </c:pt>
                <c:pt idx="4">
                  <c:v>0.51665299840200696</c:v>
                </c:pt>
                <c:pt idx="5">
                  <c:v>0.9152187475574739</c:v>
                </c:pt>
                <c:pt idx="6">
                  <c:v>7.6754671644543597</c:v>
                </c:pt>
                <c:pt idx="7">
                  <c:v>14.0394697303743</c:v>
                </c:pt>
                <c:pt idx="8">
                  <c:v>10.683256294592301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6E5A-4584-ACE1-3DD77242DD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9"/>
        <c:overlap val="-64"/>
        <c:axId val="65376432"/>
        <c:axId val="65697616"/>
      </c:barChart>
      <c:catAx>
        <c:axId val="65376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5697616"/>
        <c:crosses val="autoZero"/>
        <c:auto val="1"/>
        <c:lblAlgn val="ctr"/>
        <c:lblOffset val="100"/>
        <c:noMultiLvlLbl val="0"/>
      </c:catAx>
      <c:valAx>
        <c:axId val="656976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 Sb - Eq (Mt)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5376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'[battery_scaling results.xlsx]Sheet2'!$B$2:$B$10</c:f>
              <c:strCache>
                <c:ptCount val="9"/>
                <c:pt idx="0">
                  <c:v>LFP</c:v>
                </c:pt>
                <c:pt idx="1">
                  <c:v>NMC-622</c:v>
                </c:pt>
                <c:pt idx="2">
                  <c:v>NMC-811</c:v>
                </c:pt>
                <c:pt idx="3">
                  <c:v>NCA</c:v>
                </c:pt>
                <c:pt idx="4">
                  <c:v>LFP</c:v>
                </c:pt>
                <c:pt idx="5">
                  <c:v>NMC-622</c:v>
                </c:pt>
                <c:pt idx="6">
                  <c:v>NMC811</c:v>
                </c:pt>
                <c:pt idx="7">
                  <c:v>NCA</c:v>
                </c:pt>
                <c:pt idx="8">
                  <c:v>PLIB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121-4573-8843-06F38E9EF751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121-4573-8843-06F38E9EF751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121-4573-8843-06F38E9EF751}"/>
              </c:ext>
            </c:extLst>
          </c:dPt>
          <c:dPt>
            <c:idx val="3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121-4573-8843-06F38E9EF751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121-4573-8843-06F38E9EF751}"/>
              </c:ext>
            </c:extLst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121-4573-8843-06F38E9EF751}"/>
              </c:ext>
            </c:extLst>
          </c:dPt>
          <c:dPt>
            <c:idx val="6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3121-4573-8843-06F38E9EF751}"/>
              </c:ext>
            </c:extLst>
          </c:dPt>
          <c:dPt>
            <c:idx val="7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3121-4573-8843-06F38E9EF751}"/>
              </c:ext>
            </c:extLst>
          </c:dPt>
          <c:dPt>
            <c:idx val="8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3121-4573-8843-06F38E9EF751}"/>
              </c:ext>
            </c:extLst>
          </c:dPt>
          <c:cat>
            <c:strRef>
              <c:f>'[battery_scaling results.xlsx]Sheet2'!$B$2:$B$10</c:f>
              <c:strCache>
                <c:ptCount val="9"/>
                <c:pt idx="0">
                  <c:v>LFP</c:v>
                </c:pt>
                <c:pt idx="1">
                  <c:v>NMC-622</c:v>
                </c:pt>
                <c:pt idx="2">
                  <c:v>NMC-811</c:v>
                </c:pt>
                <c:pt idx="3">
                  <c:v>NCA</c:v>
                </c:pt>
                <c:pt idx="4">
                  <c:v>LFP</c:v>
                </c:pt>
                <c:pt idx="5">
                  <c:v>NMC-622</c:v>
                </c:pt>
                <c:pt idx="6">
                  <c:v>NMC811</c:v>
                </c:pt>
                <c:pt idx="7">
                  <c:v>NCA</c:v>
                </c:pt>
                <c:pt idx="8">
                  <c:v>PLIB</c:v>
                </c:pt>
              </c:strCache>
            </c:strRef>
          </c:cat>
          <c:val>
            <c:numRef>
              <c:f>'[battery_scaling results.xlsx]Sheet2'!$R$2:$R$10</c:f>
              <c:numCache>
                <c:formatCode>General</c:formatCode>
                <c:ptCount val="9"/>
                <c:pt idx="0">
                  <c:v>6.4883521224085194E-2</c:v>
                </c:pt>
                <c:pt idx="1">
                  <c:v>8.674557722169951E-2</c:v>
                </c:pt>
                <c:pt idx="2">
                  <c:v>8.6206172752187699E-2</c:v>
                </c:pt>
                <c:pt idx="3">
                  <c:v>4.9675636463891198E-2</c:v>
                </c:pt>
                <c:pt idx="4">
                  <c:v>4.9780158364496702E-2</c:v>
                </c:pt>
                <c:pt idx="5">
                  <c:v>8.3235172854374095E-2</c:v>
                </c:pt>
                <c:pt idx="6">
                  <c:v>1.4715913442334601</c:v>
                </c:pt>
                <c:pt idx="7">
                  <c:v>1.4083062890329499</c:v>
                </c:pt>
                <c:pt idx="8">
                  <c:v>2.0572113668310199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3121-4573-8843-06F38E9EF7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9"/>
        <c:overlap val="-66"/>
        <c:axId val="65376432"/>
        <c:axId val="65697616"/>
      </c:barChart>
      <c:catAx>
        <c:axId val="65376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5697616"/>
        <c:crosses val="autoZero"/>
        <c:auto val="1"/>
        <c:lblAlgn val="ctr"/>
        <c:lblOffset val="100"/>
        <c:noMultiLvlLbl val="0"/>
      </c:catAx>
      <c:valAx>
        <c:axId val="656976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pt-BR" sz="1100" dirty="0" smtClean="0"/>
                  <a:t>(1 x 10^9) mol H+ Eq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5376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460229966912029"/>
          <c:y val="0.14302816401816118"/>
          <c:w val="0.85084799888037899"/>
          <c:h val="0.794867633844116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'[battery_scaling results.xlsx]Sheet2'!$B$2:$B$10</c:f>
              <c:strCache>
                <c:ptCount val="9"/>
                <c:pt idx="0">
                  <c:v>LFP</c:v>
                </c:pt>
                <c:pt idx="1">
                  <c:v>NMC-622</c:v>
                </c:pt>
                <c:pt idx="2">
                  <c:v>NMC-811</c:v>
                </c:pt>
                <c:pt idx="3">
                  <c:v>NCA</c:v>
                </c:pt>
                <c:pt idx="4">
                  <c:v>LFP</c:v>
                </c:pt>
                <c:pt idx="5">
                  <c:v>NMC-622</c:v>
                </c:pt>
                <c:pt idx="6">
                  <c:v>NMC811</c:v>
                </c:pt>
                <c:pt idx="7">
                  <c:v>NCA</c:v>
                </c:pt>
                <c:pt idx="8">
                  <c:v>PLIB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61-4B58-AE68-F8498F86200B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61-4B58-AE68-F8498F86200B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61-4B58-AE68-F8498F86200B}"/>
              </c:ext>
            </c:extLst>
          </c:dPt>
          <c:dPt>
            <c:idx val="3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61-4B58-AE68-F8498F86200B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C61-4B58-AE68-F8498F86200B}"/>
              </c:ext>
            </c:extLst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C61-4B58-AE68-F8498F86200B}"/>
              </c:ext>
            </c:extLst>
          </c:dPt>
          <c:dPt>
            <c:idx val="6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1C61-4B58-AE68-F8498F86200B}"/>
              </c:ext>
            </c:extLst>
          </c:dPt>
          <c:dPt>
            <c:idx val="7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1C61-4B58-AE68-F8498F86200B}"/>
              </c:ext>
            </c:extLst>
          </c:dPt>
          <c:dPt>
            <c:idx val="8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1C61-4B58-AE68-F8498F86200B}"/>
              </c:ext>
            </c:extLst>
          </c:dPt>
          <c:cat>
            <c:strRef>
              <c:f>'[battery_scaling results.xlsx]Sheet2'!$B$2:$B$10</c:f>
              <c:strCache>
                <c:ptCount val="9"/>
                <c:pt idx="0">
                  <c:v>LFP</c:v>
                </c:pt>
                <c:pt idx="1">
                  <c:v>NMC-622</c:v>
                </c:pt>
                <c:pt idx="2">
                  <c:v>NMC-811</c:v>
                </c:pt>
                <c:pt idx="3">
                  <c:v>NCA</c:v>
                </c:pt>
                <c:pt idx="4">
                  <c:v>LFP</c:v>
                </c:pt>
                <c:pt idx="5">
                  <c:v>NMC-622</c:v>
                </c:pt>
                <c:pt idx="6">
                  <c:v>NMC811</c:v>
                </c:pt>
                <c:pt idx="7">
                  <c:v>NCA</c:v>
                </c:pt>
                <c:pt idx="8">
                  <c:v>PLIB</c:v>
                </c:pt>
              </c:strCache>
            </c:strRef>
          </c:cat>
          <c:val>
            <c:numRef>
              <c:f>'[battery_scaling results.xlsx]Sheet2'!$S$2:$S$10</c:f>
              <c:numCache>
                <c:formatCode>General</c:formatCode>
                <c:ptCount val="9"/>
                <c:pt idx="0">
                  <c:v>11.812836013414699</c:v>
                </c:pt>
                <c:pt idx="1">
                  <c:v>11.9859668490414</c:v>
                </c:pt>
                <c:pt idx="2">
                  <c:v>1.4686204507531</c:v>
                </c:pt>
                <c:pt idx="3">
                  <c:v>8.1328238371246897</c:v>
                </c:pt>
                <c:pt idx="4">
                  <c:v>10.062918876519101</c:v>
                </c:pt>
                <c:pt idx="5">
                  <c:v>12.6138800503534</c:v>
                </c:pt>
                <c:pt idx="6">
                  <c:v>25.2903707179522</c:v>
                </c:pt>
                <c:pt idx="7">
                  <c:v>256.37228053935701</c:v>
                </c:pt>
                <c:pt idx="8">
                  <c:v>33.079835651826798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1C61-4B58-AE68-F8498F8620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9"/>
        <c:overlap val="-66"/>
        <c:axId val="65376432"/>
        <c:axId val="65697616"/>
      </c:barChart>
      <c:catAx>
        <c:axId val="65376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5697616"/>
        <c:crosses val="autoZero"/>
        <c:auto val="1"/>
        <c:lblAlgn val="ctr"/>
        <c:lblOffset val="100"/>
        <c:noMultiLvlLbl val="0"/>
      </c:catAx>
      <c:valAx>
        <c:axId val="656976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aseline="0" dirty="0" smtClean="0"/>
                  <a:t> world eq. deprived (km3)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5376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2EB6-7DD3-4AA3-ABD9-BD2CC5346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82258-1A8A-4E31-833E-A206522F2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4371F-EAFB-4808-B57C-038D1C38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C88A-A627-4012-B705-34DA9D96CF7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74C70-BD73-49CD-991E-46EFF20B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8F73E-A8B7-4DF3-99D3-7B7DFEB8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4DF7-4E88-444C-AEF6-ECA283CD6D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98E6-8727-4518-872D-EBCC1B77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9438F-34F4-43A6-8B85-5547966F7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EF3B9-D0E6-42F7-93A2-340BDE2E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C88A-A627-4012-B705-34DA9D96CF7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22978-A70A-47DF-8DD2-6BF434C0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F9AE1-1F53-4057-9A89-1AD0A5D1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4DF7-4E88-444C-AEF6-ECA283CD6D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58D9F9-9890-4788-B722-7BD2D3EAF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6962A-C472-45EC-86C0-EE0D46F19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3B822-891A-4309-A3FE-D486D2DBD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C88A-A627-4012-B705-34DA9D96CF7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53489-7CE0-4833-AFC2-C6BFFBD88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5037D-78CE-46F6-8302-E6C37CF6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4DF7-4E88-444C-AEF6-ECA283CD6D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2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72EF-CEBB-4C50-992C-9B9FE50E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7811F-CE41-4EC1-B2F1-9086C476F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3344F-EC4B-4B9C-AE09-F5AD780B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C88A-A627-4012-B705-34DA9D96CF7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59245-3966-4B1D-B4F3-CF42935E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EADC4-6D0D-46C6-BE12-22E41A11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4DF7-4E88-444C-AEF6-ECA283CD6D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6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10CB-32F5-4450-B20A-BD3AC12C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7CEA3-B471-4F9D-9CAE-15EDBAB89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29875-D073-4FFC-9158-DE8CC8B5C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C88A-A627-4012-B705-34DA9D96CF7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E5CA7-7DB4-4D99-89F6-7E227F6B1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856C4-D729-434A-BC81-C51F3ED30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4DF7-4E88-444C-AEF6-ECA283CD6D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9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D7CF-24CB-467D-8E25-1AE4EFBC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65B8D-7077-4F93-A885-807121DA0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D4F49-4A03-4D47-ADEF-568116476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F2F49-AA12-40EB-B317-8E3772B3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C88A-A627-4012-B705-34DA9D96CF7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5AC5A-44C8-4BEE-9A9F-D976598B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97D02-6BD7-4D28-BF71-05E1CD73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4DF7-4E88-444C-AEF6-ECA283CD6D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9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DD02-E7DE-4CC0-8C01-929623634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D8000-116A-4F9B-BE83-86771D0C7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F4BA7-8D0B-49FB-B0EB-01C80BCBF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A760E-3F39-4CE7-931E-0D6D72AEB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CE799-EFBA-45D4-9DEC-9FE0B4417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4809AB-74AC-4B5C-AB1D-BE639584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C88A-A627-4012-B705-34DA9D96CF7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C1066-0A5C-4556-8582-4CB3552F0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9A1CE-4370-43AC-8194-646C5FE4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4DF7-4E88-444C-AEF6-ECA283CD6D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4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3CB8-2DB4-49E5-80A0-D3C6AB1D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18A398-1254-4D58-A1F2-2A4E26C12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C88A-A627-4012-B705-34DA9D96CF7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0E553-2358-4949-9852-18D7394B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5D7D0-4FAF-413A-BD42-23579A4A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4DF7-4E88-444C-AEF6-ECA283CD6D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55196-2F0A-4CD2-9BC0-63ACEE28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C88A-A627-4012-B705-34DA9D96CF7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5997E-70EA-4EFB-A9CB-2288A3A3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3235F-0470-4421-B512-2AE169C9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4DF7-4E88-444C-AEF6-ECA283CD6D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7D73-158E-4F7B-A76D-5ACC0274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C3470-91FB-4B26-A79B-4CA3EF702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5AC05-DA9F-4E04-8E2D-13AE6713F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1A92E-34CF-4B58-BCF5-6EB66E230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C88A-A627-4012-B705-34DA9D96CF7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FA742-7CDB-4690-8174-DDAB37F0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B4216-549C-47A5-A91C-43540F70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4DF7-4E88-444C-AEF6-ECA283CD6D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9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9CFF-102C-4D51-B15C-BDD0FA9E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5DEAF6-4A39-44CC-BEBA-E5297E278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9E106-FB2E-4AEF-B89F-C359BD873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932E3-41EE-4660-BB10-9E302106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C88A-A627-4012-B705-34DA9D96CF7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05245-BEE7-410F-A7EF-8A32E0DF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89AF8-8CB5-4086-85EB-5A29E9CC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4DF7-4E88-444C-AEF6-ECA283CD6D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2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B9BDC2-269C-47AF-93A1-E8AC9391C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AB4BA-DBF7-4B64-8034-07E55E8E5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D6382-C53F-4E53-A689-CDBB4A937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FC88A-A627-4012-B705-34DA9D96CF7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00DAF-EC31-47D5-928E-AE50005DE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7955C-868D-4872-A274-9F2D776C3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14DF7-4E88-444C-AEF6-ECA283CD6D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3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6">
            <a:extLst>
              <a:ext uri="{FF2B5EF4-FFF2-40B4-BE49-F238E27FC236}">
                <a16:creationId xmlns:a16="http://schemas.microsoft.com/office/drawing/2014/main" id="{25F058B0-B2B5-4E5B-8868-C3970D34FFA5}"/>
              </a:ext>
            </a:extLst>
          </p:cNvPr>
          <p:cNvSpPr txBox="1"/>
          <p:nvPr/>
        </p:nvSpPr>
        <p:spPr>
          <a:xfrm>
            <a:off x="8853701" y="184373"/>
            <a:ext cx="2934958" cy="4212565"/>
          </a:xfrm>
          <a:prstGeom prst="rect">
            <a:avLst/>
          </a:prstGeom>
          <a:solidFill>
            <a:srgbClr val="66CCFF">
              <a:alpha val="5490"/>
            </a:srgbClr>
          </a:solidFill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5873BDB-763D-494F-9859-040380BAF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6794157"/>
              </p:ext>
            </p:extLst>
          </p:nvPr>
        </p:nvGraphicFramePr>
        <p:xfrm>
          <a:off x="0" y="912344"/>
          <a:ext cx="5869915" cy="3484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A371794-1017-478E-B69E-3AAEE3B1F84D}"/>
              </a:ext>
            </a:extLst>
          </p:cNvPr>
          <p:cNvSpPr txBox="1"/>
          <p:nvPr/>
        </p:nvSpPr>
        <p:spPr>
          <a:xfrm>
            <a:off x="609896" y="184373"/>
            <a:ext cx="2254928" cy="4212565"/>
          </a:xfrm>
          <a:prstGeom prst="rect">
            <a:avLst/>
          </a:prstGeom>
          <a:solidFill>
            <a:srgbClr val="00FF00">
              <a:alpha val="5882"/>
            </a:srgbClr>
          </a:solidFill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F058B0-B2B5-4E5B-8868-C3970D34FFA5}"/>
              </a:ext>
            </a:extLst>
          </p:cNvPr>
          <p:cNvSpPr txBox="1"/>
          <p:nvPr/>
        </p:nvSpPr>
        <p:spPr>
          <a:xfrm>
            <a:off x="2924305" y="184374"/>
            <a:ext cx="2934958" cy="4212565"/>
          </a:xfrm>
          <a:prstGeom prst="rect">
            <a:avLst/>
          </a:prstGeom>
          <a:solidFill>
            <a:srgbClr val="66CCFF">
              <a:alpha val="5490"/>
            </a:srgbClr>
          </a:solidFill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161431-8DFF-4C32-AEED-F6CF7429D86D}"/>
              </a:ext>
            </a:extLst>
          </p:cNvPr>
          <p:cNvSpPr txBox="1"/>
          <p:nvPr/>
        </p:nvSpPr>
        <p:spPr>
          <a:xfrm>
            <a:off x="550415" y="590074"/>
            <a:ext cx="225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Base,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E7AF2-533A-4F2F-AA18-6381A86BA114}"/>
              </a:ext>
            </a:extLst>
          </p:cNvPr>
          <p:cNvSpPr txBox="1"/>
          <p:nvPr/>
        </p:nvSpPr>
        <p:spPr>
          <a:xfrm>
            <a:off x="2934957" y="590074"/>
            <a:ext cx="293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RCP26, 2040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2A371794-1017-478E-B69E-3AAEE3B1F84D}"/>
              </a:ext>
            </a:extLst>
          </p:cNvPr>
          <p:cNvSpPr txBox="1"/>
          <p:nvPr/>
        </p:nvSpPr>
        <p:spPr>
          <a:xfrm>
            <a:off x="6539292" y="184372"/>
            <a:ext cx="2254928" cy="4212565"/>
          </a:xfrm>
          <a:prstGeom prst="rect">
            <a:avLst/>
          </a:prstGeom>
          <a:solidFill>
            <a:srgbClr val="00FF00">
              <a:alpha val="5882"/>
            </a:srgbClr>
          </a:solidFill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Chart 2">
            <a:extLst>
              <a:ext uri="{FF2B5EF4-FFF2-40B4-BE49-F238E27FC236}">
                <a16:creationId xmlns:a16="http://schemas.microsoft.com/office/drawing/2014/main" id="{05873BDB-763D-494F-9859-040380BAF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5983136"/>
              </p:ext>
            </p:extLst>
          </p:nvPr>
        </p:nvGraphicFramePr>
        <p:xfrm>
          <a:off x="5929396" y="590074"/>
          <a:ext cx="5869915" cy="3806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7">
            <a:extLst>
              <a:ext uri="{FF2B5EF4-FFF2-40B4-BE49-F238E27FC236}">
                <a16:creationId xmlns:a16="http://schemas.microsoft.com/office/drawing/2014/main" id="{7B161431-8DFF-4C32-AEED-F6CF7429D86D}"/>
              </a:ext>
            </a:extLst>
          </p:cNvPr>
          <p:cNvSpPr txBox="1"/>
          <p:nvPr/>
        </p:nvSpPr>
        <p:spPr>
          <a:xfrm>
            <a:off x="6549944" y="590073"/>
            <a:ext cx="225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Base, 2021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EC1E7AF2-533A-4F2F-AA18-6381A86BA114}"/>
              </a:ext>
            </a:extLst>
          </p:cNvPr>
          <p:cNvSpPr txBox="1"/>
          <p:nvPr/>
        </p:nvSpPr>
        <p:spPr>
          <a:xfrm>
            <a:off x="8888768" y="590072"/>
            <a:ext cx="293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RCP26, 2040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09896" y="184371"/>
            <a:ext cx="524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GWP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539292" y="202555"/>
            <a:ext cx="524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Material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metals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minerals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07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371794-1017-478E-B69E-3AAEE3B1F84D}"/>
              </a:ext>
            </a:extLst>
          </p:cNvPr>
          <p:cNvSpPr txBox="1"/>
          <p:nvPr/>
        </p:nvSpPr>
        <p:spPr>
          <a:xfrm>
            <a:off x="609896" y="184374"/>
            <a:ext cx="2079594" cy="4212564"/>
          </a:xfrm>
          <a:prstGeom prst="rect">
            <a:avLst/>
          </a:prstGeom>
          <a:solidFill>
            <a:srgbClr val="00FF00">
              <a:alpha val="5882"/>
            </a:srgbClr>
          </a:solidFill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F058B0-B2B5-4E5B-8868-C3970D34FFA5}"/>
              </a:ext>
            </a:extLst>
          </p:cNvPr>
          <p:cNvSpPr txBox="1"/>
          <p:nvPr/>
        </p:nvSpPr>
        <p:spPr>
          <a:xfrm>
            <a:off x="2731800" y="184374"/>
            <a:ext cx="2934958" cy="4212565"/>
          </a:xfrm>
          <a:prstGeom prst="rect">
            <a:avLst/>
          </a:prstGeom>
          <a:solidFill>
            <a:srgbClr val="66CCFF">
              <a:alpha val="5490"/>
            </a:srgbClr>
          </a:solidFill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161431-8DFF-4C32-AEED-F6CF7429D86D}"/>
              </a:ext>
            </a:extLst>
          </p:cNvPr>
          <p:cNvSpPr txBox="1"/>
          <p:nvPr/>
        </p:nvSpPr>
        <p:spPr>
          <a:xfrm>
            <a:off x="550415" y="590074"/>
            <a:ext cx="225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Base,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E7AF2-533A-4F2F-AA18-6381A86BA114}"/>
              </a:ext>
            </a:extLst>
          </p:cNvPr>
          <p:cNvSpPr txBox="1"/>
          <p:nvPr/>
        </p:nvSpPr>
        <p:spPr>
          <a:xfrm>
            <a:off x="2934957" y="590074"/>
            <a:ext cx="293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RCP26, 2040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2A371794-1017-478E-B69E-3AAEE3B1F84D}"/>
              </a:ext>
            </a:extLst>
          </p:cNvPr>
          <p:cNvSpPr txBox="1"/>
          <p:nvPr/>
        </p:nvSpPr>
        <p:spPr>
          <a:xfrm>
            <a:off x="6539292" y="184372"/>
            <a:ext cx="2254928" cy="4212565"/>
          </a:xfrm>
          <a:prstGeom prst="rect">
            <a:avLst/>
          </a:prstGeom>
          <a:solidFill>
            <a:srgbClr val="00FF00">
              <a:alpha val="5882"/>
            </a:srgbClr>
          </a:solidFill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25F058B0-B2B5-4E5B-8868-C3970D34FFA5}"/>
              </a:ext>
            </a:extLst>
          </p:cNvPr>
          <p:cNvSpPr txBox="1"/>
          <p:nvPr/>
        </p:nvSpPr>
        <p:spPr>
          <a:xfrm>
            <a:off x="8853701" y="184373"/>
            <a:ext cx="2934958" cy="4212565"/>
          </a:xfrm>
          <a:prstGeom prst="rect">
            <a:avLst/>
          </a:prstGeom>
          <a:solidFill>
            <a:srgbClr val="66CCFF">
              <a:alpha val="5490"/>
            </a:srgbClr>
          </a:solidFill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7B161431-8DFF-4C32-AEED-F6CF7429D86D}"/>
              </a:ext>
            </a:extLst>
          </p:cNvPr>
          <p:cNvSpPr txBox="1"/>
          <p:nvPr/>
        </p:nvSpPr>
        <p:spPr>
          <a:xfrm>
            <a:off x="6549944" y="590073"/>
            <a:ext cx="225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Base, 2021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EC1E7AF2-533A-4F2F-AA18-6381A86BA114}"/>
              </a:ext>
            </a:extLst>
          </p:cNvPr>
          <p:cNvSpPr txBox="1"/>
          <p:nvPr/>
        </p:nvSpPr>
        <p:spPr>
          <a:xfrm>
            <a:off x="8888768" y="590072"/>
            <a:ext cx="293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RCP26, 2040</a:t>
            </a:r>
          </a:p>
        </p:txBody>
      </p:sp>
      <p:graphicFrame>
        <p:nvGraphicFramePr>
          <p:cNvPr id="17" name="Chart 2">
            <a:extLst>
              <a:ext uri="{FF2B5EF4-FFF2-40B4-BE49-F238E27FC236}">
                <a16:creationId xmlns:a16="http://schemas.microsoft.com/office/drawing/2014/main" id="{05873BDB-763D-494F-9859-040380BAF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6983011"/>
              </p:ext>
            </p:extLst>
          </p:nvPr>
        </p:nvGraphicFramePr>
        <p:xfrm>
          <a:off x="-34414" y="503445"/>
          <a:ext cx="5658862" cy="3712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2">
            <a:extLst>
              <a:ext uri="{FF2B5EF4-FFF2-40B4-BE49-F238E27FC236}">
                <a16:creationId xmlns:a16="http://schemas.microsoft.com/office/drawing/2014/main" id="{05873BDB-763D-494F-9859-040380BAF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3280619"/>
              </p:ext>
            </p:extLst>
          </p:nvPr>
        </p:nvGraphicFramePr>
        <p:xfrm>
          <a:off x="5859262" y="-86786"/>
          <a:ext cx="5832282" cy="4212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ZoneTexte 18"/>
          <p:cNvSpPr txBox="1"/>
          <p:nvPr/>
        </p:nvSpPr>
        <p:spPr>
          <a:xfrm>
            <a:off x="6604402" y="215008"/>
            <a:ext cx="505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use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540677" y="202558"/>
            <a:ext cx="524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Acidification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21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62</Words>
  <Application>Microsoft Office PowerPoint</Application>
  <PresentationFormat>Grand écran</PresentationFormat>
  <Paragraphs>16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Pragada, Gandhi</dc:creator>
  <cp:lastModifiedBy>SAMUEL QUINTERO HERRERA</cp:lastModifiedBy>
  <cp:revision>5</cp:revision>
  <dcterms:created xsi:type="dcterms:W3CDTF">2023-10-13T08:48:59Z</dcterms:created>
  <dcterms:modified xsi:type="dcterms:W3CDTF">2023-10-13T09:43:55Z</dcterms:modified>
</cp:coreProperties>
</file>