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57" r:id="rId6"/>
    <p:sldId id="259" r:id="rId7"/>
    <p:sldId id="265" r:id="rId8"/>
    <p:sldId id="309" r:id="rId9"/>
    <p:sldId id="267" r:id="rId10"/>
    <p:sldId id="271" r:id="rId11"/>
    <p:sldId id="278" r:id="rId12"/>
    <p:sldId id="279" r:id="rId13"/>
    <p:sldId id="272" r:id="rId14"/>
    <p:sldId id="264" r:id="rId15"/>
    <p:sldId id="308" r:id="rId16"/>
    <p:sldId id="295" r:id="rId17"/>
    <p:sldId id="296" r:id="rId18"/>
    <p:sldId id="299" r:id="rId19"/>
    <p:sldId id="302" r:id="rId20"/>
    <p:sldId id="304" r:id="rId21"/>
    <p:sldId id="266" r:id="rId22"/>
    <p:sldId id="305" r:id="rId23"/>
    <p:sldId id="307" r:id="rId24"/>
    <p:sldId id="274" r:id="rId25"/>
    <p:sldId id="283" r:id="rId26"/>
    <p:sldId id="275" r:id="rId27"/>
    <p:sldId id="286" r:id="rId28"/>
    <p:sldId id="287" r:id="rId29"/>
    <p:sldId id="285" r:id="rId30"/>
    <p:sldId id="284" r:id="rId31"/>
    <p:sldId id="288" r:id="rId32"/>
    <p:sldId id="289" r:id="rId33"/>
    <p:sldId id="290" r:id="rId34"/>
    <p:sldId id="291" r:id="rId35"/>
    <p:sldId id="292" r:id="rId36"/>
    <p:sldId id="310" r:id="rId37"/>
    <p:sldId id="312" r:id="rId38"/>
    <p:sldId id="313" r:id="rId39"/>
    <p:sldId id="314" r:id="rId40"/>
    <p:sldId id="315" r:id="rId41"/>
    <p:sldId id="31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F3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6" autoAdjust="0"/>
    <p:restoredTop sz="94712" autoAdjust="0"/>
  </p:normalViewPr>
  <p:slideViewPr>
    <p:cSldViewPr snapToGrid="0">
      <p:cViewPr varScale="1">
        <p:scale>
          <a:sx n="86" d="100"/>
          <a:sy n="86" d="100"/>
        </p:scale>
        <p:origin x="71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Introduction</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bg1"/>
              </a:solidFill>
            </a:rPr>
            <a:t>RISC V Processor </a:t>
          </a:r>
          <a:r>
            <a:rPr lang="en-US">
              <a:solidFill>
                <a:schemeClr val="bg1"/>
              </a:solidFill>
            </a:rPr>
            <a:t>: Design</a:t>
          </a:r>
          <a:endParaRPr lang="en-US" dirty="0">
            <a:solidFill>
              <a:schemeClr val="bg1"/>
            </a:solidFill>
          </a:endParaRP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F4A56385-3827-49D1-B533-953BA75136B7}">
      <dgm:prSet/>
      <dgm:spPr/>
      <dgm:t>
        <a:bodyPr/>
        <a:lstStyle/>
        <a:p>
          <a:r>
            <a:rPr lang="en-US" dirty="0">
              <a:solidFill>
                <a:schemeClr val="bg1"/>
              </a:solidFill>
            </a:rPr>
            <a:t>Animations to show how different stages interact</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419DF63C-9792-4EF5-9125-1EEF4D07C33F}">
      <dgm:prSet/>
      <dgm:spPr/>
      <dgm:t>
        <a:bodyPr/>
        <a:lstStyle/>
        <a:p>
          <a:r>
            <a:rPr lang="en-US">
              <a:solidFill>
                <a:schemeClr val="bg1"/>
              </a:solidFill>
            </a:rPr>
            <a:t>Concept Of Pipelining</a:t>
          </a:r>
          <a:endParaRPr lang="en-US" dirty="0">
            <a:solidFill>
              <a:schemeClr val="bg1"/>
            </a:solidFill>
          </a:endParaRPr>
        </a:p>
      </dgm:t>
    </dgm:pt>
    <dgm:pt modelId="{EA8773AB-BB82-4BF6-944E-80CD2086CE93}" type="sibTrans" cxnId="{024B121E-3EE5-42C9-97D1-5E0D27C29DC3}">
      <dgm:prSet/>
      <dgm:spPr/>
      <dgm:t>
        <a:bodyPr/>
        <a:lstStyle/>
        <a:p>
          <a:endParaRPr lang="en-US"/>
        </a:p>
      </dgm:t>
    </dgm:pt>
    <dgm:pt modelId="{2B95E8EF-82FE-4F54-970D-D55C9AD8EC00}" type="parTrans" cxnId="{024B121E-3EE5-42C9-97D1-5E0D27C29DC3}">
      <dgm:prSet/>
      <dgm:spPr/>
      <dgm:t>
        <a:bodyPr/>
        <a:lstStyle/>
        <a:p>
          <a:endParaRPr lang="en-US"/>
        </a:p>
      </dgm:t>
    </dgm:pt>
    <dgm:pt modelId="{1B1E513F-BEB7-483A-8F12-A8210AEF19E9}">
      <dgm:prSet/>
      <dgm:spPr/>
      <dgm:t>
        <a:bodyPr/>
        <a:lstStyle/>
        <a:p>
          <a:r>
            <a:rPr lang="en-US" dirty="0">
              <a:solidFill>
                <a:schemeClr val="bg1"/>
              </a:solidFill>
            </a:rPr>
            <a:t>Working of Different Pipeline stages</a:t>
          </a:r>
        </a:p>
      </dgm:t>
    </dgm:pt>
    <dgm:pt modelId="{D99C9B80-BA48-46B7-8B67-372E2AFD9E86}" type="sibTrans" cxnId="{9CD469EF-CF99-411A-B4B3-5B2C59AF684C}">
      <dgm:prSet/>
      <dgm:spPr/>
      <dgm:t>
        <a:bodyPr/>
        <a:lstStyle/>
        <a:p>
          <a:endParaRPr lang="en-US"/>
        </a:p>
      </dgm:t>
    </dgm:pt>
    <dgm:pt modelId="{DB284026-3063-4705-B72C-ADE04469BE6D}" type="parTrans" cxnId="{9CD469EF-CF99-411A-B4B3-5B2C59AF684C}">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82D287-5A90-4847-B386-EF7ABB1A50DD}"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IN"/>
        </a:p>
      </dgm:t>
    </dgm:pt>
    <dgm:pt modelId="{5BA928A9-94E4-416E-86C5-EDACEECF3E9C}">
      <dgm:prSet phldrT="[Text]"/>
      <dgm:spPr/>
      <dgm:t>
        <a:bodyPr/>
        <a:lstStyle/>
        <a:p>
          <a:r>
            <a:rPr lang="en-IN" dirty="0"/>
            <a:t>Person1</a:t>
          </a:r>
        </a:p>
      </dgm:t>
    </dgm:pt>
    <dgm:pt modelId="{839D23CA-5D1D-4CBF-8CAC-5C8F2FCAC1C1}" type="parTrans" cxnId="{EB4457E4-8E20-4D1D-9459-B46D481F6F79}">
      <dgm:prSet/>
      <dgm:spPr/>
      <dgm:t>
        <a:bodyPr/>
        <a:lstStyle/>
        <a:p>
          <a:endParaRPr lang="en-IN"/>
        </a:p>
      </dgm:t>
    </dgm:pt>
    <dgm:pt modelId="{B4B24991-AE53-432B-9020-22A42C158046}" type="sibTrans" cxnId="{EB4457E4-8E20-4D1D-9459-B46D481F6F79}">
      <dgm:prSet/>
      <dgm:spPr/>
      <dgm:t>
        <a:bodyPr/>
        <a:lstStyle/>
        <a:p>
          <a:endParaRPr lang="en-IN"/>
        </a:p>
      </dgm:t>
    </dgm:pt>
    <dgm:pt modelId="{7336E59E-5E48-4B5E-9479-6A4DF5AF77E9}">
      <dgm:prSet phldrT="[Text]"/>
      <dgm:spPr/>
      <dgm:t>
        <a:bodyPr/>
        <a:lstStyle/>
        <a:p>
          <a:r>
            <a:rPr lang="en-IN" dirty="0"/>
            <a:t>Person 3</a:t>
          </a:r>
        </a:p>
      </dgm:t>
    </dgm:pt>
    <dgm:pt modelId="{A4813711-F614-4324-8718-7C58F51BCF4E}" type="parTrans" cxnId="{974D0770-C375-48AD-AA1C-12D504608D04}">
      <dgm:prSet/>
      <dgm:spPr/>
      <dgm:t>
        <a:bodyPr/>
        <a:lstStyle/>
        <a:p>
          <a:endParaRPr lang="en-IN"/>
        </a:p>
      </dgm:t>
    </dgm:pt>
    <dgm:pt modelId="{A6C3D06B-9C5C-44B9-A3E5-BDD8497520BE}" type="sibTrans" cxnId="{974D0770-C375-48AD-AA1C-12D504608D04}">
      <dgm:prSet/>
      <dgm:spPr/>
      <dgm:t>
        <a:bodyPr/>
        <a:lstStyle/>
        <a:p>
          <a:endParaRPr lang="en-IN"/>
        </a:p>
      </dgm:t>
    </dgm:pt>
    <dgm:pt modelId="{E561398B-95FA-4EDD-832D-98647ADE8664}">
      <dgm:prSet phldrT="[Text]"/>
      <dgm:spPr/>
      <dgm:t>
        <a:bodyPr/>
        <a:lstStyle/>
        <a:p>
          <a:r>
            <a:rPr lang="en-IN" dirty="0"/>
            <a:t>person 5</a:t>
          </a:r>
        </a:p>
      </dgm:t>
    </dgm:pt>
    <dgm:pt modelId="{1FFBF402-4ADC-481D-8114-1143A1C30EF7}" type="parTrans" cxnId="{68F4335A-510F-40CA-815F-54574A2ECCEE}">
      <dgm:prSet/>
      <dgm:spPr/>
      <dgm:t>
        <a:bodyPr/>
        <a:lstStyle/>
        <a:p>
          <a:endParaRPr lang="en-IN"/>
        </a:p>
      </dgm:t>
    </dgm:pt>
    <dgm:pt modelId="{57BF136C-FBB9-4534-B85A-9E54A0284D66}" type="sibTrans" cxnId="{68F4335A-510F-40CA-815F-54574A2ECCEE}">
      <dgm:prSet/>
      <dgm:spPr/>
      <dgm:t>
        <a:bodyPr/>
        <a:lstStyle/>
        <a:p>
          <a:endParaRPr lang="en-IN"/>
        </a:p>
      </dgm:t>
    </dgm:pt>
    <dgm:pt modelId="{8BBF06A6-05CE-40C8-B0D1-B3103AA3DE25}">
      <dgm:prSet phldrT="[Text]"/>
      <dgm:spPr/>
      <dgm:t>
        <a:bodyPr/>
        <a:lstStyle/>
        <a:p>
          <a:r>
            <a:rPr lang="en-IN" dirty="0"/>
            <a:t>Person 4</a:t>
          </a:r>
        </a:p>
      </dgm:t>
    </dgm:pt>
    <dgm:pt modelId="{1C2A69FE-1AC2-4E7D-9489-B887F755DA69}" type="parTrans" cxnId="{E8AF5CA4-BA37-4DB4-A906-2C7456A896DB}">
      <dgm:prSet/>
      <dgm:spPr/>
      <dgm:t>
        <a:bodyPr/>
        <a:lstStyle/>
        <a:p>
          <a:endParaRPr lang="en-IN"/>
        </a:p>
      </dgm:t>
    </dgm:pt>
    <dgm:pt modelId="{657E7B02-7BF5-4A76-A5F2-F3A7184AE592}" type="sibTrans" cxnId="{E8AF5CA4-BA37-4DB4-A906-2C7456A896DB}">
      <dgm:prSet/>
      <dgm:spPr/>
      <dgm:t>
        <a:bodyPr/>
        <a:lstStyle/>
        <a:p>
          <a:endParaRPr lang="en-IN"/>
        </a:p>
      </dgm:t>
    </dgm:pt>
    <dgm:pt modelId="{47386F7D-EEA9-454B-A9E0-F452FE51CA79}">
      <dgm:prSet phldrT="[Text]"/>
      <dgm:spPr/>
      <dgm:t>
        <a:bodyPr/>
        <a:lstStyle/>
        <a:p>
          <a:r>
            <a:rPr lang="en-IN" dirty="0"/>
            <a:t>Person 2</a:t>
          </a:r>
        </a:p>
      </dgm:t>
    </dgm:pt>
    <dgm:pt modelId="{4447E093-E410-4331-8860-C544EDDC43AC}" type="parTrans" cxnId="{B262B1F5-B388-474C-A6A1-C6DAB76E038D}">
      <dgm:prSet/>
      <dgm:spPr/>
      <dgm:t>
        <a:bodyPr/>
        <a:lstStyle/>
        <a:p>
          <a:endParaRPr lang="en-IN"/>
        </a:p>
      </dgm:t>
    </dgm:pt>
    <dgm:pt modelId="{DD487B99-09B9-49A4-9CAC-F8F45CA261A5}" type="sibTrans" cxnId="{B262B1F5-B388-474C-A6A1-C6DAB76E038D}">
      <dgm:prSet/>
      <dgm:spPr/>
      <dgm:t>
        <a:bodyPr/>
        <a:lstStyle/>
        <a:p>
          <a:endParaRPr lang="en-IN"/>
        </a:p>
      </dgm:t>
    </dgm:pt>
    <dgm:pt modelId="{999D0121-738F-4B37-9EF8-6C4970406A53}" type="pres">
      <dgm:prSet presAssocID="{9282D287-5A90-4847-B386-EF7ABB1A50DD}" presName="cycle" presStyleCnt="0">
        <dgm:presLayoutVars>
          <dgm:dir/>
          <dgm:resizeHandles val="exact"/>
        </dgm:presLayoutVars>
      </dgm:prSet>
      <dgm:spPr/>
    </dgm:pt>
    <dgm:pt modelId="{DC577032-C1F7-4E0F-ACD6-6B7C3C8D2ED2}" type="pres">
      <dgm:prSet presAssocID="{5BA928A9-94E4-416E-86C5-EDACEECF3E9C}" presName="node" presStyleLbl="node1" presStyleIdx="0" presStyleCnt="5">
        <dgm:presLayoutVars>
          <dgm:bulletEnabled val="1"/>
        </dgm:presLayoutVars>
      </dgm:prSet>
      <dgm:spPr/>
    </dgm:pt>
    <dgm:pt modelId="{F0F48CC4-B9D3-4593-B732-629A9C6F772D}" type="pres">
      <dgm:prSet presAssocID="{5BA928A9-94E4-416E-86C5-EDACEECF3E9C}" presName="spNode" presStyleCnt="0"/>
      <dgm:spPr/>
    </dgm:pt>
    <dgm:pt modelId="{54C8371B-FFE8-4BC8-9A39-6E30106CB1F5}" type="pres">
      <dgm:prSet presAssocID="{B4B24991-AE53-432B-9020-22A42C158046}" presName="sibTrans" presStyleLbl="sibTrans1D1" presStyleIdx="0" presStyleCnt="5"/>
      <dgm:spPr/>
    </dgm:pt>
    <dgm:pt modelId="{8042B562-0587-4A27-B574-31A166F4B124}" type="pres">
      <dgm:prSet presAssocID="{7336E59E-5E48-4B5E-9479-6A4DF5AF77E9}" presName="node" presStyleLbl="node1" presStyleIdx="1" presStyleCnt="5">
        <dgm:presLayoutVars>
          <dgm:bulletEnabled val="1"/>
        </dgm:presLayoutVars>
      </dgm:prSet>
      <dgm:spPr/>
    </dgm:pt>
    <dgm:pt modelId="{A74F0337-DE95-4B00-A74F-28534D64EC06}" type="pres">
      <dgm:prSet presAssocID="{7336E59E-5E48-4B5E-9479-6A4DF5AF77E9}" presName="spNode" presStyleCnt="0"/>
      <dgm:spPr/>
    </dgm:pt>
    <dgm:pt modelId="{8F70FD27-C28A-4006-A1B4-C0EBF75D5DE0}" type="pres">
      <dgm:prSet presAssocID="{A6C3D06B-9C5C-44B9-A3E5-BDD8497520BE}" presName="sibTrans" presStyleLbl="sibTrans1D1" presStyleIdx="1" presStyleCnt="5"/>
      <dgm:spPr/>
    </dgm:pt>
    <dgm:pt modelId="{5B77F88D-4ACD-4D5F-94D8-604680011217}" type="pres">
      <dgm:prSet presAssocID="{E561398B-95FA-4EDD-832D-98647ADE8664}" presName="node" presStyleLbl="node1" presStyleIdx="2" presStyleCnt="5">
        <dgm:presLayoutVars>
          <dgm:bulletEnabled val="1"/>
        </dgm:presLayoutVars>
      </dgm:prSet>
      <dgm:spPr/>
    </dgm:pt>
    <dgm:pt modelId="{E9A86E30-BD30-41EB-B0AB-AFF377EABFF5}" type="pres">
      <dgm:prSet presAssocID="{E561398B-95FA-4EDD-832D-98647ADE8664}" presName="spNode" presStyleCnt="0"/>
      <dgm:spPr/>
    </dgm:pt>
    <dgm:pt modelId="{9F8A9C31-A0B2-4AC0-BBC8-417CD131ED25}" type="pres">
      <dgm:prSet presAssocID="{57BF136C-FBB9-4534-B85A-9E54A0284D66}" presName="sibTrans" presStyleLbl="sibTrans1D1" presStyleIdx="2" presStyleCnt="5"/>
      <dgm:spPr/>
    </dgm:pt>
    <dgm:pt modelId="{E3FB9922-9A67-4268-AE77-19DE16FD9949}" type="pres">
      <dgm:prSet presAssocID="{8BBF06A6-05CE-40C8-B0D1-B3103AA3DE25}" presName="node" presStyleLbl="node1" presStyleIdx="3" presStyleCnt="5">
        <dgm:presLayoutVars>
          <dgm:bulletEnabled val="1"/>
        </dgm:presLayoutVars>
      </dgm:prSet>
      <dgm:spPr/>
    </dgm:pt>
    <dgm:pt modelId="{D05591B1-0118-4C33-9FF5-482CA15AF242}" type="pres">
      <dgm:prSet presAssocID="{8BBF06A6-05CE-40C8-B0D1-B3103AA3DE25}" presName="spNode" presStyleCnt="0"/>
      <dgm:spPr/>
    </dgm:pt>
    <dgm:pt modelId="{8340EF81-3BC7-4B49-B5A5-A5E429522F14}" type="pres">
      <dgm:prSet presAssocID="{657E7B02-7BF5-4A76-A5F2-F3A7184AE592}" presName="sibTrans" presStyleLbl="sibTrans1D1" presStyleIdx="3" presStyleCnt="5"/>
      <dgm:spPr/>
    </dgm:pt>
    <dgm:pt modelId="{99AA9930-DC79-4D23-9F04-12A3866F873A}" type="pres">
      <dgm:prSet presAssocID="{47386F7D-EEA9-454B-A9E0-F452FE51CA79}" presName="node" presStyleLbl="node1" presStyleIdx="4" presStyleCnt="5">
        <dgm:presLayoutVars>
          <dgm:bulletEnabled val="1"/>
        </dgm:presLayoutVars>
      </dgm:prSet>
      <dgm:spPr/>
    </dgm:pt>
    <dgm:pt modelId="{1485E548-B092-4D26-8795-4F4591D897BE}" type="pres">
      <dgm:prSet presAssocID="{47386F7D-EEA9-454B-A9E0-F452FE51CA79}" presName="spNode" presStyleCnt="0"/>
      <dgm:spPr/>
    </dgm:pt>
    <dgm:pt modelId="{762B9202-D1D5-4E6A-B028-2949E582B0C7}" type="pres">
      <dgm:prSet presAssocID="{DD487B99-09B9-49A4-9CAC-F8F45CA261A5}" presName="sibTrans" presStyleLbl="sibTrans1D1" presStyleIdx="4" presStyleCnt="5"/>
      <dgm:spPr/>
    </dgm:pt>
  </dgm:ptLst>
  <dgm:cxnLst>
    <dgm:cxn modelId="{A1C98914-39BA-4238-891E-3DD1264BEEAC}" type="presOf" srcId="{8BBF06A6-05CE-40C8-B0D1-B3103AA3DE25}" destId="{E3FB9922-9A67-4268-AE77-19DE16FD9949}" srcOrd="0" destOrd="0" presId="urn:microsoft.com/office/officeart/2005/8/layout/cycle6"/>
    <dgm:cxn modelId="{F9B19B32-A917-4CF9-B65C-069F9F965F79}" type="presOf" srcId="{DD487B99-09B9-49A4-9CAC-F8F45CA261A5}" destId="{762B9202-D1D5-4E6A-B028-2949E582B0C7}" srcOrd="0" destOrd="0" presId="urn:microsoft.com/office/officeart/2005/8/layout/cycle6"/>
    <dgm:cxn modelId="{B79F5246-18FA-4219-A61E-0047EBF7E92B}" type="presOf" srcId="{A6C3D06B-9C5C-44B9-A3E5-BDD8497520BE}" destId="{8F70FD27-C28A-4006-A1B4-C0EBF75D5DE0}" srcOrd="0" destOrd="0" presId="urn:microsoft.com/office/officeart/2005/8/layout/cycle6"/>
    <dgm:cxn modelId="{D79C0B69-848D-4FC3-BB36-99A6C573E18B}" type="presOf" srcId="{47386F7D-EEA9-454B-A9E0-F452FE51CA79}" destId="{99AA9930-DC79-4D23-9F04-12A3866F873A}" srcOrd="0" destOrd="0" presId="urn:microsoft.com/office/officeart/2005/8/layout/cycle6"/>
    <dgm:cxn modelId="{08EAE04D-88A1-4C9B-9E34-40A639CA3360}" type="presOf" srcId="{7336E59E-5E48-4B5E-9479-6A4DF5AF77E9}" destId="{8042B562-0587-4A27-B574-31A166F4B124}" srcOrd="0" destOrd="0" presId="urn:microsoft.com/office/officeart/2005/8/layout/cycle6"/>
    <dgm:cxn modelId="{974D0770-C375-48AD-AA1C-12D504608D04}" srcId="{9282D287-5A90-4847-B386-EF7ABB1A50DD}" destId="{7336E59E-5E48-4B5E-9479-6A4DF5AF77E9}" srcOrd="1" destOrd="0" parTransId="{A4813711-F614-4324-8718-7C58F51BCF4E}" sibTransId="{A6C3D06B-9C5C-44B9-A3E5-BDD8497520BE}"/>
    <dgm:cxn modelId="{B150F976-52D9-452D-AF89-6D10FA38E788}" type="presOf" srcId="{B4B24991-AE53-432B-9020-22A42C158046}" destId="{54C8371B-FFE8-4BC8-9A39-6E30106CB1F5}" srcOrd="0" destOrd="0" presId="urn:microsoft.com/office/officeart/2005/8/layout/cycle6"/>
    <dgm:cxn modelId="{68F4335A-510F-40CA-815F-54574A2ECCEE}" srcId="{9282D287-5A90-4847-B386-EF7ABB1A50DD}" destId="{E561398B-95FA-4EDD-832D-98647ADE8664}" srcOrd="2" destOrd="0" parTransId="{1FFBF402-4ADC-481D-8114-1143A1C30EF7}" sibTransId="{57BF136C-FBB9-4534-B85A-9E54A0284D66}"/>
    <dgm:cxn modelId="{79BD7E98-6EE1-4D99-ADAF-B8C6476DF135}" type="presOf" srcId="{E561398B-95FA-4EDD-832D-98647ADE8664}" destId="{5B77F88D-4ACD-4D5F-94D8-604680011217}" srcOrd="0" destOrd="0" presId="urn:microsoft.com/office/officeart/2005/8/layout/cycle6"/>
    <dgm:cxn modelId="{E8AF5CA4-BA37-4DB4-A906-2C7456A896DB}" srcId="{9282D287-5A90-4847-B386-EF7ABB1A50DD}" destId="{8BBF06A6-05CE-40C8-B0D1-B3103AA3DE25}" srcOrd="3" destOrd="0" parTransId="{1C2A69FE-1AC2-4E7D-9489-B887F755DA69}" sibTransId="{657E7B02-7BF5-4A76-A5F2-F3A7184AE592}"/>
    <dgm:cxn modelId="{20D226A5-1EF3-485E-8735-F400C04D9763}" type="presOf" srcId="{5BA928A9-94E4-416E-86C5-EDACEECF3E9C}" destId="{DC577032-C1F7-4E0F-ACD6-6B7C3C8D2ED2}" srcOrd="0" destOrd="0" presId="urn:microsoft.com/office/officeart/2005/8/layout/cycle6"/>
    <dgm:cxn modelId="{81B58FC1-AACE-4B33-A4F2-EFD19261D429}" type="presOf" srcId="{657E7B02-7BF5-4A76-A5F2-F3A7184AE592}" destId="{8340EF81-3BC7-4B49-B5A5-A5E429522F14}" srcOrd="0" destOrd="0" presId="urn:microsoft.com/office/officeart/2005/8/layout/cycle6"/>
    <dgm:cxn modelId="{EB4457E4-8E20-4D1D-9459-B46D481F6F79}" srcId="{9282D287-5A90-4847-B386-EF7ABB1A50DD}" destId="{5BA928A9-94E4-416E-86C5-EDACEECF3E9C}" srcOrd="0" destOrd="0" parTransId="{839D23CA-5D1D-4CBF-8CAC-5C8F2FCAC1C1}" sibTransId="{B4B24991-AE53-432B-9020-22A42C158046}"/>
    <dgm:cxn modelId="{E61641EF-AF42-4C81-BE6A-87357D273072}" type="presOf" srcId="{9282D287-5A90-4847-B386-EF7ABB1A50DD}" destId="{999D0121-738F-4B37-9EF8-6C4970406A53}" srcOrd="0" destOrd="0" presId="urn:microsoft.com/office/officeart/2005/8/layout/cycle6"/>
    <dgm:cxn modelId="{B262B1F5-B388-474C-A6A1-C6DAB76E038D}" srcId="{9282D287-5A90-4847-B386-EF7ABB1A50DD}" destId="{47386F7D-EEA9-454B-A9E0-F452FE51CA79}" srcOrd="4" destOrd="0" parTransId="{4447E093-E410-4331-8860-C544EDDC43AC}" sibTransId="{DD487B99-09B9-49A4-9CAC-F8F45CA261A5}"/>
    <dgm:cxn modelId="{63827FF9-7F54-478A-A787-BDFBBC9B09EE}" type="presOf" srcId="{57BF136C-FBB9-4534-B85A-9E54A0284D66}" destId="{9F8A9C31-A0B2-4AC0-BBC8-417CD131ED25}" srcOrd="0" destOrd="0" presId="urn:microsoft.com/office/officeart/2005/8/layout/cycle6"/>
    <dgm:cxn modelId="{B863E650-A6E6-424B-8106-C027E85AA2C5}" type="presParOf" srcId="{999D0121-738F-4B37-9EF8-6C4970406A53}" destId="{DC577032-C1F7-4E0F-ACD6-6B7C3C8D2ED2}" srcOrd="0" destOrd="0" presId="urn:microsoft.com/office/officeart/2005/8/layout/cycle6"/>
    <dgm:cxn modelId="{178737F1-B2DD-4AA2-80D5-F79AD5429CFC}" type="presParOf" srcId="{999D0121-738F-4B37-9EF8-6C4970406A53}" destId="{F0F48CC4-B9D3-4593-B732-629A9C6F772D}" srcOrd="1" destOrd="0" presId="urn:microsoft.com/office/officeart/2005/8/layout/cycle6"/>
    <dgm:cxn modelId="{CCD24731-F5F3-449E-BF88-AEFF52BF101E}" type="presParOf" srcId="{999D0121-738F-4B37-9EF8-6C4970406A53}" destId="{54C8371B-FFE8-4BC8-9A39-6E30106CB1F5}" srcOrd="2" destOrd="0" presId="urn:microsoft.com/office/officeart/2005/8/layout/cycle6"/>
    <dgm:cxn modelId="{7E27BB90-1072-41F2-833D-91998BD8C6FC}" type="presParOf" srcId="{999D0121-738F-4B37-9EF8-6C4970406A53}" destId="{8042B562-0587-4A27-B574-31A166F4B124}" srcOrd="3" destOrd="0" presId="urn:microsoft.com/office/officeart/2005/8/layout/cycle6"/>
    <dgm:cxn modelId="{AA90B47F-A52F-4CBD-81F8-C66B35A3D8E7}" type="presParOf" srcId="{999D0121-738F-4B37-9EF8-6C4970406A53}" destId="{A74F0337-DE95-4B00-A74F-28534D64EC06}" srcOrd="4" destOrd="0" presId="urn:microsoft.com/office/officeart/2005/8/layout/cycle6"/>
    <dgm:cxn modelId="{4E37C124-E5A8-4C00-A7C1-CAAF9CCF3E2C}" type="presParOf" srcId="{999D0121-738F-4B37-9EF8-6C4970406A53}" destId="{8F70FD27-C28A-4006-A1B4-C0EBF75D5DE0}" srcOrd="5" destOrd="0" presId="urn:microsoft.com/office/officeart/2005/8/layout/cycle6"/>
    <dgm:cxn modelId="{645B1443-2012-4421-960D-FDC4E9957984}" type="presParOf" srcId="{999D0121-738F-4B37-9EF8-6C4970406A53}" destId="{5B77F88D-4ACD-4D5F-94D8-604680011217}" srcOrd="6" destOrd="0" presId="urn:microsoft.com/office/officeart/2005/8/layout/cycle6"/>
    <dgm:cxn modelId="{9A215AE5-2493-488B-AD4E-2B1D17E61A14}" type="presParOf" srcId="{999D0121-738F-4B37-9EF8-6C4970406A53}" destId="{E9A86E30-BD30-41EB-B0AB-AFF377EABFF5}" srcOrd="7" destOrd="0" presId="urn:microsoft.com/office/officeart/2005/8/layout/cycle6"/>
    <dgm:cxn modelId="{EB4B4BE8-5294-470B-8A0D-36E1DB55E933}" type="presParOf" srcId="{999D0121-738F-4B37-9EF8-6C4970406A53}" destId="{9F8A9C31-A0B2-4AC0-BBC8-417CD131ED25}" srcOrd="8" destOrd="0" presId="urn:microsoft.com/office/officeart/2005/8/layout/cycle6"/>
    <dgm:cxn modelId="{E86535C2-A0FB-4A5B-9924-A460E02FD496}" type="presParOf" srcId="{999D0121-738F-4B37-9EF8-6C4970406A53}" destId="{E3FB9922-9A67-4268-AE77-19DE16FD9949}" srcOrd="9" destOrd="0" presId="urn:microsoft.com/office/officeart/2005/8/layout/cycle6"/>
    <dgm:cxn modelId="{AE86956C-08AF-464C-8D41-8CCABDD52193}" type="presParOf" srcId="{999D0121-738F-4B37-9EF8-6C4970406A53}" destId="{D05591B1-0118-4C33-9FF5-482CA15AF242}" srcOrd="10" destOrd="0" presId="urn:microsoft.com/office/officeart/2005/8/layout/cycle6"/>
    <dgm:cxn modelId="{2EBE9D58-FCF9-4931-AFDD-1205DB996F72}" type="presParOf" srcId="{999D0121-738F-4B37-9EF8-6C4970406A53}" destId="{8340EF81-3BC7-4B49-B5A5-A5E429522F14}" srcOrd="11" destOrd="0" presId="urn:microsoft.com/office/officeart/2005/8/layout/cycle6"/>
    <dgm:cxn modelId="{2D136788-62DF-46FF-9670-D698D0882076}" type="presParOf" srcId="{999D0121-738F-4B37-9EF8-6C4970406A53}" destId="{99AA9930-DC79-4D23-9F04-12A3866F873A}" srcOrd="12" destOrd="0" presId="urn:microsoft.com/office/officeart/2005/8/layout/cycle6"/>
    <dgm:cxn modelId="{E069EF8D-3334-4EC2-A376-E990AD936975}" type="presParOf" srcId="{999D0121-738F-4B37-9EF8-6C4970406A53}" destId="{1485E548-B092-4D26-8795-4F4591D897BE}" srcOrd="13" destOrd="0" presId="urn:microsoft.com/office/officeart/2005/8/layout/cycle6"/>
    <dgm:cxn modelId="{74C49660-1A60-4D11-9C25-E278E08532B8}" type="presParOf" srcId="{999D0121-738F-4B37-9EF8-6C4970406A53}" destId="{762B9202-D1D5-4E6A-B028-2949E582B0C7}"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82D287-5A90-4847-B386-EF7ABB1A50DD}"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n-IN"/>
        </a:p>
      </dgm:t>
    </dgm:pt>
    <dgm:pt modelId="{5BA928A9-94E4-416E-86C5-EDACEECF3E9C}">
      <dgm:prSet phldrT="[Text]"/>
      <dgm:spPr/>
      <dgm:t>
        <a:bodyPr/>
        <a:lstStyle/>
        <a:p>
          <a:r>
            <a:rPr lang="en-IN" dirty="0"/>
            <a:t>Person1</a:t>
          </a:r>
        </a:p>
      </dgm:t>
    </dgm:pt>
    <dgm:pt modelId="{839D23CA-5D1D-4CBF-8CAC-5C8F2FCAC1C1}" type="parTrans" cxnId="{EB4457E4-8E20-4D1D-9459-B46D481F6F79}">
      <dgm:prSet/>
      <dgm:spPr/>
      <dgm:t>
        <a:bodyPr/>
        <a:lstStyle/>
        <a:p>
          <a:endParaRPr lang="en-IN"/>
        </a:p>
      </dgm:t>
    </dgm:pt>
    <dgm:pt modelId="{B4B24991-AE53-432B-9020-22A42C158046}" type="sibTrans" cxnId="{EB4457E4-8E20-4D1D-9459-B46D481F6F79}">
      <dgm:prSet/>
      <dgm:spPr/>
      <dgm:t>
        <a:bodyPr/>
        <a:lstStyle/>
        <a:p>
          <a:endParaRPr lang="en-IN"/>
        </a:p>
      </dgm:t>
    </dgm:pt>
    <dgm:pt modelId="{7336E59E-5E48-4B5E-9479-6A4DF5AF77E9}">
      <dgm:prSet phldrT="[Text]"/>
      <dgm:spPr/>
      <dgm:t>
        <a:bodyPr/>
        <a:lstStyle/>
        <a:p>
          <a:r>
            <a:rPr lang="en-IN" dirty="0"/>
            <a:t>Person 3</a:t>
          </a:r>
        </a:p>
      </dgm:t>
    </dgm:pt>
    <dgm:pt modelId="{A4813711-F614-4324-8718-7C58F51BCF4E}" type="parTrans" cxnId="{974D0770-C375-48AD-AA1C-12D504608D04}">
      <dgm:prSet/>
      <dgm:spPr/>
      <dgm:t>
        <a:bodyPr/>
        <a:lstStyle/>
        <a:p>
          <a:endParaRPr lang="en-IN"/>
        </a:p>
      </dgm:t>
    </dgm:pt>
    <dgm:pt modelId="{A6C3D06B-9C5C-44B9-A3E5-BDD8497520BE}" type="sibTrans" cxnId="{974D0770-C375-48AD-AA1C-12D504608D04}">
      <dgm:prSet/>
      <dgm:spPr/>
      <dgm:t>
        <a:bodyPr/>
        <a:lstStyle/>
        <a:p>
          <a:endParaRPr lang="en-IN"/>
        </a:p>
      </dgm:t>
    </dgm:pt>
    <dgm:pt modelId="{E561398B-95FA-4EDD-832D-98647ADE8664}">
      <dgm:prSet phldrT="[Text]"/>
      <dgm:spPr/>
      <dgm:t>
        <a:bodyPr/>
        <a:lstStyle/>
        <a:p>
          <a:r>
            <a:rPr lang="en-IN" dirty="0"/>
            <a:t>person 5</a:t>
          </a:r>
        </a:p>
      </dgm:t>
    </dgm:pt>
    <dgm:pt modelId="{1FFBF402-4ADC-481D-8114-1143A1C30EF7}" type="parTrans" cxnId="{68F4335A-510F-40CA-815F-54574A2ECCEE}">
      <dgm:prSet/>
      <dgm:spPr/>
      <dgm:t>
        <a:bodyPr/>
        <a:lstStyle/>
        <a:p>
          <a:endParaRPr lang="en-IN"/>
        </a:p>
      </dgm:t>
    </dgm:pt>
    <dgm:pt modelId="{57BF136C-FBB9-4534-B85A-9E54A0284D66}" type="sibTrans" cxnId="{68F4335A-510F-40CA-815F-54574A2ECCEE}">
      <dgm:prSet/>
      <dgm:spPr/>
      <dgm:t>
        <a:bodyPr/>
        <a:lstStyle/>
        <a:p>
          <a:endParaRPr lang="en-IN"/>
        </a:p>
      </dgm:t>
    </dgm:pt>
    <dgm:pt modelId="{8BBF06A6-05CE-40C8-B0D1-B3103AA3DE25}">
      <dgm:prSet phldrT="[Text]"/>
      <dgm:spPr/>
      <dgm:t>
        <a:bodyPr/>
        <a:lstStyle/>
        <a:p>
          <a:r>
            <a:rPr lang="en-IN" dirty="0"/>
            <a:t>Person 4</a:t>
          </a:r>
        </a:p>
      </dgm:t>
    </dgm:pt>
    <dgm:pt modelId="{1C2A69FE-1AC2-4E7D-9489-B887F755DA69}" type="parTrans" cxnId="{E8AF5CA4-BA37-4DB4-A906-2C7456A896DB}">
      <dgm:prSet/>
      <dgm:spPr/>
      <dgm:t>
        <a:bodyPr/>
        <a:lstStyle/>
        <a:p>
          <a:endParaRPr lang="en-IN"/>
        </a:p>
      </dgm:t>
    </dgm:pt>
    <dgm:pt modelId="{657E7B02-7BF5-4A76-A5F2-F3A7184AE592}" type="sibTrans" cxnId="{E8AF5CA4-BA37-4DB4-A906-2C7456A896DB}">
      <dgm:prSet/>
      <dgm:spPr/>
      <dgm:t>
        <a:bodyPr/>
        <a:lstStyle/>
        <a:p>
          <a:endParaRPr lang="en-IN"/>
        </a:p>
      </dgm:t>
    </dgm:pt>
    <dgm:pt modelId="{47386F7D-EEA9-454B-A9E0-F452FE51CA79}">
      <dgm:prSet phldrT="[Text]"/>
      <dgm:spPr/>
      <dgm:t>
        <a:bodyPr/>
        <a:lstStyle/>
        <a:p>
          <a:r>
            <a:rPr lang="en-IN" dirty="0"/>
            <a:t>Person 2</a:t>
          </a:r>
        </a:p>
      </dgm:t>
    </dgm:pt>
    <dgm:pt modelId="{4447E093-E410-4331-8860-C544EDDC43AC}" type="parTrans" cxnId="{B262B1F5-B388-474C-A6A1-C6DAB76E038D}">
      <dgm:prSet/>
      <dgm:spPr/>
      <dgm:t>
        <a:bodyPr/>
        <a:lstStyle/>
        <a:p>
          <a:endParaRPr lang="en-IN"/>
        </a:p>
      </dgm:t>
    </dgm:pt>
    <dgm:pt modelId="{DD487B99-09B9-49A4-9CAC-F8F45CA261A5}" type="sibTrans" cxnId="{B262B1F5-B388-474C-A6A1-C6DAB76E038D}">
      <dgm:prSet/>
      <dgm:spPr/>
      <dgm:t>
        <a:bodyPr/>
        <a:lstStyle/>
        <a:p>
          <a:endParaRPr lang="en-IN"/>
        </a:p>
      </dgm:t>
    </dgm:pt>
    <dgm:pt modelId="{999D0121-738F-4B37-9EF8-6C4970406A53}" type="pres">
      <dgm:prSet presAssocID="{9282D287-5A90-4847-B386-EF7ABB1A50DD}" presName="cycle" presStyleCnt="0">
        <dgm:presLayoutVars>
          <dgm:dir/>
          <dgm:resizeHandles val="exact"/>
        </dgm:presLayoutVars>
      </dgm:prSet>
      <dgm:spPr/>
    </dgm:pt>
    <dgm:pt modelId="{DC577032-C1F7-4E0F-ACD6-6B7C3C8D2ED2}" type="pres">
      <dgm:prSet presAssocID="{5BA928A9-94E4-416E-86C5-EDACEECF3E9C}" presName="node" presStyleLbl="node1" presStyleIdx="0" presStyleCnt="5">
        <dgm:presLayoutVars>
          <dgm:bulletEnabled val="1"/>
        </dgm:presLayoutVars>
      </dgm:prSet>
      <dgm:spPr/>
    </dgm:pt>
    <dgm:pt modelId="{F0F48CC4-B9D3-4593-B732-629A9C6F772D}" type="pres">
      <dgm:prSet presAssocID="{5BA928A9-94E4-416E-86C5-EDACEECF3E9C}" presName="spNode" presStyleCnt="0"/>
      <dgm:spPr/>
    </dgm:pt>
    <dgm:pt modelId="{54C8371B-FFE8-4BC8-9A39-6E30106CB1F5}" type="pres">
      <dgm:prSet presAssocID="{B4B24991-AE53-432B-9020-22A42C158046}" presName="sibTrans" presStyleLbl="sibTrans1D1" presStyleIdx="0" presStyleCnt="5"/>
      <dgm:spPr/>
    </dgm:pt>
    <dgm:pt modelId="{8042B562-0587-4A27-B574-31A166F4B124}" type="pres">
      <dgm:prSet presAssocID="{7336E59E-5E48-4B5E-9479-6A4DF5AF77E9}" presName="node" presStyleLbl="node1" presStyleIdx="1" presStyleCnt="5">
        <dgm:presLayoutVars>
          <dgm:bulletEnabled val="1"/>
        </dgm:presLayoutVars>
      </dgm:prSet>
      <dgm:spPr/>
    </dgm:pt>
    <dgm:pt modelId="{A74F0337-DE95-4B00-A74F-28534D64EC06}" type="pres">
      <dgm:prSet presAssocID="{7336E59E-5E48-4B5E-9479-6A4DF5AF77E9}" presName="spNode" presStyleCnt="0"/>
      <dgm:spPr/>
    </dgm:pt>
    <dgm:pt modelId="{8F70FD27-C28A-4006-A1B4-C0EBF75D5DE0}" type="pres">
      <dgm:prSet presAssocID="{A6C3D06B-9C5C-44B9-A3E5-BDD8497520BE}" presName="sibTrans" presStyleLbl="sibTrans1D1" presStyleIdx="1" presStyleCnt="5"/>
      <dgm:spPr/>
    </dgm:pt>
    <dgm:pt modelId="{5B77F88D-4ACD-4D5F-94D8-604680011217}" type="pres">
      <dgm:prSet presAssocID="{E561398B-95FA-4EDD-832D-98647ADE8664}" presName="node" presStyleLbl="node1" presStyleIdx="2" presStyleCnt="5">
        <dgm:presLayoutVars>
          <dgm:bulletEnabled val="1"/>
        </dgm:presLayoutVars>
      </dgm:prSet>
      <dgm:spPr/>
    </dgm:pt>
    <dgm:pt modelId="{E9A86E30-BD30-41EB-B0AB-AFF377EABFF5}" type="pres">
      <dgm:prSet presAssocID="{E561398B-95FA-4EDD-832D-98647ADE8664}" presName="spNode" presStyleCnt="0"/>
      <dgm:spPr/>
    </dgm:pt>
    <dgm:pt modelId="{9F8A9C31-A0B2-4AC0-BBC8-417CD131ED25}" type="pres">
      <dgm:prSet presAssocID="{57BF136C-FBB9-4534-B85A-9E54A0284D66}" presName="sibTrans" presStyleLbl="sibTrans1D1" presStyleIdx="2" presStyleCnt="5"/>
      <dgm:spPr/>
    </dgm:pt>
    <dgm:pt modelId="{E3FB9922-9A67-4268-AE77-19DE16FD9949}" type="pres">
      <dgm:prSet presAssocID="{8BBF06A6-05CE-40C8-B0D1-B3103AA3DE25}" presName="node" presStyleLbl="node1" presStyleIdx="3" presStyleCnt="5">
        <dgm:presLayoutVars>
          <dgm:bulletEnabled val="1"/>
        </dgm:presLayoutVars>
      </dgm:prSet>
      <dgm:spPr/>
    </dgm:pt>
    <dgm:pt modelId="{D05591B1-0118-4C33-9FF5-482CA15AF242}" type="pres">
      <dgm:prSet presAssocID="{8BBF06A6-05CE-40C8-B0D1-B3103AA3DE25}" presName="spNode" presStyleCnt="0"/>
      <dgm:spPr/>
    </dgm:pt>
    <dgm:pt modelId="{8340EF81-3BC7-4B49-B5A5-A5E429522F14}" type="pres">
      <dgm:prSet presAssocID="{657E7B02-7BF5-4A76-A5F2-F3A7184AE592}" presName="sibTrans" presStyleLbl="sibTrans1D1" presStyleIdx="3" presStyleCnt="5"/>
      <dgm:spPr/>
    </dgm:pt>
    <dgm:pt modelId="{99AA9930-DC79-4D23-9F04-12A3866F873A}" type="pres">
      <dgm:prSet presAssocID="{47386F7D-EEA9-454B-A9E0-F452FE51CA79}" presName="node" presStyleLbl="node1" presStyleIdx="4" presStyleCnt="5">
        <dgm:presLayoutVars>
          <dgm:bulletEnabled val="1"/>
        </dgm:presLayoutVars>
      </dgm:prSet>
      <dgm:spPr/>
    </dgm:pt>
    <dgm:pt modelId="{1485E548-B092-4D26-8795-4F4591D897BE}" type="pres">
      <dgm:prSet presAssocID="{47386F7D-EEA9-454B-A9E0-F452FE51CA79}" presName="spNode" presStyleCnt="0"/>
      <dgm:spPr/>
    </dgm:pt>
    <dgm:pt modelId="{762B9202-D1D5-4E6A-B028-2949E582B0C7}" type="pres">
      <dgm:prSet presAssocID="{DD487B99-09B9-49A4-9CAC-F8F45CA261A5}" presName="sibTrans" presStyleLbl="sibTrans1D1" presStyleIdx="4" presStyleCnt="5"/>
      <dgm:spPr/>
    </dgm:pt>
  </dgm:ptLst>
  <dgm:cxnLst>
    <dgm:cxn modelId="{2B814F0F-E8EC-4A56-BB0D-B62FED6FC469}" type="presOf" srcId="{657E7B02-7BF5-4A76-A5F2-F3A7184AE592}" destId="{8340EF81-3BC7-4B49-B5A5-A5E429522F14}" srcOrd="0" destOrd="0" presId="urn:microsoft.com/office/officeart/2005/8/layout/cycle6"/>
    <dgm:cxn modelId="{D4575814-6938-4453-8C5B-65EE857FD429}" type="presOf" srcId="{B4B24991-AE53-432B-9020-22A42C158046}" destId="{54C8371B-FFE8-4BC8-9A39-6E30106CB1F5}" srcOrd="0" destOrd="0" presId="urn:microsoft.com/office/officeart/2005/8/layout/cycle6"/>
    <dgm:cxn modelId="{DC32BC14-9F8E-49EE-8E40-04B227B5B472}" type="presOf" srcId="{A6C3D06B-9C5C-44B9-A3E5-BDD8497520BE}" destId="{8F70FD27-C28A-4006-A1B4-C0EBF75D5DE0}" srcOrd="0" destOrd="0" presId="urn:microsoft.com/office/officeart/2005/8/layout/cycle6"/>
    <dgm:cxn modelId="{5B1D251C-B776-4F59-A3A3-014E8AA60CFB}" type="presOf" srcId="{8BBF06A6-05CE-40C8-B0D1-B3103AA3DE25}" destId="{E3FB9922-9A67-4268-AE77-19DE16FD9949}" srcOrd="0" destOrd="0" presId="urn:microsoft.com/office/officeart/2005/8/layout/cycle6"/>
    <dgm:cxn modelId="{BB69B61F-74AB-45C7-B8B9-283A41F020F3}" type="presOf" srcId="{DD487B99-09B9-49A4-9CAC-F8F45CA261A5}" destId="{762B9202-D1D5-4E6A-B028-2949E582B0C7}" srcOrd="0" destOrd="0" presId="urn:microsoft.com/office/officeart/2005/8/layout/cycle6"/>
    <dgm:cxn modelId="{EF1EEF6A-3B43-41D2-8A2E-732FE6432C8D}" type="presOf" srcId="{57BF136C-FBB9-4534-B85A-9E54A0284D66}" destId="{9F8A9C31-A0B2-4AC0-BBC8-417CD131ED25}" srcOrd="0" destOrd="0" presId="urn:microsoft.com/office/officeart/2005/8/layout/cycle6"/>
    <dgm:cxn modelId="{4EA6C66B-BD1D-4C1C-A20C-C464F761FF6A}" type="presOf" srcId="{47386F7D-EEA9-454B-A9E0-F452FE51CA79}" destId="{99AA9930-DC79-4D23-9F04-12A3866F873A}" srcOrd="0" destOrd="0" presId="urn:microsoft.com/office/officeart/2005/8/layout/cycle6"/>
    <dgm:cxn modelId="{974D0770-C375-48AD-AA1C-12D504608D04}" srcId="{9282D287-5A90-4847-B386-EF7ABB1A50DD}" destId="{7336E59E-5E48-4B5E-9479-6A4DF5AF77E9}" srcOrd="1" destOrd="0" parTransId="{A4813711-F614-4324-8718-7C58F51BCF4E}" sibTransId="{A6C3D06B-9C5C-44B9-A3E5-BDD8497520BE}"/>
    <dgm:cxn modelId="{FEE46D72-2B2C-4541-9770-5014314BE1EB}" type="presOf" srcId="{9282D287-5A90-4847-B386-EF7ABB1A50DD}" destId="{999D0121-738F-4B37-9EF8-6C4970406A53}" srcOrd="0" destOrd="0" presId="urn:microsoft.com/office/officeart/2005/8/layout/cycle6"/>
    <dgm:cxn modelId="{0D9D0B59-53E8-435D-9855-6934F27941B2}" type="presOf" srcId="{7336E59E-5E48-4B5E-9479-6A4DF5AF77E9}" destId="{8042B562-0587-4A27-B574-31A166F4B124}" srcOrd="0" destOrd="0" presId="urn:microsoft.com/office/officeart/2005/8/layout/cycle6"/>
    <dgm:cxn modelId="{68F4335A-510F-40CA-815F-54574A2ECCEE}" srcId="{9282D287-5A90-4847-B386-EF7ABB1A50DD}" destId="{E561398B-95FA-4EDD-832D-98647ADE8664}" srcOrd="2" destOrd="0" parTransId="{1FFBF402-4ADC-481D-8114-1143A1C30EF7}" sibTransId="{57BF136C-FBB9-4534-B85A-9E54A0284D66}"/>
    <dgm:cxn modelId="{E8AF5CA4-BA37-4DB4-A906-2C7456A896DB}" srcId="{9282D287-5A90-4847-B386-EF7ABB1A50DD}" destId="{8BBF06A6-05CE-40C8-B0D1-B3103AA3DE25}" srcOrd="3" destOrd="0" parTransId="{1C2A69FE-1AC2-4E7D-9489-B887F755DA69}" sibTransId="{657E7B02-7BF5-4A76-A5F2-F3A7184AE592}"/>
    <dgm:cxn modelId="{2A1EADBB-1A8E-4D10-A594-24F6DB2E6773}" type="presOf" srcId="{E561398B-95FA-4EDD-832D-98647ADE8664}" destId="{5B77F88D-4ACD-4D5F-94D8-604680011217}" srcOrd="0" destOrd="0" presId="urn:microsoft.com/office/officeart/2005/8/layout/cycle6"/>
    <dgm:cxn modelId="{BB75DCDF-349E-4554-82D8-C37E18641765}" type="presOf" srcId="{5BA928A9-94E4-416E-86C5-EDACEECF3E9C}" destId="{DC577032-C1F7-4E0F-ACD6-6B7C3C8D2ED2}" srcOrd="0" destOrd="0" presId="urn:microsoft.com/office/officeart/2005/8/layout/cycle6"/>
    <dgm:cxn modelId="{EB4457E4-8E20-4D1D-9459-B46D481F6F79}" srcId="{9282D287-5A90-4847-B386-EF7ABB1A50DD}" destId="{5BA928A9-94E4-416E-86C5-EDACEECF3E9C}" srcOrd="0" destOrd="0" parTransId="{839D23CA-5D1D-4CBF-8CAC-5C8F2FCAC1C1}" sibTransId="{B4B24991-AE53-432B-9020-22A42C158046}"/>
    <dgm:cxn modelId="{B262B1F5-B388-474C-A6A1-C6DAB76E038D}" srcId="{9282D287-5A90-4847-B386-EF7ABB1A50DD}" destId="{47386F7D-EEA9-454B-A9E0-F452FE51CA79}" srcOrd="4" destOrd="0" parTransId="{4447E093-E410-4331-8860-C544EDDC43AC}" sibTransId="{DD487B99-09B9-49A4-9CAC-F8F45CA261A5}"/>
    <dgm:cxn modelId="{406E477D-7543-4E13-8DF2-4B36D768A5FE}" type="presParOf" srcId="{999D0121-738F-4B37-9EF8-6C4970406A53}" destId="{DC577032-C1F7-4E0F-ACD6-6B7C3C8D2ED2}" srcOrd="0" destOrd="0" presId="urn:microsoft.com/office/officeart/2005/8/layout/cycle6"/>
    <dgm:cxn modelId="{6B7364BD-969D-42A8-A4CC-2FBBCA7230E9}" type="presParOf" srcId="{999D0121-738F-4B37-9EF8-6C4970406A53}" destId="{F0F48CC4-B9D3-4593-B732-629A9C6F772D}" srcOrd="1" destOrd="0" presId="urn:microsoft.com/office/officeart/2005/8/layout/cycle6"/>
    <dgm:cxn modelId="{F82DAAC4-356B-422E-A0D6-AC8C652CAF77}" type="presParOf" srcId="{999D0121-738F-4B37-9EF8-6C4970406A53}" destId="{54C8371B-FFE8-4BC8-9A39-6E30106CB1F5}" srcOrd="2" destOrd="0" presId="urn:microsoft.com/office/officeart/2005/8/layout/cycle6"/>
    <dgm:cxn modelId="{A46DA5E3-0FDD-4935-879D-57CCFBC637D2}" type="presParOf" srcId="{999D0121-738F-4B37-9EF8-6C4970406A53}" destId="{8042B562-0587-4A27-B574-31A166F4B124}" srcOrd="3" destOrd="0" presId="urn:microsoft.com/office/officeart/2005/8/layout/cycle6"/>
    <dgm:cxn modelId="{D9337C19-2D7D-42AB-AB0D-D7E0345209F4}" type="presParOf" srcId="{999D0121-738F-4B37-9EF8-6C4970406A53}" destId="{A74F0337-DE95-4B00-A74F-28534D64EC06}" srcOrd="4" destOrd="0" presId="urn:microsoft.com/office/officeart/2005/8/layout/cycle6"/>
    <dgm:cxn modelId="{095A6194-82FE-42C2-AD1D-7932332011EA}" type="presParOf" srcId="{999D0121-738F-4B37-9EF8-6C4970406A53}" destId="{8F70FD27-C28A-4006-A1B4-C0EBF75D5DE0}" srcOrd="5" destOrd="0" presId="urn:microsoft.com/office/officeart/2005/8/layout/cycle6"/>
    <dgm:cxn modelId="{191B3A7D-87BB-447C-8C62-61C489A7601F}" type="presParOf" srcId="{999D0121-738F-4B37-9EF8-6C4970406A53}" destId="{5B77F88D-4ACD-4D5F-94D8-604680011217}" srcOrd="6" destOrd="0" presId="urn:microsoft.com/office/officeart/2005/8/layout/cycle6"/>
    <dgm:cxn modelId="{F0E3AA12-D0CC-4337-9F94-2A77635D3E44}" type="presParOf" srcId="{999D0121-738F-4B37-9EF8-6C4970406A53}" destId="{E9A86E30-BD30-41EB-B0AB-AFF377EABFF5}" srcOrd="7" destOrd="0" presId="urn:microsoft.com/office/officeart/2005/8/layout/cycle6"/>
    <dgm:cxn modelId="{0CA901AC-7CD1-469F-BE06-9F5CEC65A3C5}" type="presParOf" srcId="{999D0121-738F-4B37-9EF8-6C4970406A53}" destId="{9F8A9C31-A0B2-4AC0-BBC8-417CD131ED25}" srcOrd="8" destOrd="0" presId="urn:microsoft.com/office/officeart/2005/8/layout/cycle6"/>
    <dgm:cxn modelId="{255FA1EA-D98A-40F5-8542-084F9CD6506E}" type="presParOf" srcId="{999D0121-738F-4B37-9EF8-6C4970406A53}" destId="{E3FB9922-9A67-4268-AE77-19DE16FD9949}" srcOrd="9" destOrd="0" presId="urn:microsoft.com/office/officeart/2005/8/layout/cycle6"/>
    <dgm:cxn modelId="{FBC5D5E6-4220-4623-8378-C1474F9E7C12}" type="presParOf" srcId="{999D0121-738F-4B37-9EF8-6C4970406A53}" destId="{D05591B1-0118-4C33-9FF5-482CA15AF242}" srcOrd="10" destOrd="0" presId="urn:microsoft.com/office/officeart/2005/8/layout/cycle6"/>
    <dgm:cxn modelId="{70B53016-6189-4901-B1AB-36C5F6E540FA}" type="presParOf" srcId="{999D0121-738F-4B37-9EF8-6C4970406A53}" destId="{8340EF81-3BC7-4B49-B5A5-A5E429522F14}" srcOrd="11" destOrd="0" presId="urn:microsoft.com/office/officeart/2005/8/layout/cycle6"/>
    <dgm:cxn modelId="{D2261681-026C-4505-80F3-2F45CA5F425E}" type="presParOf" srcId="{999D0121-738F-4B37-9EF8-6C4970406A53}" destId="{99AA9930-DC79-4D23-9F04-12A3866F873A}" srcOrd="12" destOrd="0" presId="urn:microsoft.com/office/officeart/2005/8/layout/cycle6"/>
    <dgm:cxn modelId="{DD30C75B-30A8-4D49-86F3-EE3C110F377B}" type="presParOf" srcId="{999D0121-738F-4B37-9EF8-6C4970406A53}" destId="{1485E548-B092-4D26-8795-4F4591D897BE}" srcOrd="13" destOrd="0" presId="urn:microsoft.com/office/officeart/2005/8/layout/cycle6"/>
    <dgm:cxn modelId="{63266601-A6FF-475F-B9E6-28F6608CEC01}" type="presParOf" srcId="{999D0121-738F-4B37-9EF8-6C4970406A53}" destId="{762B9202-D1D5-4E6A-B028-2949E582B0C7}" srcOrd="14" destOrd="0" presId="urn:microsoft.com/office/officeart/2005/8/layout/cycle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Introduction</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RISC V Processor </a:t>
          </a:r>
          <a:r>
            <a:rPr lang="en-US" sz="1900" kern="1200">
              <a:solidFill>
                <a:schemeClr val="bg1"/>
              </a:solidFill>
            </a:rPr>
            <a:t>: Design</a:t>
          </a:r>
          <a:endParaRPr lang="en-US" sz="1900" kern="1200" dirty="0">
            <a:solidFill>
              <a:schemeClr val="bg1"/>
            </a:solidFill>
          </a:endParaRP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a:solidFill>
                <a:schemeClr val="bg1"/>
              </a:solidFill>
            </a:rPr>
            <a:t>Concept Of Pipelining</a:t>
          </a:r>
          <a:endParaRPr lang="en-US" sz="1900" kern="1200" dirty="0">
            <a:solidFill>
              <a:schemeClr val="bg1"/>
            </a:solidFill>
          </a:endParaRP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Working of Different Pipeline stages</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Animations to show how different stages interact</a:t>
          </a:r>
        </a:p>
      </dsp:txBody>
      <dsp:txXfrm>
        <a:off x="1150288" y="4984278"/>
        <a:ext cx="5641034"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7032-C1F7-4E0F-ACD6-6B7C3C8D2ED2}">
      <dsp:nvSpPr>
        <dsp:cNvPr id="0" name=""/>
        <dsp:cNvSpPr/>
      </dsp:nvSpPr>
      <dsp:spPr>
        <a:xfrm>
          <a:off x="1751877" y="623"/>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Person1</a:t>
          </a:r>
        </a:p>
      </dsp:txBody>
      <dsp:txXfrm>
        <a:off x="1793717" y="42463"/>
        <a:ext cx="1234937" cy="773421"/>
      </dsp:txXfrm>
    </dsp:sp>
    <dsp:sp modelId="{54C8371B-FFE8-4BC8-9A39-6E30106CB1F5}">
      <dsp:nvSpPr>
        <dsp:cNvPr id="0" name=""/>
        <dsp:cNvSpPr/>
      </dsp:nvSpPr>
      <dsp:spPr>
        <a:xfrm>
          <a:off x="697393" y="429174"/>
          <a:ext cx="3427586" cy="3427586"/>
        </a:xfrm>
        <a:custGeom>
          <a:avLst/>
          <a:gdLst/>
          <a:ahLst/>
          <a:cxnLst/>
          <a:rect l="0" t="0" r="0" b="0"/>
          <a:pathLst>
            <a:path>
              <a:moveTo>
                <a:pt x="2382177" y="135709"/>
              </a:moveTo>
              <a:arcTo wR="1713793" hR="1713793" stAng="17577282" swAng="196345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42B562-0587-4A27-B574-31A166F4B124}">
      <dsp:nvSpPr>
        <dsp:cNvPr id="0" name=""/>
        <dsp:cNvSpPr/>
      </dsp:nvSpPr>
      <dsp:spPr>
        <a:xfrm>
          <a:off x="3381791" y="1184825"/>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 3</a:t>
          </a:r>
        </a:p>
      </dsp:txBody>
      <dsp:txXfrm>
        <a:off x="3423631" y="1226665"/>
        <a:ext cx="1234937" cy="773421"/>
      </dsp:txXfrm>
    </dsp:sp>
    <dsp:sp modelId="{8F70FD27-C28A-4006-A1B4-C0EBF75D5DE0}">
      <dsp:nvSpPr>
        <dsp:cNvPr id="0" name=""/>
        <dsp:cNvSpPr/>
      </dsp:nvSpPr>
      <dsp:spPr>
        <a:xfrm>
          <a:off x="697393" y="429174"/>
          <a:ext cx="3427586" cy="3427586"/>
        </a:xfrm>
        <a:custGeom>
          <a:avLst/>
          <a:gdLst/>
          <a:ahLst/>
          <a:cxnLst/>
          <a:rect l="0" t="0" r="0" b="0"/>
          <a:pathLst>
            <a:path>
              <a:moveTo>
                <a:pt x="3425217" y="1623714"/>
              </a:moveTo>
              <a:arcTo wR="1713793" hR="1713793" stAng="21419225" swAng="219777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B77F88D-4ACD-4D5F-94D8-604680011217}">
      <dsp:nvSpPr>
        <dsp:cNvPr id="0" name=""/>
        <dsp:cNvSpPr/>
      </dsp:nvSpPr>
      <dsp:spPr>
        <a:xfrm>
          <a:off x="2759220" y="3100904"/>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 5</a:t>
          </a:r>
        </a:p>
      </dsp:txBody>
      <dsp:txXfrm>
        <a:off x="2801060" y="3142744"/>
        <a:ext cx="1234937" cy="773421"/>
      </dsp:txXfrm>
    </dsp:sp>
    <dsp:sp modelId="{9F8A9C31-A0B2-4AC0-BBC8-417CD131ED25}">
      <dsp:nvSpPr>
        <dsp:cNvPr id="0" name=""/>
        <dsp:cNvSpPr/>
      </dsp:nvSpPr>
      <dsp:spPr>
        <a:xfrm>
          <a:off x="697393" y="429174"/>
          <a:ext cx="3427586" cy="3427586"/>
        </a:xfrm>
        <a:custGeom>
          <a:avLst/>
          <a:gdLst/>
          <a:ahLst/>
          <a:cxnLst/>
          <a:rect l="0" t="0" r="0" b="0"/>
          <a:pathLst>
            <a:path>
              <a:moveTo>
                <a:pt x="2055008" y="3393274"/>
              </a:moveTo>
              <a:arcTo wR="1713793" hR="1713793" stAng="4710942" swAng="137811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3FB9922-9A67-4268-AE77-19DE16FD9949}">
      <dsp:nvSpPr>
        <dsp:cNvPr id="0" name=""/>
        <dsp:cNvSpPr/>
      </dsp:nvSpPr>
      <dsp:spPr>
        <a:xfrm>
          <a:off x="744535" y="3100904"/>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 4</a:t>
          </a:r>
        </a:p>
      </dsp:txBody>
      <dsp:txXfrm>
        <a:off x="786375" y="3142744"/>
        <a:ext cx="1234937" cy="773421"/>
      </dsp:txXfrm>
    </dsp:sp>
    <dsp:sp modelId="{8340EF81-3BC7-4B49-B5A5-A5E429522F14}">
      <dsp:nvSpPr>
        <dsp:cNvPr id="0" name=""/>
        <dsp:cNvSpPr/>
      </dsp:nvSpPr>
      <dsp:spPr>
        <a:xfrm>
          <a:off x="697393" y="429174"/>
          <a:ext cx="3427586" cy="3427586"/>
        </a:xfrm>
        <a:custGeom>
          <a:avLst/>
          <a:gdLst/>
          <a:ahLst/>
          <a:cxnLst/>
          <a:rect l="0" t="0" r="0" b="0"/>
          <a:pathLst>
            <a:path>
              <a:moveTo>
                <a:pt x="286614" y="2662606"/>
              </a:moveTo>
              <a:arcTo wR="1713793" hR="1713793" stAng="8783000" swAng="219777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9AA9930-DC79-4D23-9F04-12A3866F873A}">
      <dsp:nvSpPr>
        <dsp:cNvPr id="0" name=""/>
        <dsp:cNvSpPr/>
      </dsp:nvSpPr>
      <dsp:spPr>
        <a:xfrm>
          <a:off x="121963" y="1184825"/>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 2</a:t>
          </a:r>
        </a:p>
      </dsp:txBody>
      <dsp:txXfrm>
        <a:off x="163803" y="1226665"/>
        <a:ext cx="1234937" cy="773421"/>
      </dsp:txXfrm>
    </dsp:sp>
    <dsp:sp modelId="{762B9202-D1D5-4E6A-B028-2949E582B0C7}">
      <dsp:nvSpPr>
        <dsp:cNvPr id="0" name=""/>
        <dsp:cNvSpPr/>
      </dsp:nvSpPr>
      <dsp:spPr>
        <a:xfrm>
          <a:off x="697393" y="429174"/>
          <a:ext cx="3427586" cy="3427586"/>
        </a:xfrm>
        <a:custGeom>
          <a:avLst/>
          <a:gdLst/>
          <a:ahLst/>
          <a:cxnLst/>
          <a:rect l="0" t="0" r="0" b="0"/>
          <a:pathLst>
            <a:path>
              <a:moveTo>
                <a:pt x="298387" y="747504"/>
              </a:moveTo>
              <a:arcTo wR="1713793" hR="1713793" stAng="12859266" swAng="196345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7032-C1F7-4E0F-ACD6-6B7C3C8D2ED2}">
      <dsp:nvSpPr>
        <dsp:cNvPr id="0" name=""/>
        <dsp:cNvSpPr/>
      </dsp:nvSpPr>
      <dsp:spPr>
        <a:xfrm>
          <a:off x="1751877" y="623"/>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Person1</a:t>
          </a:r>
        </a:p>
      </dsp:txBody>
      <dsp:txXfrm>
        <a:off x="1793717" y="42463"/>
        <a:ext cx="1234937" cy="773421"/>
      </dsp:txXfrm>
    </dsp:sp>
    <dsp:sp modelId="{54C8371B-FFE8-4BC8-9A39-6E30106CB1F5}">
      <dsp:nvSpPr>
        <dsp:cNvPr id="0" name=""/>
        <dsp:cNvSpPr/>
      </dsp:nvSpPr>
      <dsp:spPr>
        <a:xfrm>
          <a:off x="697393" y="429174"/>
          <a:ext cx="3427586" cy="3427586"/>
        </a:xfrm>
        <a:custGeom>
          <a:avLst/>
          <a:gdLst/>
          <a:ahLst/>
          <a:cxnLst/>
          <a:rect l="0" t="0" r="0" b="0"/>
          <a:pathLst>
            <a:path>
              <a:moveTo>
                <a:pt x="2382177" y="135709"/>
              </a:moveTo>
              <a:arcTo wR="1713793" hR="1713793" stAng="17577282" swAng="196345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42B562-0587-4A27-B574-31A166F4B124}">
      <dsp:nvSpPr>
        <dsp:cNvPr id="0" name=""/>
        <dsp:cNvSpPr/>
      </dsp:nvSpPr>
      <dsp:spPr>
        <a:xfrm>
          <a:off x="3381791" y="1184825"/>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 3</a:t>
          </a:r>
        </a:p>
      </dsp:txBody>
      <dsp:txXfrm>
        <a:off x="3423631" y="1226665"/>
        <a:ext cx="1234937" cy="773421"/>
      </dsp:txXfrm>
    </dsp:sp>
    <dsp:sp modelId="{8F70FD27-C28A-4006-A1B4-C0EBF75D5DE0}">
      <dsp:nvSpPr>
        <dsp:cNvPr id="0" name=""/>
        <dsp:cNvSpPr/>
      </dsp:nvSpPr>
      <dsp:spPr>
        <a:xfrm>
          <a:off x="697393" y="429174"/>
          <a:ext cx="3427586" cy="3427586"/>
        </a:xfrm>
        <a:custGeom>
          <a:avLst/>
          <a:gdLst/>
          <a:ahLst/>
          <a:cxnLst/>
          <a:rect l="0" t="0" r="0" b="0"/>
          <a:pathLst>
            <a:path>
              <a:moveTo>
                <a:pt x="3425217" y="1623714"/>
              </a:moveTo>
              <a:arcTo wR="1713793" hR="1713793" stAng="21419225" swAng="219777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B77F88D-4ACD-4D5F-94D8-604680011217}">
      <dsp:nvSpPr>
        <dsp:cNvPr id="0" name=""/>
        <dsp:cNvSpPr/>
      </dsp:nvSpPr>
      <dsp:spPr>
        <a:xfrm>
          <a:off x="2759220" y="3100904"/>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 5</a:t>
          </a:r>
        </a:p>
      </dsp:txBody>
      <dsp:txXfrm>
        <a:off x="2801060" y="3142744"/>
        <a:ext cx="1234937" cy="773421"/>
      </dsp:txXfrm>
    </dsp:sp>
    <dsp:sp modelId="{9F8A9C31-A0B2-4AC0-BBC8-417CD131ED25}">
      <dsp:nvSpPr>
        <dsp:cNvPr id="0" name=""/>
        <dsp:cNvSpPr/>
      </dsp:nvSpPr>
      <dsp:spPr>
        <a:xfrm>
          <a:off x="697393" y="429174"/>
          <a:ext cx="3427586" cy="3427586"/>
        </a:xfrm>
        <a:custGeom>
          <a:avLst/>
          <a:gdLst/>
          <a:ahLst/>
          <a:cxnLst/>
          <a:rect l="0" t="0" r="0" b="0"/>
          <a:pathLst>
            <a:path>
              <a:moveTo>
                <a:pt x="2055008" y="3393274"/>
              </a:moveTo>
              <a:arcTo wR="1713793" hR="1713793" stAng="4710942" swAng="137811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3FB9922-9A67-4268-AE77-19DE16FD9949}">
      <dsp:nvSpPr>
        <dsp:cNvPr id="0" name=""/>
        <dsp:cNvSpPr/>
      </dsp:nvSpPr>
      <dsp:spPr>
        <a:xfrm>
          <a:off x="744535" y="3100904"/>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 4</a:t>
          </a:r>
        </a:p>
      </dsp:txBody>
      <dsp:txXfrm>
        <a:off x="786375" y="3142744"/>
        <a:ext cx="1234937" cy="773421"/>
      </dsp:txXfrm>
    </dsp:sp>
    <dsp:sp modelId="{8340EF81-3BC7-4B49-B5A5-A5E429522F14}">
      <dsp:nvSpPr>
        <dsp:cNvPr id="0" name=""/>
        <dsp:cNvSpPr/>
      </dsp:nvSpPr>
      <dsp:spPr>
        <a:xfrm>
          <a:off x="697393" y="429174"/>
          <a:ext cx="3427586" cy="3427586"/>
        </a:xfrm>
        <a:custGeom>
          <a:avLst/>
          <a:gdLst/>
          <a:ahLst/>
          <a:cxnLst/>
          <a:rect l="0" t="0" r="0" b="0"/>
          <a:pathLst>
            <a:path>
              <a:moveTo>
                <a:pt x="286614" y="2662606"/>
              </a:moveTo>
              <a:arcTo wR="1713793" hR="1713793" stAng="8783000" swAng="219777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9AA9930-DC79-4D23-9F04-12A3866F873A}">
      <dsp:nvSpPr>
        <dsp:cNvPr id="0" name=""/>
        <dsp:cNvSpPr/>
      </dsp:nvSpPr>
      <dsp:spPr>
        <a:xfrm>
          <a:off x="121963" y="1184825"/>
          <a:ext cx="1318617" cy="8571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Person 2</a:t>
          </a:r>
        </a:p>
      </dsp:txBody>
      <dsp:txXfrm>
        <a:off x="163803" y="1226665"/>
        <a:ext cx="1234937" cy="773421"/>
      </dsp:txXfrm>
    </dsp:sp>
    <dsp:sp modelId="{762B9202-D1D5-4E6A-B028-2949E582B0C7}">
      <dsp:nvSpPr>
        <dsp:cNvPr id="0" name=""/>
        <dsp:cNvSpPr/>
      </dsp:nvSpPr>
      <dsp:spPr>
        <a:xfrm>
          <a:off x="697393" y="429174"/>
          <a:ext cx="3427586" cy="3427586"/>
        </a:xfrm>
        <a:custGeom>
          <a:avLst/>
          <a:gdLst/>
          <a:ahLst/>
          <a:cxnLst/>
          <a:rect l="0" t="0" r="0" b="0"/>
          <a:pathLst>
            <a:path>
              <a:moveTo>
                <a:pt x="298387" y="747504"/>
              </a:moveTo>
              <a:arcTo wR="1713793" hR="1713793" stAng="12859266" swAng="1963452"/>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1/31/2025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9.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661574" y="3160450"/>
            <a:ext cx="4306435" cy="1096499"/>
          </a:xfrm>
        </p:spPr>
        <p:txBody>
          <a:bodyPr/>
          <a:lstStyle/>
          <a:p>
            <a:r>
              <a:rPr lang="en-US" sz="3600" dirty="0"/>
              <a:t>Computer Architecture    –  Part 1</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a:xfrm>
            <a:off x="7838872" y="4517573"/>
            <a:ext cx="1675242" cy="293914"/>
          </a:xfrm>
        </p:spPr>
        <p:txBody>
          <a:bodyPr>
            <a:normAutofit/>
          </a:bodyPr>
          <a:lstStyle/>
          <a:p>
            <a:r>
              <a:rPr lang="en-US" dirty="0"/>
              <a:t>Samuel </a:t>
            </a:r>
            <a:r>
              <a:rPr lang="en-US" dirty="0" err="1"/>
              <a:t>Rachapudi</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1026" name="Picture 2" descr="Image result for aryabhatta">
            <a:extLst>
              <a:ext uri="{FF2B5EF4-FFF2-40B4-BE49-F238E27FC236}">
                <a16:creationId xmlns:a16="http://schemas.microsoft.com/office/drawing/2014/main" id="{BE4EBE35-6C34-4210-B66D-13467446E2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991" y="3687127"/>
            <a:ext cx="2902227" cy="17888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emiconductor">
            <a:extLst>
              <a:ext uri="{FF2B5EF4-FFF2-40B4-BE49-F238E27FC236}">
                <a16:creationId xmlns:a16="http://schemas.microsoft.com/office/drawing/2014/main" id="{E4132225-ACCD-419F-98E3-24100F4BA4C0}"/>
              </a:ext>
            </a:extLst>
          </p:cNvPr>
          <p:cNvPicPr>
            <a:picLocks noGrp="1" noChangeAspect="1" noChangeArrowheads="1"/>
          </p:cNvPicPr>
          <p:nvPr>
            <p:ph type="pic" idx="1"/>
          </p:nvPr>
        </p:nvPicPr>
        <p:blipFill>
          <a:blip r:embed="rId3" cstate="print">
            <a:extLst>
              <a:ext uri="{28A0092B-C50C-407E-A947-70E740481C1C}">
                <a14:useLocalDpi xmlns:a14="http://schemas.microsoft.com/office/drawing/2010/main" val="0"/>
              </a:ext>
            </a:extLst>
          </a:blip>
          <a:srcRect l="18597" r="18597"/>
          <a:stretch>
            <a:fillRect/>
          </a:stretch>
        </p:blipFill>
        <p:spPr bwMode="auto">
          <a:xfrm>
            <a:off x="223991" y="376771"/>
            <a:ext cx="2902227" cy="25992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physical design">
            <a:extLst>
              <a:ext uri="{FF2B5EF4-FFF2-40B4-BE49-F238E27FC236}">
                <a16:creationId xmlns:a16="http://schemas.microsoft.com/office/drawing/2014/main" id="{8B5979BC-C9CD-40D0-BABA-4E0DFF744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231" y="3715101"/>
            <a:ext cx="3629330" cy="17935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8511696-C1F8-41CD-A178-FAF90C3C7435}"/>
              </a:ext>
            </a:extLst>
          </p:cNvPr>
          <p:cNvPicPr>
            <a:picLocks noChangeAspect="1"/>
          </p:cNvPicPr>
          <p:nvPr/>
        </p:nvPicPr>
        <p:blipFill>
          <a:blip r:embed="rId5"/>
          <a:stretch>
            <a:fillRect/>
          </a:stretch>
        </p:blipFill>
        <p:spPr>
          <a:xfrm>
            <a:off x="3579231" y="1025228"/>
            <a:ext cx="3629330" cy="1950819"/>
          </a:xfrm>
          <a:prstGeom prst="rect">
            <a:avLst/>
          </a:prstGeom>
        </p:spPr>
      </p:pic>
      <p:sp>
        <p:nvSpPr>
          <p:cNvPr id="13" name="Footer Placeholder 4">
            <a:extLst>
              <a:ext uri="{FF2B5EF4-FFF2-40B4-BE49-F238E27FC236}">
                <a16:creationId xmlns:a16="http://schemas.microsoft.com/office/drawing/2014/main" id="{9BAFE69D-4823-4D89-939B-B1BF7710F7DD}"/>
              </a:ext>
            </a:extLst>
          </p:cNvPr>
          <p:cNvSpPr txBox="1">
            <a:spLocks/>
          </p:cNvSpPr>
          <p:nvPr/>
        </p:nvSpPr>
        <p:spPr>
          <a:xfrm>
            <a:off x="4231252" y="6247754"/>
            <a:ext cx="3729496" cy="26099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Mirafra Software Technologies</a:t>
            </a:r>
          </a:p>
        </p:txBody>
      </p:sp>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076121"/>
            <a:ext cx="11408229" cy="1477328"/>
          </a:xfrm>
          <a:prstGeom prst="rect">
            <a:avLst/>
          </a:prstGeom>
          <a:noFill/>
        </p:spPr>
        <p:txBody>
          <a:bodyPr wrap="square" rtlCol="0">
            <a:spAutoFit/>
          </a:bodyPr>
          <a:lstStyle/>
          <a:p>
            <a:r>
              <a:rPr lang="en-IN" dirty="0">
                <a:solidFill>
                  <a:schemeClr val="bg1"/>
                </a:solidFill>
              </a:rPr>
              <a:t>                                                                                           In Simple Terms : </a:t>
            </a:r>
          </a:p>
          <a:p>
            <a:endParaRPr lang="en-IN" dirty="0">
              <a:solidFill>
                <a:schemeClr val="bg1"/>
              </a:solidFill>
            </a:endParaRPr>
          </a:p>
          <a:p>
            <a:r>
              <a:rPr lang="en-IN" dirty="0">
                <a:solidFill>
                  <a:schemeClr val="bg1"/>
                </a:solidFill>
              </a:rPr>
              <a:t>RISC Processors are designed to execute a smaller set of simple and efficient instructions, rather than a larger set of complex instructions found in traditional processors. This approach can result in faster Execution times, lower power consumption, and more predictable performance</a:t>
            </a:r>
          </a:p>
        </p:txBody>
      </p:sp>
      <p:sp>
        <p:nvSpPr>
          <p:cNvPr id="5" name="TextBox 4"/>
          <p:cNvSpPr txBox="1"/>
          <p:nvPr/>
        </p:nvSpPr>
        <p:spPr>
          <a:xfrm>
            <a:off x="304799" y="2960914"/>
            <a:ext cx="11408229" cy="1200329"/>
          </a:xfrm>
          <a:prstGeom prst="rect">
            <a:avLst/>
          </a:prstGeom>
          <a:noFill/>
        </p:spPr>
        <p:txBody>
          <a:bodyPr wrap="square" rtlCol="0">
            <a:spAutoFit/>
          </a:bodyPr>
          <a:lstStyle/>
          <a:p>
            <a:r>
              <a:rPr lang="en-IN" dirty="0">
                <a:solidFill>
                  <a:schemeClr val="bg1"/>
                </a:solidFill>
              </a:rPr>
              <a:t>                                                                                            </a:t>
            </a:r>
          </a:p>
          <a:p>
            <a:endParaRPr lang="en-IN" dirty="0">
              <a:solidFill>
                <a:schemeClr val="bg1"/>
              </a:solidFill>
            </a:endParaRPr>
          </a:p>
          <a:p>
            <a:r>
              <a:rPr lang="en-IN" dirty="0">
                <a:solidFill>
                  <a:schemeClr val="bg1"/>
                </a:solidFill>
              </a:rPr>
              <a:t>Of the RISC ISAs RISC V ISA is an Open Source ISA developed at the University of California, Berkeley. Which means        </a:t>
            </a:r>
            <a:r>
              <a:rPr lang="en-IN" dirty="0">
                <a:solidFill>
                  <a:srgbClr val="FF0000"/>
                </a:solidFill>
              </a:rPr>
              <a:t>no ROYALTIES or LICENSE FEES </a:t>
            </a:r>
            <a:r>
              <a:rPr lang="en-IN" dirty="0">
                <a:solidFill>
                  <a:srgbClr val="FF0000"/>
                </a:solidFill>
                <a:sym typeface="Wingdings" pitchFamily="2" charset="2"/>
              </a:rPr>
              <a:t></a:t>
            </a:r>
            <a:r>
              <a:rPr lang="en-IN" dirty="0">
                <a:solidFill>
                  <a:srgbClr val="FF0000"/>
                </a:solidFill>
              </a:rPr>
              <a:t> </a:t>
            </a:r>
          </a:p>
        </p:txBody>
      </p:sp>
    </p:spTree>
    <p:extLst>
      <p:ext uri="{BB962C8B-B14F-4D97-AF65-F5344CB8AC3E}">
        <p14:creationId xmlns:p14="http://schemas.microsoft.com/office/powerpoint/2010/main" val="1129558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2.RISC V Design</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5" name="Footer Placeholder 4">
            <a:extLst>
              <a:ext uri="{FF2B5EF4-FFF2-40B4-BE49-F238E27FC236}">
                <a16:creationId xmlns:a16="http://schemas.microsoft.com/office/drawing/2014/main" id="{DDF9E410-CC70-41DE-9192-721274CA0677}"/>
              </a:ext>
            </a:extLst>
          </p:cNvPr>
          <p:cNvSpPr txBox="1">
            <a:spLocks/>
          </p:cNvSpPr>
          <p:nvPr/>
        </p:nvSpPr>
        <p:spPr>
          <a:xfrm>
            <a:off x="4486852" y="6174200"/>
            <a:ext cx="3729496" cy="26099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Mirafra Software Technologies</a:t>
            </a:r>
          </a:p>
        </p:txBody>
      </p:sp>
      <p:sp>
        <p:nvSpPr>
          <p:cNvPr id="13" name="TextBox 12"/>
          <p:cNvSpPr txBox="1"/>
          <p:nvPr/>
        </p:nvSpPr>
        <p:spPr>
          <a:xfrm>
            <a:off x="53330" y="63110"/>
            <a:ext cx="6732270" cy="646331"/>
          </a:xfrm>
          <a:prstGeom prst="rect">
            <a:avLst/>
          </a:prstGeom>
          <a:noFill/>
        </p:spPr>
        <p:txBody>
          <a:bodyPr wrap="square" rtlCol="0">
            <a:spAutoFit/>
          </a:bodyPr>
          <a:lstStyle/>
          <a:p>
            <a:r>
              <a:rPr lang="en-IN" dirty="0">
                <a:solidFill>
                  <a:schemeClr val="bg1"/>
                </a:solidFill>
              </a:rPr>
              <a:t>To start with Implementation, we must consider the Five Classic Stages in a Instruction Execution and we will build around those stages</a:t>
            </a:r>
          </a:p>
        </p:txBody>
      </p:sp>
      <p:sp>
        <p:nvSpPr>
          <p:cNvPr id="15" name="TextBox 14"/>
          <p:cNvSpPr txBox="1"/>
          <p:nvPr/>
        </p:nvSpPr>
        <p:spPr>
          <a:xfrm>
            <a:off x="1276340" y="1396610"/>
            <a:ext cx="6732270" cy="1477328"/>
          </a:xfrm>
          <a:prstGeom prst="rect">
            <a:avLst/>
          </a:prstGeom>
          <a:noFill/>
        </p:spPr>
        <p:txBody>
          <a:bodyPr wrap="square" rtlCol="0">
            <a:spAutoFit/>
          </a:bodyPr>
          <a:lstStyle/>
          <a:p>
            <a:pPr marL="285750" indent="-285750">
              <a:buFont typeface="Wingdings" pitchFamily="2" charset="2"/>
              <a:buChar char="v"/>
            </a:pPr>
            <a:r>
              <a:rPr lang="en-IN" dirty="0">
                <a:solidFill>
                  <a:schemeClr val="bg1"/>
                </a:solidFill>
              </a:rPr>
              <a:t>1. Instruction Fetch</a:t>
            </a:r>
          </a:p>
          <a:p>
            <a:pPr marL="285750" indent="-285750">
              <a:buFont typeface="Wingdings" pitchFamily="2" charset="2"/>
              <a:buChar char="v"/>
            </a:pPr>
            <a:r>
              <a:rPr lang="en-IN" dirty="0">
                <a:solidFill>
                  <a:schemeClr val="bg1"/>
                </a:solidFill>
              </a:rPr>
              <a:t>2. Instruction Decode and Register File Read</a:t>
            </a:r>
          </a:p>
          <a:p>
            <a:pPr marL="285750" indent="-285750">
              <a:buFont typeface="Wingdings" pitchFamily="2" charset="2"/>
              <a:buChar char="v"/>
            </a:pPr>
            <a:r>
              <a:rPr lang="en-IN" dirty="0">
                <a:solidFill>
                  <a:schemeClr val="bg1"/>
                </a:solidFill>
              </a:rPr>
              <a:t>3. Execute or Address Calculation</a:t>
            </a:r>
          </a:p>
          <a:p>
            <a:pPr marL="285750" indent="-285750">
              <a:buFont typeface="Wingdings" pitchFamily="2" charset="2"/>
              <a:buChar char="v"/>
            </a:pPr>
            <a:r>
              <a:rPr lang="en-IN" dirty="0">
                <a:solidFill>
                  <a:schemeClr val="bg1"/>
                </a:solidFill>
              </a:rPr>
              <a:t>4. Memory Access</a:t>
            </a:r>
          </a:p>
          <a:p>
            <a:pPr marL="285750" indent="-285750">
              <a:buFont typeface="Wingdings" pitchFamily="2" charset="2"/>
              <a:buChar char="v"/>
            </a:pPr>
            <a:r>
              <a:rPr lang="en-IN" dirty="0">
                <a:solidFill>
                  <a:schemeClr val="bg1"/>
                </a:solidFill>
              </a:rPr>
              <a:t>5. Write Back</a:t>
            </a:r>
          </a:p>
        </p:txBody>
      </p:sp>
      <p:sp>
        <p:nvSpPr>
          <p:cNvPr id="18" name="Circular Arrow 17"/>
          <p:cNvSpPr/>
          <p:nvPr/>
        </p:nvSpPr>
        <p:spPr>
          <a:xfrm rot="16200000">
            <a:off x="234543" y="911447"/>
            <a:ext cx="2083594" cy="2251710"/>
          </a:xfrm>
          <a:prstGeom prst="circular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p:cNvSpPr txBox="1"/>
          <p:nvPr/>
        </p:nvSpPr>
        <p:spPr>
          <a:xfrm>
            <a:off x="53330" y="3178629"/>
            <a:ext cx="7512242" cy="2862322"/>
          </a:xfrm>
          <a:prstGeom prst="rect">
            <a:avLst/>
          </a:prstGeom>
          <a:noFill/>
        </p:spPr>
        <p:txBody>
          <a:bodyPr wrap="square" rtlCol="0">
            <a:spAutoFit/>
          </a:bodyPr>
          <a:lstStyle/>
          <a:p>
            <a:r>
              <a:rPr lang="en-US" dirty="0">
                <a:solidFill>
                  <a:schemeClr val="bg1"/>
                </a:solidFill>
              </a:rPr>
              <a:t>We will be examining an implementation that includes a subset of the core RISC-V instruction set: </a:t>
            </a:r>
          </a:p>
          <a:p>
            <a:endParaRPr lang="en-US" dirty="0">
              <a:solidFill>
                <a:schemeClr val="bg1"/>
              </a:solidFill>
            </a:endParaRPr>
          </a:p>
          <a:p>
            <a:pPr marL="285750" indent="-285750">
              <a:buFont typeface="Arial" pitchFamily="34" charset="0"/>
              <a:buChar char="•"/>
            </a:pPr>
            <a:r>
              <a:rPr lang="en-US" dirty="0">
                <a:solidFill>
                  <a:schemeClr val="bg1"/>
                </a:solidFill>
              </a:rPr>
              <a:t>The memory-reference instructions load </a:t>
            </a:r>
            <a:r>
              <a:rPr lang="en-US" dirty="0" err="1">
                <a:solidFill>
                  <a:schemeClr val="bg1"/>
                </a:solidFill>
              </a:rPr>
              <a:t>doubleword</a:t>
            </a:r>
            <a:r>
              <a:rPr lang="en-US" dirty="0">
                <a:solidFill>
                  <a:schemeClr val="bg1"/>
                </a:solidFill>
              </a:rPr>
              <a:t> (</a:t>
            </a:r>
            <a:r>
              <a:rPr lang="en-US" dirty="0" err="1">
                <a:solidFill>
                  <a:schemeClr val="bg1"/>
                </a:solidFill>
              </a:rPr>
              <a:t>ld</a:t>
            </a:r>
            <a:r>
              <a:rPr lang="en-US" dirty="0">
                <a:solidFill>
                  <a:schemeClr val="bg1"/>
                </a:solidFill>
              </a:rPr>
              <a:t>) and store </a:t>
            </a:r>
            <a:r>
              <a:rPr lang="en-US" dirty="0" err="1">
                <a:solidFill>
                  <a:schemeClr val="bg1"/>
                </a:solidFill>
              </a:rPr>
              <a:t>doubleword</a:t>
            </a:r>
            <a:r>
              <a:rPr lang="en-US" dirty="0">
                <a:solidFill>
                  <a:schemeClr val="bg1"/>
                </a:solidFill>
              </a:rPr>
              <a:t> (</a:t>
            </a:r>
            <a:r>
              <a:rPr lang="en-US" dirty="0" err="1">
                <a:solidFill>
                  <a:schemeClr val="bg1"/>
                </a:solidFill>
              </a:rPr>
              <a:t>sd</a:t>
            </a:r>
            <a:r>
              <a:rPr lang="en-US" dirty="0">
                <a:solidFill>
                  <a:schemeClr val="bg1"/>
                </a:solidFill>
              </a:rPr>
              <a:t>) </a:t>
            </a:r>
          </a:p>
          <a:p>
            <a:endParaRPr lang="en-US" dirty="0">
              <a:solidFill>
                <a:schemeClr val="bg1"/>
              </a:solidFill>
            </a:endParaRPr>
          </a:p>
          <a:p>
            <a:pPr marL="285750" indent="-285750">
              <a:buFont typeface="Arial" pitchFamily="34" charset="0"/>
              <a:buChar char="•"/>
            </a:pPr>
            <a:r>
              <a:rPr lang="en-US" dirty="0">
                <a:solidFill>
                  <a:schemeClr val="bg1"/>
                </a:solidFill>
              </a:rPr>
              <a:t>The arithmetic-logical instructions ‘add’, ‘sub’, ‘and’, and ‘or’</a:t>
            </a:r>
          </a:p>
          <a:p>
            <a:r>
              <a:rPr lang="en-US" dirty="0">
                <a:solidFill>
                  <a:schemeClr val="bg1"/>
                </a:solidFill>
              </a:rPr>
              <a:t>      (R-Format Instructions) </a:t>
            </a:r>
          </a:p>
          <a:p>
            <a:endParaRPr lang="en-US" dirty="0">
              <a:solidFill>
                <a:schemeClr val="bg1"/>
              </a:solidFill>
            </a:endParaRPr>
          </a:p>
          <a:p>
            <a:pPr marL="285750" indent="-285750">
              <a:buFont typeface="Arial" pitchFamily="34" charset="0"/>
              <a:buChar char="•"/>
            </a:pPr>
            <a:r>
              <a:rPr lang="en-US" dirty="0">
                <a:solidFill>
                  <a:schemeClr val="bg1"/>
                </a:solidFill>
              </a:rPr>
              <a:t>The conditional branch instruction branch if equal (</a:t>
            </a:r>
            <a:r>
              <a:rPr lang="en-US" dirty="0" err="1">
                <a:solidFill>
                  <a:schemeClr val="bg1"/>
                </a:solidFill>
              </a:rPr>
              <a:t>beq</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17685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35" presetClass="emph" presetSubtype="0" repeatCount="indefinite" fill="hold" grpId="1" nodeType="withEffect">
                                  <p:stCondLst>
                                    <p:cond delay="0"/>
                                  </p:stCondLst>
                                  <p:childTnLst>
                                    <p:anim calcmode="discrete" valueType="str">
                                      <p:cBhvr>
                                        <p:cTn id="10" dur="10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8" grpId="1"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7395" y="2416628"/>
            <a:ext cx="333955" cy="15192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6" name="Rectangle 5"/>
          <p:cNvSpPr/>
          <p:nvPr/>
        </p:nvSpPr>
        <p:spPr>
          <a:xfrm>
            <a:off x="1669301" y="2460639"/>
            <a:ext cx="1008490" cy="143123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7" name="Rectangle 6"/>
          <p:cNvSpPr/>
          <p:nvPr/>
        </p:nvSpPr>
        <p:spPr>
          <a:xfrm>
            <a:off x="3446891" y="2252695"/>
            <a:ext cx="1952423" cy="208230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40"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TextBox 57"/>
          <p:cNvSpPr txBox="1"/>
          <p:nvPr/>
        </p:nvSpPr>
        <p:spPr>
          <a:xfrm>
            <a:off x="6971305" y="3689665"/>
            <a:ext cx="425394" cy="246221"/>
          </a:xfrm>
          <a:prstGeom prst="rect">
            <a:avLst/>
          </a:prstGeom>
          <a:noFill/>
        </p:spPr>
        <p:txBody>
          <a:bodyPr wrap="square" rtlCol="0">
            <a:spAutoFit/>
          </a:bodyPr>
          <a:lstStyle/>
          <a:p>
            <a:r>
              <a:rPr lang="en-IN" sz="1000" dirty="0"/>
              <a:t>ALU</a:t>
            </a:r>
          </a:p>
        </p:txBody>
      </p:sp>
      <p:sp>
        <p:nvSpPr>
          <p:cNvPr id="2" name="TextBox 1"/>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2" name="TextBox 11"/>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4" name="Straight Arrow Connector 3"/>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1255" y="2374825"/>
            <a:ext cx="424543" cy="16110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5" idx="6"/>
            <a:endCxn id="5"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21" name="TextBox 20"/>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2"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30" name="Group 229"/>
          <p:cNvGrpSpPr/>
          <p:nvPr/>
        </p:nvGrpSpPr>
        <p:grpSpPr>
          <a:xfrm>
            <a:off x="1344385" y="990600"/>
            <a:ext cx="513096" cy="1593657"/>
            <a:chOff x="1344385" y="990600"/>
            <a:chExt cx="513096" cy="1593657"/>
          </a:xfrm>
        </p:grpSpPr>
        <p:cxnSp>
          <p:nvCxnSpPr>
            <p:cNvPr id="55" name="Straight Connector 54"/>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63" name="TextBox 62"/>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31" name="Group 230"/>
          <p:cNvGrpSpPr/>
          <p:nvPr/>
        </p:nvGrpSpPr>
        <p:grpSpPr>
          <a:xfrm>
            <a:off x="137718" y="359228"/>
            <a:ext cx="2540073" cy="2344110"/>
            <a:chOff x="137718" y="359228"/>
            <a:chExt cx="2540073" cy="2344110"/>
          </a:xfrm>
        </p:grpSpPr>
        <p:cxnSp>
          <p:nvCxnSpPr>
            <p:cNvPr id="65" name="Straight Connector 64"/>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a:off x="8410777" y="2252695"/>
            <a:ext cx="1952423" cy="2082308"/>
          </a:xfrm>
          <a:prstGeom prst="rect">
            <a:avLst/>
          </a:prstGeom>
          <a:solidFill>
            <a:schemeClr val="bg2">
              <a:lumMod val="50000"/>
            </a:schemeClr>
          </a:solid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80" name="TextBox 79"/>
          <p:cNvSpPr txBox="1"/>
          <p:nvPr/>
        </p:nvSpPr>
        <p:spPr>
          <a:xfrm>
            <a:off x="3457777" y="2298020"/>
            <a:ext cx="979714" cy="215444"/>
          </a:xfrm>
          <a:prstGeom prst="rect">
            <a:avLst/>
          </a:prstGeom>
          <a:noFill/>
        </p:spPr>
        <p:txBody>
          <a:bodyPr wrap="square" rtlCol="0">
            <a:spAutoFit/>
          </a:bodyPr>
          <a:lstStyle/>
          <a:p>
            <a:r>
              <a:rPr lang="en-IN" sz="800" dirty="0"/>
              <a:t>Read Register 1</a:t>
            </a:r>
          </a:p>
        </p:txBody>
      </p:sp>
      <p:sp>
        <p:nvSpPr>
          <p:cNvPr id="81" name="TextBox 80"/>
          <p:cNvSpPr txBox="1"/>
          <p:nvPr/>
        </p:nvSpPr>
        <p:spPr>
          <a:xfrm>
            <a:off x="3457773" y="2689912"/>
            <a:ext cx="979714" cy="215444"/>
          </a:xfrm>
          <a:prstGeom prst="rect">
            <a:avLst/>
          </a:prstGeom>
          <a:noFill/>
        </p:spPr>
        <p:txBody>
          <a:bodyPr wrap="square" rtlCol="0">
            <a:spAutoFit/>
          </a:bodyPr>
          <a:lstStyle/>
          <a:p>
            <a:r>
              <a:rPr lang="en-IN" sz="800" dirty="0"/>
              <a:t>Read Register 2</a:t>
            </a:r>
          </a:p>
        </p:txBody>
      </p:sp>
      <p:sp>
        <p:nvSpPr>
          <p:cNvPr id="82" name="TextBox 81"/>
          <p:cNvSpPr txBox="1"/>
          <p:nvPr/>
        </p:nvSpPr>
        <p:spPr>
          <a:xfrm>
            <a:off x="3468655" y="3419270"/>
            <a:ext cx="979714" cy="215444"/>
          </a:xfrm>
          <a:prstGeom prst="rect">
            <a:avLst/>
          </a:prstGeom>
          <a:noFill/>
        </p:spPr>
        <p:txBody>
          <a:bodyPr wrap="square" rtlCol="0">
            <a:spAutoFit/>
          </a:bodyPr>
          <a:lstStyle/>
          <a:p>
            <a:r>
              <a:rPr lang="en-IN" sz="800" dirty="0"/>
              <a:t>Write Register</a:t>
            </a:r>
          </a:p>
        </p:txBody>
      </p:sp>
      <p:sp>
        <p:nvSpPr>
          <p:cNvPr id="83" name="TextBox 82"/>
          <p:cNvSpPr txBox="1"/>
          <p:nvPr/>
        </p:nvSpPr>
        <p:spPr>
          <a:xfrm>
            <a:off x="3457765" y="4039768"/>
            <a:ext cx="979714" cy="215444"/>
          </a:xfrm>
          <a:prstGeom prst="rect">
            <a:avLst/>
          </a:prstGeom>
          <a:noFill/>
        </p:spPr>
        <p:txBody>
          <a:bodyPr wrap="square" rtlCol="0">
            <a:spAutoFit/>
          </a:bodyPr>
          <a:lstStyle/>
          <a:p>
            <a:r>
              <a:rPr lang="en-IN" sz="800" dirty="0"/>
              <a:t>Write Data</a:t>
            </a:r>
          </a:p>
        </p:txBody>
      </p:sp>
      <p:grpSp>
        <p:nvGrpSpPr>
          <p:cNvPr id="232" name="Group 231"/>
          <p:cNvGrpSpPr/>
          <p:nvPr/>
        </p:nvGrpSpPr>
        <p:grpSpPr>
          <a:xfrm>
            <a:off x="2680113" y="2394856"/>
            <a:ext cx="788542" cy="3102429"/>
            <a:chOff x="2680113" y="2405742"/>
            <a:chExt cx="788542" cy="3102429"/>
          </a:xfrm>
        </p:grpSpPr>
        <p:cxnSp>
          <p:nvCxnSpPr>
            <p:cNvPr id="85" name="Straight Connector 84"/>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80"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1"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82"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3947622" y="4724400"/>
            <a:ext cx="907407" cy="138248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3" name="Straight Arrow Connector 102"/>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105"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6" name="TextBox 105"/>
          <p:cNvSpPr txBox="1"/>
          <p:nvPr/>
        </p:nvSpPr>
        <p:spPr>
          <a:xfrm>
            <a:off x="6714749" y="867489"/>
            <a:ext cx="652720" cy="246221"/>
          </a:xfrm>
          <a:prstGeom prst="rect">
            <a:avLst/>
          </a:prstGeom>
          <a:noFill/>
        </p:spPr>
        <p:txBody>
          <a:bodyPr wrap="square" rtlCol="0">
            <a:spAutoFit/>
          </a:bodyPr>
          <a:lstStyle/>
          <a:p>
            <a:r>
              <a:rPr lang="en-IN" sz="1000" dirty="0"/>
              <a:t>Add</a:t>
            </a:r>
          </a:p>
        </p:txBody>
      </p:sp>
      <p:sp>
        <p:nvSpPr>
          <p:cNvPr id="107" name="TextBox 106"/>
          <p:cNvSpPr txBox="1"/>
          <p:nvPr/>
        </p:nvSpPr>
        <p:spPr>
          <a:xfrm>
            <a:off x="4776513" y="2368813"/>
            <a:ext cx="979714" cy="215444"/>
          </a:xfrm>
          <a:prstGeom prst="rect">
            <a:avLst/>
          </a:prstGeom>
          <a:noFill/>
        </p:spPr>
        <p:txBody>
          <a:bodyPr wrap="square" rtlCol="0">
            <a:spAutoFit/>
          </a:bodyPr>
          <a:lstStyle/>
          <a:p>
            <a:r>
              <a:rPr lang="en-IN" sz="800" dirty="0"/>
              <a:t>Read Data 1</a:t>
            </a:r>
          </a:p>
        </p:txBody>
      </p:sp>
      <p:sp>
        <p:nvSpPr>
          <p:cNvPr id="108" name="TextBox 107"/>
          <p:cNvSpPr txBox="1"/>
          <p:nvPr/>
        </p:nvSpPr>
        <p:spPr>
          <a:xfrm>
            <a:off x="4764059" y="3695260"/>
            <a:ext cx="979714" cy="215444"/>
          </a:xfrm>
          <a:prstGeom prst="rect">
            <a:avLst/>
          </a:prstGeom>
          <a:noFill/>
        </p:spPr>
        <p:txBody>
          <a:bodyPr wrap="square" rtlCol="0">
            <a:spAutoFit/>
          </a:bodyPr>
          <a:lstStyle/>
          <a:p>
            <a:r>
              <a:rPr lang="en-IN" sz="800" dirty="0"/>
              <a:t>Read Data 2</a:t>
            </a:r>
          </a:p>
        </p:txBody>
      </p:sp>
      <p:sp>
        <p:nvSpPr>
          <p:cNvPr id="109" name="Oval 108"/>
          <p:cNvSpPr/>
          <p:nvPr/>
        </p:nvSpPr>
        <p:spPr>
          <a:xfrm>
            <a:off x="5743773" y="3526992"/>
            <a:ext cx="355344" cy="1081533"/>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11" name="Straight Arrow Connector 110"/>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115" name="TextBox 114"/>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117" name="Straight Arrow Connector 116"/>
          <p:cNvCxnSpPr>
            <a:stCxn id="109"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5921445" y="705669"/>
            <a:ext cx="604376" cy="6569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Shift left by 1</a:t>
            </a:r>
          </a:p>
        </p:txBody>
      </p:sp>
      <p:cxnSp>
        <p:nvCxnSpPr>
          <p:cNvPr id="152" name="Straight Arrow Connector 151"/>
          <p:cNvCxnSpPr>
            <a:stCxn id="124"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04" name="Group 203"/>
          <p:cNvGrpSpPr/>
          <p:nvPr/>
        </p:nvGrpSpPr>
        <p:grpSpPr>
          <a:xfrm>
            <a:off x="1355271" y="587829"/>
            <a:ext cx="5437498" cy="1462651"/>
            <a:chOff x="1355271" y="587829"/>
            <a:chExt cx="5437498" cy="1462651"/>
          </a:xfrm>
        </p:grpSpPr>
        <p:cxnSp>
          <p:nvCxnSpPr>
            <p:cNvPr id="154" name="Straight Connector 153"/>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173" name="Straight Connector 172"/>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21"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p:nvGrpSpPr>
        <p:grpSpPr>
          <a:xfrm>
            <a:off x="4855029" y="1171645"/>
            <a:ext cx="1104477" cy="4336526"/>
            <a:chOff x="4855029" y="1171645"/>
            <a:chExt cx="1104477" cy="4336526"/>
          </a:xfrm>
        </p:grpSpPr>
        <p:cxnSp>
          <p:nvCxnSpPr>
            <p:cNvPr id="120" name="Straight Connector 119"/>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1" name="TextBox 200"/>
          <p:cNvSpPr txBox="1"/>
          <p:nvPr/>
        </p:nvSpPr>
        <p:spPr>
          <a:xfrm>
            <a:off x="7197472" y="2509193"/>
            <a:ext cx="463919" cy="261610"/>
          </a:xfrm>
          <a:prstGeom prst="rect">
            <a:avLst/>
          </a:prstGeom>
          <a:noFill/>
        </p:spPr>
        <p:txBody>
          <a:bodyPr wrap="square" rtlCol="0">
            <a:spAutoFit/>
          </a:bodyPr>
          <a:lstStyle/>
          <a:p>
            <a:r>
              <a:rPr lang="en-IN" sz="1100" dirty="0"/>
              <a:t>Zero</a:t>
            </a:r>
          </a:p>
        </p:txBody>
      </p:sp>
      <p:sp>
        <p:nvSpPr>
          <p:cNvPr id="202" name="TextBox 201"/>
          <p:cNvSpPr txBox="1"/>
          <p:nvPr/>
        </p:nvSpPr>
        <p:spPr>
          <a:xfrm>
            <a:off x="7122874" y="2960619"/>
            <a:ext cx="768702" cy="261610"/>
          </a:xfrm>
          <a:prstGeom prst="rect">
            <a:avLst/>
          </a:prstGeom>
          <a:noFill/>
        </p:spPr>
        <p:txBody>
          <a:bodyPr wrap="square" rtlCol="0">
            <a:spAutoFit/>
          </a:bodyPr>
          <a:lstStyle/>
          <a:p>
            <a:r>
              <a:rPr lang="en-IN" sz="1100" dirty="0"/>
              <a:t>Result</a:t>
            </a:r>
          </a:p>
        </p:txBody>
      </p:sp>
      <p:sp>
        <p:nvSpPr>
          <p:cNvPr id="205" name="TextBox 204"/>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206" name="TextBox 205"/>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207" name="TextBox 206"/>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235" name="Group 234"/>
          <p:cNvGrpSpPr/>
          <p:nvPr/>
        </p:nvGrpSpPr>
        <p:grpSpPr>
          <a:xfrm>
            <a:off x="7605766" y="2374825"/>
            <a:ext cx="805011" cy="684075"/>
            <a:chOff x="7605766" y="2374825"/>
            <a:chExt cx="805011" cy="684075"/>
          </a:xfrm>
        </p:grpSpPr>
        <p:cxnSp>
          <p:nvCxnSpPr>
            <p:cNvPr id="209" name="Straight Connector 208"/>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34" name="Group 233"/>
          <p:cNvGrpSpPr/>
          <p:nvPr/>
        </p:nvGrpSpPr>
        <p:grpSpPr>
          <a:xfrm>
            <a:off x="5475514" y="3807878"/>
            <a:ext cx="2902601" cy="1286636"/>
            <a:chOff x="5475514" y="3807878"/>
            <a:chExt cx="2902601" cy="1286636"/>
          </a:xfrm>
        </p:grpSpPr>
        <p:cxnSp>
          <p:nvCxnSpPr>
            <p:cNvPr id="219" name="Straight Connector 218"/>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endCxn id="207"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37" name="Oval 236"/>
          <p:cNvSpPr/>
          <p:nvPr/>
        </p:nvSpPr>
        <p:spPr>
          <a:xfrm>
            <a:off x="11299370" y="2428682"/>
            <a:ext cx="424543" cy="16110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238" name="TextBox 237"/>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239" name="TextBox 238"/>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327" name="Group 326"/>
          <p:cNvGrpSpPr/>
          <p:nvPr/>
        </p:nvGrpSpPr>
        <p:grpSpPr>
          <a:xfrm>
            <a:off x="10363200" y="2405742"/>
            <a:ext cx="910607" cy="405318"/>
            <a:chOff x="10363200" y="2405742"/>
            <a:chExt cx="910607" cy="405318"/>
          </a:xfrm>
        </p:grpSpPr>
        <p:cxnSp>
          <p:nvCxnSpPr>
            <p:cNvPr id="241" name="Straight Connector 240"/>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8" name="Group 257"/>
          <p:cNvGrpSpPr/>
          <p:nvPr/>
        </p:nvGrpSpPr>
        <p:grpSpPr>
          <a:xfrm>
            <a:off x="7879583" y="3069652"/>
            <a:ext cx="3394224" cy="2699776"/>
            <a:chOff x="7879583" y="3069652"/>
            <a:chExt cx="3394224" cy="2699776"/>
          </a:xfrm>
        </p:grpSpPr>
        <p:cxnSp>
          <p:nvCxnSpPr>
            <p:cNvPr id="247" name="Straight Connector 24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endCxn id="239"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260" name="Straight Connector 259"/>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37"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78" name="Straight Connector 277"/>
          <p:cNvCxnSpPr/>
          <p:nvPr/>
        </p:nvCxnSpPr>
        <p:spPr>
          <a:xfrm flipH="1">
            <a:off x="2808514" y="0"/>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5627984" y="43540"/>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H="1">
            <a:off x="7761636" y="54422"/>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H="1">
            <a:off x="10777054" y="65304"/>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3" name="Rectangle 282"/>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4" name="Rectangle 283"/>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5" name="Rectangle 284"/>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6" name="Rectangle 285"/>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305" name="Straight Connector 304"/>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V="1">
            <a:off x="7041109" y="1439767"/>
            <a:ext cx="0" cy="460480"/>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310" name="TextBox 309"/>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322" name="Straight Connector 321"/>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flipH="1" flipV="1">
            <a:off x="9381509" y="326570"/>
            <a:ext cx="251" cy="1908773"/>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329" name="TextBox 328"/>
          <p:cNvSpPr txBox="1"/>
          <p:nvPr/>
        </p:nvSpPr>
        <p:spPr>
          <a:xfrm>
            <a:off x="11542395" y="2193652"/>
            <a:ext cx="987061"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330" name="TextBox 329"/>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331" name="TextBox 330"/>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332" name="TextBox 331"/>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333" name="TextBox 332"/>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334" name="Snip Diagonal Corner Rectangle 333"/>
          <p:cNvSpPr/>
          <p:nvPr/>
        </p:nvSpPr>
        <p:spPr>
          <a:xfrm>
            <a:off x="4178005" y="899497"/>
            <a:ext cx="1038394" cy="792282"/>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 Unit</a:t>
            </a:r>
          </a:p>
        </p:txBody>
      </p:sp>
      <p:cxnSp>
        <p:nvCxnSpPr>
          <p:cNvPr id="348" name="Straight Connector 347"/>
          <p:cNvCxnSpPr/>
          <p:nvPr/>
        </p:nvCxnSpPr>
        <p:spPr>
          <a:xfrm>
            <a:off x="5216399" y="1439767"/>
            <a:ext cx="1824710" cy="0"/>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grpSp>
        <p:nvGrpSpPr>
          <p:cNvPr id="435" name="Group 434"/>
          <p:cNvGrpSpPr/>
          <p:nvPr/>
        </p:nvGrpSpPr>
        <p:grpSpPr>
          <a:xfrm>
            <a:off x="460743" y="43540"/>
            <a:ext cx="11041905" cy="4529467"/>
            <a:chOff x="460743" y="43540"/>
            <a:chExt cx="11041905" cy="4529467"/>
          </a:xfrm>
        </p:grpSpPr>
        <p:grpSp>
          <p:nvGrpSpPr>
            <p:cNvPr id="365" name="Group 364"/>
            <p:cNvGrpSpPr/>
            <p:nvPr/>
          </p:nvGrpSpPr>
          <p:grpSpPr>
            <a:xfrm>
              <a:off x="4514465" y="326570"/>
              <a:ext cx="4867044" cy="572927"/>
              <a:chOff x="4514465" y="326570"/>
              <a:chExt cx="4867044" cy="572927"/>
            </a:xfrm>
          </p:grpSpPr>
          <p:cxnSp>
            <p:nvCxnSpPr>
              <p:cNvPr id="351" name="Straight Connector 350"/>
              <p:cNvCxnSpPr/>
              <p:nvPr/>
            </p:nvCxnSpPr>
            <p:spPr>
              <a:xfrm>
                <a:off x="4514465" y="326570"/>
                <a:ext cx="4867044" cy="0"/>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514467" y="326570"/>
                <a:ext cx="1" cy="572927"/>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381" name="Group 380"/>
            <p:cNvGrpSpPr/>
            <p:nvPr/>
          </p:nvGrpSpPr>
          <p:grpSpPr>
            <a:xfrm>
              <a:off x="4398468" y="43540"/>
              <a:ext cx="6053301" cy="4529467"/>
              <a:chOff x="4398468" y="43540"/>
              <a:chExt cx="6053301" cy="4529467"/>
            </a:xfrm>
          </p:grpSpPr>
          <p:cxnSp>
            <p:nvCxnSpPr>
              <p:cNvPr id="355" name="Straight Connector 354"/>
              <p:cNvCxnSpPr/>
              <p:nvPr/>
            </p:nvCxnSpPr>
            <p:spPr>
              <a:xfrm>
                <a:off x="4401325" y="65304"/>
                <a:ext cx="6040674" cy="0"/>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flipH="1">
                <a:off x="4398468" y="43540"/>
                <a:ext cx="2857" cy="855957"/>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a:off x="10428718" y="71087"/>
                <a:ext cx="13281" cy="4482977"/>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flipH="1" flipV="1">
                <a:off x="9425308" y="4554066"/>
                <a:ext cx="1026461" cy="18941"/>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388" name="Group 387"/>
            <p:cNvGrpSpPr/>
            <p:nvPr/>
          </p:nvGrpSpPr>
          <p:grpSpPr>
            <a:xfrm>
              <a:off x="5216399" y="1548463"/>
              <a:ext cx="6286249" cy="682219"/>
              <a:chOff x="5216399" y="1548463"/>
              <a:chExt cx="6286249" cy="682219"/>
            </a:xfrm>
          </p:grpSpPr>
          <p:cxnSp>
            <p:nvCxnSpPr>
              <p:cNvPr id="383" name="Straight Connector 382"/>
              <p:cNvCxnSpPr/>
              <p:nvPr/>
            </p:nvCxnSpPr>
            <p:spPr>
              <a:xfrm flipV="1">
                <a:off x="5216399" y="1548463"/>
                <a:ext cx="6286249" cy="40888"/>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11502648" y="1548463"/>
                <a:ext cx="0" cy="682219"/>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grpSp>
        <p:cxnSp>
          <p:nvCxnSpPr>
            <p:cNvPr id="392" name="Straight Connector 391"/>
            <p:cNvCxnSpPr/>
            <p:nvPr/>
          </p:nvCxnSpPr>
          <p:spPr>
            <a:xfrm>
              <a:off x="4976325" y="1697073"/>
              <a:ext cx="0" cy="264531"/>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93" name="Straight Connector 392"/>
            <p:cNvCxnSpPr>
              <a:endCxn id="330" idx="1"/>
            </p:cNvCxnSpPr>
            <p:nvPr/>
          </p:nvCxnSpPr>
          <p:spPr>
            <a:xfrm flipH="1">
              <a:off x="4417497" y="1686183"/>
              <a:ext cx="3638" cy="383143"/>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flipH="1">
              <a:off x="4974688" y="1959967"/>
              <a:ext cx="946757" cy="1"/>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98" name="Straight Connector 397"/>
            <p:cNvCxnSpPr>
              <a:stCxn id="328" idx="1"/>
            </p:cNvCxnSpPr>
            <p:nvPr/>
          </p:nvCxnSpPr>
          <p:spPr>
            <a:xfrm flipV="1">
              <a:off x="5911679" y="1959967"/>
              <a:ext cx="9766" cy="1449813"/>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7573108" y="2629916"/>
              <a:ext cx="395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flipV="1">
              <a:off x="7968342" y="2122960"/>
              <a:ext cx="0" cy="506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334" idx="0"/>
            </p:cNvCxnSpPr>
            <p:nvPr/>
          </p:nvCxnSpPr>
          <p:spPr>
            <a:xfrm flipV="1">
              <a:off x="5216399" y="1280956"/>
              <a:ext cx="2828144" cy="14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8044543" y="1280956"/>
              <a:ext cx="0" cy="548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a:off x="8044543" y="1826567"/>
              <a:ext cx="489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7968342" y="2112870"/>
              <a:ext cx="5660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5" name="Straight Connector 424"/>
            <p:cNvCxnSpPr>
              <a:stCxn id="423" idx="3"/>
            </p:cNvCxnSpPr>
            <p:nvPr/>
          </p:nvCxnSpPr>
          <p:spPr>
            <a:xfrm>
              <a:off x="8958937" y="1954635"/>
              <a:ext cx="261263" cy="0"/>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flipV="1">
              <a:off x="9220200" y="163285"/>
              <a:ext cx="0" cy="1770884"/>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flipH="1">
              <a:off x="486305" y="163285"/>
              <a:ext cx="8733895" cy="76201"/>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flipV="1">
              <a:off x="460743" y="239486"/>
              <a:ext cx="25562" cy="1895157"/>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grpSp>
      <p:sp>
        <p:nvSpPr>
          <p:cNvPr id="423" name="Flowchart: Delay 422"/>
          <p:cNvSpPr/>
          <p:nvPr/>
        </p:nvSpPr>
        <p:spPr>
          <a:xfrm>
            <a:off x="8203943" y="1732222"/>
            <a:ext cx="754994" cy="444826"/>
          </a:xfrm>
          <a:prstGeom prst="flowChartDelay">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920990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3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3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0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0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0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0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0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0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3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3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3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3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32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39"/>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0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7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2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23"/>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07"/>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325"/>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0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32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2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1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3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328"/>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33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331"/>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32"/>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32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334"/>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3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2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0" grpId="0" animBg="1"/>
      <p:bldP spid="58" grpId="0"/>
      <p:bldP spid="2" grpId="0"/>
      <p:bldP spid="12" grpId="0"/>
      <p:bldP spid="15" grpId="0" animBg="1"/>
      <p:bldP spid="18" grpId="0"/>
      <p:bldP spid="21" grpId="0"/>
      <p:bldP spid="22" grpId="0" animBg="1"/>
      <p:bldP spid="62" grpId="0"/>
      <p:bldP spid="63" grpId="0"/>
      <p:bldP spid="79" grpId="0" animBg="1"/>
      <p:bldP spid="80" grpId="0"/>
      <p:bldP spid="81" grpId="0"/>
      <p:bldP spid="82" grpId="0"/>
      <p:bldP spid="83" grpId="0"/>
      <p:bldP spid="100" grpId="0" animBg="1"/>
      <p:bldP spid="104" grpId="0"/>
      <p:bldP spid="105" grpId="0" animBg="1"/>
      <p:bldP spid="106" grpId="0"/>
      <p:bldP spid="107" grpId="0"/>
      <p:bldP spid="108" grpId="0"/>
      <p:bldP spid="109" grpId="0" animBg="1"/>
      <p:bldP spid="114" grpId="0"/>
      <p:bldP spid="115" grpId="0"/>
      <p:bldP spid="124" grpId="0" animBg="1"/>
      <p:bldP spid="201" grpId="0"/>
      <p:bldP spid="202" grpId="0"/>
      <p:bldP spid="205" grpId="0"/>
      <p:bldP spid="206" grpId="0"/>
      <p:bldP spid="207" grpId="0"/>
      <p:bldP spid="237" grpId="0" animBg="1"/>
      <p:bldP spid="238" grpId="0"/>
      <p:bldP spid="239" grpId="0"/>
      <p:bldP spid="282" grpId="0"/>
      <p:bldP spid="283" grpId="0"/>
      <p:bldP spid="284" grpId="0"/>
      <p:bldP spid="285" grpId="0"/>
      <p:bldP spid="286" grpId="0"/>
      <p:bldP spid="310" grpId="0"/>
      <p:bldP spid="328" grpId="0"/>
      <p:bldP spid="329" grpId="0"/>
      <p:bldP spid="330" grpId="0"/>
      <p:bldP spid="331" grpId="0"/>
      <p:bldP spid="332" grpId="0"/>
      <p:bldP spid="333" grpId="0"/>
      <p:bldP spid="334" grpId="0" animBg="1"/>
      <p:bldP spid="4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 name="Straight Connector 117"/>
          <p:cNvCxnSpPr/>
          <p:nvPr/>
        </p:nvCxnSpPr>
        <p:spPr>
          <a:xfrm flipH="1">
            <a:off x="2865542" y="4096002"/>
            <a:ext cx="1" cy="20069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461668" y="718447"/>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00000011</a:t>
            </a:r>
            <a:endParaRPr lang="en-IN" dirty="0"/>
          </a:p>
        </p:txBody>
      </p:sp>
      <p:sp>
        <p:nvSpPr>
          <p:cNvPr id="3" name="Rectangle 2"/>
          <p:cNvSpPr/>
          <p:nvPr/>
        </p:nvSpPr>
        <p:spPr>
          <a:xfrm>
            <a:off x="3461667" y="1045015"/>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10000010</a:t>
            </a:r>
            <a:endParaRPr lang="en-IN" dirty="0"/>
          </a:p>
        </p:txBody>
      </p:sp>
      <p:sp>
        <p:nvSpPr>
          <p:cNvPr id="4" name="Rectangle 3"/>
          <p:cNvSpPr/>
          <p:nvPr/>
        </p:nvSpPr>
        <p:spPr>
          <a:xfrm>
            <a:off x="3461669" y="1382466"/>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00000010</a:t>
            </a:r>
            <a:endParaRPr lang="en-IN" dirty="0"/>
          </a:p>
        </p:txBody>
      </p:sp>
      <p:sp>
        <p:nvSpPr>
          <p:cNvPr id="5" name="Rectangle 4"/>
          <p:cNvSpPr/>
          <p:nvPr/>
        </p:nvSpPr>
        <p:spPr>
          <a:xfrm>
            <a:off x="3461668" y="1709034"/>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00000000</a:t>
            </a:r>
            <a:endParaRPr lang="en-IN" dirty="0"/>
          </a:p>
        </p:txBody>
      </p:sp>
      <p:sp>
        <p:nvSpPr>
          <p:cNvPr id="6" name="Rectangle 5"/>
          <p:cNvSpPr/>
          <p:nvPr/>
        </p:nvSpPr>
        <p:spPr>
          <a:xfrm>
            <a:off x="3461670" y="2035602"/>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00000011</a:t>
            </a:r>
            <a:endParaRPr lang="en-IN" dirty="0"/>
          </a:p>
        </p:txBody>
      </p:sp>
      <p:sp>
        <p:nvSpPr>
          <p:cNvPr id="7" name="Rectangle 6"/>
          <p:cNvSpPr/>
          <p:nvPr/>
        </p:nvSpPr>
        <p:spPr>
          <a:xfrm>
            <a:off x="3461669" y="2362170"/>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10000010</a:t>
            </a:r>
            <a:endParaRPr lang="en-IN" dirty="0"/>
          </a:p>
        </p:txBody>
      </p:sp>
      <p:sp>
        <p:nvSpPr>
          <p:cNvPr id="8" name="Rectangle 7"/>
          <p:cNvSpPr/>
          <p:nvPr/>
        </p:nvSpPr>
        <p:spPr>
          <a:xfrm>
            <a:off x="3461671" y="2699621"/>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01000011</a:t>
            </a:r>
            <a:endParaRPr lang="en-IN" dirty="0"/>
          </a:p>
        </p:txBody>
      </p:sp>
      <p:sp>
        <p:nvSpPr>
          <p:cNvPr id="9" name="Rectangle 8"/>
          <p:cNvSpPr/>
          <p:nvPr/>
        </p:nvSpPr>
        <p:spPr>
          <a:xfrm>
            <a:off x="3461670" y="3026189"/>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00000100</a:t>
            </a:r>
            <a:endParaRPr lang="en-IN" dirty="0"/>
          </a:p>
        </p:txBody>
      </p:sp>
      <p:sp>
        <p:nvSpPr>
          <p:cNvPr id="10" name="Rectangle 9"/>
          <p:cNvSpPr/>
          <p:nvPr/>
        </p:nvSpPr>
        <p:spPr>
          <a:xfrm>
            <a:off x="3461664" y="3363631"/>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00110011</a:t>
            </a:r>
            <a:endParaRPr lang="en-IN" dirty="0"/>
          </a:p>
        </p:txBody>
      </p:sp>
      <p:sp>
        <p:nvSpPr>
          <p:cNvPr id="11" name="Rectangle 10"/>
          <p:cNvSpPr/>
          <p:nvPr/>
        </p:nvSpPr>
        <p:spPr>
          <a:xfrm>
            <a:off x="3461663" y="3690199"/>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10000000</a:t>
            </a:r>
            <a:endParaRPr lang="en-IN" dirty="0"/>
          </a:p>
        </p:txBody>
      </p:sp>
      <p:sp>
        <p:nvSpPr>
          <p:cNvPr id="12" name="Rectangle 11"/>
          <p:cNvSpPr/>
          <p:nvPr/>
        </p:nvSpPr>
        <p:spPr>
          <a:xfrm>
            <a:off x="3461665" y="4027650"/>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10100010</a:t>
            </a:r>
            <a:endParaRPr lang="en-IN" dirty="0"/>
          </a:p>
        </p:txBody>
      </p:sp>
      <p:sp>
        <p:nvSpPr>
          <p:cNvPr id="13" name="Rectangle 12"/>
          <p:cNvSpPr/>
          <p:nvPr/>
        </p:nvSpPr>
        <p:spPr>
          <a:xfrm>
            <a:off x="3461664" y="4354218"/>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00000001</a:t>
            </a:r>
            <a:endParaRPr lang="en-IN" dirty="0"/>
          </a:p>
        </p:txBody>
      </p:sp>
      <p:sp>
        <p:nvSpPr>
          <p:cNvPr id="14" name="Rectangle 13"/>
          <p:cNvSpPr/>
          <p:nvPr/>
        </p:nvSpPr>
        <p:spPr>
          <a:xfrm>
            <a:off x="3461666" y="4680786"/>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00010011</a:t>
            </a:r>
            <a:endParaRPr lang="en-IN" dirty="0"/>
          </a:p>
        </p:txBody>
      </p:sp>
      <p:sp>
        <p:nvSpPr>
          <p:cNvPr id="15" name="Rectangle 14"/>
          <p:cNvSpPr/>
          <p:nvPr/>
        </p:nvSpPr>
        <p:spPr>
          <a:xfrm>
            <a:off x="3461665" y="5007354"/>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00000001</a:t>
            </a:r>
            <a:endParaRPr lang="en-IN" dirty="0"/>
          </a:p>
        </p:txBody>
      </p:sp>
      <p:sp>
        <p:nvSpPr>
          <p:cNvPr id="16" name="Rectangle 15"/>
          <p:cNvSpPr/>
          <p:nvPr/>
        </p:nvSpPr>
        <p:spPr>
          <a:xfrm>
            <a:off x="3461667" y="5344805"/>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10100101</a:t>
            </a:r>
            <a:endParaRPr lang="en-IN" dirty="0"/>
          </a:p>
        </p:txBody>
      </p:sp>
      <p:sp>
        <p:nvSpPr>
          <p:cNvPr id="17" name="Rectangle 16"/>
          <p:cNvSpPr/>
          <p:nvPr/>
        </p:nvSpPr>
        <p:spPr>
          <a:xfrm>
            <a:off x="3461666" y="5671373"/>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00000000</a:t>
            </a:r>
            <a:endParaRPr lang="en-IN" dirty="0"/>
          </a:p>
        </p:txBody>
      </p:sp>
      <p:sp>
        <p:nvSpPr>
          <p:cNvPr id="18" name="TextBox 17"/>
          <p:cNvSpPr txBox="1"/>
          <p:nvPr/>
        </p:nvSpPr>
        <p:spPr>
          <a:xfrm>
            <a:off x="3429005" y="740219"/>
            <a:ext cx="370114" cy="276999"/>
          </a:xfrm>
          <a:prstGeom prst="rect">
            <a:avLst/>
          </a:prstGeom>
          <a:noFill/>
        </p:spPr>
        <p:txBody>
          <a:bodyPr wrap="square" rtlCol="0">
            <a:spAutoFit/>
          </a:bodyPr>
          <a:lstStyle/>
          <a:p>
            <a:r>
              <a:rPr lang="en-IN" sz="1200" dirty="0">
                <a:solidFill>
                  <a:schemeClr val="bg1"/>
                </a:solidFill>
              </a:rPr>
              <a:t>0</a:t>
            </a:r>
          </a:p>
        </p:txBody>
      </p:sp>
      <p:sp>
        <p:nvSpPr>
          <p:cNvPr id="19" name="TextBox 18"/>
          <p:cNvSpPr txBox="1"/>
          <p:nvPr/>
        </p:nvSpPr>
        <p:spPr>
          <a:xfrm>
            <a:off x="3429001" y="1066795"/>
            <a:ext cx="370114" cy="276999"/>
          </a:xfrm>
          <a:prstGeom prst="rect">
            <a:avLst/>
          </a:prstGeom>
          <a:noFill/>
        </p:spPr>
        <p:txBody>
          <a:bodyPr wrap="square" rtlCol="0">
            <a:spAutoFit/>
          </a:bodyPr>
          <a:lstStyle/>
          <a:p>
            <a:r>
              <a:rPr lang="en-IN" sz="1200" dirty="0">
                <a:solidFill>
                  <a:schemeClr val="bg1"/>
                </a:solidFill>
              </a:rPr>
              <a:t>1</a:t>
            </a:r>
          </a:p>
        </p:txBody>
      </p:sp>
      <p:sp>
        <p:nvSpPr>
          <p:cNvPr id="20" name="TextBox 19"/>
          <p:cNvSpPr txBox="1"/>
          <p:nvPr/>
        </p:nvSpPr>
        <p:spPr>
          <a:xfrm>
            <a:off x="3439883" y="1393371"/>
            <a:ext cx="370114" cy="276999"/>
          </a:xfrm>
          <a:prstGeom prst="rect">
            <a:avLst/>
          </a:prstGeom>
          <a:noFill/>
        </p:spPr>
        <p:txBody>
          <a:bodyPr wrap="square" rtlCol="0">
            <a:spAutoFit/>
          </a:bodyPr>
          <a:lstStyle/>
          <a:p>
            <a:r>
              <a:rPr lang="en-IN" sz="1200" dirty="0">
                <a:solidFill>
                  <a:schemeClr val="bg1"/>
                </a:solidFill>
              </a:rPr>
              <a:t>2</a:t>
            </a:r>
          </a:p>
        </p:txBody>
      </p:sp>
      <p:sp>
        <p:nvSpPr>
          <p:cNvPr id="21" name="TextBox 20"/>
          <p:cNvSpPr txBox="1"/>
          <p:nvPr/>
        </p:nvSpPr>
        <p:spPr>
          <a:xfrm>
            <a:off x="3439879" y="1730833"/>
            <a:ext cx="370114" cy="276999"/>
          </a:xfrm>
          <a:prstGeom prst="rect">
            <a:avLst/>
          </a:prstGeom>
          <a:noFill/>
        </p:spPr>
        <p:txBody>
          <a:bodyPr wrap="square" rtlCol="0">
            <a:spAutoFit/>
          </a:bodyPr>
          <a:lstStyle/>
          <a:p>
            <a:r>
              <a:rPr lang="en-IN" sz="1200" dirty="0">
                <a:solidFill>
                  <a:schemeClr val="bg1"/>
                </a:solidFill>
              </a:rPr>
              <a:t>3</a:t>
            </a:r>
          </a:p>
        </p:txBody>
      </p:sp>
      <p:sp>
        <p:nvSpPr>
          <p:cNvPr id="22" name="TextBox 21"/>
          <p:cNvSpPr txBox="1"/>
          <p:nvPr/>
        </p:nvSpPr>
        <p:spPr>
          <a:xfrm>
            <a:off x="3450761" y="2046523"/>
            <a:ext cx="370114" cy="276999"/>
          </a:xfrm>
          <a:prstGeom prst="rect">
            <a:avLst/>
          </a:prstGeom>
          <a:noFill/>
        </p:spPr>
        <p:txBody>
          <a:bodyPr wrap="square" rtlCol="0">
            <a:spAutoFit/>
          </a:bodyPr>
          <a:lstStyle/>
          <a:p>
            <a:r>
              <a:rPr lang="en-IN" sz="1200" dirty="0">
                <a:solidFill>
                  <a:schemeClr val="bg1"/>
                </a:solidFill>
              </a:rPr>
              <a:t>4</a:t>
            </a:r>
          </a:p>
        </p:txBody>
      </p:sp>
      <p:sp>
        <p:nvSpPr>
          <p:cNvPr id="23" name="TextBox 22"/>
          <p:cNvSpPr txBox="1"/>
          <p:nvPr/>
        </p:nvSpPr>
        <p:spPr>
          <a:xfrm>
            <a:off x="3450761" y="2738323"/>
            <a:ext cx="370114" cy="276999"/>
          </a:xfrm>
          <a:prstGeom prst="rect">
            <a:avLst/>
          </a:prstGeom>
          <a:noFill/>
        </p:spPr>
        <p:txBody>
          <a:bodyPr wrap="square" rtlCol="0">
            <a:spAutoFit/>
          </a:bodyPr>
          <a:lstStyle/>
          <a:p>
            <a:r>
              <a:rPr lang="en-IN" sz="1200" dirty="0">
                <a:solidFill>
                  <a:schemeClr val="bg1"/>
                </a:solidFill>
              </a:rPr>
              <a:t>6</a:t>
            </a:r>
          </a:p>
        </p:txBody>
      </p:sp>
      <p:sp>
        <p:nvSpPr>
          <p:cNvPr id="24" name="TextBox 23"/>
          <p:cNvSpPr txBox="1"/>
          <p:nvPr/>
        </p:nvSpPr>
        <p:spPr>
          <a:xfrm>
            <a:off x="3439867" y="2373095"/>
            <a:ext cx="370114" cy="276999"/>
          </a:xfrm>
          <a:prstGeom prst="rect">
            <a:avLst/>
          </a:prstGeom>
          <a:noFill/>
        </p:spPr>
        <p:txBody>
          <a:bodyPr wrap="square" rtlCol="0">
            <a:spAutoFit/>
          </a:bodyPr>
          <a:lstStyle/>
          <a:p>
            <a:r>
              <a:rPr lang="en-IN" sz="1200" dirty="0">
                <a:solidFill>
                  <a:schemeClr val="bg1"/>
                </a:solidFill>
              </a:rPr>
              <a:t>5</a:t>
            </a:r>
          </a:p>
        </p:txBody>
      </p:sp>
      <p:sp>
        <p:nvSpPr>
          <p:cNvPr id="25" name="TextBox 24"/>
          <p:cNvSpPr txBox="1"/>
          <p:nvPr/>
        </p:nvSpPr>
        <p:spPr>
          <a:xfrm>
            <a:off x="3439871" y="3043127"/>
            <a:ext cx="370114" cy="276999"/>
          </a:xfrm>
          <a:prstGeom prst="rect">
            <a:avLst/>
          </a:prstGeom>
          <a:noFill/>
        </p:spPr>
        <p:txBody>
          <a:bodyPr wrap="square" rtlCol="0">
            <a:spAutoFit/>
          </a:bodyPr>
          <a:lstStyle/>
          <a:p>
            <a:r>
              <a:rPr lang="en-IN" sz="1200" dirty="0">
                <a:solidFill>
                  <a:schemeClr val="bg1"/>
                </a:solidFill>
              </a:rPr>
              <a:t>7</a:t>
            </a:r>
          </a:p>
        </p:txBody>
      </p:sp>
      <p:sp>
        <p:nvSpPr>
          <p:cNvPr id="26" name="TextBox 25"/>
          <p:cNvSpPr txBox="1"/>
          <p:nvPr/>
        </p:nvSpPr>
        <p:spPr>
          <a:xfrm>
            <a:off x="3450753" y="3380589"/>
            <a:ext cx="370114" cy="276999"/>
          </a:xfrm>
          <a:prstGeom prst="rect">
            <a:avLst/>
          </a:prstGeom>
          <a:noFill/>
        </p:spPr>
        <p:txBody>
          <a:bodyPr wrap="square" rtlCol="0">
            <a:spAutoFit/>
          </a:bodyPr>
          <a:lstStyle/>
          <a:p>
            <a:r>
              <a:rPr lang="en-IN" sz="1200" dirty="0">
                <a:solidFill>
                  <a:schemeClr val="bg1"/>
                </a:solidFill>
              </a:rPr>
              <a:t>8</a:t>
            </a:r>
          </a:p>
        </p:txBody>
      </p:sp>
      <p:sp>
        <p:nvSpPr>
          <p:cNvPr id="27" name="TextBox 26"/>
          <p:cNvSpPr txBox="1"/>
          <p:nvPr/>
        </p:nvSpPr>
        <p:spPr>
          <a:xfrm>
            <a:off x="3461635" y="3707165"/>
            <a:ext cx="370114" cy="276999"/>
          </a:xfrm>
          <a:prstGeom prst="rect">
            <a:avLst/>
          </a:prstGeom>
          <a:noFill/>
        </p:spPr>
        <p:txBody>
          <a:bodyPr wrap="square" rtlCol="0">
            <a:spAutoFit/>
          </a:bodyPr>
          <a:lstStyle/>
          <a:p>
            <a:r>
              <a:rPr lang="en-IN" sz="1200" dirty="0">
                <a:solidFill>
                  <a:schemeClr val="bg1"/>
                </a:solidFill>
              </a:rPr>
              <a:t>9</a:t>
            </a:r>
          </a:p>
        </p:txBody>
      </p:sp>
      <p:sp>
        <p:nvSpPr>
          <p:cNvPr id="28" name="TextBox 27"/>
          <p:cNvSpPr txBox="1"/>
          <p:nvPr/>
        </p:nvSpPr>
        <p:spPr>
          <a:xfrm>
            <a:off x="3461631" y="4044627"/>
            <a:ext cx="370114" cy="276999"/>
          </a:xfrm>
          <a:prstGeom prst="rect">
            <a:avLst/>
          </a:prstGeom>
          <a:noFill/>
        </p:spPr>
        <p:txBody>
          <a:bodyPr wrap="square" rtlCol="0">
            <a:spAutoFit/>
          </a:bodyPr>
          <a:lstStyle/>
          <a:p>
            <a:r>
              <a:rPr lang="en-IN" sz="1200" dirty="0">
                <a:solidFill>
                  <a:schemeClr val="bg1"/>
                </a:solidFill>
              </a:rPr>
              <a:t>10</a:t>
            </a:r>
          </a:p>
        </p:txBody>
      </p:sp>
      <p:sp>
        <p:nvSpPr>
          <p:cNvPr id="29" name="TextBox 28"/>
          <p:cNvSpPr txBox="1"/>
          <p:nvPr/>
        </p:nvSpPr>
        <p:spPr>
          <a:xfrm>
            <a:off x="3461627" y="4371203"/>
            <a:ext cx="370114" cy="276999"/>
          </a:xfrm>
          <a:prstGeom prst="rect">
            <a:avLst/>
          </a:prstGeom>
          <a:noFill/>
        </p:spPr>
        <p:txBody>
          <a:bodyPr wrap="square" rtlCol="0">
            <a:spAutoFit/>
          </a:bodyPr>
          <a:lstStyle/>
          <a:p>
            <a:r>
              <a:rPr lang="en-IN" sz="1200" dirty="0">
                <a:solidFill>
                  <a:schemeClr val="bg1"/>
                </a:solidFill>
              </a:rPr>
              <a:t>11</a:t>
            </a:r>
          </a:p>
        </p:txBody>
      </p:sp>
      <p:sp>
        <p:nvSpPr>
          <p:cNvPr id="30" name="TextBox 29"/>
          <p:cNvSpPr txBox="1"/>
          <p:nvPr/>
        </p:nvSpPr>
        <p:spPr>
          <a:xfrm>
            <a:off x="3472509" y="4697779"/>
            <a:ext cx="370114" cy="276999"/>
          </a:xfrm>
          <a:prstGeom prst="rect">
            <a:avLst/>
          </a:prstGeom>
          <a:noFill/>
        </p:spPr>
        <p:txBody>
          <a:bodyPr wrap="square" rtlCol="0">
            <a:spAutoFit/>
          </a:bodyPr>
          <a:lstStyle/>
          <a:p>
            <a:r>
              <a:rPr lang="en-IN" sz="1200" dirty="0">
                <a:solidFill>
                  <a:schemeClr val="bg1"/>
                </a:solidFill>
              </a:rPr>
              <a:t>12</a:t>
            </a:r>
          </a:p>
        </p:txBody>
      </p:sp>
      <p:sp>
        <p:nvSpPr>
          <p:cNvPr id="31" name="TextBox 30"/>
          <p:cNvSpPr txBox="1"/>
          <p:nvPr/>
        </p:nvSpPr>
        <p:spPr>
          <a:xfrm>
            <a:off x="3483391" y="5013469"/>
            <a:ext cx="370114" cy="276999"/>
          </a:xfrm>
          <a:prstGeom prst="rect">
            <a:avLst/>
          </a:prstGeom>
          <a:noFill/>
        </p:spPr>
        <p:txBody>
          <a:bodyPr wrap="square" rtlCol="0">
            <a:spAutoFit/>
          </a:bodyPr>
          <a:lstStyle/>
          <a:p>
            <a:r>
              <a:rPr lang="en-IN" sz="1200" dirty="0">
                <a:solidFill>
                  <a:schemeClr val="bg1"/>
                </a:solidFill>
              </a:rPr>
              <a:t>13</a:t>
            </a:r>
          </a:p>
        </p:txBody>
      </p:sp>
      <p:sp>
        <p:nvSpPr>
          <p:cNvPr id="32" name="TextBox 31"/>
          <p:cNvSpPr txBox="1"/>
          <p:nvPr/>
        </p:nvSpPr>
        <p:spPr>
          <a:xfrm>
            <a:off x="3483387" y="5350931"/>
            <a:ext cx="370114" cy="276999"/>
          </a:xfrm>
          <a:prstGeom prst="rect">
            <a:avLst/>
          </a:prstGeom>
          <a:noFill/>
        </p:spPr>
        <p:txBody>
          <a:bodyPr wrap="square" rtlCol="0">
            <a:spAutoFit/>
          </a:bodyPr>
          <a:lstStyle/>
          <a:p>
            <a:r>
              <a:rPr lang="en-IN" sz="1200" dirty="0">
                <a:solidFill>
                  <a:schemeClr val="bg1"/>
                </a:solidFill>
              </a:rPr>
              <a:t>14</a:t>
            </a:r>
          </a:p>
        </p:txBody>
      </p:sp>
      <p:sp>
        <p:nvSpPr>
          <p:cNvPr id="33" name="TextBox 32"/>
          <p:cNvSpPr txBox="1"/>
          <p:nvPr/>
        </p:nvSpPr>
        <p:spPr>
          <a:xfrm>
            <a:off x="3472497" y="5677507"/>
            <a:ext cx="370114" cy="276999"/>
          </a:xfrm>
          <a:prstGeom prst="rect">
            <a:avLst/>
          </a:prstGeom>
          <a:noFill/>
        </p:spPr>
        <p:txBody>
          <a:bodyPr wrap="square" rtlCol="0">
            <a:spAutoFit/>
          </a:bodyPr>
          <a:lstStyle/>
          <a:p>
            <a:r>
              <a:rPr lang="en-IN" sz="1200" dirty="0">
                <a:solidFill>
                  <a:schemeClr val="bg1"/>
                </a:solidFill>
              </a:rPr>
              <a:t>15</a:t>
            </a:r>
          </a:p>
        </p:txBody>
      </p:sp>
      <p:sp>
        <p:nvSpPr>
          <p:cNvPr id="34" name="TextBox 33"/>
          <p:cNvSpPr txBox="1"/>
          <p:nvPr/>
        </p:nvSpPr>
        <p:spPr>
          <a:xfrm>
            <a:off x="3212659" y="6167103"/>
            <a:ext cx="3524237" cy="307777"/>
          </a:xfrm>
          <a:prstGeom prst="rect">
            <a:avLst/>
          </a:prstGeom>
          <a:noFill/>
        </p:spPr>
        <p:txBody>
          <a:bodyPr wrap="square" rtlCol="0">
            <a:spAutoFit/>
          </a:bodyPr>
          <a:lstStyle/>
          <a:p>
            <a:r>
              <a:rPr lang="en-IN" sz="1400" dirty="0">
                <a:solidFill>
                  <a:schemeClr val="bg1"/>
                </a:solidFill>
              </a:rPr>
              <a:t>Byte Addressable Instruction Memory Bank 0</a:t>
            </a:r>
          </a:p>
        </p:txBody>
      </p:sp>
      <p:sp>
        <p:nvSpPr>
          <p:cNvPr id="35" name="Right Arrow 34"/>
          <p:cNvSpPr/>
          <p:nvPr/>
        </p:nvSpPr>
        <p:spPr>
          <a:xfrm>
            <a:off x="21772" y="2166219"/>
            <a:ext cx="1175663" cy="304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Isosceles Triangle 39"/>
          <p:cNvSpPr/>
          <p:nvPr/>
        </p:nvSpPr>
        <p:spPr>
          <a:xfrm rot="5400000">
            <a:off x="373147" y="2395666"/>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8" name="Straight Arrow Connector 37"/>
          <p:cNvCxnSpPr/>
          <p:nvPr/>
        </p:nvCxnSpPr>
        <p:spPr>
          <a:xfrm>
            <a:off x="348338" y="3707165"/>
            <a:ext cx="84909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1772" y="3516031"/>
            <a:ext cx="174166" cy="369332"/>
          </a:xfrm>
          <a:prstGeom prst="rect">
            <a:avLst/>
          </a:prstGeom>
          <a:noFill/>
        </p:spPr>
        <p:txBody>
          <a:bodyPr wrap="square" rtlCol="0">
            <a:spAutoFit/>
          </a:bodyPr>
          <a:lstStyle/>
          <a:p>
            <a:r>
              <a:rPr lang="en-IN" dirty="0">
                <a:solidFill>
                  <a:schemeClr val="bg1"/>
                </a:solidFill>
              </a:rPr>
              <a:t>4</a:t>
            </a:r>
          </a:p>
        </p:txBody>
      </p:sp>
      <p:sp>
        <p:nvSpPr>
          <p:cNvPr id="40" name="TextBox 39"/>
          <p:cNvSpPr txBox="1"/>
          <p:nvPr/>
        </p:nvSpPr>
        <p:spPr>
          <a:xfrm>
            <a:off x="-54444" y="1926806"/>
            <a:ext cx="424548" cy="369332"/>
          </a:xfrm>
          <a:prstGeom prst="rect">
            <a:avLst/>
          </a:prstGeom>
          <a:noFill/>
        </p:spPr>
        <p:txBody>
          <a:bodyPr wrap="square" rtlCol="0">
            <a:spAutoFit/>
          </a:bodyPr>
          <a:lstStyle/>
          <a:p>
            <a:r>
              <a:rPr lang="en-IN" dirty="0">
                <a:solidFill>
                  <a:schemeClr val="bg1"/>
                </a:solidFill>
              </a:rPr>
              <a:t>PC</a:t>
            </a:r>
          </a:p>
        </p:txBody>
      </p:sp>
      <p:cxnSp>
        <p:nvCxnSpPr>
          <p:cNvPr id="42" name="Straight Connector 41"/>
          <p:cNvCxnSpPr/>
          <p:nvPr/>
        </p:nvCxnSpPr>
        <p:spPr>
          <a:xfrm>
            <a:off x="2476268" y="3015322"/>
            <a:ext cx="43021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2906481" y="870847"/>
            <a:ext cx="0" cy="21335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8" idx="1"/>
          </p:cNvCxnSpPr>
          <p:nvPr/>
        </p:nvCxnSpPr>
        <p:spPr>
          <a:xfrm>
            <a:off x="2906481" y="870847"/>
            <a:ext cx="522524" cy="78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Right Brace 49"/>
          <p:cNvSpPr/>
          <p:nvPr/>
        </p:nvSpPr>
        <p:spPr>
          <a:xfrm>
            <a:off x="6466103" y="870846"/>
            <a:ext cx="446314" cy="1055959"/>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1" name="TextBox 50"/>
          <p:cNvSpPr txBox="1"/>
          <p:nvPr/>
        </p:nvSpPr>
        <p:spPr>
          <a:xfrm>
            <a:off x="6863503" y="679792"/>
            <a:ext cx="1589184" cy="1015663"/>
          </a:xfrm>
          <a:prstGeom prst="rect">
            <a:avLst/>
          </a:prstGeom>
          <a:noFill/>
        </p:spPr>
        <p:txBody>
          <a:bodyPr wrap="square" rtlCol="0">
            <a:spAutoFit/>
          </a:bodyPr>
          <a:lstStyle/>
          <a:p>
            <a:r>
              <a:rPr lang="en-IN" sz="1200" dirty="0">
                <a:solidFill>
                  <a:schemeClr val="bg1"/>
                </a:solidFill>
              </a:rPr>
              <a:t>32 bits of instruction &lt;00000000000000101000001000000011&gt; is passed for Decode stage</a:t>
            </a:r>
          </a:p>
        </p:txBody>
      </p:sp>
      <p:sp>
        <p:nvSpPr>
          <p:cNvPr id="52" name="TextBox 51"/>
          <p:cNvSpPr txBox="1"/>
          <p:nvPr/>
        </p:nvSpPr>
        <p:spPr>
          <a:xfrm>
            <a:off x="9322003" y="87446"/>
            <a:ext cx="1720101" cy="369332"/>
          </a:xfrm>
          <a:prstGeom prst="rect">
            <a:avLst/>
          </a:prstGeom>
          <a:noFill/>
        </p:spPr>
        <p:txBody>
          <a:bodyPr wrap="square" rtlCol="0">
            <a:spAutoFit/>
          </a:bodyPr>
          <a:lstStyle/>
          <a:p>
            <a:r>
              <a:rPr lang="en-IN" dirty="0">
                <a:solidFill>
                  <a:srgbClr val="FFFF00"/>
                </a:solidFill>
              </a:rPr>
              <a:t>First Clock Cycle</a:t>
            </a:r>
          </a:p>
        </p:txBody>
      </p:sp>
      <p:sp>
        <p:nvSpPr>
          <p:cNvPr id="53" name="Right Brace 52"/>
          <p:cNvSpPr/>
          <p:nvPr/>
        </p:nvSpPr>
        <p:spPr>
          <a:xfrm>
            <a:off x="6487870" y="2155980"/>
            <a:ext cx="446314" cy="1022609"/>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4" name="TextBox 53"/>
          <p:cNvSpPr txBox="1"/>
          <p:nvPr/>
        </p:nvSpPr>
        <p:spPr>
          <a:xfrm>
            <a:off x="6939609" y="1840964"/>
            <a:ext cx="1333534" cy="1384995"/>
          </a:xfrm>
          <a:prstGeom prst="rect">
            <a:avLst/>
          </a:prstGeom>
          <a:noFill/>
        </p:spPr>
        <p:txBody>
          <a:bodyPr wrap="square" rtlCol="0">
            <a:spAutoFit/>
          </a:bodyPr>
          <a:lstStyle/>
          <a:p>
            <a:r>
              <a:rPr lang="en-IN" sz="1200" dirty="0">
                <a:solidFill>
                  <a:schemeClr val="bg1"/>
                </a:solidFill>
              </a:rPr>
              <a:t>Second instruction 32 bits </a:t>
            </a:r>
          </a:p>
          <a:p>
            <a:r>
              <a:rPr lang="en-IN" sz="1200" dirty="0">
                <a:solidFill>
                  <a:schemeClr val="bg1"/>
                </a:solidFill>
              </a:rPr>
              <a:t>&lt; 00000100010000111000001000000011&gt; are passed to decode stage</a:t>
            </a:r>
          </a:p>
        </p:txBody>
      </p:sp>
      <p:sp>
        <p:nvSpPr>
          <p:cNvPr id="55" name="Right Brace 54"/>
          <p:cNvSpPr/>
          <p:nvPr/>
        </p:nvSpPr>
        <p:spPr>
          <a:xfrm>
            <a:off x="6504197" y="3442875"/>
            <a:ext cx="446314" cy="10637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6" name="TextBox 55"/>
          <p:cNvSpPr txBox="1"/>
          <p:nvPr/>
        </p:nvSpPr>
        <p:spPr>
          <a:xfrm>
            <a:off x="6958660" y="3192865"/>
            <a:ext cx="1523852" cy="1384995"/>
          </a:xfrm>
          <a:prstGeom prst="rect">
            <a:avLst/>
          </a:prstGeom>
          <a:noFill/>
        </p:spPr>
        <p:txBody>
          <a:bodyPr wrap="square" rtlCol="0">
            <a:spAutoFit/>
          </a:bodyPr>
          <a:lstStyle/>
          <a:p>
            <a:r>
              <a:rPr lang="en-IN" sz="1200" dirty="0">
                <a:solidFill>
                  <a:schemeClr val="bg1"/>
                </a:solidFill>
              </a:rPr>
              <a:t>Third instruction 32 bits </a:t>
            </a:r>
          </a:p>
          <a:p>
            <a:r>
              <a:rPr lang="en-IN" sz="1200" dirty="0">
                <a:solidFill>
                  <a:schemeClr val="bg1"/>
                </a:solidFill>
              </a:rPr>
              <a:t>&lt; 00000001101000101000000000110011&gt; are passed to decode stage</a:t>
            </a:r>
          </a:p>
        </p:txBody>
      </p:sp>
      <p:sp>
        <p:nvSpPr>
          <p:cNvPr id="57" name="Right Brace 56"/>
          <p:cNvSpPr/>
          <p:nvPr/>
        </p:nvSpPr>
        <p:spPr>
          <a:xfrm>
            <a:off x="6482421" y="4760077"/>
            <a:ext cx="446314" cy="10637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8" name="TextBox 57"/>
          <p:cNvSpPr txBox="1"/>
          <p:nvPr/>
        </p:nvSpPr>
        <p:spPr>
          <a:xfrm>
            <a:off x="6950511" y="4631259"/>
            <a:ext cx="1469425" cy="1569660"/>
          </a:xfrm>
          <a:prstGeom prst="rect">
            <a:avLst/>
          </a:prstGeom>
          <a:noFill/>
        </p:spPr>
        <p:txBody>
          <a:bodyPr wrap="square" rtlCol="0">
            <a:spAutoFit/>
          </a:bodyPr>
          <a:lstStyle/>
          <a:p>
            <a:r>
              <a:rPr lang="en-IN" sz="1200" dirty="0">
                <a:solidFill>
                  <a:schemeClr val="bg1"/>
                </a:solidFill>
              </a:rPr>
              <a:t>Fourth instruction 32 bits </a:t>
            </a:r>
          </a:p>
          <a:p>
            <a:r>
              <a:rPr lang="en-IN" sz="1200" dirty="0">
                <a:solidFill>
                  <a:schemeClr val="bg1"/>
                </a:solidFill>
              </a:rPr>
              <a:t>&lt; 00000000101001010000000100010011&gt;</a:t>
            </a:r>
          </a:p>
          <a:p>
            <a:r>
              <a:rPr lang="en-IN" sz="1200" dirty="0">
                <a:solidFill>
                  <a:schemeClr val="bg1"/>
                </a:solidFill>
              </a:rPr>
              <a:t> are passed to decode stage</a:t>
            </a:r>
          </a:p>
        </p:txBody>
      </p:sp>
      <p:sp>
        <p:nvSpPr>
          <p:cNvPr id="60" name="Rectangle 59"/>
          <p:cNvSpPr/>
          <p:nvPr/>
        </p:nvSpPr>
        <p:spPr>
          <a:xfrm>
            <a:off x="32638" y="73580"/>
            <a:ext cx="3831559" cy="707886"/>
          </a:xfrm>
          <a:prstGeom prst="rect">
            <a:avLst/>
          </a:prstGeom>
        </p:spPr>
        <p:txBody>
          <a:bodyPr wrap="square">
            <a:spAutoFit/>
          </a:bodyPr>
          <a:lstStyle/>
          <a:p>
            <a:r>
              <a:rPr lang="en-IN" sz="1000" dirty="0" err="1">
                <a:solidFill>
                  <a:schemeClr val="bg1"/>
                </a:solidFill>
              </a:rPr>
              <a:t>lw</a:t>
            </a:r>
            <a:r>
              <a:rPr lang="en-IN" sz="1000" dirty="0">
                <a:solidFill>
                  <a:schemeClr val="bg1"/>
                </a:solidFill>
              </a:rPr>
              <a:t> a0, 0(</a:t>
            </a:r>
            <a:r>
              <a:rPr lang="en-IN" sz="1000" dirty="0" err="1">
                <a:solidFill>
                  <a:schemeClr val="bg1"/>
                </a:solidFill>
              </a:rPr>
              <a:t>sp</a:t>
            </a:r>
            <a:r>
              <a:rPr lang="en-IN" sz="1000" dirty="0">
                <a:solidFill>
                  <a:schemeClr val="bg1"/>
                </a:solidFill>
              </a:rPr>
              <a:t>) &gt; 00000000000000101000001000000011</a:t>
            </a:r>
          </a:p>
          <a:p>
            <a:r>
              <a:rPr lang="en-IN" sz="1000" dirty="0" err="1">
                <a:solidFill>
                  <a:schemeClr val="bg1"/>
                </a:solidFill>
              </a:rPr>
              <a:t>lw</a:t>
            </a:r>
            <a:r>
              <a:rPr lang="en-IN" sz="1000" dirty="0">
                <a:solidFill>
                  <a:schemeClr val="bg1"/>
                </a:solidFill>
              </a:rPr>
              <a:t> a1, 4(</a:t>
            </a:r>
            <a:r>
              <a:rPr lang="en-IN" sz="1000" dirty="0" err="1">
                <a:solidFill>
                  <a:schemeClr val="bg1"/>
                </a:solidFill>
              </a:rPr>
              <a:t>sp</a:t>
            </a:r>
            <a:r>
              <a:rPr lang="en-IN" sz="1000" dirty="0">
                <a:solidFill>
                  <a:schemeClr val="bg1"/>
                </a:solidFill>
              </a:rPr>
              <a:t>) &gt; 00000100010000111000001000000011</a:t>
            </a:r>
          </a:p>
          <a:p>
            <a:r>
              <a:rPr lang="en-IN" sz="1000" dirty="0">
                <a:solidFill>
                  <a:schemeClr val="bg1"/>
                </a:solidFill>
              </a:rPr>
              <a:t>add a0, a0, a1 &gt;00000001101000101000000000110011</a:t>
            </a:r>
          </a:p>
          <a:p>
            <a:r>
              <a:rPr lang="en-IN" sz="1000" dirty="0" err="1">
                <a:solidFill>
                  <a:schemeClr val="bg1"/>
                </a:solidFill>
              </a:rPr>
              <a:t>sw</a:t>
            </a:r>
            <a:r>
              <a:rPr lang="en-IN" sz="1000" dirty="0">
                <a:solidFill>
                  <a:schemeClr val="bg1"/>
                </a:solidFill>
              </a:rPr>
              <a:t> a0, 8(</a:t>
            </a:r>
            <a:r>
              <a:rPr lang="en-IN" sz="1000" dirty="0" err="1">
                <a:solidFill>
                  <a:schemeClr val="bg1"/>
                </a:solidFill>
              </a:rPr>
              <a:t>sp</a:t>
            </a:r>
            <a:r>
              <a:rPr lang="en-IN" sz="1000" dirty="0">
                <a:solidFill>
                  <a:schemeClr val="bg1"/>
                </a:solidFill>
              </a:rPr>
              <a:t>) &gt; 00000000101001010000000100010011    </a:t>
            </a:r>
          </a:p>
        </p:txBody>
      </p:sp>
      <p:sp>
        <p:nvSpPr>
          <p:cNvPr id="61" name="TextBox 60"/>
          <p:cNvSpPr txBox="1"/>
          <p:nvPr/>
        </p:nvSpPr>
        <p:spPr>
          <a:xfrm>
            <a:off x="9322003" y="93480"/>
            <a:ext cx="2003097" cy="369332"/>
          </a:xfrm>
          <a:prstGeom prst="rect">
            <a:avLst/>
          </a:prstGeom>
          <a:noFill/>
        </p:spPr>
        <p:txBody>
          <a:bodyPr wrap="square" rtlCol="0">
            <a:spAutoFit/>
          </a:bodyPr>
          <a:lstStyle/>
          <a:p>
            <a:r>
              <a:rPr lang="en-IN" dirty="0">
                <a:solidFill>
                  <a:srgbClr val="FFFF00"/>
                </a:solidFill>
              </a:rPr>
              <a:t>Second Clock Cycle</a:t>
            </a:r>
          </a:p>
        </p:txBody>
      </p:sp>
      <p:cxnSp>
        <p:nvCxnSpPr>
          <p:cNvPr id="63" name="Straight Connector 62"/>
          <p:cNvCxnSpPr/>
          <p:nvPr/>
        </p:nvCxnSpPr>
        <p:spPr>
          <a:xfrm flipV="1">
            <a:off x="2906481" y="2188002"/>
            <a:ext cx="0" cy="8164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6" idx="1"/>
          </p:cNvCxnSpPr>
          <p:nvPr/>
        </p:nvCxnSpPr>
        <p:spPr>
          <a:xfrm>
            <a:off x="2906481" y="2188002"/>
            <a:ext cx="555189"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06481" y="3004421"/>
            <a:ext cx="0" cy="514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906481" y="3516031"/>
            <a:ext cx="522520" cy="305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9452691" y="79963"/>
            <a:ext cx="1763492" cy="369332"/>
          </a:xfrm>
          <a:prstGeom prst="rect">
            <a:avLst/>
          </a:prstGeom>
          <a:noFill/>
        </p:spPr>
        <p:txBody>
          <a:bodyPr wrap="square" rtlCol="0">
            <a:spAutoFit/>
          </a:bodyPr>
          <a:lstStyle/>
          <a:p>
            <a:r>
              <a:rPr lang="en-IN" dirty="0">
                <a:solidFill>
                  <a:srgbClr val="FFFF00"/>
                </a:solidFill>
              </a:rPr>
              <a:t>Third Clock Cycle</a:t>
            </a:r>
          </a:p>
        </p:txBody>
      </p:sp>
      <p:cxnSp>
        <p:nvCxnSpPr>
          <p:cNvPr id="72" name="Straight Connector 71"/>
          <p:cNvCxnSpPr/>
          <p:nvPr/>
        </p:nvCxnSpPr>
        <p:spPr>
          <a:xfrm>
            <a:off x="2906481" y="3004421"/>
            <a:ext cx="0" cy="1831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14" idx="1"/>
          </p:cNvCxnSpPr>
          <p:nvPr/>
        </p:nvCxnSpPr>
        <p:spPr>
          <a:xfrm>
            <a:off x="2906481" y="4833186"/>
            <a:ext cx="55518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110932" y="87446"/>
            <a:ext cx="2220679" cy="369332"/>
          </a:xfrm>
          <a:prstGeom prst="rect">
            <a:avLst/>
          </a:prstGeom>
          <a:noFill/>
        </p:spPr>
        <p:txBody>
          <a:bodyPr wrap="square" rtlCol="0">
            <a:spAutoFit/>
          </a:bodyPr>
          <a:lstStyle/>
          <a:p>
            <a:r>
              <a:rPr lang="en-IN" dirty="0">
                <a:solidFill>
                  <a:srgbClr val="FFFF00"/>
                </a:solidFill>
              </a:rPr>
              <a:t>Fourth Clock Cycle</a:t>
            </a:r>
          </a:p>
        </p:txBody>
      </p:sp>
      <p:sp>
        <p:nvSpPr>
          <p:cNvPr id="76" name="Rectangle 75"/>
          <p:cNvSpPr/>
          <p:nvPr/>
        </p:nvSpPr>
        <p:spPr>
          <a:xfrm>
            <a:off x="3411648" y="73580"/>
            <a:ext cx="3566088"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79" name="Straight Connector 78"/>
          <p:cNvCxnSpPr/>
          <p:nvPr/>
        </p:nvCxnSpPr>
        <p:spPr>
          <a:xfrm>
            <a:off x="990601" y="5489430"/>
            <a:ext cx="15400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2530698" y="3707165"/>
            <a:ext cx="0" cy="1782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2530698" y="3711971"/>
            <a:ext cx="12257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2678" y="4890714"/>
            <a:ext cx="1179372" cy="1384995"/>
          </a:xfrm>
          <a:prstGeom prst="rect">
            <a:avLst/>
          </a:prstGeom>
          <a:noFill/>
        </p:spPr>
        <p:txBody>
          <a:bodyPr wrap="square" rtlCol="0">
            <a:spAutoFit/>
          </a:bodyPr>
          <a:lstStyle/>
          <a:p>
            <a:r>
              <a:rPr lang="en-IN" sz="1400" dirty="0">
                <a:solidFill>
                  <a:schemeClr val="bg1"/>
                </a:solidFill>
              </a:rPr>
              <a:t>For Branch Instruction we will get a new address from Execute stage</a:t>
            </a:r>
          </a:p>
        </p:txBody>
      </p:sp>
      <p:sp>
        <p:nvSpPr>
          <p:cNvPr id="85" name="Rectangle 84"/>
          <p:cNvSpPr/>
          <p:nvPr/>
        </p:nvSpPr>
        <p:spPr>
          <a:xfrm>
            <a:off x="8730180" y="668920"/>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00000011</a:t>
            </a:r>
            <a:endParaRPr lang="en-IN" dirty="0"/>
          </a:p>
        </p:txBody>
      </p:sp>
      <p:sp>
        <p:nvSpPr>
          <p:cNvPr id="86" name="Rectangle 85"/>
          <p:cNvSpPr/>
          <p:nvPr/>
        </p:nvSpPr>
        <p:spPr>
          <a:xfrm>
            <a:off x="8730179" y="995488"/>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10000010</a:t>
            </a:r>
            <a:endParaRPr lang="en-IN" dirty="0"/>
          </a:p>
        </p:txBody>
      </p:sp>
      <p:sp>
        <p:nvSpPr>
          <p:cNvPr id="87" name="Rectangle 86"/>
          <p:cNvSpPr/>
          <p:nvPr/>
        </p:nvSpPr>
        <p:spPr>
          <a:xfrm>
            <a:off x="8730181" y="1332939"/>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00000010</a:t>
            </a:r>
            <a:endParaRPr lang="en-IN" dirty="0"/>
          </a:p>
        </p:txBody>
      </p:sp>
      <p:sp>
        <p:nvSpPr>
          <p:cNvPr id="88" name="Rectangle 87"/>
          <p:cNvSpPr/>
          <p:nvPr/>
        </p:nvSpPr>
        <p:spPr>
          <a:xfrm>
            <a:off x="8730180" y="1659507"/>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00000000</a:t>
            </a:r>
            <a:endParaRPr lang="en-IN" dirty="0"/>
          </a:p>
        </p:txBody>
      </p:sp>
      <p:sp>
        <p:nvSpPr>
          <p:cNvPr id="89" name="Rectangle 88"/>
          <p:cNvSpPr/>
          <p:nvPr/>
        </p:nvSpPr>
        <p:spPr>
          <a:xfrm>
            <a:off x="8730182" y="1986075"/>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00000011</a:t>
            </a:r>
            <a:endParaRPr lang="en-IN" dirty="0"/>
          </a:p>
        </p:txBody>
      </p:sp>
      <p:sp>
        <p:nvSpPr>
          <p:cNvPr id="90" name="Rectangle 89"/>
          <p:cNvSpPr/>
          <p:nvPr/>
        </p:nvSpPr>
        <p:spPr>
          <a:xfrm>
            <a:off x="8730181" y="2312643"/>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10000010</a:t>
            </a:r>
            <a:endParaRPr lang="en-IN" dirty="0"/>
          </a:p>
        </p:txBody>
      </p:sp>
      <p:sp>
        <p:nvSpPr>
          <p:cNvPr id="91" name="Rectangle 90"/>
          <p:cNvSpPr/>
          <p:nvPr/>
        </p:nvSpPr>
        <p:spPr>
          <a:xfrm>
            <a:off x="8730183" y="2650094"/>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01000011</a:t>
            </a:r>
            <a:endParaRPr lang="en-IN" dirty="0"/>
          </a:p>
        </p:txBody>
      </p:sp>
      <p:sp>
        <p:nvSpPr>
          <p:cNvPr id="92" name="Rectangle 91"/>
          <p:cNvSpPr/>
          <p:nvPr/>
        </p:nvSpPr>
        <p:spPr>
          <a:xfrm>
            <a:off x="8730182" y="2976662"/>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00000100</a:t>
            </a:r>
            <a:endParaRPr lang="en-IN" dirty="0"/>
          </a:p>
        </p:txBody>
      </p:sp>
      <p:sp>
        <p:nvSpPr>
          <p:cNvPr id="93" name="Rectangle 92"/>
          <p:cNvSpPr/>
          <p:nvPr/>
        </p:nvSpPr>
        <p:spPr>
          <a:xfrm>
            <a:off x="8730176" y="3314104"/>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00110011</a:t>
            </a:r>
            <a:endParaRPr lang="en-IN" dirty="0"/>
          </a:p>
        </p:txBody>
      </p:sp>
      <p:sp>
        <p:nvSpPr>
          <p:cNvPr id="94" name="Rectangle 93"/>
          <p:cNvSpPr/>
          <p:nvPr/>
        </p:nvSpPr>
        <p:spPr>
          <a:xfrm>
            <a:off x="8730175" y="3640672"/>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10000000</a:t>
            </a:r>
            <a:endParaRPr lang="en-IN" dirty="0"/>
          </a:p>
        </p:txBody>
      </p:sp>
      <p:sp>
        <p:nvSpPr>
          <p:cNvPr id="95" name="Rectangle 94"/>
          <p:cNvSpPr/>
          <p:nvPr/>
        </p:nvSpPr>
        <p:spPr>
          <a:xfrm>
            <a:off x="8730177" y="3978123"/>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10100010</a:t>
            </a:r>
            <a:endParaRPr lang="en-IN" dirty="0"/>
          </a:p>
        </p:txBody>
      </p:sp>
      <p:sp>
        <p:nvSpPr>
          <p:cNvPr id="96" name="Rectangle 95"/>
          <p:cNvSpPr/>
          <p:nvPr/>
        </p:nvSpPr>
        <p:spPr>
          <a:xfrm>
            <a:off x="8730176" y="4304691"/>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00000001</a:t>
            </a:r>
            <a:endParaRPr lang="en-IN" dirty="0"/>
          </a:p>
        </p:txBody>
      </p:sp>
      <p:sp>
        <p:nvSpPr>
          <p:cNvPr id="97" name="Rectangle 96"/>
          <p:cNvSpPr/>
          <p:nvPr/>
        </p:nvSpPr>
        <p:spPr>
          <a:xfrm>
            <a:off x="8730178" y="4631259"/>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00010011</a:t>
            </a:r>
            <a:endParaRPr lang="en-IN" dirty="0"/>
          </a:p>
        </p:txBody>
      </p:sp>
      <p:sp>
        <p:nvSpPr>
          <p:cNvPr id="98" name="Rectangle 97"/>
          <p:cNvSpPr/>
          <p:nvPr/>
        </p:nvSpPr>
        <p:spPr>
          <a:xfrm>
            <a:off x="8730177" y="4957827"/>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00000001</a:t>
            </a:r>
            <a:endParaRPr lang="en-IN" dirty="0"/>
          </a:p>
        </p:txBody>
      </p:sp>
      <p:sp>
        <p:nvSpPr>
          <p:cNvPr id="99" name="Rectangle 98"/>
          <p:cNvSpPr/>
          <p:nvPr/>
        </p:nvSpPr>
        <p:spPr>
          <a:xfrm>
            <a:off x="8730179" y="5295278"/>
            <a:ext cx="29609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10100101</a:t>
            </a:r>
            <a:endParaRPr lang="en-IN" dirty="0"/>
          </a:p>
        </p:txBody>
      </p:sp>
      <p:sp>
        <p:nvSpPr>
          <p:cNvPr id="100" name="Rectangle 99"/>
          <p:cNvSpPr/>
          <p:nvPr/>
        </p:nvSpPr>
        <p:spPr>
          <a:xfrm>
            <a:off x="8730178" y="5621846"/>
            <a:ext cx="2960915" cy="304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00000000</a:t>
            </a:r>
            <a:endParaRPr lang="en-IN" dirty="0"/>
          </a:p>
        </p:txBody>
      </p:sp>
      <p:sp>
        <p:nvSpPr>
          <p:cNvPr id="101" name="TextBox 100"/>
          <p:cNvSpPr txBox="1"/>
          <p:nvPr/>
        </p:nvSpPr>
        <p:spPr>
          <a:xfrm>
            <a:off x="8719070" y="701466"/>
            <a:ext cx="370114" cy="276999"/>
          </a:xfrm>
          <a:prstGeom prst="rect">
            <a:avLst/>
          </a:prstGeom>
          <a:noFill/>
        </p:spPr>
        <p:txBody>
          <a:bodyPr wrap="square" rtlCol="0">
            <a:spAutoFit/>
          </a:bodyPr>
          <a:lstStyle/>
          <a:p>
            <a:r>
              <a:rPr lang="en-IN" sz="1200" dirty="0">
                <a:solidFill>
                  <a:schemeClr val="bg1"/>
                </a:solidFill>
              </a:rPr>
              <a:t>16</a:t>
            </a:r>
          </a:p>
        </p:txBody>
      </p:sp>
      <p:sp>
        <p:nvSpPr>
          <p:cNvPr id="102" name="TextBox 101"/>
          <p:cNvSpPr txBox="1"/>
          <p:nvPr/>
        </p:nvSpPr>
        <p:spPr>
          <a:xfrm>
            <a:off x="8719066" y="1028042"/>
            <a:ext cx="370114" cy="276999"/>
          </a:xfrm>
          <a:prstGeom prst="rect">
            <a:avLst/>
          </a:prstGeom>
          <a:noFill/>
        </p:spPr>
        <p:txBody>
          <a:bodyPr wrap="square" rtlCol="0">
            <a:spAutoFit/>
          </a:bodyPr>
          <a:lstStyle/>
          <a:p>
            <a:r>
              <a:rPr lang="en-IN" sz="1200" dirty="0">
                <a:solidFill>
                  <a:schemeClr val="bg1"/>
                </a:solidFill>
              </a:rPr>
              <a:t>17</a:t>
            </a:r>
          </a:p>
        </p:txBody>
      </p:sp>
      <p:sp>
        <p:nvSpPr>
          <p:cNvPr id="103" name="TextBox 102"/>
          <p:cNvSpPr txBox="1"/>
          <p:nvPr/>
        </p:nvSpPr>
        <p:spPr>
          <a:xfrm>
            <a:off x="8729948" y="1354618"/>
            <a:ext cx="370114" cy="276999"/>
          </a:xfrm>
          <a:prstGeom prst="rect">
            <a:avLst/>
          </a:prstGeom>
          <a:noFill/>
        </p:spPr>
        <p:txBody>
          <a:bodyPr wrap="square" rtlCol="0">
            <a:spAutoFit/>
          </a:bodyPr>
          <a:lstStyle/>
          <a:p>
            <a:r>
              <a:rPr lang="en-IN" sz="1200" dirty="0">
                <a:solidFill>
                  <a:schemeClr val="bg1"/>
                </a:solidFill>
              </a:rPr>
              <a:t>18</a:t>
            </a:r>
          </a:p>
        </p:txBody>
      </p:sp>
      <p:sp>
        <p:nvSpPr>
          <p:cNvPr id="104" name="TextBox 103"/>
          <p:cNvSpPr txBox="1"/>
          <p:nvPr/>
        </p:nvSpPr>
        <p:spPr>
          <a:xfrm>
            <a:off x="8729944" y="1692080"/>
            <a:ext cx="370114" cy="276999"/>
          </a:xfrm>
          <a:prstGeom prst="rect">
            <a:avLst/>
          </a:prstGeom>
          <a:noFill/>
        </p:spPr>
        <p:txBody>
          <a:bodyPr wrap="square" rtlCol="0">
            <a:spAutoFit/>
          </a:bodyPr>
          <a:lstStyle/>
          <a:p>
            <a:r>
              <a:rPr lang="en-IN" sz="1200" dirty="0">
                <a:solidFill>
                  <a:schemeClr val="bg1"/>
                </a:solidFill>
              </a:rPr>
              <a:t>19</a:t>
            </a:r>
          </a:p>
        </p:txBody>
      </p:sp>
      <p:sp>
        <p:nvSpPr>
          <p:cNvPr id="105" name="TextBox 104"/>
          <p:cNvSpPr txBox="1"/>
          <p:nvPr/>
        </p:nvSpPr>
        <p:spPr>
          <a:xfrm>
            <a:off x="8740826" y="2007770"/>
            <a:ext cx="370114" cy="276999"/>
          </a:xfrm>
          <a:prstGeom prst="rect">
            <a:avLst/>
          </a:prstGeom>
          <a:noFill/>
        </p:spPr>
        <p:txBody>
          <a:bodyPr wrap="square" rtlCol="0">
            <a:spAutoFit/>
          </a:bodyPr>
          <a:lstStyle/>
          <a:p>
            <a:r>
              <a:rPr lang="en-IN" sz="1200" dirty="0">
                <a:solidFill>
                  <a:schemeClr val="bg1"/>
                </a:solidFill>
              </a:rPr>
              <a:t>20</a:t>
            </a:r>
          </a:p>
        </p:txBody>
      </p:sp>
      <p:sp>
        <p:nvSpPr>
          <p:cNvPr id="106" name="TextBox 105"/>
          <p:cNvSpPr txBox="1"/>
          <p:nvPr/>
        </p:nvSpPr>
        <p:spPr>
          <a:xfrm>
            <a:off x="8740826" y="2699570"/>
            <a:ext cx="370114" cy="276999"/>
          </a:xfrm>
          <a:prstGeom prst="rect">
            <a:avLst/>
          </a:prstGeom>
          <a:noFill/>
        </p:spPr>
        <p:txBody>
          <a:bodyPr wrap="square" rtlCol="0">
            <a:spAutoFit/>
          </a:bodyPr>
          <a:lstStyle/>
          <a:p>
            <a:r>
              <a:rPr lang="en-IN" sz="1200" dirty="0">
                <a:solidFill>
                  <a:schemeClr val="bg1"/>
                </a:solidFill>
              </a:rPr>
              <a:t>22</a:t>
            </a:r>
          </a:p>
        </p:txBody>
      </p:sp>
      <p:sp>
        <p:nvSpPr>
          <p:cNvPr id="107" name="TextBox 106"/>
          <p:cNvSpPr txBox="1"/>
          <p:nvPr/>
        </p:nvSpPr>
        <p:spPr>
          <a:xfrm>
            <a:off x="8729932" y="2334342"/>
            <a:ext cx="370114" cy="276999"/>
          </a:xfrm>
          <a:prstGeom prst="rect">
            <a:avLst/>
          </a:prstGeom>
          <a:noFill/>
        </p:spPr>
        <p:txBody>
          <a:bodyPr wrap="square" rtlCol="0">
            <a:spAutoFit/>
          </a:bodyPr>
          <a:lstStyle/>
          <a:p>
            <a:r>
              <a:rPr lang="en-IN" sz="1200" dirty="0">
                <a:solidFill>
                  <a:schemeClr val="bg1"/>
                </a:solidFill>
              </a:rPr>
              <a:t>21</a:t>
            </a:r>
          </a:p>
        </p:txBody>
      </p:sp>
      <p:sp>
        <p:nvSpPr>
          <p:cNvPr id="108" name="TextBox 107"/>
          <p:cNvSpPr txBox="1"/>
          <p:nvPr/>
        </p:nvSpPr>
        <p:spPr>
          <a:xfrm>
            <a:off x="8729936" y="3004374"/>
            <a:ext cx="370114" cy="276999"/>
          </a:xfrm>
          <a:prstGeom prst="rect">
            <a:avLst/>
          </a:prstGeom>
          <a:noFill/>
        </p:spPr>
        <p:txBody>
          <a:bodyPr wrap="square" rtlCol="0">
            <a:spAutoFit/>
          </a:bodyPr>
          <a:lstStyle/>
          <a:p>
            <a:r>
              <a:rPr lang="en-IN" sz="1200" dirty="0">
                <a:solidFill>
                  <a:schemeClr val="bg1"/>
                </a:solidFill>
              </a:rPr>
              <a:t>23</a:t>
            </a:r>
          </a:p>
        </p:txBody>
      </p:sp>
      <p:sp>
        <p:nvSpPr>
          <p:cNvPr id="109" name="TextBox 108"/>
          <p:cNvSpPr txBox="1"/>
          <p:nvPr/>
        </p:nvSpPr>
        <p:spPr>
          <a:xfrm>
            <a:off x="8740818" y="3341836"/>
            <a:ext cx="370114" cy="276999"/>
          </a:xfrm>
          <a:prstGeom prst="rect">
            <a:avLst/>
          </a:prstGeom>
          <a:noFill/>
        </p:spPr>
        <p:txBody>
          <a:bodyPr wrap="square" rtlCol="0">
            <a:spAutoFit/>
          </a:bodyPr>
          <a:lstStyle/>
          <a:p>
            <a:r>
              <a:rPr lang="en-IN" sz="1200" dirty="0">
                <a:solidFill>
                  <a:schemeClr val="bg1"/>
                </a:solidFill>
              </a:rPr>
              <a:t>24</a:t>
            </a:r>
          </a:p>
        </p:txBody>
      </p:sp>
      <p:sp>
        <p:nvSpPr>
          <p:cNvPr id="110" name="TextBox 109"/>
          <p:cNvSpPr txBox="1"/>
          <p:nvPr/>
        </p:nvSpPr>
        <p:spPr>
          <a:xfrm>
            <a:off x="8751700" y="3668412"/>
            <a:ext cx="370114" cy="276999"/>
          </a:xfrm>
          <a:prstGeom prst="rect">
            <a:avLst/>
          </a:prstGeom>
          <a:noFill/>
        </p:spPr>
        <p:txBody>
          <a:bodyPr wrap="square" rtlCol="0">
            <a:spAutoFit/>
          </a:bodyPr>
          <a:lstStyle/>
          <a:p>
            <a:r>
              <a:rPr lang="en-IN" sz="1200" dirty="0">
                <a:solidFill>
                  <a:schemeClr val="bg1"/>
                </a:solidFill>
              </a:rPr>
              <a:t>25</a:t>
            </a:r>
          </a:p>
        </p:txBody>
      </p:sp>
      <p:sp>
        <p:nvSpPr>
          <p:cNvPr id="111" name="TextBox 110"/>
          <p:cNvSpPr txBox="1"/>
          <p:nvPr/>
        </p:nvSpPr>
        <p:spPr>
          <a:xfrm>
            <a:off x="8751696" y="4005874"/>
            <a:ext cx="370114" cy="276999"/>
          </a:xfrm>
          <a:prstGeom prst="rect">
            <a:avLst/>
          </a:prstGeom>
          <a:noFill/>
        </p:spPr>
        <p:txBody>
          <a:bodyPr wrap="square" rtlCol="0">
            <a:spAutoFit/>
          </a:bodyPr>
          <a:lstStyle/>
          <a:p>
            <a:r>
              <a:rPr lang="en-IN" sz="1200" dirty="0">
                <a:solidFill>
                  <a:schemeClr val="bg1"/>
                </a:solidFill>
              </a:rPr>
              <a:t>26</a:t>
            </a:r>
          </a:p>
        </p:txBody>
      </p:sp>
      <p:sp>
        <p:nvSpPr>
          <p:cNvPr id="112" name="TextBox 111"/>
          <p:cNvSpPr txBox="1"/>
          <p:nvPr/>
        </p:nvSpPr>
        <p:spPr>
          <a:xfrm>
            <a:off x="8751692" y="4332450"/>
            <a:ext cx="370114" cy="276999"/>
          </a:xfrm>
          <a:prstGeom prst="rect">
            <a:avLst/>
          </a:prstGeom>
          <a:noFill/>
        </p:spPr>
        <p:txBody>
          <a:bodyPr wrap="square" rtlCol="0">
            <a:spAutoFit/>
          </a:bodyPr>
          <a:lstStyle/>
          <a:p>
            <a:r>
              <a:rPr lang="en-IN" sz="1200" dirty="0">
                <a:solidFill>
                  <a:schemeClr val="bg1"/>
                </a:solidFill>
              </a:rPr>
              <a:t>27</a:t>
            </a:r>
          </a:p>
        </p:txBody>
      </p:sp>
      <p:sp>
        <p:nvSpPr>
          <p:cNvPr id="113" name="TextBox 112"/>
          <p:cNvSpPr txBox="1"/>
          <p:nvPr/>
        </p:nvSpPr>
        <p:spPr>
          <a:xfrm>
            <a:off x="8762574" y="4659026"/>
            <a:ext cx="370114" cy="276999"/>
          </a:xfrm>
          <a:prstGeom prst="rect">
            <a:avLst/>
          </a:prstGeom>
          <a:noFill/>
        </p:spPr>
        <p:txBody>
          <a:bodyPr wrap="square" rtlCol="0">
            <a:spAutoFit/>
          </a:bodyPr>
          <a:lstStyle/>
          <a:p>
            <a:r>
              <a:rPr lang="en-IN" sz="1200" dirty="0">
                <a:solidFill>
                  <a:schemeClr val="bg1"/>
                </a:solidFill>
              </a:rPr>
              <a:t>28</a:t>
            </a:r>
          </a:p>
        </p:txBody>
      </p:sp>
      <p:sp>
        <p:nvSpPr>
          <p:cNvPr id="114" name="TextBox 113"/>
          <p:cNvSpPr txBox="1"/>
          <p:nvPr/>
        </p:nvSpPr>
        <p:spPr>
          <a:xfrm>
            <a:off x="8773456" y="4974716"/>
            <a:ext cx="370114" cy="276999"/>
          </a:xfrm>
          <a:prstGeom prst="rect">
            <a:avLst/>
          </a:prstGeom>
          <a:noFill/>
        </p:spPr>
        <p:txBody>
          <a:bodyPr wrap="square" rtlCol="0">
            <a:spAutoFit/>
          </a:bodyPr>
          <a:lstStyle/>
          <a:p>
            <a:r>
              <a:rPr lang="en-IN" sz="1200" dirty="0">
                <a:solidFill>
                  <a:schemeClr val="bg1"/>
                </a:solidFill>
              </a:rPr>
              <a:t>29</a:t>
            </a:r>
          </a:p>
        </p:txBody>
      </p:sp>
      <p:sp>
        <p:nvSpPr>
          <p:cNvPr id="115" name="TextBox 114"/>
          <p:cNvSpPr txBox="1"/>
          <p:nvPr/>
        </p:nvSpPr>
        <p:spPr>
          <a:xfrm>
            <a:off x="8773452" y="5312178"/>
            <a:ext cx="370114" cy="276999"/>
          </a:xfrm>
          <a:prstGeom prst="rect">
            <a:avLst/>
          </a:prstGeom>
          <a:noFill/>
        </p:spPr>
        <p:txBody>
          <a:bodyPr wrap="square" rtlCol="0">
            <a:spAutoFit/>
          </a:bodyPr>
          <a:lstStyle/>
          <a:p>
            <a:r>
              <a:rPr lang="en-IN" sz="1200" dirty="0">
                <a:solidFill>
                  <a:schemeClr val="bg1"/>
                </a:solidFill>
              </a:rPr>
              <a:t>30</a:t>
            </a:r>
          </a:p>
        </p:txBody>
      </p:sp>
      <p:sp>
        <p:nvSpPr>
          <p:cNvPr id="116" name="TextBox 115"/>
          <p:cNvSpPr txBox="1"/>
          <p:nvPr/>
        </p:nvSpPr>
        <p:spPr>
          <a:xfrm>
            <a:off x="8762562" y="5638754"/>
            <a:ext cx="370114" cy="276999"/>
          </a:xfrm>
          <a:prstGeom prst="rect">
            <a:avLst/>
          </a:prstGeom>
          <a:noFill/>
        </p:spPr>
        <p:txBody>
          <a:bodyPr wrap="square" rtlCol="0">
            <a:spAutoFit/>
          </a:bodyPr>
          <a:lstStyle/>
          <a:p>
            <a:r>
              <a:rPr lang="en-IN" sz="1200" dirty="0">
                <a:solidFill>
                  <a:schemeClr val="bg1"/>
                </a:solidFill>
              </a:rPr>
              <a:t>31</a:t>
            </a:r>
          </a:p>
        </p:txBody>
      </p:sp>
      <p:sp>
        <p:nvSpPr>
          <p:cNvPr id="77" name="Oval 76"/>
          <p:cNvSpPr/>
          <p:nvPr/>
        </p:nvSpPr>
        <p:spPr>
          <a:xfrm>
            <a:off x="2653271" y="2582890"/>
            <a:ext cx="424543" cy="161108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20" name="Straight Connector 119"/>
          <p:cNvCxnSpPr/>
          <p:nvPr/>
        </p:nvCxnSpPr>
        <p:spPr>
          <a:xfrm>
            <a:off x="2865543" y="6102945"/>
            <a:ext cx="56795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8545123" y="839965"/>
            <a:ext cx="0" cy="52629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8545148" y="853978"/>
            <a:ext cx="141264" cy="186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9322003" y="119746"/>
            <a:ext cx="1926777" cy="369332"/>
          </a:xfrm>
          <a:prstGeom prst="rect">
            <a:avLst/>
          </a:prstGeom>
          <a:noFill/>
        </p:spPr>
        <p:txBody>
          <a:bodyPr wrap="square" rtlCol="0">
            <a:spAutoFit/>
          </a:bodyPr>
          <a:lstStyle/>
          <a:p>
            <a:r>
              <a:rPr lang="en-IN" dirty="0">
                <a:solidFill>
                  <a:srgbClr val="FFFF00"/>
                </a:solidFill>
              </a:rPr>
              <a:t>Fifth Clock Cycle</a:t>
            </a:r>
          </a:p>
        </p:txBody>
      </p:sp>
      <p:sp>
        <p:nvSpPr>
          <p:cNvPr id="126" name="TextBox 125"/>
          <p:cNvSpPr txBox="1"/>
          <p:nvPr/>
        </p:nvSpPr>
        <p:spPr>
          <a:xfrm>
            <a:off x="6977736" y="150989"/>
            <a:ext cx="1137327" cy="954107"/>
          </a:xfrm>
          <a:prstGeom prst="rect">
            <a:avLst/>
          </a:prstGeom>
          <a:noFill/>
        </p:spPr>
        <p:txBody>
          <a:bodyPr wrap="square" rtlCol="0">
            <a:spAutoFit/>
          </a:bodyPr>
          <a:lstStyle/>
          <a:p>
            <a:r>
              <a:rPr lang="en-IN" sz="800" dirty="0">
                <a:solidFill>
                  <a:schemeClr val="bg1"/>
                </a:solidFill>
              </a:rPr>
              <a:t>But if you get a branch instruction in Fourth Clock cycle saying that fetch the instructions from 28 your PC has to go there in Fifth Clock cycle</a:t>
            </a:r>
          </a:p>
        </p:txBody>
      </p:sp>
      <p:cxnSp>
        <p:nvCxnSpPr>
          <p:cNvPr id="128" name="Straight Connector 127"/>
          <p:cNvCxnSpPr>
            <a:stCxn id="77" idx="4"/>
          </p:cNvCxnSpPr>
          <p:nvPr/>
        </p:nvCxnSpPr>
        <p:spPr>
          <a:xfrm>
            <a:off x="2865543" y="4193976"/>
            <a:ext cx="0" cy="1908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865543" y="6102945"/>
            <a:ext cx="5554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8419936" y="4890714"/>
            <a:ext cx="0" cy="1212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8419936" y="4890714"/>
            <a:ext cx="2664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8419936" y="6209685"/>
            <a:ext cx="3524237" cy="307777"/>
          </a:xfrm>
          <a:prstGeom prst="rect">
            <a:avLst/>
          </a:prstGeom>
          <a:noFill/>
        </p:spPr>
        <p:txBody>
          <a:bodyPr wrap="square" rtlCol="0">
            <a:spAutoFit/>
          </a:bodyPr>
          <a:lstStyle/>
          <a:p>
            <a:r>
              <a:rPr lang="en-IN" sz="1400" dirty="0">
                <a:solidFill>
                  <a:schemeClr val="bg1"/>
                </a:solidFill>
              </a:rPr>
              <a:t>Byte Addressable Instruction Memory Bank 1</a:t>
            </a:r>
          </a:p>
        </p:txBody>
      </p:sp>
    </p:spTree>
    <p:extLst>
      <p:ext uri="{BB962C8B-B14F-4D97-AF65-F5344CB8AC3E}">
        <p14:creationId xmlns:p14="http://schemas.microsoft.com/office/powerpoint/2010/main" val="75739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6"/>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35" presetClass="emph" presetSubtype="0" repeatCount="indefinite" fill="hold" grpId="1" nodeType="withEffect">
                                  <p:stCondLst>
                                    <p:cond delay="0"/>
                                  </p:stCondLst>
                                  <p:childTnLst>
                                    <p:anim calcmode="discrete" valueType="str">
                                      <p:cBhvr>
                                        <p:cTn id="32" dur="1000" fill="hold"/>
                                        <p:tgtEl>
                                          <p:spTgt spid="61"/>
                                        </p:tgtEl>
                                        <p:attrNameLst>
                                          <p:attrName>style.visibility</p:attrName>
                                        </p:attrNameLst>
                                      </p:cBhvr>
                                      <p:tavLst>
                                        <p:tav tm="0">
                                          <p:val>
                                            <p:strVal val="hidden"/>
                                          </p:val>
                                        </p:tav>
                                        <p:tav tm="50000">
                                          <p:val>
                                            <p:strVal val="visible"/>
                                          </p:val>
                                        </p:tav>
                                      </p:tavLst>
                                    </p:anim>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6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5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35" presetClass="emph" presetSubtype="0" repeatCount="indefinite" fill="hold" grpId="1" nodeType="withEffect">
                                  <p:stCondLst>
                                    <p:cond delay="0"/>
                                  </p:stCondLst>
                                  <p:childTnLst>
                                    <p:anim calcmode="discrete" valueType="str">
                                      <p:cBhvr>
                                        <p:cTn id="64"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6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6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6"/>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70"/>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par>
                                <p:cTn id="87" presetID="35" presetClass="emph" presetSubtype="0" repeatCount="indefinite" fill="hold" grpId="1" nodeType="withEffect">
                                  <p:stCondLst>
                                    <p:cond delay="0"/>
                                  </p:stCondLst>
                                  <p:childTnLst>
                                    <p:anim calcmode="discrete" valueType="str">
                                      <p:cBhvr>
                                        <p:cTn id="88" dur="1000" fill="hold"/>
                                        <p:tgtEl>
                                          <p:spTgt spid="75"/>
                                        </p:tgtEl>
                                        <p:attrNameLst>
                                          <p:attrName>style.visibility</p:attrName>
                                        </p:attrNameLst>
                                      </p:cBhvr>
                                      <p:tavLst>
                                        <p:tav tm="0">
                                          <p:val>
                                            <p:strVal val="hidden"/>
                                          </p:val>
                                        </p:tav>
                                        <p:tav tm="50000">
                                          <p:val>
                                            <p:strVal val="visible"/>
                                          </p:val>
                                        </p:tav>
                                      </p:tavLst>
                                    </p:anim>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7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4"/>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58"/>
                                        </p:tgtEl>
                                        <p:attrNameLst>
                                          <p:attrName>style.visibility</p:attrName>
                                        </p:attrNameLst>
                                      </p:cBhvr>
                                      <p:to>
                                        <p:strVal val="hidden"/>
                                      </p:to>
                                    </p:set>
                                  </p:childTnLst>
                                </p:cTn>
                              </p:par>
                              <p:par>
                                <p:cTn id="99" presetID="1" presetClass="exit" presetSubtype="0" fill="hold" grpId="2" nodeType="withEffect">
                                  <p:stCondLst>
                                    <p:cond delay="0"/>
                                  </p:stCondLst>
                                  <p:childTnLst>
                                    <p:set>
                                      <p:cBhvr>
                                        <p:cTn id="100" dur="1" fill="hold">
                                          <p:stCondLst>
                                            <p:cond delay="0"/>
                                          </p:stCondLst>
                                        </p:cTn>
                                        <p:tgtEl>
                                          <p:spTgt spid="75"/>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12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4"/>
                                        </p:tgtEl>
                                        <p:attrNameLst>
                                          <p:attrName>style.visibility</p:attrName>
                                        </p:attrNameLst>
                                      </p:cBhvr>
                                      <p:to>
                                        <p:strVal val="visible"/>
                                      </p:to>
                                    </p:set>
                                  </p:childTnLst>
                                </p:cTn>
                              </p:par>
                              <p:par>
                                <p:cTn id="111" presetID="35" presetClass="emph" presetSubtype="0" repeatCount="indefinite" fill="hold" grpId="1" nodeType="withEffect">
                                  <p:stCondLst>
                                    <p:cond delay="0"/>
                                  </p:stCondLst>
                                  <p:childTnLst>
                                    <p:anim calcmode="discrete" valueType="str">
                                      <p:cBhvr>
                                        <p:cTn id="112" dur="1000" fill="hold"/>
                                        <p:tgtEl>
                                          <p:spTgt spid="125"/>
                                        </p:tgtEl>
                                        <p:attrNameLst>
                                          <p:attrName>style.visibility</p:attrName>
                                        </p:attrNameLst>
                                      </p:cBhvr>
                                      <p:tavLst>
                                        <p:tav tm="0">
                                          <p:val>
                                            <p:strVal val="hidden"/>
                                          </p:val>
                                        </p:tav>
                                        <p:tav tm="50000">
                                          <p:val>
                                            <p:strVal val="visible"/>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118"/>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120"/>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122"/>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124"/>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28"/>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32"/>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p:bldP spid="51" grpId="1"/>
      <p:bldP spid="52" grpId="0"/>
      <p:bldP spid="52" grpId="1"/>
      <p:bldP spid="53" grpId="0" animBg="1"/>
      <p:bldP spid="53" grpId="1" animBg="1"/>
      <p:bldP spid="54" grpId="0"/>
      <p:bldP spid="54" grpId="1"/>
      <p:bldP spid="55" grpId="0" animBg="1"/>
      <p:bldP spid="55" grpId="1" animBg="1"/>
      <p:bldP spid="56" grpId="0"/>
      <p:bldP spid="56" grpId="1"/>
      <p:bldP spid="57" grpId="0" animBg="1"/>
      <p:bldP spid="57" grpId="1" animBg="1"/>
      <p:bldP spid="58" grpId="0"/>
      <p:bldP spid="58" grpId="1"/>
      <p:bldP spid="61" grpId="0"/>
      <p:bldP spid="61" grpId="1"/>
      <p:bldP spid="61" grpId="2"/>
      <p:bldP spid="70" grpId="0"/>
      <p:bldP spid="70" grpId="1"/>
      <p:bldP spid="70" grpId="2"/>
      <p:bldP spid="75" grpId="0"/>
      <p:bldP spid="75" grpId="1"/>
      <p:bldP spid="75" grpId="2"/>
      <p:bldP spid="84" grpId="0"/>
      <p:bldP spid="125" grpId="0"/>
      <p:bldP spid="125" grpId="1"/>
      <p:bldP spid="1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4444" y="-10886"/>
            <a:ext cx="3916184"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3" name="Rectangle 2"/>
          <p:cNvSpPr/>
          <p:nvPr/>
        </p:nvSpPr>
        <p:spPr>
          <a:xfrm>
            <a:off x="5847216" y="2444945"/>
            <a:ext cx="1925363" cy="208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Register File</a:t>
            </a:r>
          </a:p>
        </p:txBody>
      </p:sp>
      <p:sp>
        <p:nvSpPr>
          <p:cNvPr id="4" name="TextBox 3"/>
          <p:cNvSpPr txBox="1"/>
          <p:nvPr/>
        </p:nvSpPr>
        <p:spPr>
          <a:xfrm>
            <a:off x="5831043" y="2485849"/>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5" name="TextBox 4"/>
          <p:cNvSpPr txBox="1"/>
          <p:nvPr/>
        </p:nvSpPr>
        <p:spPr>
          <a:xfrm>
            <a:off x="5831039" y="2877741"/>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6" name="TextBox 5"/>
          <p:cNvSpPr txBox="1"/>
          <p:nvPr/>
        </p:nvSpPr>
        <p:spPr>
          <a:xfrm>
            <a:off x="5841921" y="3607099"/>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7" name="TextBox 6"/>
          <p:cNvSpPr txBox="1"/>
          <p:nvPr/>
        </p:nvSpPr>
        <p:spPr>
          <a:xfrm>
            <a:off x="5831031" y="4227597"/>
            <a:ext cx="979714" cy="215444"/>
          </a:xfrm>
          <a:prstGeom prst="rect">
            <a:avLst/>
          </a:prstGeom>
          <a:noFill/>
        </p:spPr>
        <p:txBody>
          <a:bodyPr wrap="square" rtlCol="0">
            <a:spAutoFit/>
          </a:bodyPr>
          <a:lstStyle/>
          <a:p>
            <a:r>
              <a:rPr lang="en-IN" sz="800" dirty="0">
                <a:solidFill>
                  <a:schemeClr val="bg1"/>
                </a:solidFill>
              </a:rPr>
              <a:t>Write Data</a:t>
            </a:r>
          </a:p>
        </p:txBody>
      </p:sp>
      <p:cxnSp>
        <p:nvCxnSpPr>
          <p:cNvPr id="8" name="Straight Connector 7"/>
          <p:cNvCxnSpPr/>
          <p:nvPr/>
        </p:nvCxnSpPr>
        <p:spPr>
          <a:xfrm flipV="1">
            <a:off x="5053379" y="3237569"/>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606318" y="2592541"/>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1"/>
          </p:cNvCxnSpPr>
          <p:nvPr/>
        </p:nvCxnSpPr>
        <p:spPr>
          <a:xfrm flipV="1">
            <a:off x="5606322" y="2582685"/>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5606322" y="2974577"/>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5606318" y="3235843"/>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6" idx="1"/>
          </p:cNvCxnSpPr>
          <p:nvPr/>
        </p:nvCxnSpPr>
        <p:spPr>
          <a:xfrm>
            <a:off x="5606318" y="3703935"/>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320888" y="4912229"/>
            <a:ext cx="907407" cy="138248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p:nvPr/>
        </p:nvCxnSpPr>
        <p:spPr>
          <a:xfrm>
            <a:off x="5606322" y="5696000"/>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380763" y="5513956"/>
            <a:ext cx="968828" cy="276999"/>
          </a:xfrm>
          <a:prstGeom prst="rect">
            <a:avLst/>
          </a:prstGeom>
          <a:noFill/>
        </p:spPr>
        <p:txBody>
          <a:bodyPr wrap="square" rtlCol="0">
            <a:spAutoFit/>
          </a:bodyPr>
          <a:lstStyle/>
          <a:p>
            <a:r>
              <a:rPr lang="en-IN" sz="1200" dirty="0" err="1"/>
              <a:t>Imm</a:t>
            </a:r>
            <a:r>
              <a:rPr lang="en-IN" sz="1200" dirty="0"/>
              <a:t> Gen</a:t>
            </a:r>
          </a:p>
        </p:txBody>
      </p:sp>
      <p:sp>
        <p:nvSpPr>
          <p:cNvPr id="17" name="TextBox 16"/>
          <p:cNvSpPr txBox="1"/>
          <p:nvPr/>
        </p:nvSpPr>
        <p:spPr>
          <a:xfrm>
            <a:off x="7149779" y="2556642"/>
            <a:ext cx="979714" cy="215444"/>
          </a:xfrm>
          <a:prstGeom prst="rect">
            <a:avLst/>
          </a:prstGeom>
          <a:noFill/>
        </p:spPr>
        <p:txBody>
          <a:bodyPr wrap="square" rtlCol="0">
            <a:spAutoFit/>
          </a:bodyPr>
          <a:lstStyle/>
          <a:p>
            <a:r>
              <a:rPr lang="en-IN" sz="800" dirty="0">
                <a:solidFill>
                  <a:schemeClr val="bg1"/>
                </a:solidFill>
              </a:rPr>
              <a:t>Read Data 1</a:t>
            </a:r>
          </a:p>
        </p:txBody>
      </p:sp>
      <p:sp>
        <p:nvSpPr>
          <p:cNvPr id="18" name="TextBox 17"/>
          <p:cNvSpPr txBox="1"/>
          <p:nvPr/>
        </p:nvSpPr>
        <p:spPr>
          <a:xfrm>
            <a:off x="7137325" y="3883089"/>
            <a:ext cx="979714" cy="215444"/>
          </a:xfrm>
          <a:prstGeom prst="rect">
            <a:avLst/>
          </a:prstGeom>
          <a:noFill/>
        </p:spPr>
        <p:txBody>
          <a:bodyPr wrap="square" rtlCol="0">
            <a:spAutoFit/>
          </a:bodyPr>
          <a:lstStyle/>
          <a:p>
            <a:r>
              <a:rPr lang="en-IN" sz="800" dirty="0">
                <a:solidFill>
                  <a:schemeClr val="bg1"/>
                </a:solidFill>
              </a:rPr>
              <a:t>Read Data 2</a:t>
            </a:r>
          </a:p>
        </p:txBody>
      </p:sp>
      <p:cxnSp>
        <p:nvCxnSpPr>
          <p:cNvPr id="19" name="Straight Connector 18"/>
          <p:cNvCxnSpPr/>
          <p:nvPr/>
        </p:nvCxnSpPr>
        <p:spPr>
          <a:xfrm flipV="1">
            <a:off x="6807484" y="22341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790763" y="2149433"/>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26" name="TextBox 25"/>
          <p:cNvSpPr txBox="1"/>
          <p:nvPr/>
        </p:nvSpPr>
        <p:spPr>
          <a:xfrm>
            <a:off x="195939" y="338110"/>
            <a:ext cx="4256316" cy="2400657"/>
          </a:xfrm>
          <a:prstGeom prst="rect">
            <a:avLst/>
          </a:prstGeom>
          <a:noFill/>
        </p:spPr>
        <p:txBody>
          <a:bodyPr wrap="square" rtlCol="0">
            <a:spAutoFit/>
          </a:bodyPr>
          <a:lstStyle/>
          <a:p>
            <a:r>
              <a:rPr lang="en-IN" sz="1000" dirty="0">
                <a:solidFill>
                  <a:schemeClr val="bg1"/>
                </a:solidFill>
              </a:rPr>
              <a:t>Format For Memory Reference Instructions (load and store)</a:t>
            </a:r>
          </a:p>
          <a:p>
            <a:endParaRPr lang="en-IN" sz="1000" dirty="0">
              <a:solidFill>
                <a:schemeClr val="bg1"/>
              </a:solidFill>
            </a:endParaRPr>
          </a:p>
          <a:p>
            <a:r>
              <a:rPr lang="en-IN" sz="1000" dirty="0">
                <a:solidFill>
                  <a:schemeClr val="bg1"/>
                </a:solidFill>
              </a:rPr>
              <a:t>Load Instruction (I-Format): </a:t>
            </a:r>
          </a:p>
          <a:p>
            <a:endParaRPr lang="en-IN" sz="1000" dirty="0">
              <a:solidFill>
                <a:schemeClr val="bg1"/>
              </a:solidFill>
            </a:endParaRPr>
          </a:p>
          <a:p>
            <a:r>
              <a:rPr lang="en-IN" sz="1000" dirty="0">
                <a:solidFill>
                  <a:schemeClr val="bg1"/>
                </a:solidFill>
              </a:rPr>
              <a:t> 31                   20 19     15 14     12 11           7 6            0</a:t>
            </a:r>
          </a:p>
          <a:p>
            <a:r>
              <a:rPr lang="en-IN" sz="1000" dirty="0">
                <a:solidFill>
                  <a:schemeClr val="bg1"/>
                </a:solidFill>
              </a:rPr>
              <a:t>  +-------------------+---------+---------+---------+-------------+</a:t>
            </a:r>
          </a:p>
          <a:p>
            <a:r>
              <a:rPr lang="en-IN" sz="1000" dirty="0">
                <a:solidFill>
                  <a:schemeClr val="bg1"/>
                </a:solidFill>
              </a:rPr>
              <a:t>  |   </a:t>
            </a:r>
            <a:r>
              <a:rPr lang="en-IN" sz="1000" dirty="0" err="1">
                <a:solidFill>
                  <a:schemeClr val="bg1"/>
                </a:solidFill>
              </a:rPr>
              <a:t>imm</a:t>
            </a:r>
            <a:r>
              <a:rPr lang="en-IN" sz="1000" dirty="0">
                <a:solidFill>
                  <a:schemeClr val="bg1"/>
                </a:solidFill>
              </a:rPr>
              <a:t>[11:0]    |   rs1   |  funct3 |   </a:t>
            </a:r>
            <a:r>
              <a:rPr lang="en-IN" sz="1000" dirty="0" err="1">
                <a:solidFill>
                  <a:schemeClr val="bg1"/>
                </a:solidFill>
              </a:rPr>
              <a:t>rd</a:t>
            </a:r>
            <a:r>
              <a:rPr lang="en-IN" sz="1000" dirty="0">
                <a:solidFill>
                  <a:schemeClr val="bg1"/>
                </a:solidFill>
              </a:rPr>
              <a:t>       | </a:t>
            </a:r>
            <a:r>
              <a:rPr lang="en-IN" sz="1000" dirty="0" err="1">
                <a:solidFill>
                  <a:schemeClr val="bg1"/>
                </a:solidFill>
              </a:rPr>
              <a:t>opcode</a:t>
            </a:r>
            <a:r>
              <a:rPr lang="en-IN" sz="1000" dirty="0">
                <a:solidFill>
                  <a:schemeClr val="bg1"/>
                </a:solidFill>
              </a:rPr>
              <a:t> |</a:t>
            </a:r>
          </a:p>
          <a:p>
            <a:r>
              <a:rPr lang="en-IN" sz="1000" dirty="0">
                <a:solidFill>
                  <a:schemeClr val="bg1"/>
                </a:solidFill>
              </a:rPr>
              <a:t>  +-------------------+---------+---------+---------+-------------+</a:t>
            </a:r>
          </a:p>
          <a:p>
            <a:endParaRPr lang="en-IN" sz="1000" dirty="0">
              <a:solidFill>
                <a:schemeClr val="bg1"/>
              </a:solidFill>
            </a:endParaRPr>
          </a:p>
          <a:p>
            <a:r>
              <a:rPr lang="en-IN" sz="1000" dirty="0">
                <a:solidFill>
                  <a:schemeClr val="bg1"/>
                </a:solidFill>
              </a:rPr>
              <a:t>Store Instruction (I-Format):</a:t>
            </a:r>
          </a:p>
          <a:p>
            <a:endParaRPr lang="en-IN" sz="1000" dirty="0">
              <a:solidFill>
                <a:schemeClr val="bg1"/>
              </a:solidFill>
            </a:endParaRPr>
          </a:p>
          <a:p>
            <a:r>
              <a:rPr lang="en-IN" sz="1000" dirty="0">
                <a:solidFill>
                  <a:schemeClr val="bg1"/>
                </a:solidFill>
              </a:rPr>
              <a:t> 31       25 24     20 19     15 14     12 11             7   6                0</a:t>
            </a:r>
          </a:p>
          <a:p>
            <a:r>
              <a:rPr lang="en-IN" sz="1000" dirty="0">
                <a:solidFill>
                  <a:schemeClr val="bg1"/>
                </a:solidFill>
              </a:rPr>
              <a:t>  +---------+---------+---------+---------+-------------+-----------------+</a:t>
            </a:r>
          </a:p>
          <a:p>
            <a:r>
              <a:rPr lang="en-IN" sz="1000" dirty="0">
                <a:solidFill>
                  <a:schemeClr val="bg1"/>
                </a:solidFill>
              </a:rPr>
              <a:t>  |</a:t>
            </a:r>
            <a:r>
              <a:rPr lang="en-IN" sz="1000" dirty="0" err="1">
                <a:solidFill>
                  <a:schemeClr val="bg1"/>
                </a:solidFill>
              </a:rPr>
              <a:t>imm</a:t>
            </a:r>
            <a:r>
              <a:rPr lang="en-IN" sz="1000" dirty="0">
                <a:solidFill>
                  <a:schemeClr val="bg1"/>
                </a:solidFill>
              </a:rPr>
              <a:t>[11:5]|rs2 |  rs1     |  funct3 | </a:t>
            </a:r>
            <a:r>
              <a:rPr lang="en-IN" sz="1000" dirty="0" err="1">
                <a:solidFill>
                  <a:schemeClr val="bg1"/>
                </a:solidFill>
              </a:rPr>
              <a:t>imm</a:t>
            </a:r>
            <a:r>
              <a:rPr lang="en-IN" sz="1000" dirty="0">
                <a:solidFill>
                  <a:schemeClr val="bg1"/>
                </a:solidFill>
              </a:rPr>
              <a:t>[4:0] |   </a:t>
            </a:r>
            <a:r>
              <a:rPr lang="en-IN" sz="1000" dirty="0" err="1">
                <a:solidFill>
                  <a:schemeClr val="bg1"/>
                </a:solidFill>
              </a:rPr>
              <a:t>opcode</a:t>
            </a:r>
            <a:r>
              <a:rPr lang="en-IN" sz="1000" dirty="0">
                <a:solidFill>
                  <a:schemeClr val="bg1"/>
                </a:solidFill>
              </a:rPr>
              <a:t>   |</a:t>
            </a:r>
          </a:p>
          <a:p>
            <a:r>
              <a:rPr lang="en-IN" sz="1000" dirty="0">
                <a:solidFill>
                  <a:schemeClr val="bg1"/>
                </a:solidFill>
              </a:rPr>
              <a:t>  +---------+---------+---------+---------+---------+---------------------+</a:t>
            </a:r>
          </a:p>
        </p:txBody>
      </p:sp>
      <p:sp>
        <p:nvSpPr>
          <p:cNvPr id="27" name="TextBox 26"/>
          <p:cNvSpPr txBox="1"/>
          <p:nvPr/>
        </p:nvSpPr>
        <p:spPr>
          <a:xfrm>
            <a:off x="195939" y="2772086"/>
            <a:ext cx="3352803" cy="1061829"/>
          </a:xfrm>
          <a:prstGeom prst="rect">
            <a:avLst/>
          </a:prstGeom>
          <a:noFill/>
        </p:spPr>
        <p:txBody>
          <a:bodyPr wrap="square" rtlCol="0">
            <a:spAutoFit/>
          </a:bodyPr>
          <a:lstStyle/>
          <a:p>
            <a:r>
              <a:rPr lang="en-IN" sz="1050" dirty="0">
                <a:solidFill>
                  <a:schemeClr val="bg1"/>
                </a:solidFill>
              </a:rPr>
              <a:t>Format For R-Format Instructions :</a:t>
            </a:r>
          </a:p>
          <a:p>
            <a:endParaRPr lang="en-IN" sz="1050" dirty="0">
              <a:solidFill>
                <a:schemeClr val="bg1"/>
              </a:solidFill>
            </a:endParaRPr>
          </a:p>
          <a:p>
            <a:r>
              <a:rPr lang="en-IN" sz="1050" dirty="0">
                <a:solidFill>
                  <a:schemeClr val="bg1"/>
                </a:solidFill>
              </a:rPr>
              <a:t> 31       25 24     20 19     15 14     12 11      7      6        0</a:t>
            </a:r>
          </a:p>
          <a:p>
            <a:r>
              <a:rPr lang="en-IN" sz="1050" dirty="0">
                <a:solidFill>
                  <a:schemeClr val="bg1"/>
                </a:solidFill>
              </a:rPr>
              <a:t>  +---------+---------+---------+---------+----------+---------+</a:t>
            </a:r>
          </a:p>
          <a:p>
            <a:r>
              <a:rPr lang="en-IN" sz="1050" dirty="0">
                <a:solidFill>
                  <a:schemeClr val="bg1"/>
                </a:solidFill>
              </a:rPr>
              <a:t>  |  funct7  |   rs2   |   rs1   |  funct3 |   </a:t>
            </a:r>
            <a:r>
              <a:rPr lang="en-IN" sz="1050" dirty="0" err="1">
                <a:solidFill>
                  <a:schemeClr val="bg1"/>
                </a:solidFill>
              </a:rPr>
              <a:t>rd</a:t>
            </a:r>
            <a:r>
              <a:rPr lang="en-IN" sz="1050" dirty="0">
                <a:solidFill>
                  <a:schemeClr val="bg1"/>
                </a:solidFill>
              </a:rPr>
              <a:t>    |</a:t>
            </a:r>
            <a:r>
              <a:rPr lang="en-IN" sz="1050" dirty="0" err="1">
                <a:solidFill>
                  <a:schemeClr val="bg1"/>
                </a:solidFill>
              </a:rPr>
              <a:t>opcode</a:t>
            </a:r>
            <a:r>
              <a:rPr lang="en-IN" sz="1050" dirty="0">
                <a:solidFill>
                  <a:schemeClr val="bg1"/>
                </a:solidFill>
              </a:rPr>
              <a:t> |</a:t>
            </a:r>
          </a:p>
          <a:p>
            <a:r>
              <a:rPr lang="en-IN" sz="1050" dirty="0">
                <a:solidFill>
                  <a:schemeClr val="bg1"/>
                </a:solidFill>
              </a:rPr>
              <a:t>  +---------+---------+---------+---------+---------+------------+</a:t>
            </a:r>
          </a:p>
        </p:txBody>
      </p:sp>
      <p:sp>
        <p:nvSpPr>
          <p:cNvPr id="29" name="TextBox 28"/>
          <p:cNvSpPr txBox="1"/>
          <p:nvPr/>
        </p:nvSpPr>
        <p:spPr>
          <a:xfrm>
            <a:off x="144180" y="3822543"/>
            <a:ext cx="5080962" cy="1015663"/>
          </a:xfrm>
          <a:prstGeom prst="rect">
            <a:avLst/>
          </a:prstGeom>
          <a:noFill/>
        </p:spPr>
        <p:txBody>
          <a:bodyPr wrap="square" rtlCol="0">
            <a:spAutoFit/>
          </a:bodyPr>
          <a:lstStyle/>
          <a:p>
            <a:r>
              <a:rPr lang="en-IN" sz="1000" dirty="0">
                <a:solidFill>
                  <a:schemeClr val="bg1"/>
                </a:solidFill>
              </a:rPr>
              <a:t>Format For Branch-Format Instructions :</a:t>
            </a:r>
          </a:p>
          <a:p>
            <a:endParaRPr lang="en-IN" sz="1000" dirty="0">
              <a:solidFill>
                <a:schemeClr val="bg1"/>
              </a:solidFill>
            </a:endParaRPr>
          </a:p>
          <a:p>
            <a:r>
              <a:rPr lang="en-IN" sz="1000" dirty="0">
                <a:solidFill>
                  <a:schemeClr val="bg1"/>
                </a:solidFill>
              </a:rPr>
              <a:t>          31       30             25 24     20 19     15 14    12 11             8           7                6         0</a:t>
            </a:r>
          </a:p>
          <a:p>
            <a:r>
              <a:rPr lang="en-IN" sz="1000" dirty="0">
                <a:solidFill>
                  <a:schemeClr val="bg1"/>
                </a:solidFill>
              </a:rPr>
              <a:t>  +----------+---------------+---------+---------+------------+--------------+-----------------+-------------+  |</a:t>
            </a:r>
            <a:r>
              <a:rPr lang="en-IN" sz="1000" dirty="0" err="1">
                <a:solidFill>
                  <a:schemeClr val="bg1"/>
                </a:solidFill>
              </a:rPr>
              <a:t>imm</a:t>
            </a:r>
            <a:r>
              <a:rPr lang="en-IN" sz="1000" dirty="0">
                <a:solidFill>
                  <a:schemeClr val="bg1"/>
                </a:solidFill>
              </a:rPr>
              <a:t>[11]| </a:t>
            </a:r>
            <a:r>
              <a:rPr lang="en-IN" sz="1000" dirty="0" err="1">
                <a:solidFill>
                  <a:schemeClr val="bg1"/>
                </a:solidFill>
              </a:rPr>
              <a:t>imm</a:t>
            </a:r>
            <a:r>
              <a:rPr lang="en-IN" sz="1000" dirty="0">
                <a:solidFill>
                  <a:schemeClr val="bg1"/>
                </a:solidFill>
              </a:rPr>
              <a:t>[9:4]   |    rs2   |    rs1  |  funct3   | </a:t>
            </a:r>
            <a:r>
              <a:rPr lang="en-IN" sz="1000" dirty="0" err="1">
                <a:solidFill>
                  <a:schemeClr val="bg1"/>
                </a:solidFill>
              </a:rPr>
              <a:t>imm</a:t>
            </a:r>
            <a:r>
              <a:rPr lang="en-IN" sz="1000" dirty="0">
                <a:solidFill>
                  <a:schemeClr val="bg1"/>
                </a:solidFill>
              </a:rPr>
              <a:t>[3:0] | </a:t>
            </a:r>
            <a:r>
              <a:rPr lang="en-IN" sz="1000" dirty="0" err="1">
                <a:solidFill>
                  <a:schemeClr val="bg1"/>
                </a:solidFill>
              </a:rPr>
              <a:t>imm</a:t>
            </a:r>
            <a:r>
              <a:rPr lang="en-IN" sz="1000" dirty="0">
                <a:solidFill>
                  <a:schemeClr val="bg1"/>
                </a:solidFill>
              </a:rPr>
              <a:t>[10]       | </a:t>
            </a:r>
            <a:r>
              <a:rPr lang="en-IN" sz="1000" dirty="0" err="1">
                <a:solidFill>
                  <a:schemeClr val="bg1"/>
                </a:solidFill>
              </a:rPr>
              <a:t>opcode</a:t>
            </a:r>
            <a:r>
              <a:rPr lang="en-IN" sz="1000" dirty="0">
                <a:solidFill>
                  <a:schemeClr val="bg1"/>
                </a:solidFill>
              </a:rPr>
              <a:t>   |</a:t>
            </a:r>
          </a:p>
          <a:p>
            <a:r>
              <a:rPr lang="en-IN" sz="1000" dirty="0">
                <a:solidFill>
                  <a:schemeClr val="bg1"/>
                </a:solidFill>
              </a:rPr>
              <a:t>  +----------+---------------+---------+---------+------------+-------------+------------------+-------------+</a:t>
            </a:r>
          </a:p>
        </p:txBody>
      </p:sp>
      <p:sp>
        <p:nvSpPr>
          <p:cNvPr id="31" name="Snip Diagonal Corner Rectangle 30"/>
          <p:cNvSpPr/>
          <p:nvPr/>
        </p:nvSpPr>
        <p:spPr>
          <a:xfrm>
            <a:off x="6056487" y="1119211"/>
            <a:ext cx="1038394" cy="792282"/>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 Unit</a:t>
            </a:r>
          </a:p>
        </p:txBody>
      </p:sp>
      <p:sp>
        <p:nvSpPr>
          <p:cNvPr id="32" name="TextBox 31"/>
          <p:cNvSpPr txBox="1"/>
          <p:nvPr/>
        </p:nvSpPr>
        <p:spPr>
          <a:xfrm>
            <a:off x="195939" y="4977545"/>
            <a:ext cx="4824782" cy="523220"/>
          </a:xfrm>
          <a:prstGeom prst="rect">
            <a:avLst/>
          </a:prstGeom>
          <a:noFill/>
        </p:spPr>
        <p:txBody>
          <a:bodyPr wrap="square" rtlCol="0">
            <a:spAutoFit/>
          </a:bodyPr>
          <a:lstStyle/>
          <a:p>
            <a:r>
              <a:rPr lang="en-IN" sz="1400" dirty="0">
                <a:solidFill>
                  <a:schemeClr val="bg1"/>
                </a:solidFill>
              </a:rPr>
              <a:t>Since, number of registers in RISC V ISA is 32 we have 5 bits in the instruction for Register Address</a:t>
            </a:r>
          </a:p>
        </p:txBody>
      </p:sp>
      <p:sp>
        <p:nvSpPr>
          <p:cNvPr id="33" name="Rectangle 32"/>
          <p:cNvSpPr/>
          <p:nvPr/>
        </p:nvSpPr>
        <p:spPr>
          <a:xfrm rot="16200000">
            <a:off x="4032055" y="3148453"/>
            <a:ext cx="1826141" cy="215444"/>
          </a:xfrm>
          <a:prstGeom prst="rect">
            <a:avLst/>
          </a:prstGeom>
        </p:spPr>
        <p:txBody>
          <a:bodyPr wrap="none">
            <a:spAutoFit/>
          </a:bodyPr>
          <a:lstStyle/>
          <a:p>
            <a:r>
              <a:rPr lang="en-IN" sz="800" dirty="0">
                <a:solidFill>
                  <a:schemeClr val="bg1"/>
                </a:solidFill>
              </a:rPr>
              <a:t>00000000000000101000001000000011</a:t>
            </a:r>
            <a:endParaRPr lang="en-IN" sz="800" dirty="0"/>
          </a:p>
        </p:txBody>
      </p:sp>
      <p:sp>
        <p:nvSpPr>
          <p:cNvPr id="34" name="TextBox 33"/>
          <p:cNvSpPr txBox="1"/>
          <p:nvPr/>
        </p:nvSpPr>
        <p:spPr>
          <a:xfrm rot="16200000">
            <a:off x="3871180" y="3148453"/>
            <a:ext cx="1656074" cy="215444"/>
          </a:xfrm>
          <a:prstGeom prst="rect">
            <a:avLst/>
          </a:prstGeom>
          <a:noFill/>
        </p:spPr>
        <p:txBody>
          <a:bodyPr wrap="square" rtlCol="0">
            <a:spAutoFit/>
          </a:bodyPr>
          <a:lstStyle/>
          <a:p>
            <a:r>
              <a:rPr lang="en-IN" sz="800" dirty="0">
                <a:solidFill>
                  <a:schemeClr val="bg1"/>
                </a:solidFill>
              </a:rPr>
              <a:t>Instruction from IF Stage is Input</a:t>
            </a:r>
          </a:p>
        </p:txBody>
      </p:sp>
      <p:sp>
        <p:nvSpPr>
          <p:cNvPr id="35" name="TextBox 34"/>
          <p:cNvSpPr txBox="1"/>
          <p:nvPr/>
        </p:nvSpPr>
        <p:spPr>
          <a:xfrm>
            <a:off x="9323614" y="376144"/>
            <a:ext cx="1251857" cy="276999"/>
          </a:xfrm>
          <a:prstGeom prst="rect">
            <a:avLst/>
          </a:prstGeom>
          <a:noFill/>
        </p:spPr>
        <p:txBody>
          <a:bodyPr wrap="square" rtlCol="0">
            <a:spAutoFit/>
          </a:bodyPr>
          <a:lstStyle/>
          <a:p>
            <a:r>
              <a:rPr lang="en-IN" sz="1200" dirty="0">
                <a:solidFill>
                  <a:srgbClr val="FF0000"/>
                </a:solidFill>
              </a:rPr>
              <a:t>Load Instruction</a:t>
            </a:r>
          </a:p>
        </p:txBody>
      </p:sp>
      <p:sp>
        <p:nvSpPr>
          <p:cNvPr id="37" name="Rectangle 36"/>
          <p:cNvSpPr/>
          <p:nvPr/>
        </p:nvSpPr>
        <p:spPr>
          <a:xfrm>
            <a:off x="2109752" y="1587770"/>
            <a:ext cx="428690" cy="8341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2562284" y="1587770"/>
            <a:ext cx="428690" cy="834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a:off x="1173581" y="1587769"/>
            <a:ext cx="428690" cy="834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p:cNvSpPr/>
          <p:nvPr/>
        </p:nvSpPr>
        <p:spPr>
          <a:xfrm>
            <a:off x="1634929" y="1591554"/>
            <a:ext cx="428690" cy="834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415549" y="1587769"/>
            <a:ext cx="636215" cy="8341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rot="16200000">
            <a:off x="2512025" y="1900149"/>
            <a:ext cx="428690" cy="834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rot="16200000">
            <a:off x="415548" y="5610745"/>
            <a:ext cx="636215" cy="8341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rot="16200000">
            <a:off x="1130164" y="2660193"/>
            <a:ext cx="428690" cy="834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rot="16200000">
            <a:off x="1562932" y="1199242"/>
            <a:ext cx="428690" cy="8341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p:cNvSpPr/>
          <p:nvPr/>
        </p:nvSpPr>
        <p:spPr>
          <a:xfrm rot="16200000">
            <a:off x="2109751" y="3673111"/>
            <a:ext cx="428690" cy="83419"/>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rot="16200000">
            <a:off x="5475822" y="2551861"/>
            <a:ext cx="428690" cy="834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p:cNvSpPr/>
          <p:nvPr/>
        </p:nvSpPr>
        <p:spPr>
          <a:xfrm>
            <a:off x="7230106" y="2749390"/>
            <a:ext cx="428690" cy="834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640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35" presetClass="emph" presetSubtype="0" repeatCount="indefinite" fill="hold" grpId="1" nodeType="withEffect">
                                  <p:stCondLst>
                                    <p:cond delay="0"/>
                                  </p:stCondLst>
                                  <p:childTnLst>
                                    <p:anim calcmode="discrete" valueType="str">
                                      <p:cBhvr>
                                        <p:cTn id="8" dur="1000" fill="hold"/>
                                        <p:tgtEl>
                                          <p:spTgt spid="35"/>
                                        </p:tgtEl>
                                        <p:attrNameLst>
                                          <p:attrName>style.visibility</p:attrName>
                                        </p:attrNameLst>
                                      </p:cBhvr>
                                      <p:tavLst>
                                        <p:tav tm="0">
                                          <p:val>
                                            <p:strVal val="hidden"/>
                                          </p:val>
                                        </p:tav>
                                        <p:tav tm="50000">
                                          <p:val>
                                            <p:strVal val="visible"/>
                                          </p:val>
                                        </p:tav>
                                      </p:tavLst>
                                    </p:anim>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75E-6 0 L 0.00091 0.58657 " pathEditMode="relative" rAng="0" ptsTypes="AA">
                                      <p:cBhvr>
                                        <p:cTn id="22" dur="1000" fill="hold"/>
                                        <p:tgtEl>
                                          <p:spTgt spid="43"/>
                                        </p:tgtEl>
                                        <p:attrNameLst>
                                          <p:attrName>ppt_x</p:attrName>
                                          <p:attrName>ppt_y</p:attrName>
                                        </p:attrNameLst>
                                      </p:cBhvr>
                                      <p:rCtr x="39" y="29329"/>
                                    </p:animMotion>
                                  </p:childTnLst>
                                </p:cTn>
                              </p:par>
                            </p:childTnLst>
                          </p:cTn>
                        </p:par>
                        <p:par>
                          <p:cTn id="23" fill="hold">
                            <p:stCondLst>
                              <p:cond delay="1000"/>
                            </p:stCondLst>
                            <p:childTnLst>
                              <p:par>
                                <p:cTn id="24" presetID="1" presetClass="exit" presetSubtype="0" fill="hold" grpId="2" nodeType="afterEffect">
                                  <p:stCondLst>
                                    <p:cond delay="0"/>
                                  </p:stCondLst>
                                  <p:childTnLst>
                                    <p:set>
                                      <p:cBhvr>
                                        <p:cTn id="25" dur="1" fill="hold">
                                          <p:stCondLst>
                                            <p:cond delay="0"/>
                                          </p:stCondLst>
                                        </p:cTn>
                                        <p:tgtEl>
                                          <p:spTgt spid="43"/>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childTnLst>
                                </p:cTn>
                              </p:par>
                            </p:childTnLst>
                          </p:cTn>
                        </p:par>
                        <p:par>
                          <p:cTn id="28" fill="hold">
                            <p:stCondLst>
                              <p:cond delay="1000"/>
                            </p:stCondLst>
                            <p:childTnLst>
                              <p:par>
                                <p:cTn id="29" presetID="42" presetClass="path" presetSubtype="0" accel="50000" decel="50000" fill="hold" grpId="1" nodeType="afterEffect">
                                  <p:stCondLst>
                                    <p:cond delay="0"/>
                                  </p:stCondLst>
                                  <p:childTnLst>
                                    <p:animMotion origin="layout" path="M 0.00092 -4.07407E-6 L 0.46433 -0.00717 " pathEditMode="relative" rAng="0" ptsTypes="AA">
                                      <p:cBhvr>
                                        <p:cTn id="30" dur="1000" fill="hold"/>
                                        <p:tgtEl>
                                          <p:spTgt spid="47"/>
                                        </p:tgtEl>
                                        <p:attrNameLst>
                                          <p:attrName>ppt_x</p:attrName>
                                          <p:attrName>ppt_y</p:attrName>
                                        </p:attrNameLst>
                                      </p:cBhvr>
                                      <p:rCtr x="23164" y="-370"/>
                                    </p:animMotion>
                                  </p:childTnLst>
                                </p:cTn>
                              </p:par>
                              <p:par>
                                <p:cTn id="31" presetID="42" presetClass="path" presetSubtype="0" accel="50000" decel="50000" fill="hold" grpId="1" nodeType="withEffect">
                                  <p:stCondLst>
                                    <p:cond delay="0"/>
                                  </p:stCondLst>
                                  <p:childTnLst>
                                    <p:animMotion origin="layout" path="M -2.08333E-6 0 L -0.00169 0.14676 " pathEditMode="relative" rAng="0" ptsTypes="AA">
                                      <p:cBhvr>
                                        <p:cTn id="32" dur="500" fill="hold"/>
                                        <p:tgtEl>
                                          <p:spTgt spid="41"/>
                                        </p:tgtEl>
                                        <p:attrNameLst>
                                          <p:attrName>ppt_x</p:attrName>
                                          <p:attrName>ppt_y</p:attrName>
                                        </p:attrNameLst>
                                      </p:cBhvr>
                                      <p:rCtr x="-91" y="7338"/>
                                    </p:animMotion>
                                  </p:childTnLst>
                                </p:cTn>
                              </p:par>
                            </p:childTnLst>
                          </p:cTn>
                        </p:par>
                        <p:par>
                          <p:cTn id="33" fill="hold">
                            <p:stCondLst>
                              <p:cond delay="2000"/>
                            </p:stCondLst>
                            <p:childTnLst>
                              <p:par>
                                <p:cTn id="34" presetID="1" presetClass="exit" presetSubtype="0" fill="hold" grpId="2" nodeType="afterEffect">
                                  <p:stCondLst>
                                    <p:cond delay="0"/>
                                  </p:stCondLst>
                                  <p:childTnLst>
                                    <p:set>
                                      <p:cBhvr>
                                        <p:cTn id="35" dur="1" fill="hold">
                                          <p:stCondLst>
                                            <p:cond delay="0"/>
                                          </p:stCondLst>
                                        </p:cTn>
                                        <p:tgtEl>
                                          <p:spTgt spid="41"/>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childTnLst>
                          </p:cTn>
                        </p:par>
                        <p:par>
                          <p:cTn id="38" fill="hold">
                            <p:stCondLst>
                              <p:cond delay="2000"/>
                            </p:stCondLst>
                            <p:childTnLst>
                              <p:par>
                                <p:cTn id="39" presetID="42" presetClass="path" presetSubtype="0" accel="50000" decel="50000" fill="hold" grpId="1" nodeType="afterEffect">
                                  <p:stCondLst>
                                    <p:cond delay="0"/>
                                  </p:stCondLst>
                                  <p:childTnLst>
                                    <p:animMotion origin="layout" path="M 0.00183 -0.00972 L 0.36433 -0.01689 " pathEditMode="relative" rAng="0" ptsTypes="AA">
                                      <p:cBhvr>
                                        <p:cTn id="40" dur="1000" fill="hold"/>
                                        <p:tgtEl>
                                          <p:spTgt spid="50"/>
                                        </p:tgtEl>
                                        <p:attrNameLst>
                                          <p:attrName>ppt_x</p:attrName>
                                          <p:attrName>ppt_y</p:attrName>
                                        </p:attrNameLst>
                                      </p:cBhvr>
                                      <p:rCtr x="18125" y="-370"/>
                                    </p:animMotion>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42" presetClass="path" presetSubtype="0" accel="50000" decel="50000" fill="hold" grpId="1" nodeType="withEffect">
                                  <p:stCondLst>
                                    <p:cond delay="0"/>
                                  </p:stCondLst>
                                  <p:childTnLst>
                                    <p:animMotion origin="layout" path="M -3.33333E-6 2.96296E-6 L 0.33308 0.00069 " pathEditMode="relative" rAng="0" ptsTypes="AA">
                                      <p:cBhvr>
                                        <p:cTn id="46" dur="500" fill="hold"/>
                                        <p:tgtEl>
                                          <p:spTgt spid="51"/>
                                        </p:tgtEl>
                                        <p:attrNameLst>
                                          <p:attrName>ppt_x</p:attrName>
                                          <p:attrName>ppt_y</p:attrName>
                                        </p:attrNameLst>
                                      </p:cBhvr>
                                      <p:rCtr x="16654" y="23"/>
                                    </p:animMotion>
                                  </p:childTnLst>
                                </p:cTn>
                              </p:par>
                              <p:par>
                                <p:cTn id="47" presetID="42" presetClass="path" presetSubtype="0" accel="50000" decel="50000" fill="hold" grpId="1" nodeType="withEffect">
                                  <p:stCondLst>
                                    <p:cond delay="0"/>
                                  </p:stCondLst>
                                  <p:childTnLst>
                                    <p:animMotion origin="layout" path="M 2.29167E-6 -1.85185E-6 L 0.25273 -0.00231 " pathEditMode="relative" rAng="0" ptsTypes="AA">
                                      <p:cBhvr>
                                        <p:cTn id="48" dur="500" fill="hold"/>
                                        <p:tgtEl>
                                          <p:spTgt spid="44"/>
                                        </p:tgtEl>
                                        <p:attrNameLst>
                                          <p:attrName>ppt_x</p:attrName>
                                          <p:attrName>ppt_y</p:attrName>
                                        </p:attrNameLst>
                                      </p:cBhvr>
                                      <p:rCtr x="12630" y="-116"/>
                                    </p:animMotion>
                                  </p:childTnLst>
                                </p:cTn>
                              </p:par>
                              <p:par>
                                <p:cTn id="49" presetID="1" presetClass="exit" presetSubtype="0" fill="hold" grpId="1" nodeType="withEffect">
                                  <p:stCondLst>
                                    <p:cond delay="0"/>
                                  </p:stCondLst>
                                  <p:childTnLst>
                                    <p:set>
                                      <p:cBhvr>
                                        <p:cTn id="50" dur="1" fill="hold">
                                          <p:stCondLst>
                                            <p:cond delay="0"/>
                                          </p:stCondLst>
                                        </p:cTn>
                                        <p:tgtEl>
                                          <p:spTgt spid="4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0"/>
                                        </p:tgtEl>
                                        <p:attrNameLst>
                                          <p:attrName>style.visibility</p:attrName>
                                        </p:attrNameLst>
                                      </p:cBhvr>
                                      <p:to>
                                        <p:strVal val="hidden"/>
                                      </p:to>
                                    </p:set>
                                  </p:childTnLst>
                                </p:cTn>
                              </p:par>
                              <p:par>
                                <p:cTn id="53" presetID="42" presetClass="path" presetSubtype="0" accel="50000" decel="50000" fill="hold" grpId="1" nodeType="withEffect">
                                  <p:stCondLst>
                                    <p:cond delay="0"/>
                                  </p:stCondLst>
                                  <p:childTnLst>
                                    <p:animMotion origin="layout" path="M 5E-6 0 L 5E-6 0.30556 " pathEditMode="relative" rAng="0" ptsTypes="AA">
                                      <p:cBhvr>
                                        <p:cTn id="54" dur="500" fill="hold"/>
                                        <p:tgtEl>
                                          <p:spTgt spid="37"/>
                                        </p:tgtEl>
                                        <p:attrNameLst>
                                          <p:attrName>ppt_x</p:attrName>
                                          <p:attrName>ppt_y</p:attrName>
                                        </p:attrNameLst>
                                      </p:cBhvr>
                                      <p:rCtr x="0" y="15278"/>
                                    </p:animMotion>
                                  </p:childTnLst>
                                </p:cTn>
                              </p:par>
                            </p:childTnLst>
                          </p:cTn>
                        </p:par>
                        <p:par>
                          <p:cTn id="55" fill="hold">
                            <p:stCondLst>
                              <p:cond delay="3000"/>
                            </p:stCondLst>
                            <p:childTnLst>
                              <p:par>
                                <p:cTn id="56" presetID="1" presetClass="exit" presetSubtype="0" fill="hold" grpId="2" nodeType="afterEffect">
                                  <p:stCondLst>
                                    <p:cond delay="0"/>
                                  </p:stCondLst>
                                  <p:childTnLst>
                                    <p:set>
                                      <p:cBhvr>
                                        <p:cTn id="57" dur="1" fill="hold">
                                          <p:stCondLst>
                                            <p:cond delay="0"/>
                                          </p:stCondLst>
                                        </p:cTn>
                                        <p:tgtEl>
                                          <p:spTgt spid="37"/>
                                        </p:tgtEl>
                                        <p:attrNameLst>
                                          <p:attrName>style.visibility</p:attrName>
                                        </p:attrNameLst>
                                      </p:cBhvr>
                                      <p:to>
                                        <p:strVal val="hidden"/>
                                      </p:to>
                                    </p:set>
                                  </p:childTnLst>
                                </p:cTn>
                              </p:par>
                            </p:childTnLst>
                          </p:cTn>
                        </p:par>
                        <p:par>
                          <p:cTn id="58" fill="hold">
                            <p:stCondLst>
                              <p:cond delay="3000"/>
                            </p:stCondLst>
                            <p:childTnLst>
                              <p:par>
                                <p:cTn id="59" presetID="1" presetClass="entr" presetSubtype="0"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par>
                          <p:cTn id="61" fill="hold">
                            <p:stCondLst>
                              <p:cond delay="3000"/>
                            </p:stCondLst>
                            <p:childTnLst>
                              <p:par>
                                <p:cTn id="62" presetID="42" presetClass="path" presetSubtype="0" accel="50000" decel="50000" fill="hold" grpId="1" nodeType="afterEffect">
                                  <p:stCondLst>
                                    <p:cond delay="0"/>
                                  </p:stCondLst>
                                  <p:childTnLst>
                                    <p:animMotion origin="layout" path="M 5E-6 0.00139 L 0.28034 -0.00255 " pathEditMode="relative" rAng="0" ptsTypes="AA">
                                      <p:cBhvr>
                                        <p:cTn id="63" dur="1000" fill="hold"/>
                                        <p:tgtEl>
                                          <p:spTgt spid="55"/>
                                        </p:tgtEl>
                                        <p:attrNameLst>
                                          <p:attrName>ppt_x</p:attrName>
                                          <p:attrName>ppt_y</p:attrName>
                                        </p:attrNameLst>
                                      </p:cBhvr>
                                      <p:rCtr x="14010" y="-208"/>
                                    </p:animMotion>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50"/>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childTnLst>
                                </p:cTn>
                              </p:par>
                              <p:par>
                                <p:cTn id="70" presetID="42" presetClass="path" presetSubtype="0" accel="50000" decel="50000" fill="hold" grpId="1" nodeType="withEffect">
                                  <p:stCondLst>
                                    <p:cond delay="0"/>
                                  </p:stCondLst>
                                  <p:childTnLst>
                                    <p:animMotion origin="layout" path="M 0.00795 -0.00093 L 0.15886 -0.00348 " pathEditMode="relative" rAng="0" ptsTypes="AA">
                                      <p:cBhvr>
                                        <p:cTn id="71" dur="1000" fill="hold"/>
                                        <p:tgtEl>
                                          <p:spTgt spid="57"/>
                                        </p:tgtEl>
                                        <p:attrNameLst>
                                          <p:attrName>ppt_x</p:attrName>
                                          <p:attrName>ppt_y</p:attrName>
                                        </p:attrNameLst>
                                      </p:cBhvr>
                                      <p:rCtr x="7539" y="-139"/>
                                    </p:animMotion>
                                  </p:childTnLst>
                                </p:cTn>
                              </p:par>
                            </p:childTnLst>
                          </p:cTn>
                        </p:par>
                        <p:par>
                          <p:cTn id="72" fill="hold">
                            <p:stCondLst>
                              <p:cond delay="1000"/>
                            </p:stCondLst>
                            <p:childTnLst>
                              <p:par>
                                <p:cTn id="73" presetID="1" presetClass="exit" presetSubtype="0" fill="hold" grpId="2" nodeType="afterEffect">
                                  <p:stCondLst>
                                    <p:cond delay="0"/>
                                  </p:stCondLst>
                                  <p:childTnLst>
                                    <p:set>
                                      <p:cBhvr>
                                        <p:cTn id="74" dur="1" fill="hold">
                                          <p:stCondLst>
                                            <p:cond delay="0"/>
                                          </p:stCondLst>
                                        </p:cTn>
                                        <p:tgtEl>
                                          <p:spTgt spid="57"/>
                                        </p:tgtEl>
                                        <p:attrNameLst>
                                          <p:attrName>style.visibility</p:attrName>
                                        </p:attrNameLst>
                                      </p:cBhvr>
                                      <p:to>
                                        <p:strVal val="hidden"/>
                                      </p:to>
                                    </p:set>
                                  </p:childTnLst>
                                </p:cTn>
                              </p:par>
                            </p:childTnLst>
                          </p:cTn>
                        </p:par>
                        <p:par>
                          <p:cTn id="75" fill="hold">
                            <p:stCondLst>
                              <p:cond delay="1000"/>
                            </p:stCondLst>
                            <p:childTnLst>
                              <p:par>
                                <p:cTn id="76" presetID="1" presetClass="entr" presetSubtype="0" fill="hold" grpId="0" nodeType="afterEffect">
                                  <p:stCondLst>
                                    <p:cond delay="0"/>
                                  </p:stCondLst>
                                  <p:childTnLst>
                                    <p:set>
                                      <p:cBhvr>
                                        <p:cTn id="77"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animBg="1"/>
      <p:bldP spid="37" grpId="1" animBg="1"/>
      <p:bldP spid="37" grpId="2" animBg="1"/>
      <p:bldP spid="40" grpId="0" animBg="1"/>
      <p:bldP spid="40" grpId="1" animBg="1"/>
      <p:bldP spid="41" grpId="0" animBg="1"/>
      <p:bldP spid="41" grpId="1" animBg="1"/>
      <p:bldP spid="41" grpId="2" animBg="1"/>
      <p:bldP spid="42" grpId="0" animBg="1"/>
      <p:bldP spid="42" grpId="1" animBg="1"/>
      <p:bldP spid="43" grpId="0" animBg="1"/>
      <p:bldP spid="43" grpId="1" animBg="1"/>
      <p:bldP spid="43" grpId="2" animBg="1"/>
      <p:bldP spid="44" grpId="0" animBg="1"/>
      <p:bldP spid="44" grpId="1" animBg="1"/>
      <p:bldP spid="47" grpId="0" animBg="1"/>
      <p:bldP spid="47" grpId="1" animBg="1"/>
      <p:bldP spid="50" grpId="0" animBg="1"/>
      <p:bldP spid="50" grpId="1" animBg="1"/>
      <p:bldP spid="50" grpId="2" animBg="1"/>
      <p:bldP spid="51" grpId="0" animBg="1"/>
      <p:bldP spid="51" grpId="1" animBg="1"/>
      <p:bldP spid="55" grpId="0" animBg="1"/>
      <p:bldP spid="55" grpId="1" animBg="1"/>
      <p:bldP spid="57" grpId="0" animBg="1"/>
      <p:bldP spid="57" grpId="1" animBg="1"/>
      <p:bldP spid="57" grpId="2" animBg="1"/>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84" y="29637"/>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3" name="Isosceles Triangle 39"/>
          <p:cNvSpPr/>
          <p:nvPr/>
        </p:nvSpPr>
        <p:spPr>
          <a:xfrm rot="5400000">
            <a:off x="5912885" y="3068046"/>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7383878" y="4329213"/>
            <a:ext cx="425394" cy="246221"/>
          </a:xfrm>
          <a:prstGeom prst="rect">
            <a:avLst/>
          </a:prstGeom>
          <a:noFill/>
        </p:spPr>
        <p:txBody>
          <a:bodyPr wrap="square" rtlCol="0">
            <a:spAutoFit/>
          </a:bodyPr>
          <a:lstStyle/>
          <a:p>
            <a:r>
              <a:rPr lang="en-IN" sz="1000" dirty="0"/>
              <a:t>ALU</a:t>
            </a:r>
          </a:p>
        </p:txBody>
      </p:sp>
      <p:sp>
        <p:nvSpPr>
          <p:cNvPr id="5" name="Isosceles Triangle 39"/>
          <p:cNvSpPr/>
          <p:nvPr/>
        </p:nvSpPr>
        <p:spPr>
          <a:xfrm rot="5400000">
            <a:off x="6972020" y="1307759"/>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p:cNvSpPr/>
          <p:nvPr/>
        </p:nvSpPr>
        <p:spPr>
          <a:xfrm>
            <a:off x="5285489" y="3899552"/>
            <a:ext cx="355344" cy="1081533"/>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7" name="Straight Arrow Connector 6"/>
          <p:cNvCxnSpPr>
            <a:stCxn id="6" idx="6"/>
          </p:cNvCxnSpPr>
          <p:nvPr/>
        </p:nvCxnSpPr>
        <p:spPr>
          <a:xfrm>
            <a:off x="5640833" y="4440319"/>
            <a:ext cx="1110915" cy="12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334018" y="1345217"/>
            <a:ext cx="604376" cy="6569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Shift left by 1</a:t>
            </a:r>
          </a:p>
        </p:txBody>
      </p:sp>
      <p:cxnSp>
        <p:nvCxnSpPr>
          <p:cNvPr id="9" name="Straight Arrow Connector 8"/>
          <p:cNvCxnSpPr>
            <a:stCxn id="8" idx="6"/>
          </p:cNvCxnSpPr>
          <p:nvPr/>
        </p:nvCxnSpPr>
        <p:spPr>
          <a:xfrm>
            <a:off x="6938394" y="1673690"/>
            <a:ext cx="266948" cy="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10045" y="3148741"/>
            <a:ext cx="463919" cy="261610"/>
          </a:xfrm>
          <a:prstGeom prst="rect">
            <a:avLst/>
          </a:prstGeom>
          <a:noFill/>
        </p:spPr>
        <p:txBody>
          <a:bodyPr wrap="square" rtlCol="0">
            <a:spAutoFit/>
          </a:bodyPr>
          <a:lstStyle/>
          <a:p>
            <a:r>
              <a:rPr lang="en-IN" sz="1100" dirty="0"/>
              <a:t>Zero</a:t>
            </a:r>
          </a:p>
        </p:txBody>
      </p:sp>
      <p:sp>
        <p:nvSpPr>
          <p:cNvPr id="11" name="TextBox 10"/>
          <p:cNvSpPr txBox="1"/>
          <p:nvPr/>
        </p:nvSpPr>
        <p:spPr>
          <a:xfrm>
            <a:off x="7535447" y="3600167"/>
            <a:ext cx="768702" cy="261610"/>
          </a:xfrm>
          <a:prstGeom prst="rect">
            <a:avLst/>
          </a:prstGeom>
          <a:noFill/>
        </p:spPr>
        <p:txBody>
          <a:bodyPr wrap="square" rtlCol="0">
            <a:spAutoFit/>
          </a:bodyPr>
          <a:lstStyle/>
          <a:p>
            <a:r>
              <a:rPr lang="en-IN" sz="1100" dirty="0"/>
              <a:t>Result</a:t>
            </a:r>
          </a:p>
        </p:txBody>
      </p:sp>
      <p:sp>
        <p:nvSpPr>
          <p:cNvPr id="12" name="TextBox 11"/>
          <p:cNvSpPr txBox="1"/>
          <p:nvPr/>
        </p:nvSpPr>
        <p:spPr>
          <a:xfrm>
            <a:off x="5523149" y="3646333"/>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3" name="TextBox 12"/>
          <p:cNvSpPr txBox="1"/>
          <p:nvPr/>
        </p:nvSpPr>
        <p:spPr>
          <a:xfrm>
            <a:off x="7477232" y="2228899"/>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cxnSp>
        <p:nvCxnSpPr>
          <p:cNvPr id="14" name="Straight Connector 13"/>
          <p:cNvCxnSpPr/>
          <p:nvPr/>
        </p:nvCxnSpPr>
        <p:spPr>
          <a:xfrm flipV="1">
            <a:off x="5463161" y="371209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393094" y="2305227"/>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51918" y="1431929"/>
            <a:ext cx="463919" cy="261610"/>
          </a:xfrm>
          <a:prstGeom prst="rect">
            <a:avLst/>
          </a:prstGeom>
          <a:noFill/>
        </p:spPr>
        <p:txBody>
          <a:bodyPr wrap="square" rtlCol="0">
            <a:spAutoFit/>
          </a:bodyPr>
          <a:lstStyle/>
          <a:p>
            <a:r>
              <a:rPr lang="en-IN" sz="1100" dirty="0"/>
              <a:t>Add</a:t>
            </a:r>
          </a:p>
        </p:txBody>
      </p:sp>
      <p:sp>
        <p:nvSpPr>
          <p:cNvPr id="20" name="Rectangle 19"/>
          <p:cNvSpPr/>
          <p:nvPr/>
        </p:nvSpPr>
        <p:spPr>
          <a:xfrm>
            <a:off x="2907125" y="2549945"/>
            <a:ext cx="1925363" cy="208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Register File</a:t>
            </a:r>
          </a:p>
        </p:txBody>
      </p:sp>
      <p:sp>
        <p:nvSpPr>
          <p:cNvPr id="21" name="TextBox 20"/>
          <p:cNvSpPr txBox="1"/>
          <p:nvPr/>
        </p:nvSpPr>
        <p:spPr>
          <a:xfrm>
            <a:off x="2890952" y="2590849"/>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22" name="TextBox 21"/>
          <p:cNvSpPr txBox="1"/>
          <p:nvPr/>
        </p:nvSpPr>
        <p:spPr>
          <a:xfrm>
            <a:off x="2890948" y="2982741"/>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23" name="TextBox 22"/>
          <p:cNvSpPr txBox="1"/>
          <p:nvPr/>
        </p:nvSpPr>
        <p:spPr>
          <a:xfrm>
            <a:off x="2901830" y="3712099"/>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24" name="TextBox 23"/>
          <p:cNvSpPr txBox="1"/>
          <p:nvPr/>
        </p:nvSpPr>
        <p:spPr>
          <a:xfrm>
            <a:off x="2890940" y="4332597"/>
            <a:ext cx="979714" cy="215444"/>
          </a:xfrm>
          <a:prstGeom prst="rect">
            <a:avLst/>
          </a:prstGeom>
          <a:noFill/>
        </p:spPr>
        <p:txBody>
          <a:bodyPr wrap="square" rtlCol="0">
            <a:spAutoFit/>
          </a:bodyPr>
          <a:lstStyle/>
          <a:p>
            <a:r>
              <a:rPr lang="en-IN" sz="800" dirty="0">
                <a:solidFill>
                  <a:schemeClr val="bg1"/>
                </a:solidFill>
              </a:rPr>
              <a:t>Write Data</a:t>
            </a:r>
          </a:p>
        </p:txBody>
      </p:sp>
      <p:sp>
        <p:nvSpPr>
          <p:cNvPr id="25" name="Oval 24"/>
          <p:cNvSpPr/>
          <p:nvPr/>
        </p:nvSpPr>
        <p:spPr>
          <a:xfrm>
            <a:off x="3380797" y="5017229"/>
            <a:ext cx="907407" cy="138248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4209688" y="2661642"/>
            <a:ext cx="979714" cy="215444"/>
          </a:xfrm>
          <a:prstGeom prst="rect">
            <a:avLst/>
          </a:prstGeom>
          <a:noFill/>
        </p:spPr>
        <p:txBody>
          <a:bodyPr wrap="square" rtlCol="0">
            <a:spAutoFit/>
          </a:bodyPr>
          <a:lstStyle/>
          <a:p>
            <a:r>
              <a:rPr lang="en-IN" sz="800" dirty="0">
                <a:solidFill>
                  <a:schemeClr val="bg1"/>
                </a:solidFill>
              </a:rPr>
              <a:t>Read Data 1</a:t>
            </a:r>
          </a:p>
        </p:txBody>
      </p:sp>
      <p:sp>
        <p:nvSpPr>
          <p:cNvPr id="27" name="TextBox 26"/>
          <p:cNvSpPr txBox="1"/>
          <p:nvPr/>
        </p:nvSpPr>
        <p:spPr>
          <a:xfrm>
            <a:off x="4197234" y="3988089"/>
            <a:ext cx="979714" cy="215444"/>
          </a:xfrm>
          <a:prstGeom prst="rect">
            <a:avLst/>
          </a:prstGeom>
          <a:noFill/>
        </p:spPr>
        <p:txBody>
          <a:bodyPr wrap="square" rtlCol="0">
            <a:spAutoFit/>
          </a:bodyPr>
          <a:lstStyle/>
          <a:p>
            <a:r>
              <a:rPr lang="en-IN" sz="800" dirty="0">
                <a:solidFill>
                  <a:schemeClr val="bg1"/>
                </a:solidFill>
              </a:rPr>
              <a:t>Read Data 2</a:t>
            </a:r>
          </a:p>
        </p:txBody>
      </p:sp>
      <p:cxnSp>
        <p:nvCxnSpPr>
          <p:cNvPr id="29" name="Straight Arrow Connector 28"/>
          <p:cNvCxnSpPr/>
          <p:nvPr/>
        </p:nvCxnSpPr>
        <p:spPr>
          <a:xfrm>
            <a:off x="4843374" y="2769364"/>
            <a:ext cx="19192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451568" y="5563285"/>
            <a:ext cx="968828" cy="276999"/>
          </a:xfrm>
          <a:prstGeom prst="rect">
            <a:avLst/>
          </a:prstGeom>
          <a:noFill/>
        </p:spPr>
        <p:txBody>
          <a:bodyPr wrap="square" rtlCol="0">
            <a:spAutoFit/>
          </a:bodyPr>
          <a:lstStyle/>
          <a:p>
            <a:r>
              <a:rPr lang="en-IN" sz="1200" dirty="0" err="1"/>
              <a:t>Imm</a:t>
            </a:r>
            <a:r>
              <a:rPr lang="en-IN" sz="1200" dirty="0"/>
              <a:t> Gen</a:t>
            </a:r>
          </a:p>
        </p:txBody>
      </p:sp>
      <p:cxnSp>
        <p:nvCxnSpPr>
          <p:cNvPr id="33" name="Straight Arrow Connector 32"/>
          <p:cNvCxnSpPr/>
          <p:nvPr/>
        </p:nvCxnSpPr>
        <p:spPr>
          <a:xfrm>
            <a:off x="4832488" y="4095811"/>
            <a:ext cx="45300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288204" y="5701784"/>
            <a:ext cx="770784"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058988" y="4844143"/>
            <a:ext cx="0" cy="85764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6" idx="3"/>
          </p:cNvCxnSpPr>
          <p:nvPr/>
        </p:nvCxnSpPr>
        <p:spPr>
          <a:xfrm flipV="1">
            <a:off x="5058988" y="4822698"/>
            <a:ext cx="278540" cy="21445"/>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058988" y="1811193"/>
            <a:ext cx="0" cy="303295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058988" y="1811193"/>
            <a:ext cx="127503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778898" y="1205069"/>
            <a:ext cx="243733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265070" y="929554"/>
            <a:ext cx="2424431" cy="246221"/>
          </a:xfrm>
          <a:prstGeom prst="rect">
            <a:avLst/>
          </a:prstGeom>
          <a:noFill/>
        </p:spPr>
        <p:txBody>
          <a:bodyPr wrap="square" rtlCol="0">
            <a:spAutoFit/>
          </a:bodyPr>
          <a:lstStyle/>
          <a:p>
            <a:r>
              <a:rPr lang="en-IN" sz="1000" dirty="0">
                <a:solidFill>
                  <a:schemeClr val="bg1"/>
                </a:solidFill>
              </a:rPr>
              <a:t>From previous stage PC</a:t>
            </a:r>
          </a:p>
        </p:txBody>
      </p:sp>
      <p:cxnSp>
        <p:nvCxnSpPr>
          <p:cNvPr id="48" name="Straight Connector 47"/>
          <p:cNvCxnSpPr/>
          <p:nvPr/>
        </p:nvCxnSpPr>
        <p:spPr>
          <a:xfrm>
            <a:off x="4953001" y="4095811"/>
            <a:ext cx="10886" cy="202196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63887" y="6117771"/>
            <a:ext cx="431074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274629" y="5171167"/>
            <a:ext cx="0" cy="94660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274629" y="5172107"/>
            <a:ext cx="794658" cy="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089566" y="4851469"/>
            <a:ext cx="1621972" cy="246221"/>
          </a:xfrm>
          <a:prstGeom prst="rect">
            <a:avLst/>
          </a:prstGeom>
          <a:noFill/>
        </p:spPr>
        <p:txBody>
          <a:bodyPr wrap="square" rtlCol="0">
            <a:spAutoFit/>
          </a:bodyPr>
          <a:lstStyle/>
          <a:p>
            <a:r>
              <a:rPr lang="en-IN" sz="1000" dirty="0">
                <a:solidFill>
                  <a:schemeClr val="accent6"/>
                </a:solidFill>
              </a:rPr>
              <a:t>To Data Memory</a:t>
            </a:r>
          </a:p>
        </p:txBody>
      </p:sp>
      <p:cxnSp>
        <p:nvCxnSpPr>
          <p:cNvPr id="58" name="Straight Arrow Connector 57"/>
          <p:cNvCxnSpPr/>
          <p:nvPr/>
        </p:nvCxnSpPr>
        <p:spPr>
          <a:xfrm>
            <a:off x="8016006" y="3712099"/>
            <a:ext cx="1519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3033" y="43686"/>
            <a:ext cx="3927390" cy="2400657"/>
          </a:xfrm>
          <a:prstGeom prst="rect">
            <a:avLst/>
          </a:prstGeom>
          <a:noFill/>
        </p:spPr>
        <p:txBody>
          <a:bodyPr wrap="square" rtlCol="0">
            <a:spAutoFit/>
          </a:bodyPr>
          <a:lstStyle/>
          <a:p>
            <a:r>
              <a:rPr lang="en-IN" sz="1000" dirty="0">
                <a:solidFill>
                  <a:schemeClr val="bg1"/>
                </a:solidFill>
              </a:rPr>
              <a:t>Format For Memory Reference Instructions (load and store)</a:t>
            </a:r>
          </a:p>
          <a:p>
            <a:endParaRPr lang="en-IN" sz="1000" dirty="0">
              <a:solidFill>
                <a:schemeClr val="bg1"/>
              </a:solidFill>
            </a:endParaRPr>
          </a:p>
          <a:p>
            <a:r>
              <a:rPr lang="en-IN" sz="1000" dirty="0">
                <a:solidFill>
                  <a:schemeClr val="bg1"/>
                </a:solidFill>
              </a:rPr>
              <a:t>Load Instruction (I-Format): </a:t>
            </a:r>
          </a:p>
          <a:p>
            <a:endParaRPr lang="en-IN" sz="1000" dirty="0">
              <a:solidFill>
                <a:schemeClr val="bg1"/>
              </a:solidFill>
            </a:endParaRPr>
          </a:p>
          <a:p>
            <a:r>
              <a:rPr lang="en-IN" sz="1000" dirty="0">
                <a:solidFill>
                  <a:schemeClr val="bg1"/>
                </a:solidFill>
              </a:rPr>
              <a:t> 31                   20 19     15 14     12 11           7 6            0</a:t>
            </a:r>
          </a:p>
          <a:p>
            <a:r>
              <a:rPr lang="en-IN" sz="1000" dirty="0">
                <a:solidFill>
                  <a:schemeClr val="bg1"/>
                </a:solidFill>
              </a:rPr>
              <a:t>  +-------------------+---------+---------+---------+-------------+</a:t>
            </a:r>
          </a:p>
          <a:p>
            <a:r>
              <a:rPr lang="en-IN" sz="1000" dirty="0">
                <a:solidFill>
                  <a:schemeClr val="bg1"/>
                </a:solidFill>
              </a:rPr>
              <a:t>  |   </a:t>
            </a:r>
            <a:r>
              <a:rPr lang="en-IN" sz="1000" dirty="0" err="1">
                <a:solidFill>
                  <a:schemeClr val="bg1"/>
                </a:solidFill>
              </a:rPr>
              <a:t>imm</a:t>
            </a:r>
            <a:r>
              <a:rPr lang="en-IN" sz="1000" dirty="0">
                <a:solidFill>
                  <a:schemeClr val="bg1"/>
                </a:solidFill>
              </a:rPr>
              <a:t>[11:0]    |   rs1   |  funct3 |   </a:t>
            </a:r>
            <a:r>
              <a:rPr lang="en-IN" sz="1000" dirty="0" err="1">
                <a:solidFill>
                  <a:schemeClr val="bg1"/>
                </a:solidFill>
              </a:rPr>
              <a:t>rd</a:t>
            </a:r>
            <a:r>
              <a:rPr lang="en-IN" sz="1000" dirty="0">
                <a:solidFill>
                  <a:schemeClr val="bg1"/>
                </a:solidFill>
              </a:rPr>
              <a:t>       | </a:t>
            </a:r>
            <a:r>
              <a:rPr lang="en-IN" sz="1000" dirty="0" err="1">
                <a:solidFill>
                  <a:schemeClr val="bg1"/>
                </a:solidFill>
              </a:rPr>
              <a:t>opcode</a:t>
            </a:r>
            <a:r>
              <a:rPr lang="en-IN" sz="1000" dirty="0">
                <a:solidFill>
                  <a:schemeClr val="bg1"/>
                </a:solidFill>
              </a:rPr>
              <a:t> |</a:t>
            </a:r>
          </a:p>
          <a:p>
            <a:r>
              <a:rPr lang="en-IN" sz="1000" dirty="0">
                <a:solidFill>
                  <a:schemeClr val="bg1"/>
                </a:solidFill>
              </a:rPr>
              <a:t>  +-------------------+---------+---------+---------+-------------+</a:t>
            </a:r>
          </a:p>
          <a:p>
            <a:endParaRPr lang="en-IN" sz="1000" dirty="0">
              <a:solidFill>
                <a:schemeClr val="bg1"/>
              </a:solidFill>
            </a:endParaRPr>
          </a:p>
          <a:p>
            <a:r>
              <a:rPr lang="en-IN" sz="1000" dirty="0">
                <a:solidFill>
                  <a:schemeClr val="bg1"/>
                </a:solidFill>
              </a:rPr>
              <a:t>Store Instruction (I-Format):</a:t>
            </a:r>
          </a:p>
          <a:p>
            <a:endParaRPr lang="en-IN" sz="1000" dirty="0">
              <a:solidFill>
                <a:schemeClr val="bg1"/>
              </a:solidFill>
            </a:endParaRPr>
          </a:p>
          <a:p>
            <a:r>
              <a:rPr lang="en-IN" sz="1000" dirty="0">
                <a:solidFill>
                  <a:schemeClr val="bg1"/>
                </a:solidFill>
              </a:rPr>
              <a:t> 31       25 24     20 19     15 14     12 11             7   6                0</a:t>
            </a:r>
          </a:p>
          <a:p>
            <a:r>
              <a:rPr lang="en-IN" sz="1000" dirty="0">
                <a:solidFill>
                  <a:schemeClr val="bg1"/>
                </a:solidFill>
              </a:rPr>
              <a:t>  +---------+---------+---------+---------+-------------+-----------------+</a:t>
            </a:r>
          </a:p>
          <a:p>
            <a:r>
              <a:rPr lang="en-IN" sz="1000" dirty="0">
                <a:solidFill>
                  <a:schemeClr val="bg1"/>
                </a:solidFill>
              </a:rPr>
              <a:t>  |</a:t>
            </a:r>
            <a:r>
              <a:rPr lang="en-IN" sz="1000" dirty="0" err="1">
                <a:solidFill>
                  <a:schemeClr val="bg1"/>
                </a:solidFill>
              </a:rPr>
              <a:t>imm</a:t>
            </a:r>
            <a:r>
              <a:rPr lang="en-IN" sz="1000" dirty="0">
                <a:solidFill>
                  <a:schemeClr val="bg1"/>
                </a:solidFill>
              </a:rPr>
              <a:t>[11:5]|rs2 |  rs1     |  funct3 | </a:t>
            </a:r>
            <a:r>
              <a:rPr lang="en-IN" sz="1000" dirty="0" err="1">
                <a:solidFill>
                  <a:schemeClr val="bg1"/>
                </a:solidFill>
              </a:rPr>
              <a:t>imm</a:t>
            </a:r>
            <a:r>
              <a:rPr lang="en-IN" sz="1000" dirty="0">
                <a:solidFill>
                  <a:schemeClr val="bg1"/>
                </a:solidFill>
              </a:rPr>
              <a:t>[4:0] |   </a:t>
            </a:r>
            <a:r>
              <a:rPr lang="en-IN" sz="1000" dirty="0" err="1">
                <a:solidFill>
                  <a:schemeClr val="bg1"/>
                </a:solidFill>
              </a:rPr>
              <a:t>opcode</a:t>
            </a:r>
            <a:r>
              <a:rPr lang="en-IN" sz="1000" dirty="0">
                <a:solidFill>
                  <a:schemeClr val="bg1"/>
                </a:solidFill>
              </a:rPr>
              <a:t>   |</a:t>
            </a:r>
          </a:p>
          <a:p>
            <a:r>
              <a:rPr lang="en-IN" sz="1000" dirty="0">
                <a:solidFill>
                  <a:schemeClr val="bg1"/>
                </a:solidFill>
              </a:rPr>
              <a:t>  +---------+---------+---------+---------+---------+---------------------+</a:t>
            </a:r>
          </a:p>
        </p:txBody>
      </p:sp>
      <p:sp>
        <p:nvSpPr>
          <p:cNvPr id="60" name="TextBox 59"/>
          <p:cNvSpPr txBox="1"/>
          <p:nvPr/>
        </p:nvSpPr>
        <p:spPr>
          <a:xfrm>
            <a:off x="13033" y="5563285"/>
            <a:ext cx="3093700" cy="1061829"/>
          </a:xfrm>
          <a:prstGeom prst="rect">
            <a:avLst/>
          </a:prstGeom>
          <a:noFill/>
        </p:spPr>
        <p:txBody>
          <a:bodyPr wrap="square" rtlCol="0">
            <a:spAutoFit/>
          </a:bodyPr>
          <a:lstStyle/>
          <a:p>
            <a:r>
              <a:rPr lang="en-IN" sz="1050" dirty="0">
                <a:solidFill>
                  <a:schemeClr val="bg1"/>
                </a:solidFill>
              </a:rPr>
              <a:t>Format For R-Format Instructions :</a:t>
            </a:r>
          </a:p>
          <a:p>
            <a:endParaRPr lang="en-IN" sz="1050" dirty="0">
              <a:solidFill>
                <a:schemeClr val="bg1"/>
              </a:solidFill>
            </a:endParaRPr>
          </a:p>
          <a:p>
            <a:r>
              <a:rPr lang="en-IN" sz="1050" dirty="0">
                <a:solidFill>
                  <a:schemeClr val="bg1"/>
                </a:solidFill>
              </a:rPr>
              <a:t> 31       25 24     20 19     15 14     12 11      7      6        0</a:t>
            </a:r>
          </a:p>
          <a:p>
            <a:r>
              <a:rPr lang="en-IN" sz="1050" dirty="0">
                <a:solidFill>
                  <a:schemeClr val="bg1"/>
                </a:solidFill>
              </a:rPr>
              <a:t>  +---------+---------+---------+---------+----------+----------+</a:t>
            </a:r>
          </a:p>
          <a:p>
            <a:r>
              <a:rPr lang="en-IN" sz="1050" dirty="0">
                <a:solidFill>
                  <a:schemeClr val="bg1"/>
                </a:solidFill>
              </a:rPr>
              <a:t>  |  funct7  |   rs2   |   rs1   |  funct3 |   </a:t>
            </a:r>
            <a:r>
              <a:rPr lang="en-IN" sz="1050" dirty="0" err="1">
                <a:solidFill>
                  <a:schemeClr val="bg1"/>
                </a:solidFill>
              </a:rPr>
              <a:t>rd</a:t>
            </a:r>
            <a:r>
              <a:rPr lang="en-IN" sz="1050" dirty="0">
                <a:solidFill>
                  <a:schemeClr val="bg1"/>
                </a:solidFill>
              </a:rPr>
              <a:t>    |</a:t>
            </a:r>
            <a:r>
              <a:rPr lang="en-IN" sz="1050" dirty="0" err="1">
                <a:solidFill>
                  <a:schemeClr val="bg1"/>
                </a:solidFill>
              </a:rPr>
              <a:t>opcode</a:t>
            </a:r>
            <a:r>
              <a:rPr lang="en-IN" sz="1050" dirty="0">
                <a:solidFill>
                  <a:schemeClr val="bg1"/>
                </a:solidFill>
              </a:rPr>
              <a:t> |</a:t>
            </a:r>
          </a:p>
          <a:p>
            <a:r>
              <a:rPr lang="en-IN" sz="1050" dirty="0">
                <a:solidFill>
                  <a:schemeClr val="bg1"/>
                </a:solidFill>
              </a:rPr>
              <a:t>  +---------+---------+---------+---------+---------+------------+</a:t>
            </a:r>
          </a:p>
        </p:txBody>
      </p:sp>
      <p:sp>
        <p:nvSpPr>
          <p:cNvPr id="61" name="TextBox 60"/>
          <p:cNvSpPr txBox="1"/>
          <p:nvPr/>
        </p:nvSpPr>
        <p:spPr>
          <a:xfrm>
            <a:off x="7216228" y="-56815"/>
            <a:ext cx="4688308" cy="1015663"/>
          </a:xfrm>
          <a:prstGeom prst="rect">
            <a:avLst/>
          </a:prstGeom>
          <a:noFill/>
        </p:spPr>
        <p:txBody>
          <a:bodyPr wrap="square" rtlCol="0">
            <a:spAutoFit/>
          </a:bodyPr>
          <a:lstStyle/>
          <a:p>
            <a:r>
              <a:rPr lang="en-IN" sz="1000" dirty="0">
                <a:solidFill>
                  <a:schemeClr val="bg1"/>
                </a:solidFill>
              </a:rPr>
              <a:t>Format For Branch-Format Instructions :</a:t>
            </a:r>
          </a:p>
          <a:p>
            <a:endParaRPr lang="en-IN" sz="1000" dirty="0">
              <a:solidFill>
                <a:schemeClr val="bg1"/>
              </a:solidFill>
            </a:endParaRPr>
          </a:p>
          <a:p>
            <a:r>
              <a:rPr lang="en-IN" sz="1000" dirty="0">
                <a:solidFill>
                  <a:schemeClr val="bg1"/>
                </a:solidFill>
              </a:rPr>
              <a:t>          31       30             25 24     20 19     15 14    12 11             8           7                6         0</a:t>
            </a:r>
          </a:p>
          <a:p>
            <a:r>
              <a:rPr lang="en-IN" sz="1000" dirty="0">
                <a:solidFill>
                  <a:schemeClr val="bg1"/>
                </a:solidFill>
              </a:rPr>
              <a:t>  +----------+---------------+---------+---------+------------+--------------+-----------------+-------------+  |</a:t>
            </a:r>
            <a:r>
              <a:rPr lang="en-IN" sz="1000" dirty="0" err="1">
                <a:solidFill>
                  <a:schemeClr val="bg1"/>
                </a:solidFill>
              </a:rPr>
              <a:t>imm</a:t>
            </a:r>
            <a:r>
              <a:rPr lang="en-IN" sz="1000" dirty="0">
                <a:solidFill>
                  <a:schemeClr val="bg1"/>
                </a:solidFill>
              </a:rPr>
              <a:t>[11]| </a:t>
            </a:r>
            <a:r>
              <a:rPr lang="en-IN" sz="1000" dirty="0" err="1">
                <a:solidFill>
                  <a:schemeClr val="bg1"/>
                </a:solidFill>
              </a:rPr>
              <a:t>imm</a:t>
            </a:r>
            <a:r>
              <a:rPr lang="en-IN" sz="1000" dirty="0">
                <a:solidFill>
                  <a:schemeClr val="bg1"/>
                </a:solidFill>
              </a:rPr>
              <a:t>[9:4]   |    rs2   |    rs1  |  funct3   | </a:t>
            </a:r>
            <a:r>
              <a:rPr lang="en-IN" sz="1000" dirty="0" err="1">
                <a:solidFill>
                  <a:schemeClr val="bg1"/>
                </a:solidFill>
              </a:rPr>
              <a:t>imm</a:t>
            </a:r>
            <a:r>
              <a:rPr lang="en-IN" sz="1000" dirty="0">
                <a:solidFill>
                  <a:schemeClr val="bg1"/>
                </a:solidFill>
              </a:rPr>
              <a:t>[3:0] | </a:t>
            </a:r>
            <a:r>
              <a:rPr lang="en-IN" sz="1000" dirty="0" err="1">
                <a:solidFill>
                  <a:schemeClr val="bg1"/>
                </a:solidFill>
              </a:rPr>
              <a:t>imm</a:t>
            </a:r>
            <a:r>
              <a:rPr lang="en-IN" sz="1000" dirty="0">
                <a:solidFill>
                  <a:schemeClr val="bg1"/>
                </a:solidFill>
              </a:rPr>
              <a:t>[10]       | </a:t>
            </a:r>
            <a:r>
              <a:rPr lang="en-IN" sz="1000" dirty="0" err="1">
                <a:solidFill>
                  <a:schemeClr val="bg1"/>
                </a:solidFill>
              </a:rPr>
              <a:t>opcode</a:t>
            </a:r>
            <a:r>
              <a:rPr lang="en-IN" sz="1000" dirty="0">
                <a:solidFill>
                  <a:schemeClr val="bg1"/>
                </a:solidFill>
              </a:rPr>
              <a:t>   |</a:t>
            </a:r>
          </a:p>
          <a:p>
            <a:r>
              <a:rPr lang="en-IN" sz="1000" dirty="0">
                <a:solidFill>
                  <a:schemeClr val="bg1"/>
                </a:solidFill>
              </a:rPr>
              <a:t>  +----------+---------------+---------+---------+------------+-------------+------------------+-------------+</a:t>
            </a:r>
          </a:p>
        </p:txBody>
      </p:sp>
      <p:sp>
        <p:nvSpPr>
          <p:cNvPr id="62" name="TextBox 61"/>
          <p:cNvSpPr txBox="1"/>
          <p:nvPr/>
        </p:nvSpPr>
        <p:spPr>
          <a:xfrm>
            <a:off x="76197" y="3057797"/>
            <a:ext cx="2656117" cy="1815882"/>
          </a:xfrm>
          <a:prstGeom prst="rect">
            <a:avLst/>
          </a:prstGeom>
          <a:noFill/>
        </p:spPr>
        <p:txBody>
          <a:bodyPr wrap="square" rtlCol="0">
            <a:spAutoFit/>
          </a:bodyPr>
          <a:lstStyle/>
          <a:p>
            <a:r>
              <a:rPr lang="en-IN" sz="1400" dirty="0">
                <a:solidFill>
                  <a:srgbClr val="FFC000"/>
                </a:solidFill>
              </a:rPr>
              <a:t>Load Instruction:</a:t>
            </a:r>
          </a:p>
          <a:p>
            <a:endParaRPr lang="en-IN" sz="1400" dirty="0">
              <a:solidFill>
                <a:srgbClr val="FFC000"/>
              </a:solidFill>
            </a:endParaRPr>
          </a:p>
          <a:p>
            <a:r>
              <a:rPr lang="en-IN" sz="1400" dirty="0">
                <a:solidFill>
                  <a:srgbClr val="FFC000"/>
                </a:solidFill>
              </a:rPr>
              <a:t>We need </a:t>
            </a:r>
          </a:p>
          <a:p>
            <a:r>
              <a:rPr lang="en-IN" sz="1400" dirty="0">
                <a:solidFill>
                  <a:srgbClr val="FFC000"/>
                </a:solidFill>
              </a:rPr>
              <a:t>1) Base Register Address </a:t>
            </a:r>
          </a:p>
          <a:p>
            <a:r>
              <a:rPr lang="en-IN" sz="1400" dirty="0">
                <a:solidFill>
                  <a:srgbClr val="FFC000"/>
                </a:solidFill>
              </a:rPr>
              <a:t>2) Offset Value</a:t>
            </a:r>
          </a:p>
          <a:p>
            <a:endParaRPr lang="en-IN" sz="1400" dirty="0">
              <a:solidFill>
                <a:srgbClr val="FFC000"/>
              </a:solidFill>
            </a:endParaRPr>
          </a:p>
          <a:p>
            <a:r>
              <a:rPr lang="en-IN" sz="1400" dirty="0">
                <a:solidFill>
                  <a:srgbClr val="FFC000"/>
                </a:solidFill>
              </a:rPr>
              <a:t>So, we only provide those connections</a:t>
            </a:r>
          </a:p>
        </p:txBody>
      </p:sp>
      <p:sp>
        <p:nvSpPr>
          <p:cNvPr id="63" name="TextBox 62"/>
          <p:cNvSpPr txBox="1"/>
          <p:nvPr/>
        </p:nvSpPr>
        <p:spPr>
          <a:xfrm>
            <a:off x="43539" y="3057797"/>
            <a:ext cx="2804082" cy="2031325"/>
          </a:xfrm>
          <a:prstGeom prst="rect">
            <a:avLst/>
          </a:prstGeom>
          <a:noFill/>
        </p:spPr>
        <p:txBody>
          <a:bodyPr wrap="square" rtlCol="0">
            <a:spAutoFit/>
          </a:bodyPr>
          <a:lstStyle/>
          <a:p>
            <a:r>
              <a:rPr lang="en-IN" sz="1400" dirty="0">
                <a:solidFill>
                  <a:srgbClr val="FFC000"/>
                </a:solidFill>
              </a:rPr>
              <a:t>Store Instruction:</a:t>
            </a:r>
          </a:p>
          <a:p>
            <a:endParaRPr lang="en-IN" sz="1400" dirty="0">
              <a:solidFill>
                <a:srgbClr val="FFC000"/>
              </a:solidFill>
            </a:endParaRPr>
          </a:p>
          <a:p>
            <a:r>
              <a:rPr lang="en-IN" sz="1400" dirty="0">
                <a:solidFill>
                  <a:srgbClr val="FFC000"/>
                </a:solidFill>
              </a:rPr>
              <a:t>We need </a:t>
            </a:r>
          </a:p>
          <a:p>
            <a:r>
              <a:rPr lang="en-IN" sz="1400" dirty="0">
                <a:solidFill>
                  <a:srgbClr val="FFC000"/>
                </a:solidFill>
              </a:rPr>
              <a:t>1) Base Register Address </a:t>
            </a:r>
          </a:p>
          <a:p>
            <a:r>
              <a:rPr lang="en-IN" sz="1400" dirty="0">
                <a:solidFill>
                  <a:srgbClr val="FFC000"/>
                </a:solidFill>
              </a:rPr>
              <a:t>2) Offset Value</a:t>
            </a:r>
          </a:p>
          <a:p>
            <a:r>
              <a:rPr lang="en-IN" sz="1400" dirty="0">
                <a:solidFill>
                  <a:srgbClr val="FFC000"/>
                </a:solidFill>
              </a:rPr>
              <a:t>3) 64-bit Data which is to be stored</a:t>
            </a:r>
          </a:p>
          <a:p>
            <a:endParaRPr lang="en-IN" sz="1400" dirty="0">
              <a:solidFill>
                <a:srgbClr val="FFC000"/>
              </a:solidFill>
            </a:endParaRPr>
          </a:p>
          <a:p>
            <a:r>
              <a:rPr lang="en-IN" sz="1400" dirty="0">
                <a:solidFill>
                  <a:srgbClr val="FFC000"/>
                </a:solidFill>
              </a:rPr>
              <a:t>So, we only provide those connections</a:t>
            </a:r>
          </a:p>
        </p:txBody>
      </p:sp>
      <p:sp>
        <p:nvSpPr>
          <p:cNvPr id="64" name="TextBox 63"/>
          <p:cNvSpPr txBox="1"/>
          <p:nvPr/>
        </p:nvSpPr>
        <p:spPr>
          <a:xfrm>
            <a:off x="13033" y="3057796"/>
            <a:ext cx="2804082" cy="2031325"/>
          </a:xfrm>
          <a:prstGeom prst="rect">
            <a:avLst/>
          </a:prstGeom>
          <a:noFill/>
        </p:spPr>
        <p:txBody>
          <a:bodyPr wrap="square" rtlCol="0">
            <a:spAutoFit/>
          </a:bodyPr>
          <a:lstStyle/>
          <a:p>
            <a:r>
              <a:rPr lang="en-IN" sz="1400" dirty="0">
                <a:solidFill>
                  <a:srgbClr val="FFC000"/>
                </a:solidFill>
              </a:rPr>
              <a:t>R-Format Instruction:</a:t>
            </a:r>
          </a:p>
          <a:p>
            <a:endParaRPr lang="en-IN" sz="1400" dirty="0">
              <a:solidFill>
                <a:srgbClr val="FFC000"/>
              </a:solidFill>
            </a:endParaRPr>
          </a:p>
          <a:p>
            <a:r>
              <a:rPr lang="en-IN" sz="1400" dirty="0">
                <a:solidFill>
                  <a:srgbClr val="FFC000"/>
                </a:solidFill>
              </a:rPr>
              <a:t>We need </a:t>
            </a:r>
          </a:p>
          <a:p>
            <a:r>
              <a:rPr lang="en-IN" sz="1400" dirty="0">
                <a:solidFill>
                  <a:srgbClr val="FFC000"/>
                </a:solidFill>
              </a:rPr>
              <a:t>1) 64-bit Source Register 1 Data </a:t>
            </a:r>
          </a:p>
          <a:p>
            <a:r>
              <a:rPr lang="en-IN" sz="1400" dirty="0">
                <a:solidFill>
                  <a:srgbClr val="FFC000"/>
                </a:solidFill>
              </a:rPr>
              <a:t>2) 64-bit Source Register 2 Data</a:t>
            </a:r>
          </a:p>
          <a:p>
            <a:r>
              <a:rPr lang="en-IN" sz="1400" dirty="0">
                <a:solidFill>
                  <a:srgbClr val="FFC000"/>
                </a:solidFill>
              </a:rPr>
              <a:t>3) Destination Register Address</a:t>
            </a:r>
          </a:p>
          <a:p>
            <a:endParaRPr lang="en-IN" sz="1400" dirty="0">
              <a:solidFill>
                <a:srgbClr val="FFC000"/>
              </a:solidFill>
            </a:endParaRPr>
          </a:p>
          <a:p>
            <a:r>
              <a:rPr lang="en-IN" sz="1400" dirty="0">
                <a:solidFill>
                  <a:srgbClr val="FFC000"/>
                </a:solidFill>
              </a:rPr>
              <a:t>So, we only provide those connections</a:t>
            </a:r>
          </a:p>
        </p:txBody>
      </p:sp>
      <p:cxnSp>
        <p:nvCxnSpPr>
          <p:cNvPr id="66" name="Straight Connector 65"/>
          <p:cNvCxnSpPr/>
          <p:nvPr/>
        </p:nvCxnSpPr>
        <p:spPr>
          <a:xfrm flipV="1">
            <a:off x="4835540" y="4095811"/>
            <a:ext cx="107698" cy="155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15267" y="3057795"/>
            <a:ext cx="2804082" cy="2031325"/>
          </a:xfrm>
          <a:prstGeom prst="rect">
            <a:avLst/>
          </a:prstGeom>
          <a:noFill/>
        </p:spPr>
        <p:txBody>
          <a:bodyPr wrap="square" rtlCol="0">
            <a:spAutoFit/>
          </a:bodyPr>
          <a:lstStyle/>
          <a:p>
            <a:r>
              <a:rPr lang="en-IN" sz="1400" dirty="0">
                <a:solidFill>
                  <a:srgbClr val="FFC000"/>
                </a:solidFill>
              </a:rPr>
              <a:t>Branch-Format Instruction:</a:t>
            </a:r>
          </a:p>
          <a:p>
            <a:endParaRPr lang="en-IN" sz="1400" dirty="0">
              <a:solidFill>
                <a:srgbClr val="FFC000"/>
              </a:solidFill>
            </a:endParaRPr>
          </a:p>
          <a:p>
            <a:r>
              <a:rPr lang="en-IN" sz="1400" dirty="0">
                <a:solidFill>
                  <a:srgbClr val="FFC000"/>
                </a:solidFill>
              </a:rPr>
              <a:t>We need </a:t>
            </a:r>
          </a:p>
          <a:p>
            <a:r>
              <a:rPr lang="en-IN" sz="1400" dirty="0">
                <a:solidFill>
                  <a:srgbClr val="FFC000"/>
                </a:solidFill>
              </a:rPr>
              <a:t>1) 64-bit Source Register 1 Data </a:t>
            </a:r>
          </a:p>
          <a:p>
            <a:r>
              <a:rPr lang="en-IN" sz="1400" dirty="0">
                <a:solidFill>
                  <a:srgbClr val="FFC000"/>
                </a:solidFill>
              </a:rPr>
              <a:t>2) 64-bit Source Register 2 Data</a:t>
            </a:r>
          </a:p>
          <a:p>
            <a:r>
              <a:rPr lang="en-IN" sz="1400" dirty="0">
                <a:solidFill>
                  <a:srgbClr val="FFC000"/>
                </a:solidFill>
              </a:rPr>
              <a:t>3) Destination Register Address</a:t>
            </a:r>
          </a:p>
          <a:p>
            <a:endParaRPr lang="en-IN" sz="1400" dirty="0">
              <a:solidFill>
                <a:srgbClr val="FFC000"/>
              </a:solidFill>
            </a:endParaRPr>
          </a:p>
          <a:p>
            <a:r>
              <a:rPr lang="en-IN" sz="1400" dirty="0">
                <a:solidFill>
                  <a:srgbClr val="FFC000"/>
                </a:solidFill>
              </a:rPr>
              <a:t>So, we only provide those connections</a:t>
            </a:r>
          </a:p>
        </p:txBody>
      </p:sp>
      <p:sp>
        <p:nvSpPr>
          <p:cNvPr id="73" name="TextBox 72"/>
          <p:cNvSpPr txBox="1"/>
          <p:nvPr/>
        </p:nvSpPr>
        <p:spPr>
          <a:xfrm>
            <a:off x="8108684" y="3803423"/>
            <a:ext cx="3507527" cy="400110"/>
          </a:xfrm>
          <a:prstGeom prst="rect">
            <a:avLst/>
          </a:prstGeom>
          <a:noFill/>
        </p:spPr>
        <p:txBody>
          <a:bodyPr wrap="square" rtlCol="0">
            <a:spAutoFit/>
          </a:bodyPr>
          <a:lstStyle/>
          <a:p>
            <a:r>
              <a:rPr lang="en-IN" sz="1000" dirty="0">
                <a:solidFill>
                  <a:schemeClr val="bg1"/>
                </a:solidFill>
              </a:rPr>
              <a:t>In this case Result is 64-bit data unlike previous instructions where Result is Address to access Data Memory </a:t>
            </a:r>
          </a:p>
        </p:txBody>
      </p:sp>
      <p:cxnSp>
        <p:nvCxnSpPr>
          <p:cNvPr id="75" name="Straight Connector 74"/>
          <p:cNvCxnSpPr/>
          <p:nvPr/>
        </p:nvCxnSpPr>
        <p:spPr>
          <a:xfrm>
            <a:off x="7460080" y="1410157"/>
            <a:ext cx="101989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8479973" y="838200"/>
            <a:ext cx="0" cy="5828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197234" y="849086"/>
            <a:ext cx="42827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135838" y="664420"/>
            <a:ext cx="90970" cy="369332"/>
          </a:xfrm>
          <a:prstGeom prst="rect">
            <a:avLst/>
          </a:prstGeom>
          <a:noFill/>
        </p:spPr>
        <p:txBody>
          <a:bodyPr wrap="square" rtlCol="0">
            <a:spAutoFit/>
          </a:bodyPr>
          <a:lstStyle/>
          <a:p>
            <a:r>
              <a:rPr lang="en-IN" dirty="0">
                <a:solidFill>
                  <a:schemeClr val="bg1"/>
                </a:solidFill>
              </a:rPr>
              <a:t>&lt;</a:t>
            </a:r>
          </a:p>
        </p:txBody>
      </p:sp>
      <p:sp>
        <p:nvSpPr>
          <p:cNvPr id="82" name="TextBox 81"/>
          <p:cNvSpPr txBox="1"/>
          <p:nvPr/>
        </p:nvSpPr>
        <p:spPr>
          <a:xfrm>
            <a:off x="8474528" y="1022984"/>
            <a:ext cx="2307771" cy="246221"/>
          </a:xfrm>
          <a:prstGeom prst="rect">
            <a:avLst/>
          </a:prstGeom>
          <a:noFill/>
        </p:spPr>
        <p:txBody>
          <a:bodyPr wrap="square" rtlCol="0">
            <a:spAutoFit/>
          </a:bodyPr>
          <a:lstStyle/>
          <a:p>
            <a:r>
              <a:rPr lang="en-IN" sz="1000" dirty="0">
                <a:solidFill>
                  <a:schemeClr val="bg1"/>
                </a:solidFill>
              </a:rPr>
              <a:t>To the input of  IF stage Mux</a:t>
            </a:r>
          </a:p>
        </p:txBody>
      </p:sp>
      <p:cxnSp>
        <p:nvCxnSpPr>
          <p:cNvPr id="86" name="Straight Arrow Connector 85"/>
          <p:cNvCxnSpPr/>
          <p:nvPr/>
        </p:nvCxnSpPr>
        <p:spPr>
          <a:xfrm>
            <a:off x="8030420" y="3279546"/>
            <a:ext cx="10156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069868" y="2925603"/>
            <a:ext cx="2100948" cy="707886"/>
          </a:xfrm>
          <a:prstGeom prst="rect">
            <a:avLst/>
          </a:prstGeom>
          <a:noFill/>
        </p:spPr>
        <p:txBody>
          <a:bodyPr wrap="square" rtlCol="0">
            <a:spAutoFit/>
          </a:bodyPr>
          <a:lstStyle/>
          <a:p>
            <a:r>
              <a:rPr lang="en-IN" sz="1000" dirty="0">
                <a:solidFill>
                  <a:schemeClr val="bg1"/>
                </a:solidFill>
              </a:rPr>
              <a:t>To one input of AND Gate ; other input comes from Control Module ; Output of AND Gate is used as select line of the MUX(</a:t>
            </a:r>
            <a:r>
              <a:rPr lang="en-IN" sz="1000" dirty="0" err="1">
                <a:solidFill>
                  <a:schemeClr val="bg1"/>
                </a:solidFill>
              </a:rPr>
              <a:t>PCSrc</a:t>
            </a:r>
            <a:r>
              <a:rPr lang="en-IN" sz="1000" dirty="0">
                <a:solidFill>
                  <a:schemeClr val="bg1"/>
                </a:solidFill>
              </a:rPr>
              <a:t>) </a:t>
            </a:r>
          </a:p>
        </p:txBody>
      </p:sp>
      <p:cxnSp>
        <p:nvCxnSpPr>
          <p:cNvPr id="88" name="Straight Connector 87"/>
          <p:cNvCxnSpPr/>
          <p:nvPr/>
        </p:nvCxnSpPr>
        <p:spPr>
          <a:xfrm flipH="1">
            <a:off x="4986782" y="43686"/>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223704" y="1718850"/>
            <a:ext cx="1619670" cy="707886"/>
          </a:xfrm>
          <a:prstGeom prst="rect">
            <a:avLst/>
          </a:prstGeom>
          <a:noFill/>
        </p:spPr>
        <p:txBody>
          <a:bodyPr wrap="square" lIns="91440" tIns="45720" rIns="91440" bIns="45720">
            <a:spAutoFit/>
          </a:bodyPr>
          <a:lstStyle/>
          <a:p>
            <a:pPr algn="ctr"/>
            <a:r>
              <a:rPr lang="en-US" sz="20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 Stage</a:t>
            </a:r>
            <a:endParaRPr lang="en-US" sz="20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53334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5"/>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9"/>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7"/>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6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37"/>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9"/>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35"/>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5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53"/>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7"/>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29"/>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63"/>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66"/>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3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58"/>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33"/>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7"/>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64"/>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73"/>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4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5"/>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9"/>
                                        </p:tgtEl>
                                        <p:attrNameLst>
                                          <p:attrName>style.visibility</p:attrName>
                                        </p:attrNameLst>
                                      </p:cBhvr>
                                      <p:to>
                                        <p:strVal val="visible"/>
                                      </p:to>
                                    </p:set>
                                  </p:childTnLst>
                                </p:cTn>
                              </p:par>
                              <p:par>
                                <p:cTn id="157" presetID="1" presetClass="entr" presetSubtype="0" fill="hold" grpId="1" nodeType="withEffect">
                                  <p:stCondLst>
                                    <p:cond delay="0"/>
                                  </p:stCondLst>
                                  <p:childTnLst>
                                    <p:set>
                                      <p:cBhvr>
                                        <p:cTn id="158" dur="1" fill="hold">
                                          <p:stCondLst>
                                            <p:cond delay="0"/>
                                          </p:stCondLst>
                                        </p:cTn>
                                        <p:tgtEl>
                                          <p:spTgt spid="72"/>
                                        </p:tgtEl>
                                        <p:attrNameLst>
                                          <p:attrName>style.visibility</p:attrName>
                                        </p:attrNameLst>
                                      </p:cBhvr>
                                      <p:to>
                                        <p:strVal val="visible"/>
                                      </p:to>
                                    </p:set>
                                  </p:childTnLst>
                                </p:cTn>
                              </p:par>
                              <p:par>
                                <p:cTn id="159" presetID="1" presetClass="entr" presetSubtype="0" fill="hold" grpId="1" nodeType="withEffect">
                                  <p:stCondLst>
                                    <p:cond delay="0"/>
                                  </p:stCondLst>
                                  <p:childTnLst>
                                    <p:set>
                                      <p:cBhvr>
                                        <p:cTn id="160" dur="1" fill="hold">
                                          <p:stCondLst>
                                            <p:cond delay="0"/>
                                          </p:stCondLst>
                                        </p:cTn>
                                        <p:tgtEl>
                                          <p:spTgt spid="46"/>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45"/>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5"/>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2"/>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8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56" grpId="0"/>
      <p:bldP spid="56" grpId="1"/>
      <p:bldP spid="56" grpId="2"/>
      <p:bldP spid="62" grpId="0"/>
      <p:bldP spid="62" grpId="1"/>
      <p:bldP spid="63" grpId="0"/>
      <p:bldP spid="63" grpId="1"/>
      <p:bldP spid="64" grpId="0"/>
      <p:bldP spid="64" grpId="1"/>
      <p:bldP spid="72" grpId="0"/>
      <p:bldP spid="72" grpId="1"/>
      <p:bldP spid="73" grpId="0"/>
      <p:bldP spid="73" grpId="1"/>
      <p:bldP spid="81" grpId="0"/>
      <p:bldP spid="82" grpId="0"/>
      <p:bldP spid="8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1934" y="8557"/>
            <a:ext cx="2493215"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3" name="Isosceles Triangle 39"/>
          <p:cNvSpPr/>
          <p:nvPr/>
        </p:nvSpPr>
        <p:spPr>
          <a:xfrm rot="5400000">
            <a:off x="2565147" y="3136131"/>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4036140" y="4397298"/>
            <a:ext cx="425394" cy="246221"/>
          </a:xfrm>
          <a:prstGeom prst="rect">
            <a:avLst/>
          </a:prstGeom>
          <a:noFill/>
        </p:spPr>
        <p:txBody>
          <a:bodyPr wrap="square" rtlCol="0">
            <a:spAutoFit/>
          </a:bodyPr>
          <a:lstStyle/>
          <a:p>
            <a:r>
              <a:rPr lang="en-IN" sz="1000" dirty="0"/>
              <a:t>ALU</a:t>
            </a:r>
          </a:p>
        </p:txBody>
      </p:sp>
      <p:sp>
        <p:nvSpPr>
          <p:cNvPr id="5" name="Oval 4"/>
          <p:cNvSpPr/>
          <p:nvPr/>
        </p:nvSpPr>
        <p:spPr>
          <a:xfrm>
            <a:off x="1937751" y="3967637"/>
            <a:ext cx="355344" cy="1081533"/>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6" name="Straight Arrow Connector 5"/>
          <p:cNvCxnSpPr>
            <a:stCxn id="5" idx="6"/>
          </p:cNvCxnSpPr>
          <p:nvPr/>
        </p:nvCxnSpPr>
        <p:spPr>
          <a:xfrm>
            <a:off x="2293095" y="4508404"/>
            <a:ext cx="1110915" cy="120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62307" y="3216826"/>
            <a:ext cx="463919" cy="261610"/>
          </a:xfrm>
          <a:prstGeom prst="rect">
            <a:avLst/>
          </a:prstGeom>
          <a:noFill/>
        </p:spPr>
        <p:txBody>
          <a:bodyPr wrap="square" rtlCol="0">
            <a:spAutoFit/>
          </a:bodyPr>
          <a:lstStyle/>
          <a:p>
            <a:r>
              <a:rPr lang="en-IN" sz="1100" dirty="0"/>
              <a:t>Zero</a:t>
            </a:r>
          </a:p>
        </p:txBody>
      </p:sp>
      <p:sp>
        <p:nvSpPr>
          <p:cNvPr id="10" name="TextBox 9"/>
          <p:cNvSpPr txBox="1"/>
          <p:nvPr/>
        </p:nvSpPr>
        <p:spPr>
          <a:xfrm>
            <a:off x="4187709" y="3668252"/>
            <a:ext cx="768702" cy="261610"/>
          </a:xfrm>
          <a:prstGeom prst="rect">
            <a:avLst/>
          </a:prstGeom>
          <a:noFill/>
        </p:spPr>
        <p:txBody>
          <a:bodyPr wrap="square" rtlCol="0">
            <a:spAutoFit/>
          </a:bodyPr>
          <a:lstStyle/>
          <a:p>
            <a:r>
              <a:rPr lang="en-IN" sz="1100" dirty="0"/>
              <a:t>Result</a:t>
            </a:r>
          </a:p>
        </p:txBody>
      </p:sp>
      <p:sp>
        <p:nvSpPr>
          <p:cNvPr id="11" name="TextBox 10"/>
          <p:cNvSpPr txBox="1"/>
          <p:nvPr/>
        </p:nvSpPr>
        <p:spPr>
          <a:xfrm>
            <a:off x="4129494" y="2296984"/>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cxnSp>
        <p:nvCxnSpPr>
          <p:cNvPr id="12" name="Straight Connector 11"/>
          <p:cNvCxnSpPr/>
          <p:nvPr/>
        </p:nvCxnSpPr>
        <p:spPr>
          <a:xfrm flipV="1">
            <a:off x="4045356" y="2373312"/>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04180" y="1500014"/>
            <a:ext cx="463919" cy="261610"/>
          </a:xfrm>
          <a:prstGeom prst="rect">
            <a:avLst/>
          </a:prstGeom>
          <a:noFill/>
        </p:spPr>
        <p:txBody>
          <a:bodyPr wrap="square" rtlCol="0">
            <a:spAutoFit/>
          </a:bodyPr>
          <a:lstStyle/>
          <a:p>
            <a:r>
              <a:rPr lang="en-IN" sz="1100" dirty="0"/>
              <a:t>Add</a:t>
            </a:r>
          </a:p>
        </p:txBody>
      </p:sp>
      <p:cxnSp>
        <p:nvCxnSpPr>
          <p:cNvPr id="14" name="Straight Arrow Connector 13"/>
          <p:cNvCxnSpPr/>
          <p:nvPr/>
        </p:nvCxnSpPr>
        <p:spPr>
          <a:xfrm>
            <a:off x="1495636" y="2837449"/>
            <a:ext cx="191926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583491" y="6185856"/>
            <a:ext cx="431074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894233" y="4397298"/>
            <a:ext cx="0" cy="178855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883347" y="4401030"/>
            <a:ext cx="397329" cy="940"/>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094566" y="54422"/>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925877" y="43530"/>
            <a:ext cx="3331437"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 Back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28" name="Straight Connector 27"/>
          <p:cNvCxnSpPr/>
          <p:nvPr/>
        </p:nvCxnSpPr>
        <p:spPr>
          <a:xfrm flipH="1">
            <a:off x="8534451" y="54422"/>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280676" y="2513464"/>
            <a:ext cx="1952423" cy="2082308"/>
          </a:xfrm>
          <a:prstGeom prst="rect">
            <a:avLst/>
          </a:prstGeom>
          <a:solidFill>
            <a:schemeClr val="bg2">
              <a:lumMod val="50000"/>
            </a:schemeClr>
          </a:solid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0" name="TextBox 29"/>
          <p:cNvSpPr txBox="1"/>
          <p:nvPr/>
        </p:nvSpPr>
        <p:spPr>
          <a:xfrm>
            <a:off x="6280676" y="2558789"/>
            <a:ext cx="569937" cy="215444"/>
          </a:xfrm>
          <a:prstGeom prst="rect">
            <a:avLst/>
          </a:prstGeom>
          <a:noFill/>
        </p:spPr>
        <p:txBody>
          <a:bodyPr wrap="square" rtlCol="0">
            <a:spAutoFit/>
          </a:bodyPr>
          <a:lstStyle/>
          <a:p>
            <a:r>
              <a:rPr lang="en-IN" sz="800" dirty="0"/>
              <a:t>Address</a:t>
            </a:r>
          </a:p>
        </p:txBody>
      </p:sp>
      <p:sp>
        <p:nvSpPr>
          <p:cNvPr id="31" name="TextBox 30"/>
          <p:cNvSpPr txBox="1"/>
          <p:nvPr/>
        </p:nvSpPr>
        <p:spPr>
          <a:xfrm>
            <a:off x="6248014" y="4261806"/>
            <a:ext cx="569937" cy="338554"/>
          </a:xfrm>
          <a:prstGeom prst="rect">
            <a:avLst/>
          </a:prstGeom>
          <a:noFill/>
        </p:spPr>
        <p:txBody>
          <a:bodyPr wrap="square" rtlCol="0">
            <a:spAutoFit/>
          </a:bodyPr>
          <a:lstStyle/>
          <a:p>
            <a:r>
              <a:rPr lang="en-IN" sz="800" dirty="0"/>
              <a:t>Write Data</a:t>
            </a:r>
          </a:p>
        </p:txBody>
      </p:sp>
      <p:cxnSp>
        <p:nvCxnSpPr>
          <p:cNvPr id="33" name="Straight Connector 32"/>
          <p:cNvCxnSpPr/>
          <p:nvPr/>
        </p:nvCxnSpPr>
        <p:spPr>
          <a:xfrm>
            <a:off x="4655714" y="3799057"/>
            <a:ext cx="1367585" cy="1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023299" y="2635595"/>
            <a:ext cx="0" cy="1174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23299" y="2635594"/>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7295207" y="4613578"/>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329301" y="2168285"/>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38" name="TextBox 37"/>
          <p:cNvSpPr txBox="1"/>
          <p:nvPr/>
        </p:nvSpPr>
        <p:spPr>
          <a:xfrm>
            <a:off x="6512998" y="4657535"/>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39" name="Flowchart: Delay 38"/>
          <p:cNvSpPr/>
          <p:nvPr/>
        </p:nvSpPr>
        <p:spPr>
          <a:xfrm>
            <a:off x="5979755" y="1553769"/>
            <a:ext cx="754994" cy="444826"/>
          </a:xfrm>
          <a:prstGeom prst="flowChartDelay">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Connector 39"/>
          <p:cNvCxnSpPr/>
          <p:nvPr/>
        </p:nvCxnSpPr>
        <p:spPr>
          <a:xfrm flipV="1">
            <a:off x="7164579" y="2286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655713" y="3374550"/>
            <a:ext cx="874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529943" y="1894114"/>
            <a:ext cx="0" cy="1467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519059" y="1884479"/>
            <a:ext cx="43854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461534" y="1630819"/>
            <a:ext cx="151822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41302" y="4814833"/>
            <a:ext cx="1518221" cy="215444"/>
          </a:xfrm>
          <a:prstGeom prst="rect">
            <a:avLst/>
          </a:prstGeom>
          <a:noFill/>
        </p:spPr>
        <p:txBody>
          <a:bodyPr wrap="square" rtlCol="0">
            <a:spAutoFit/>
          </a:bodyPr>
          <a:lstStyle/>
          <a:p>
            <a:r>
              <a:rPr lang="en-IN" sz="800" dirty="0">
                <a:solidFill>
                  <a:schemeClr val="bg1"/>
                </a:solidFill>
              </a:rPr>
              <a:t>From </a:t>
            </a:r>
            <a:r>
              <a:rPr lang="en-IN" sz="800" dirty="0" err="1">
                <a:solidFill>
                  <a:schemeClr val="bg1"/>
                </a:solidFill>
              </a:rPr>
              <a:t>Imm</a:t>
            </a:r>
            <a:r>
              <a:rPr lang="en-IN" sz="800" dirty="0">
                <a:solidFill>
                  <a:schemeClr val="bg1"/>
                </a:solidFill>
              </a:rPr>
              <a:t> Gen of ID Stage</a:t>
            </a:r>
          </a:p>
        </p:txBody>
      </p:sp>
      <p:cxnSp>
        <p:nvCxnSpPr>
          <p:cNvPr id="56" name="Straight Arrow Connector 55"/>
          <p:cNvCxnSpPr/>
          <p:nvPr/>
        </p:nvCxnSpPr>
        <p:spPr>
          <a:xfrm>
            <a:off x="477362" y="4167193"/>
            <a:ext cx="15182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827314" y="4765257"/>
            <a:ext cx="1132209"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070850" y="1443109"/>
            <a:ext cx="538517" cy="707886"/>
          </a:xfrm>
          <a:prstGeom prst="rect">
            <a:avLst/>
          </a:prstGeom>
          <a:noFill/>
        </p:spPr>
        <p:txBody>
          <a:bodyPr wrap="square" rtlCol="0">
            <a:spAutoFit/>
          </a:bodyPr>
          <a:lstStyle/>
          <a:p>
            <a:r>
              <a:rPr lang="en-IN" sz="800" dirty="0">
                <a:solidFill>
                  <a:schemeClr val="bg1"/>
                </a:solidFill>
              </a:rPr>
              <a:t>From Control Module of ID Stage</a:t>
            </a:r>
          </a:p>
        </p:txBody>
      </p:sp>
      <p:sp>
        <p:nvSpPr>
          <p:cNvPr id="60" name="TextBox 59"/>
          <p:cNvSpPr txBox="1"/>
          <p:nvPr/>
        </p:nvSpPr>
        <p:spPr>
          <a:xfrm>
            <a:off x="125611" y="3903459"/>
            <a:ext cx="2133707" cy="215444"/>
          </a:xfrm>
          <a:prstGeom prst="rect">
            <a:avLst/>
          </a:prstGeom>
          <a:noFill/>
        </p:spPr>
        <p:txBody>
          <a:bodyPr wrap="square" rtlCol="0">
            <a:spAutoFit/>
          </a:bodyPr>
          <a:lstStyle/>
          <a:p>
            <a:r>
              <a:rPr lang="en-IN" sz="800" dirty="0">
                <a:solidFill>
                  <a:schemeClr val="bg1"/>
                </a:solidFill>
              </a:rPr>
              <a:t>From Read Data 2 of ID Stage Register File</a:t>
            </a:r>
          </a:p>
        </p:txBody>
      </p:sp>
      <p:sp>
        <p:nvSpPr>
          <p:cNvPr id="61" name="TextBox 60"/>
          <p:cNvSpPr txBox="1"/>
          <p:nvPr/>
        </p:nvSpPr>
        <p:spPr>
          <a:xfrm>
            <a:off x="1340370" y="2582303"/>
            <a:ext cx="2133707" cy="215444"/>
          </a:xfrm>
          <a:prstGeom prst="rect">
            <a:avLst/>
          </a:prstGeom>
          <a:noFill/>
        </p:spPr>
        <p:txBody>
          <a:bodyPr wrap="square" rtlCol="0">
            <a:spAutoFit/>
          </a:bodyPr>
          <a:lstStyle/>
          <a:p>
            <a:r>
              <a:rPr lang="en-IN" sz="800" dirty="0">
                <a:solidFill>
                  <a:schemeClr val="bg1"/>
                </a:solidFill>
              </a:rPr>
              <a:t>From Read Data 1 of ID Stage Register File</a:t>
            </a:r>
          </a:p>
        </p:txBody>
      </p:sp>
      <p:cxnSp>
        <p:nvCxnSpPr>
          <p:cNvPr id="62" name="Straight Connector 61"/>
          <p:cNvCxnSpPr/>
          <p:nvPr/>
        </p:nvCxnSpPr>
        <p:spPr>
          <a:xfrm flipV="1">
            <a:off x="1577666" y="4167193"/>
            <a:ext cx="5825" cy="201960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39" idx="3"/>
          </p:cNvCxnSpPr>
          <p:nvPr/>
        </p:nvCxnSpPr>
        <p:spPr>
          <a:xfrm>
            <a:off x="6734749" y="1776182"/>
            <a:ext cx="5945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7329301" y="597093"/>
            <a:ext cx="0" cy="11743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6313334" y="607979"/>
            <a:ext cx="1014531"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174131" y="640409"/>
            <a:ext cx="2351241" cy="215444"/>
          </a:xfrm>
          <a:prstGeom prst="rect">
            <a:avLst/>
          </a:prstGeom>
          <a:noFill/>
        </p:spPr>
        <p:txBody>
          <a:bodyPr wrap="square" rtlCol="0">
            <a:spAutoFit/>
          </a:bodyPr>
          <a:lstStyle/>
          <a:p>
            <a:r>
              <a:rPr lang="en-IN" sz="800" dirty="0">
                <a:solidFill>
                  <a:schemeClr val="bg1"/>
                </a:solidFill>
              </a:rPr>
              <a:t>To Select Line of Mux in IF Stage called as </a:t>
            </a:r>
            <a:r>
              <a:rPr lang="en-IN" sz="800" dirty="0" err="1">
                <a:solidFill>
                  <a:schemeClr val="bg1"/>
                </a:solidFill>
              </a:rPr>
              <a:t>PCSrc</a:t>
            </a:r>
            <a:endParaRPr lang="en-IN" sz="800" dirty="0">
              <a:solidFill>
                <a:schemeClr val="bg1"/>
              </a:solidFill>
            </a:endParaRPr>
          </a:p>
        </p:txBody>
      </p:sp>
      <p:sp>
        <p:nvSpPr>
          <p:cNvPr id="73" name="TextBox 72"/>
          <p:cNvSpPr txBox="1"/>
          <p:nvPr/>
        </p:nvSpPr>
        <p:spPr>
          <a:xfrm>
            <a:off x="7703186" y="2737330"/>
            <a:ext cx="627887" cy="215444"/>
          </a:xfrm>
          <a:prstGeom prst="rect">
            <a:avLst/>
          </a:prstGeom>
          <a:noFill/>
        </p:spPr>
        <p:txBody>
          <a:bodyPr wrap="square" rtlCol="0">
            <a:spAutoFit/>
          </a:bodyPr>
          <a:lstStyle/>
          <a:p>
            <a:r>
              <a:rPr lang="en-IN" sz="800" dirty="0"/>
              <a:t>Read Data</a:t>
            </a:r>
          </a:p>
        </p:txBody>
      </p:sp>
      <p:sp>
        <p:nvSpPr>
          <p:cNvPr id="74" name="Oval 73"/>
          <p:cNvSpPr/>
          <p:nvPr/>
        </p:nvSpPr>
        <p:spPr>
          <a:xfrm>
            <a:off x="9655627" y="2525046"/>
            <a:ext cx="424543" cy="16110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75" name="TextBox 74"/>
          <p:cNvSpPr txBox="1"/>
          <p:nvPr/>
        </p:nvSpPr>
        <p:spPr>
          <a:xfrm>
            <a:off x="9655626" y="2745837"/>
            <a:ext cx="406558" cy="215444"/>
          </a:xfrm>
          <a:prstGeom prst="rect">
            <a:avLst/>
          </a:prstGeom>
          <a:noFill/>
        </p:spPr>
        <p:txBody>
          <a:bodyPr wrap="square" rtlCol="0">
            <a:spAutoFit/>
          </a:bodyPr>
          <a:lstStyle/>
          <a:p>
            <a:r>
              <a:rPr lang="en-IN" sz="800" dirty="0">
                <a:solidFill>
                  <a:srgbClr val="FF0000"/>
                </a:solidFill>
              </a:rPr>
              <a:t>1</a:t>
            </a:r>
          </a:p>
        </p:txBody>
      </p:sp>
      <p:sp>
        <p:nvSpPr>
          <p:cNvPr id="76" name="TextBox 75"/>
          <p:cNvSpPr txBox="1"/>
          <p:nvPr/>
        </p:nvSpPr>
        <p:spPr>
          <a:xfrm>
            <a:off x="9630064" y="3747552"/>
            <a:ext cx="406558" cy="215444"/>
          </a:xfrm>
          <a:prstGeom prst="rect">
            <a:avLst/>
          </a:prstGeom>
          <a:noFill/>
        </p:spPr>
        <p:txBody>
          <a:bodyPr wrap="square" rtlCol="0">
            <a:spAutoFit/>
          </a:bodyPr>
          <a:lstStyle/>
          <a:p>
            <a:r>
              <a:rPr lang="en-IN" sz="800" dirty="0">
                <a:solidFill>
                  <a:srgbClr val="FF0000"/>
                </a:solidFill>
              </a:rPr>
              <a:t>0</a:t>
            </a:r>
          </a:p>
        </p:txBody>
      </p:sp>
      <p:sp>
        <p:nvSpPr>
          <p:cNvPr id="77" name="TextBox 76"/>
          <p:cNvSpPr txBox="1"/>
          <p:nvPr/>
        </p:nvSpPr>
        <p:spPr>
          <a:xfrm>
            <a:off x="9597407" y="2085683"/>
            <a:ext cx="678706"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cxnSp>
        <p:nvCxnSpPr>
          <p:cNvPr id="78" name="Straight Connector 77"/>
          <p:cNvCxnSpPr/>
          <p:nvPr/>
        </p:nvCxnSpPr>
        <p:spPr>
          <a:xfrm flipV="1">
            <a:off x="9862461" y="234756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V="1">
            <a:off x="8218693" y="2843811"/>
            <a:ext cx="1545793" cy="974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519059" y="3799057"/>
            <a:ext cx="0" cy="161114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529943" y="5410200"/>
            <a:ext cx="341810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947649" y="3802403"/>
            <a:ext cx="0" cy="161114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949930" y="3799315"/>
            <a:ext cx="682019"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10054849" y="3249684"/>
            <a:ext cx="682019" cy="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10101940" y="2903781"/>
            <a:ext cx="2035628" cy="338554"/>
          </a:xfrm>
          <a:prstGeom prst="rect">
            <a:avLst/>
          </a:prstGeom>
          <a:noFill/>
        </p:spPr>
        <p:txBody>
          <a:bodyPr wrap="square" rtlCol="0">
            <a:spAutoFit/>
          </a:bodyPr>
          <a:lstStyle/>
          <a:p>
            <a:r>
              <a:rPr lang="en-IN" sz="800" dirty="0">
                <a:solidFill>
                  <a:schemeClr val="bg1"/>
                </a:solidFill>
              </a:rPr>
              <a:t>To Write Register/Destination Register in Register File</a:t>
            </a:r>
          </a:p>
        </p:txBody>
      </p:sp>
      <p:sp>
        <p:nvSpPr>
          <p:cNvPr id="102" name="TextBox 101"/>
          <p:cNvSpPr txBox="1"/>
          <p:nvPr/>
        </p:nvSpPr>
        <p:spPr>
          <a:xfrm>
            <a:off x="615478" y="402702"/>
            <a:ext cx="3362878" cy="400110"/>
          </a:xfrm>
          <a:prstGeom prst="rect">
            <a:avLst/>
          </a:prstGeom>
          <a:noFill/>
        </p:spPr>
        <p:txBody>
          <a:bodyPr wrap="square" rtlCol="0">
            <a:spAutoFit/>
          </a:bodyPr>
          <a:lstStyle/>
          <a:p>
            <a:r>
              <a:rPr lang="en-IN" sz="2000" dirty="0">
                <a:solidFill>
                  <a:srgbClr val="FFC000"/>
                </a:solidFill>
              </a:rPr>
              <a:t>Branch-Format Instruction</a:t>
            </a:r>
          </a:p>
        </p:txBody>
      </p:sp>
      <p:sp>
        <p:nvSpPr>
          <p:cNvPr id="103" name="TextBox 102"/>
          <p:cNvSpPr txBox="1"/>
          <p:nvPr/>
        </p:nvSpPr>
        <p:spPr>
          <a:xfrm>
            <a:off x="1095129" y="397038"/>
            <a:ext cx="2804082" cy="400110"/>
          </a:xfrm>
          <a:prstGeom prst="rect">
            <a:avLst/>
          </a:prstGeom>
          <a:noFill/>
        </p:spPr>
        <p:txBody>
          <a:bodyPr wrap="square" rtlCol="0">
            <a:spAutoFit/>
          </a:bodyPr>
          <a:lstStyle/>
          <a:p>
            <a:r>
              <a:rPr lang="en-IN" sz="2000" dirty="0">
                <a:solidFill>
                  <a:srgbClr val="FFC000"/>
                </a:solidFill>
              </a:rPr>
              <a:t>Load Instruction</a:t>
            </a:r>
          </a:p>
        </p:txBody>
      </p:sp>
      <p:sp>
        <p:nvSpPr>
          <p:cNvPr id="104" name="TextBox 103"/>
          <p:cNvSpPr txBox="1"/>
          <p:nvPr/>
        </p:nvSpPr>
        <p:spPr>
          <a:xfrm>
            <a:off x="1095129" y="401548"/>
            <a:ext cx="2003069" cy="400110"/>
          </a:xfrm>
          <a:prstGeom prst="rect">
            <a:avLst/>
          </a:prstGeom>
          <a:noFill/>
        </p:spPr>
        <p:txBody>
          <a:bodyPr wrap="square" rtlCol="0">
            <a:spAutoFit/>
          </a:bodyPr>
          <a:lstStyle/>
          <a:p>
            <a:r>
              <a:rPr lang="en-IN" sz="2000" dirty="0">
                <a:solidFill>
                  <a:srgbClr val="FFC000"/>
                </a:solidFill>
              </a:rPr>
              <a:t>Store Instruction</a:t>
            </a:r>
          </a:p>
        </p:txBody>
      </p:sp>
      <p:sp>
        <p:nvSpPr>
          <p:cNvPr id="105" name="TextBox 104"/>
          <p:cNvSpPr txBox="1"/>
          <p:nvPr/>
        </p:nvSpPr>
        <p:spPr>
          <a:xfrm>
            <a:off x="1183857" y="404787"/>
            <a:ext cx="2804082" cy="400110"/>
          </a:xfrm>
          <a:prstGeom prst="rect">
            <a:avLst/>
          </a:prstGeom>
          <a:noFill/>
        </p:spPr>
        <p:txBody>
          <a:bodyPr wrap="square" rtlCol="0">
            <a:spAutoFit/>
          </a:bodyPr>
          <a:lstStyle/>
          <a:p>
            <a:r>
              <a:rPr lang="en-IN" sz="2000" dirty="0">
                <a:solidFill>
                  <a:srgbClr val="FFC000"/>
                </a:solidFill>
              </a:rPr>
              <a:t>R-Format Instruction</a:t>
            </a:r>
          </a:p>
        </p:txBody>
      </p:sp>
      <p:cxnSp>
        <p:nvCxnSpPr>
          <p:cNvPr id="107" name="Straight Connector 106"/>
          <p:cNvCxnSpPr/>
          <p:nvPr/>
        </p:nvCxnSpPr>
        <p:spPr>
          <a:xfrm>
            <a:off x="4655713" y="3799085"/>
            <a:ext cx="863346"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477362" y="4163832"/>
            <a:ext cx="110612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39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6"/>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40"/>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78"/>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8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86"/>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97"/>
                                        </p:tgtEl>
                                        <p:attrNameLst>
                                          <p:attrName>style.visibility</p:attrName>
                                        </p:attrNameLst>
                                      </p:cBhvr>
                                      <p:to>
                                        <p:strVal val="hidden"/>
                                      </p:to>
                                    </p:set>
                                  </p:childTnLst>
                                </p:cTn>
                              </p:par>
                              <p:par>
                                <p:cTn id="73" presetID="1" presetClass="exit" presetSubtype="0" fill="hold" grpId="0" nodeType="withEffect">
                                  <p:stCondLst>
                                    <p:cond delay="0"/>
                                  </p:stCondLst>
                                  <p:childTnLst>
                                    <p:set>
                                      <p:cBhvr>
                                        <p:cTn id="74" dur="1" fill="hold">
                                          <p:stCondLst>
                                            <p:cond delay="0"/>
                                          </p:stCondLst>
                                        </p:cTn>
                                        <p:tgtEl>
                                          <p:spTgt spid="98"/>
                                        </p:tgtEl>
                                        <p:attrNameLst>
                                          <p:attrName>style.visibility</p:attrName>
                                        </p:attrNameLst>
                                      </p:cBhvr>
                                      <p:to>
                                        <p:strVal val="hidden"/>
                                      </p:to>
                                    </p:set>
                                  </p:childTnLst>
                                </p:cTn>
                              </p:par>
                              <p:par>
                                <p:cTn id="75" presetID="1" presetClass="exit" presetSubtype="0" fill="hold" grpId="0" nodeType="withEffect">
                                  <p:stCondLst>
                                    <p:cond delay="0"/>
                                  </p:stCondLst>
                                  <p:childTnLst>
                                    <p:set>
                                      <p:cBhvr>
                                        <p:cTn id="76" dur="1" fill="hold">
                                          <p:stCondLst>
                                            <p:cond delay="0"/>
                                          </p:stCondLst>
                                        </p:cTn>
                                        <p:tgtEl>
                                          <p:spTgt spid="72"/>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7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7"/>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9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04"/>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9"/>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0"/>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3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6"/>
                                        </p:tgtEl>
                                        <p:attrNameLst>
                                          <p:attrName>style.visibility</p:attrName>
                                        </p:attrNameLst>
                                      </p:cBhvr>
                                      <p:to>
                                        <p:strVal val="hidden"/>
                                      </p:to>
                                    </p:set>
                                  </p:childTnLst>
                                </p:cTn>
                              </p:par>
                              <p:par>
                                <p:cTn id="135" presetID="1" presetClass="exit" presetSubtype="0" fill="hold" grpId="2" nodeType="withEffect">
                                  <p:stCondLst>
                                    <p:cond delay="0"/>
                                  </p:stCondLst>
                                  <p:childTnLst>
                                    <p:set>
                                      <p:cBhvr>
                                        <p:cTn id="136" dur="1" fill="hold">
                                          <p:stCondLst>
                                            <p:cond delay="0"/>
                                          </p:stCondLst>
                                        </p:cTn>
                                        <p:tgtEl>
                                          <p:spTgt spid="38"/>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78"/>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77"/>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7"/>
                                        </p:tgtEl>
                                        <p:attrNameLst>
                                          <p:attrName>style.visibility</p:attrName>
                                        </p:attrNameLst>
                                      </p:cBhvr>
                                      <p:to>
                                        <p:strVal val="hidden"/>
                                      </p:to>
                                    </p:set>
                                  </p:childTnLst>
                                </p:cTn>
                              </p:par>
                              <p:par>
                                <p:cTn id="143" presetID="1" presetClass="exit" presetSubtype="0" fill="hold" grpId="2" nodeType="withEffect">
                                  <p:stCondLst>
                                    <p:cond delay="0"/>
                                  </p:stCondLst>
                                  <p:childTnLst>
                                    <p:set>
                                      <p:cBhvr>
                                        <p:cTn id="144" dur="1" fill="hold">
                                          <p:stCondLst>
                                            <p:cond delay="0"/>
                                          </p:stCondLst>
                                        </p:cTn>
                                        <p:tgtEl>
                                          <p:spTgt spid="98"/>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03"/>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05"/>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62"/>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57"/>
                                        </p:tgtEl>
                                        <p:attrNameLst>
                                          <p:attrName>style.visibility</p:attrName>
                                        </p:attrNameLst>
                                      </p:cBhvr>
                                      <p:to>
                                        <p:strVal val="hidden"/>
                                      </p:to>
                                    </p:set>
                                  </p:childTnLst>
                                </p:cTn>
                              </p:par>
                              <p:par>
                                <p:cTn id="157" presetID="1" presetClass="exit" presetSubtype="0" fill="hold" grpId="2" nodeType="withEffect">
                                  <p:stCondLst>
                                    <p:cond delay="0"/>
                                  </p:stCondLst>
                                  <p:childTnLst>
                                    <p:set>
                                      <p:cBhvr>
                                        <p:cTn id="158" dur="1" fill="hold">
                                          <p:stCondLst>
                                            <p:cond delay="0"/>
                                          </p:stCondLst>
                                        </p:cTn>
                                        <p:tgtEl>
                                          <p:spTgt spid="55"/>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1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20"/>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3"/>
                                        </p:tgtEl>
                                        <p:attrNameLst>
                                          <p:attrName>style.visibility</p:attrName>
                                        </p:attrNameLst>
                                      </p:cBhvr>
                                      <p:to>
                                        <p:strVal val="hidden"/>
                                      </p:to>
                                    </p:set>
                                  </p:childTnLst>
                                </p:cTn>
                              </p:par>
                              <p:par>
                                <p:cTn id="167" presetID="1" presetClass="exit" presetSubtype="0" fill="hold" nodeType="withEffect">
                                  <p:stCondLst>
                                    <p:cond delay="0"/>
                                  </p:stCondLst>
                                  <p:childTnLst>
                                    <p:set>
                                      <p:cBhvr>
                                        <p:cTn id="168" dur="1" fill="hold">
                                          <p:stCondLst>
                                            <p:cond delay="0"/>
                                          </p:stCondLst>
                                        </p:cTn>
                                        <p:tgtEl>
                                          <p:spTgt spid="34"/>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35"/>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40"/>
                                        </p:tgtEl>
                                        <p:attrNameLst>
                                          <p:attrName>style.visibility</p:attrName>
                                        </p:attrNameLst>
                                      </p:cBhvr>
                                      <p:to>
                                        <p:strVal val="hidden"/>
                                      </p:to>
                                    </p:set>
                                  </p:childTnLst>
                                </p:cTn>
                              </p:par>
                              <p:par>
                                <p:cTn id="173" presetID="1" presetClass="exit" presetSubtype="0" fill="hold" grpId="2" nodeType="withEffect">
                                  <p:stCondLst>
                                    <p:cond delay="0"/>
                                  </p:stCondLst>
                                  <p:childTnLst>
                                    <p:set>
                                      <p:cBhvr>
                                        <p:cTn id="174" dur="1" fill="hold">
                                          <p:stCondLst>
                                            <p:cond delay="0"/>
                                          </p:stCondLst>
                                        </p:cTn>
                                        <p:tgtEl>
                                          <p:spTgt spid="37"/>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36"/>
                                        </p:tgtEl>
                                        <p:attrNameLst>
                                          <p:attrName>style.visibility</p:attrName>
                                        </p:attrNameLst>
                                      </p:cBhvr>
                                      <p:to>
                                        <p:strVal val="hidden"/>
                                      </p:to>
                                    </p:set>
                                  </p:childTnLst>
                                </p:cTn>
                              </p:par>
                              <p:par>
                                <p:cTn id="177" presetID="1" presetClass="exit" presetSubtype="0" fill="hold" grpId="3" nodeType="withEffect">
                                  <p:stCondLst>
                                    <p:cond delay="0"/>
                                  </p:stCondLst>
                                  <p:childTnLst>
                                    <p:set>
                                      <p:cBhvr>
                                        <p:cTn id="178" dur="1" fill="hold">
                                          <p:stCondLst>
                                            <p:cond delay="0"/>
                                          </p:stCondLst>
                                        </p:cTn>
                                        <p:tgtEl>
                                          <p:spTgt spid="38"/>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109"/>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104"/>
                                        </p:tgtEl>
                                        <p:attrNameLst>
                                          <p:attrName>style.visibility</p:attrName>
                                        </p:attrNameLst>
                                      </p:cBhvr>
                                      <p:to>
                                        <p:strVal val="hidden"/>
                                      </p:to>
                                    </p:set>
                                  </p:childTnLst>
                                </p:cTn>
                              </p:par>
                              <p:par>
                                <p:cTn id="183" presetID="1" presetClass="entr" presetSubtype="0" fill="hold" nodeType="withEffect">
                                  <p:stCondLst>
                                    <p:cond delay="0"/>
                                  </p:stCondLst>
                                  <p:childTnLst>
                                    <p:set>
                                      <p:cBhvr>
                                        <p:cTn id="184" dur="1" fill="hold">
                                          <p:stCondLst>
                                            <p:cond delay="0"/>
                                          </p:stCondLst>
                                        </p:cTn>
                                        <p:tgtEl>
                                          <p:spTgt spid="56"/>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6"/>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4"/>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0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78"/>
                                        </p:tgtEl>
                                        <p:attrNameLst>
                                          <p:attrName>style.visibility</p:attrName>
                                        </p:attrNameLst>
                                      </p:cBhvr>
                                      <p:to>
                                        <p:strVal val="visible"/>
                                      </p:to>
                                    </p:set>
                                  </p:childTnLst>
                                </p:cTn>
                              </p:par>
                              <p:par>
                                <p:cTn id="193" presetID="1" presetClass="entr" presetSubtype="0" fill="hold" grpId="3" nodeType="withEffect">
                                  <p:stCondLst>
                                    <p:cond delay="0"/>
                                  </p:stCondLst>
                                  <p:childTnLst>
                                    <p:set>
                                      <p:cBhvr>
                                        <p:cTn id="194" dur="1" fill="hold">
                                          <p:stCondLst>
                                            <p:cond delay="0"/>
                                          </p:stCondLst>
                                        </p:cTn>
                                        <p:tgtEl>
                                          <p:spTgt spid="77"/>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8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87"/>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86"/>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7"/>
                                        </p:tgtEl>
                                        <p:attrNameLst>
                                          <p:attrName>style.visibility</p:attrName>
                                        </p:attrNameLst>
                                      </p:cBhvr>
                                      <p:to>
                                        <p:strVal val="visible"/>
                                      </p:to>
                                    </p:set>
                                  </p:childTnLst>
                                </p:cTn>
                              </p:par>
                              <p:par>
                                <p:cTn id="203" presetID="1" presetClass="entr" presetSubtype="0" fill="hold" grpId="3" nodeType="withEffect">
                                  <p:stCondLst>
                                    <p:cond delay="0"/>
                                  </p:stCondLst>
                                  <p:childTnLst>
                                    <p:set>
                                      <p:cBhvr>
                                        <p:cTn id="204" dur="1" fill="hold">
                                          <p:stCondLst>
                                            <p:cond delay="0"/>
                                          </p:stCondLst>
                                        </p:cTn>
                                        <p:tgtEl>
                                          <p:spTgt spid="98"/>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02"/>
                                        </p:tgtEl>
                                        <p:attrNameLst>
                                          <p:attrName>style.visibility</p:attrName>
                                        </p:attrNameLst>
                                      </p:cBhvr>
                                      <p:to>
                                        <p:strVal val="visible"/>
                                      </p:to>
                                    </p:set>
                                  </p:childTnLst>
                                </p:cTn>
                              </p:par>
                              <p:par>
                                <p:cTn id="209" presetID="1" presetClass="exit" presetSubtype="0" fill="hold" grpId="1" nodeType="withEffect">
                                  <p:stCondLst>
                                    <p:cond delay="0"/>
                                  </p:stCondLst>
                                  <p:childTnLst>
                                    <p:set>
                                      <p:cBhvr>
                                        <p:cTn id="210" dur="1" fill="hold">
                                          <p:stCondLst>
                                            <p:cond delay="0"/>
                                          </p:stCondLst>
                                        </p:cTn>
                                        <p:tgtEl>
                                          <p:spTgt spid="105"/>
                                        </p:tgtEl>
                                        <p:attrNameLst>
                                          <p:attrName>style.visibility</p:attrName>
                                        </p:attrNameLst>
                                      </p:cBhvr>
                                      <p:to>
                                        <p:strVal val="hidden"/>
                                      </p:to>
                                    </p:set>
                                  </p:childTnLst>
                                </p:cTn>
                              </p:par>
                              <p:par>
                                <p:cTn id="211" presetID="1" presetClass="exit" presetSubtype="0" fill="hold" grpId="2" nodeType="withEffect">
                                  <p:stCondLst>
                                    <p:cond delay="0"/>
                                  </p:stCondLst>
                                  <p:childTnLst>
                                    <p:set>
                                      <p:cBhvr>
                                        <p:cTn id="212" dur="1" fill="hold">
                                          <p:stCondLst>
                                            <p:cond delay="0"/>
                                          </p:stCondLst>
                                        </p:cTn>
                                        <p:tgtEl>
                                          <p:spTgt spid="60"/>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56"/>
                                        </p:tgtEl>
                                        <p:attrNameLst>
                                          <p:attrName>style.visibility</p:attrName>
                                        </p:attrNameLst>
                                      </p:cBhvr>
                                      <p:to>
                                        <p:strVal val="hidden"/>
                                      </p:to>
                                    </p:set>
                                  </p:childTnLst>
                                </p:cTn>
                              </p:par>
                              <p:par>
                                <p:cTn id="215" presetID="1" presetClass="exit" presetSubtype="0" fill="hold" nodeType="withEffect">
                                  <p:stCondLst>
                                    <p:cond delay="0"/>
                                  </p:stCondLst>
                                  <p:childTnLst>
                                    <p:set>
                                      <p:cBhvr>
                                        <p:cTn id="216" dur="1" fill="hold">
                                          <p:stCondLst>
                                            <p:cond delay="0"/>
                                          </p:stCondLst>
                                        </p:cTn>
                                        <p:tgtEl>
                                          <p:spTgt spid="84"/>
                                        </p:tgtEl>
                                        <p:attrNameLst>
                                          <p:attrName>style.visibility</p:attrName>
                                        </p:attrNameLst>
                                      </p:cBhvr>
                                      <p:to>
                                        <p:strVal val="hidden"/>
                                      </p:to>
                                    </p:set>
                                  </p:childTnLst>
                                </p:cTn>
                              </p:par>
                              <p:par>
                                <p:cTn id="217" presetID="1" presetClass="exit" presetSubtype="0" fill="hold" nodeType="withEffect">
                                  <p:stCondLst>
                                    <p:cond delay="0"/>
                                  </p:stCondLst>
                                  <p:childTnLst>
                                    <p:set>
                                      <p:cBhvr>
                                        <p:cTn id="218" dur="1" fill="hold">
                                          <p:stCondLst>
                                            <p:cond delay="0"/>
                                          </p:stCondLst>
                                        </p:cTn>
                                        <p:tgtEl>
                                          <p:spTgt spid="107"/>
                                        </p:tgtEl>
                                        <p:attrNameLst>
                                          <p:attrName>style.visibility</p:attrName>
                                        </p:attrNameLst>
                                      </p:cBhvr>
                                      <p:to>
                                        <p:strVal val="hidden"/>
                                      </p:to>
                                    </p:set>
                                  </p:childTnLst>
                                </p:cTn>
                              </p:par>
                              <p:par>
                                <p:cTn id="219" presetID="1" presetClass="exit" presetSubtype="0" fill="hold" nodeType="withEffect">
                                  <p:stCondLst>
                                    <p:cond delay="0"/>
                                  </p:stCondLst>
                                  <p:childTnLst>
                                    <p:set>
                                      <p:cBhvr>
                                        <p:cTn id="220" dur="1" fill="hold">
                                          <p:stCondLst>
                                            <p:cond delay="0"/>
                                          </p:stCondLst>
                                        </p:cTn>
                                        <p:tgtEl>
                                          <p:spTgt spid="78"/>
                                        </p:tgtEl>
                                        <p:attrNameLst>
                                          <p:attrName>style.visibility</p:attrName>
                                        </p:attrNameLst>
                                      </p:cBhvr>
                                      <p:to>
                                        <p:strVal val="hidden"/>
                                      </p:to>
                                    </p:set>
                                  </p:childTnLst>
                                </p:cTn>
                              </p:par>
                              <p:par>
                                <p:cTn id="221" presetID="1" presetClass="exit" presetSubtype="0" fill="hold" grpId="4" nodeType="withEffect">
                                  <p:stCondLst>
                                    <p:cond delay="0"/>
                                  </p:stCondLst>
                                  <p:childTnLst>
                                    <p:set>
                                      <p:cBhvr>
                                        <p:cTn id="222" dur="1" fill="hold">
                                          <p:stCondLst>
                                            <p:cond delay="0"/>
                                          </p:stCondLst>
                                        </p:cTn>
                                        <p:tgtEl>
                                          <p:spTgt spid="77"/>
                                        </p:tgtEl>
                                        <p:attrNameLst>
                                          <p:attrName>style.visibility</p:attrName>
                                        </p:attrNameLst>
                                      </p:cBhvr>
                                      <p:to>
                                        <p:strVal val="hidden"/>
                                      </p:to>
                                    </p:set>
                                  </p:childTnLst>
                                </p:cTn>
                              </p:par>
                              <p:par>
                                <p:cTn id="223" presetID="1" presetClass="exit" presetSubtype="0" fill="hold" nodeType="withEffect">
                                  <p:stCondLst>
                                    <p:cond delay="0"/>
                                  </p:stCondLst>
                                  <p:childTnLst>
                                    <p:set>
                                      <p:cBhvr>
                                        <p:cTn id="224" dur="1" fill="hold">
                                          <p:stCondLst>
                                            <p:cond delay="0"/>
                                          </p:stCondLst>
                                        </p:cTn>
                                        <p:tgtEl>
                                          <p:spTgt spid="88"/>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87"/>
                                        </p:tgtEl>
                                        <p:attrNameLst>
                                          <p:attrName>style.visibility</p:attrName>
                                        </p:attrNameLst>
                                      </p:cBhvr>
                                      <p:to>
                                        <p:strVal val="hidden"/>
                                      </p:to>
                                    </p:set>
                                  </p:childTnLst>
                                </p:cTn>
                              </p:par>
                              <p:par>
                                <p:cTn id="227" presetID="1" presetClass="exit" presetSubtype="0" fill="hold" nodeType="withEffect">
                                  <p:stCondLst>
                                    <p:cond delay="0"/>
                                  </p:stCondLst>
                                  <p:childTnLst>
                                    <p:set>
                                      <p:cBhvr>
                                        <p:cTn id="228" dur="1" fill="hold">
                                          <p:stCondLst>
                                            <p:cond delay="0"/>
                                          </p:stCondLst>
                                        </p:cTn>
                                        <p:tgtEl>
                                          <p:spTgt spid="86"/>
                                        </p:tgtEl>
                                        <p:attrNameLst>
                                          <p:attrName>style.visibility</p:attrName>
                                        </p:attrNameLst>
                                      </p:cBhvr>
                                      <p:to>
                                        <p:strVal val="hidden"/>
                                      </p:to>
                                    </p:set>
                                  </p:childTnLst>
                                </p:cTn>
                              </p:par>
                              <p:par>
                                <p:cTn id="229" presetID="1" presetClass="exit" presetSubtype="0" fill="hold" nodeType="withEffect">
                                  <p:stCondLst>
                                    <p:cond delay="0"/>
                                  </p:stCondLst>
                                  <p:childTnLst>
                                    <p:set>
                                      <p:cBhvr>
                                        <p:cTn id="230" dur="1" fill="hold">
                                          <p:stCondLst>
                                            <p:cond delay="0"/>
                                          </p:stCondLst>
                                        </p:cTn>
                                        <p:tgtEl>
                                          <p:spTgt spid="97"/>
                                        </p:tgtEl>
                                        <p:attrNameLst>
                                          <p:attrName>style.visibility</p:attrName>
                                        </p:attrNameLst>
                                      </p:cBhvr>
                                      <p:to>
                                        <p:strVal val="hidden"/>
                                      </p:to>
                                    </p:set>
                                  </p:childTnLst>
                                </p:cTn>
                              </p:par>
                              <p:par>
                                <p:cTn id="231" presetID="1" presetClass="exit" presetSubtype="0" fill="hold" grpId="4" nodeType="withEffect">
                                  <p:stCondLst>
                                    <p:cond delay="0"/>
                                  </p:stCondLst>
                                  <p:childTnLst>
                                    <p:set>
                                      <p:cBhvr>
                                        <p:cTn id="232" dur="1" fill="hold">
                                          <p:stCondLst>
                                            <p:cond delay="0"/>
                                          </p:stCondLst>
                                        </p:cTn>
                                        <p:tgtEl>
                                          <p:spTgt spid="98"/>
                                        </p:tgtEl>
                                        <p:attrNameLst>
                                          <p:attrName>style.visibility</p:attrName>
                                        </p:attrNameLst>
                                      </p:cBhvr>
                                      <p:to>
                                        <p:strVal val="hidden"/>
                                      </p:to>
                                    </p:set>
                                  </p:childTnLst>
                                </p:cTn>
                              </p:par>
                              <p:par>
                                <p:cTn id="233" presetID="1" presetClass="entr" presetSubtype="0" fill="hold" nodeType="withEffect">
                                  <p:stCondLst>
                                    <p:cond delay="0"/>
                                  </p:stCondLst>
                                  <p:childTnLst>
                                    <p:set>
                                      <p:cBhvr>
                                        <p:cTn id="234" dur="1" fill="hold">
                                          <p:stCondLst>
                                            <p:cond delay="0"/>
                                          </p:stCondLst>
                                        </p:cTn>
                                        <p:tgtEl>
                                          <p:spTgt spid="57"/>
                                        </p:tgtEl>
                                        <p:attrNameLst>
                                          <p:attrName>style.visibility</p:attrName>
                                        </p:attrNameLst>
                                      </p:cBhvr>
                                      <p:to>
                                        <p:strVal val="visible"/>
                                      </p:to>
                                    </p:set>
                                  </p:childTnLst>
                                </p:cTn>
                              </p:par>
                              <p:par>
                                <p:cTn id="235" presetID="1" presetClass="entr" presetSubtype="0" fill="hold" grpId="3" nodeType="withEffect">
                                  <p:stCondLst>
                                    <p:cond delay="0"/>
                                  </p:stCondLst>
                                  <p:childTnLst>
                                    <p:set>
                                      <p:cBhvr>
                                        <p:cTn id="236" dur="1" fill="hold">
                                          <p:stCondLst>
                                            <p:cond delay="0"/>
                                          </p:stCondLst>
                                        </p:cTn>
                                        <p:tgtEl>
                                          <p:spTgt spid="55"/>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48"/>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4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50"/>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5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67"/>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68"/>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70"/>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72"/>
                                        </p:tgtEl>
                                        <p:attrNameLst>
                                          <p:attrName>style.visibility</p:attrName>
                                        </p:attrNameLst>
                                      </p:cBhvr>
                                      <p:to>
                                        <p:strVal val="visible"/>
                                      </p:to>
                                    </p:set>
                                  </p:childTnLst>
                                </p:cTn>
                              </p:par>
                              <p:par>
                                <p:cTn id="253" presetID="1" presetClass="entr" presetSubtype="0" fill="hold" grpId="3" nodeType="withEffect">
                                  <p:stCondLst>
                                    <p:cond delay="0"/>
                                  </p:stCondLst>
                                  <p:childTnLst>
                                    <p:set>
                                      <p:cBhvr>
                                        <p:cTn id="254" dur="1" fill="hold">
                                          <p:stCondLst>
                                            <p:cond delay="0"/>
                                          </p:stCondLst>
                                        </p:cTn>
                                        <p:tgtEl>
                                          <p:spTgt spid="60"/>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56"/>
                                        </p:tgtEl>
                                        <p:attrNameLst>
                                          <p:attrName>style.visibility</p:attrName>
                                        </p:attrNameLst>
                                      </p:cBhvr>
                                      <p:to>
                                        <p:strVal val="visible"/>
                                      </p:to>
                                    </p:set>
                                  </p:childTnLst>
                                </p:cTn>
                              </p:par>
                              <p:par>
                                <p:cTn id="257" presetID="1" presetClass="exit" presetSubtype="0" fill="hold" nodeType="withEffect">
                                  <p:stCondLst>
                                    <p:cond delay="0"/>
                                  </p:stCondLst>
                                  <p:childTnLst>
                                    <p:set>
                                      <p:cBhvr>
                                        <p:cTn id="258" dur="1" fill="hold">
                                          <p:stCondLst>
                                            <p:cond delay="0"/>
                                          </p:stCondLst>
                                        </p:cTn>
                                        <p:tgtEl>
                                          <p:spTgt spid="57"/>
                                        </p:tgtEl>
                                        <p:attrNameLst>
                                          <p:attrName>style.visibility</p:attrName>
                                        </p:attrNameLst>
                                      </p:cBhvr>
                                      <p:to>
                                        <p:strVal val="hidden"/>
                                      </p:to>
                                    </p:set>
                                  </p:childTnLst>
                                </p:cTn>
                              </p:par>
                              <p:par>
                                <p:cTn id="259" presetID="1" presetClass="exit" presetSubtype="0" fill="hold" grpId="4" nodeType="withEffect">
                                  <p:stCondLst>
                                    <p:cond delay="0"/>
                                  </p:stCondLst>
                                  <p:childTnLst>
                                    <p:set>
                                      <p:cBhvr>
                                        <p:cTn id="260" dur="1" fill="hold">
                                          <p:stCondLst>
                                            <p:cond delay="0"/>
                                          </p:stCondLst>
                                        </p:cTn>
                                        <p:tgtEl>
                                          <p:spTgt spid="55"/>
                                        </p:tgtEl>
                                        <p:attrNameLst>
                                          <p:attrName>style.visibility</p:attrName>
                                        </p:attrNameLst>
                                      </p:cBhvr>
                                      <p:to>
                                        <p:strVal val="hidden"/>
                                      </p:to>
                                    </p:set>
                                  </p:childTnLst>
                                </p:cTn>
                              </p:par>
                              <p:par>
                                <p:cTn id="261" presetID="1" presetClass="entr" presetSubtype="0" fill="hold" grpId="1" nodeType="withEffect">
                                  <p:stCondLst>
                                    <p:cond delay="0"/>
                                  </p:stCondLst>
                                  <p:childTnLst>
                                    <p:set>
                                      <p:cBhvr>
                                        <p:cTn id="26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7" grpId="2"/>
      <p:bldP spid="38" grpId="0"/>
      <p:bldP spid="38" grpId="1"/>
      <p:bldP spid="38" grpId="2"/>
      <p:bldP spid="38" grpId="3"/>
      <p:bldP spid="55" grpId="0"/>
      <p:bldP spid="55" grpId="1"/>
      <p:bldP spid="55" grpId="2"/>
      <p:bldP spid="55" grpId="3"/>
      <p:bldP spid="55" grpId="4"/>
      <p:bldP spid="58" grpId="0"/>
      <p:bldP spid="58" grpId="1"/>
      <p:bldP spid="60" grpId="0"/>
      <p:bldP spid="60" grpId="1"/>
      <p:bldP spid="60" grpId="2"/>
      <p:bldP spid="60" grpId="3"/>
      <p:bldP spid="61" grpId="0"/>
      <p:bldP spid="61" grpId="1"/>
      <p:bldP spid="72" grpId="0"/>
      <p:bldP spid="72" grpId="1"/>
      <p:bldP spid="77" grpId="0"/>
      <p:bldP spid="77" grpId="1"/>
      <p:bldP spid="77" grpId="2"/>
      <p:bldP spid="77" grpId="3"/>
      <p:bldP spid="77" grpId="4"/>
      <p:bldP spid="98" grpId="0"/>
      <p:bldP spid="98" grpId="1"/>
      <p:bldP spid="98" grpId="2"/>
      <p:bldP spid="98" grpId="3"/>
      <p:bldP spid="98" grpId="4"/>
      <p:bldP spid="102" grpId="0"/>
      <p:bldP spid="103" grpId="0"/>
      <p:bldP spid="103" grpId="1"/>
      <p:bldP spid="104" grpId="0"/>
      <p:bldP spid="104" grpId="1"/>
      <p:bldP spid="105" grpId="0"/>
      <p:bldP spid="10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17</a:t>
            </a:fld>
            <a:endParaRPr lang="en-US" dirty="0"/>
          </a:p>
        </p:txBody>
      </p:sp>
      <p:sp>
        <p:nvSpPr>
          <p:cNvPr id="3" name="Rectangle 2"/>
          <p:cNvSpPr/>
          <p:nvPr/>
        </p:nvSpPr>
        <p:spPr>
          <a:xfrm>
            <a:off x="2786743" y="2682732"/>
            <a:ext cx="6923313"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Clubbing all Stages in One Shot</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2471358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07395" y="2416628"/>
            <a:ext cx="333955" cy="151925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6" name="Rectangle 5"/>
          <p:cNvSpPr/>
          <p:nvPr/>
        </p:nvSpPr>
        <p:spPr>
          <a:xfrm>
            <a:off x="1669301" y="2460639"/>
            <a:ext cx="1008490" cy="143123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7" name="Rectangle 6"/>
          <p:cNvSpPr/>
          <p:nvPr/>
        </p:nvSpPr>
        <p:spPr>
          <a:xfrm>
            <a:off x="3446891" y="2252695"/>
            <a:ext cx="1952423" cy="208230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40"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TextBox 57"/>
          <p:cNvSpPr txBox="1"/>
          <p:nvPr/>
        </p:nvSpPr>
        <p:spPr>
          <a:xfrm>
            <a:off x="6971305" y="3689665"/>
            <a:ext cx="425394" cy="246221"/>
          </a:xfrm>
          <a:prstGeom prst="rect">
            <a:avLst/>
          </a:prstGeom>
          <a:noFill/>
        </p:spPr>
        <p:txBody>
          <a:bodyPr wrap="square" rtlCol="0">
            <a:spAutoFit/>
          </a:bodyPr>
          <a:lstStyle/>
          <a:p>
            <a:r>
              <a:rPr lang="en-IN" sz="1000" dirty="0"/>
              <a:t>ALU</a:t>
            </a:r>
          </a:p>
        </p:txBody>
      </p:sp>
      <p:sp>
        <p:nvSpPr>
          <p:cNvPr id="2" name="TextBox 1"/>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2" name="TextBox 11"/>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4" name="Straight Arrow Connector 3"/>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1255" y="2374825"/>
            <a:ext cx="424543" cy="16110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5" idx="6"/>
            <a:endCxn id="5"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21" name="TextBox 20"/>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2"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30" name="Group 229"/>
          <p:cNvGrpSpPr/>
          <p:nvPr/>
        </p:nvGrpSpPr>
        <p:grpSpPr>
          <a:xfrm>
            <a:off x="1344385" y="990600"/>
            <a:ext cx="513096" cy="1593657"/>
            <a:chOff x="1344385" y="990600"/>
            <a:chExt cx="513096" cy="1593657"/>
          </a:xfrm>
        </p:grpSpPr>
        <p:cxnSp>
          <p:nvCxnSpPr>
            <p:cNvPr id="55" name="Straight Connector 54"/>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63" name="TextBox 62"/>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31" name="Group 230"/>
          <p:cNvGrpSpPr/>
          <p:nvPr/>
        </p:nvGrpSpPr>
        <p:grpSpPr>
          <a:xfrm>
            <a:off x="137718" y="359228"/>
            <a:ext cx="2540073" cy="2344110"/>
            <a:chOff x="137718" y="359228"/>
            <a:chExt cx="2540073" cy="2344110"/>
          </a:xfrm>
        </p:grpSpPr>
        <p:cxnSp>
          <p:nvCxnSpPr>
            <p:cNvPr id="65" name="Straight Connector 64"/>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a:off x="8410777" y="2252695"/>
            <a:ext cx="1952423" cy="2082308"/>
          </a:xfrm>
          <a:prstGeom prst="rect">
            <a:avLst/>
          </a:prstGeom>
          <a:solidFill>
            <a:schemeClr val="bg2">
              <a:lumMod val="50000"/>
            </a:schemeClr>
          </a:solid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80" name="TextBox 79"/>
          <p:cNvSpPr txBox="1"/>
          <p:nvPr/>
        </p:nvSpPr>
        <p:spPr>
          <a:xfrm>
            <a:off x="3457777" y="2298020"/>
            <a:ext cx="979714" cy="215444"/>
          </a:xfrm>
          <a:prstGeom prst="rect">
            <a:avLst/>
          </a:prstGeom>
          <a:noFill/>
        </p:spPr>
        <p:txBody>
          <a:bodyPr wrap="square" rtlCol="0">
            <a:spAutoFit/>
          </a:bodyPr>
          <a:lstStyle/>
          <a:p>
            <a:r>
              <a:rPr lang="en-IN" sz="800" dirty="0"/>
              <a:t>Read Register 1</a:t>
            </a:r>
          </a:p>
        </p:txBody>
      </p:sp>
      <p:sp>
        <p:nvSpPr>
          <p:cNvPr id="81" name="TextBox 80"/>
          <p:cNvSpPr txBox="1"/>
          <p:nvPr/>
        </p:nvSpPr>
        <p:spPr>
          <a:xfrm>
            <a:off x="3457773" y="2689912"/>
            <a:ext cx="979714" cy="215444"/>
          </a:xfrm>
          <a:prstGeom prst="rect">
            <a:avLst/>
          </a:prstGeom>
          <a:noFill/>
        </p:spPr>
        <p:txBody>
          <a:bodyPr wrap="square" rtlCol="0">
            <a:spAutoFit/>
          </a:bodyPr>
          <a:lstStyle/>
          <a:p>
            <a:r>
              <a:rPr lang="en-IN" sz="800" dirty="0"/>
              <a:t>Read Register 2</a:t>
            </a:r>
          </a:p>
        </p:txBody>
      </p:sp>
      <p:sp>
        <p:nvSpPr>
          <p:cNvPr id="82" name="TextBox 81"/>
          <p:cNvSpPr txBox="1"/>
          <p:nvPr/>
        </p:nvSpPr>
        <p:spPr>
          <a:xfrm>
            <a:off x="3468655" y="3419270"/>
            <a:ext cx="979714" cy="215444"/>
          </a:xfrm>
          <a:prstGeom prst="rect">
            <a:avLst/>
          </a:prstGeom>
          <a:noFill/>
        </p:spPr>
        <p:txBody>
          <a:bodyPr wrap="square" rtlCol="0">
            <a:spAutoFit/>
          </a:bodyPr>
          <a:lstStyle/>
          <a:p>
            <a:r>
              <a:rPr lang="en-IN" sz="800" dirty="0"/>
              <a:t>Write Register</a:t>
            </a:r>
          </a:p>
        </p:txBody>
      </p:sp>
      <p:sp>
        <p:nvSpPr>
          <p:cNvPr id="83" name="TextBox 82"/>
          <p:cNvSpPr txBox="1"/>
          <p:nvPr/>
        </p:nvSpPr>
        <p:spPr>
          <a:xfrm>
            <a:off x="3457765" y="4039768"/>
            <a:ext cx="979714" cy="215444"/>
          </a:xfrm>
          <a:prstGeom prst="rect">
            <a:avLst/>
          </a:prstGeom>
          <a:noFill/>
        </p:spPr>
        <p:txBody>
          <a:bodyPr wrap="square" rtlCol="0">
            <a:spAutoFit/>
          </a:bodyPr>
          <a:lstStyle/>
          <a:p>
            <a:r>
              <a:rPr lang="en-IN" sz="800" dirty="0"/>
              <a:t>Write Data</a:t>
            </a:r>
          </a:p>
        </p:txBody>
      </p:sp>
      <p:grpSp>
        <p:nvGrpSpPr>
          <p:cNvPr id="232" name="Group 231"/>
          <p:cNvGrpSpPr/>
          <p:nvPr/>
        </p:nvGrpSpPr>
        <p:grpSpPr>
          <a:xfrm>
            <a:off x="2680113" y="2394856"/>
            <a:ext cx="788542" cy="3102429"/>
            <a:chOff x="2680113" y="2405742"/>
            <a:chExt cx="788542" cy="3102429"/>
          </a:xfrm>
        </p:grpSpPr>
        <p:cxnSp>
          <p:nvCxnSpPr>
            <p:cNvPr id="85" name="Straight Connector 84"/>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80"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1"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82"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3947622" y="4724400"/>
            <a:ext cx="907407" cy="138248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3" name="Straight Arrow Connector 102"/>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105"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6" name="TextBox 105"/>
          <p:cNvSpPr txBox="1"/>
          <p:nvPr/>
        </p:nvSpPr>
        <p:spPr>
          <a:xfrm>
            <a:off x="6714749" y="867489"/>
            <a:ext cx="652720" cy="246221"/>
          </a:xfrm>
          <a:prstGeom prst="rect">
            <a:avLst/>
          </a:prstGeom>
          <a:noFill/>
        </p:spPr>
        <p:txBody>
          <a:bodyPr wrap="square" rtlCol="0">
            <a:spAutoFit/>
          </a:bodyPr>
          <a:lstStyle/>
          <a:p>
            <a:r>
              <a:rPr lang="en-IN" sz="1000" dirty="0"/>
              <a:t>Add</a:t>
            </a:r>
          </a:p>
        </p:txBody>
      </p:sp>
      <p:sp>
        <p:nvSpPr>
          <p:cNvPr id="107" name="TextBox 106"/>
          <p:cNvSpPr txBox="1"/>
          <p:nvPr/>
        </p:nvSpPr>
        <p:spPr>
          <a:xfrm>
            <a:off x="4776513" y="2368813"/>
            <a:ext cx="979714" cy="215444"/>
          </a:xfrm>
          <a:prstGeom prst="rect">
            <a:avLst/>
          </a:prstGeom>
          <a:noFill/>
        </p:spPr>
        <p:txBody>
          <a:bodyPr wrap="square" rtlCol="0">
            <a:spAutoFit/>
          </a:bodyPr>
          <a:lstStyle/>
          <a:p>
            <a:r>
              <a:rPr lang="en-IN" sz="800" dirty="0"/>
              <a:t>Read Data 1</a:t>
            </a:r>
          </a:p>
        </p:txBody>
      </p:sp>
      <p:sp>
        <p:nvSpPr>
          <p:cNvPr id="108" name="TextBox 107"/>
          <p:cNvSpPr txBox="1"/>
          <p:nvPr/>
        </p:nvSpPr>
        <p:spPr>
          <a:xfrm>
            <a:off x="4764059" y="3695260"/>
            <a:ext cx="979714" cy="215444"/>
          </a:xfrm>
          <a:prstGeom prst="rect">
            <a:avLst/>
          </a:prstGeom>
          <a:noFill/>
        </p:spPr>
        <p:txBody>
          <a:bodyPr wrap="square" rtlCol="0">
            <a:spAutoFit/>
          </a:bodyPr>
          <a:lstStyle/>
          <a:p>
            <a:r>
              <a:rPr lang="en-IN" sz="800" dirty="0"/>
              <a:t>Read Data 2</a:t>
            </a:r>
          </a:p>
        </p:txBody>
      </p:sp>
      <p:sp>
        <p:nvSpPr>
          <p:cNvPr id="109" name="Oval 108"/>
          <p:cNvSpPr/>
          <p:nvPr/>
        </p:nvSpPr>
        <p:spPr>
          <a:xfrm>
            <a:off x="5743773" y="3526992"/>
            <a:ext cx="355344" cy="1081533"/>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11" name="Straight Arrow Connector 110"/>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115" name="TextBox 114"/>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117" name="Straight Arrow Connector 116"/>
          <p:cNvCxnSpPr>
            <a:stCxn id="109"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5921445" y="705669"/>
            <a:ext cx="604376" cy="65694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Shift left by 1</a:t>
            </a:r>
          </a:p>
        </p:txBody>
      </p:sp>
      <p:cxnSp>
        <p:nvCxnSpPr>
          <p:cNvPr id="152" name="Straight Arrow Connector 151"/>
          <p:cNvCxnSpPr>
            <a:stCxn id="124"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04" name="Group 203"/>
          <p:cNvGrpSpPr/>
          <p:nvPr/>
        </p:nvGrpSpPr>
        <p:grpSpPr>
          <a:xfrm>
            <a:off x="1355271" y="587829"/>
            <a:ext cx="5437498" cy="1462651"/>
            <a:chOff x="1355271" y="587829"/>
            <a:chExt cx="5437498" cy="1462651"/>
          </a:xfrm>
        </p:grpSpPr>
        <p:cxnSp>
          <p:nvCxnSpPr>
            <p:cNvPr id="154" name="Straight Connector 153"/>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173" name="Straight Connector 172"/>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21"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3" name="Group 232"/>
          <p:cNvGrpSpPr/>
          <p:nvPr/>
        </p:nvGrpSpPr>
        <p:grpSpPr>
          <a:xfrm>
            <a:off x="4855029" y="1171645"/>
            <a:ext cx="1104477" cy="4336526"/>
            <a:chOff x="4855029" y="1171645"/>
            <a:chExt cx="1104477" cy="4336526"/>
          </a:xfrm>
        </p:grpSpPr>
        <p:cxnSp>
          <p:nvCxnSpPr>
            <p:cNvPr id="120" name="Straight Connector 119"/>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1" name="TextBox 200"/>
          <p:cNvSpPr txBox="1"/>
          <p:nvPr/>
        </p:nvSpPr>
        <p:spPr>
          <a:xfrm>
            <a:off x="7197472" y="2509193"/>
            <a:ext cx="463919" cy="261610"/>
          </a:xfrm>
          <a:prstGeom prst="rect">
            <a:avLst/>
          </a:prstGeom>
          <a:noFill/>
        </p:spPr>
        <p:txBody>
          <a:bodyPr wrap="square" rtlCol="0">
            <a:spAutoFit/>
          </a:bodyPr>
          <a:lstStyle/>
          <a:p>
            <a:r>
              <a:rPr lang="en-IN" sz="1100" dirty="0"/>
              <a:t>Zero</a:t>
            </a:r>
          </a:p>
        </p:txBody>
      </p:sp>
      <p:sp>
        <p:nvSpPr>
          <p:cNvPr id="202" name="TextBox 201"/>
          <p:cNvSpPr txBox="1"/>
          <p:nvPr/>
        </p:nvSpPr>
        <p:spPr>
          <a:xfrm>
            <a:off x="7122874" y="2960619"/>
            <a:ext cx="768702" cy="261610"/>
          </a:xfrm>
          <a:prstGeom prst="rect">
            <a:avLst/>
          </a:prstGeom>
          <a:noFill/>
        </p:spPr>
        <p:txBody>
          <a:bodyPr wrap="square" rtlCol="0">
            <a:spAutoFit/>
          </a:bodyPr>
          <a:lstStyle/>
          <a:p>
            <a:r>
              <a:rPr lang="en-IN" sz="1100" dirty="0"/>
              <a:t>Result</a:t>
            </a:r>
          </a:p>
        </p:txBody>
      </p:sp>
      <p:sp>
        <p:nvSpPr>
          <p:cNvPr id="205" name="TextBox 204"/>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206" name="TextBox 205"/>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207" name="TextBox 206"/>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235" name="Group 234"/>
          <p:cNvGrpSpPr/>
          <p:nvPr/>
        </p:nvGrpSpPr>
        <p:grpSpPr>
          <a:xfrm>
            <a:off x="7605766" y="2374825"/>
            <a:ext cx="805011" cy="684075"/>
            <a:chOff x="7605766" y="2374825"/>
            <a:chExt cx="805011" cy="684075"/>
          </a:xfrm>
        </p:grpSpPr>
        <p:cxnSp>
          <p:nvCxnSpPr>
            <p:cNvPr id="209" name="Straight Connector 208"/>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34" name="Group 233"/>
          <p:cNvGrpSpPr/>
          <p:nvPr/>
        </p:nvGrpSpPr>
        <p:grpSpPr>
          <a:xfrm>
            <a:off x="5475514" y="3807878"/>
            <a:ext cx="2902601" cy="1286636"/>
            <a:chOff x="5475514" y="3807878"/>
            <a:chExt cx="2902601" cy="1286636"/>
          </a:xfrm>
        </p:grpSpPr>
        <p:cxnSp>
          <p:nvCxnSpPr>
            <p:cNvPr id="219" name="Straight Connector 218"/>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endCxn id="207"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37" name="Oval 236"/>
          <p:cNvSpPr/>
          <p:nvPr/>
        </p:nvSpPr>
        <p:spPr>
          <a:xfrm>
            <a:off x="11299370" y="2428682"/>
            <a:ext cx="424543" cy="16110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238" name="TextBox 237"/>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239" name="TextBox 238"/>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327" name="Group 326"/>
          <p:cNvGrpSpPr/>
          <p:nvPr/>
        </p:nvGrpSpPr>
        <p:grpSpPr>
          <a:xfrm>
            <a:off x="10363200" y="2405742"/>
            <a:ext cx="910607" cy="405318"/>
            <a:chOff x="10363200" y="2405742"/>
            <a:chExt cx="910607" cy="405318"/>
          </a:xfrm>
        </p:grpSpPr>
        <p:cxnSp>
          <p:nvCxnSpPr>
            <p:cNvPr id="241" name="Straight Connector 240"/>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58" name="Group 257"/>
          <p:cNvGrpSpPr/>
          <p:nvPr/>
        </p:nvGrpSpPr>
        <p:grpSpPr>
          <a:xfrm>
            <a:off x="7879583" y="3069652"/>
            <a:ext cx="3394224" cy="2699776"/>
            <a:chOff x="7879583" y="3069652"/>
            <a:chExt cx="3394224" cy="2699776"/>
          </a:xfrm>
        </p:grpSpPr>
        <p:cxnSp>
          <p:nvCxnSpPr>
            <p:cNvPr id="247" name="Straight Connector 24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endCxn id="239"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260" name="Straight Connector 259"/>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37"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78" name="Straight Connector 277"/>
          <p:cNvCxnSpPr/>
          <p:nvPr/>
        </p:nvCxnSpPr>
        <p:spPr>
          <a:xfrm flipH="1">
            <a:off x="2808514" y="0"/>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flipH="1">
            <a:off x="5627984" y="43540"/>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flipH="1">
            <a:off x="7761636" y="54422"/>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flipH="1">
            <a:off x="10777054" y="65304"/>
            <a:ext cx="43543" cy="6651171"/>
          </a:xfrm>
          <a:prstGeom prst="line">
            <a:avLst/>
          </a:prstGeom>
          <a:ln>
            <a:solidFill>
              <a:srgbClr val="FFFF00"/>
            </a:solidFill>
            <a:prstDash val="lgDash"/>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3" name="Rectangle 282"/>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4" name="Rectangle 283"/>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5" name="Rectangle 284"/>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6" name="Rectangle 285"/>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305" name="Straight Connector 304"/>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V="1">
            <a:off x="7041109" y="1439767"/>
            <a:ext cx="0" cy="460480"/>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310" name="TextBox 309"/>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322" name="Straight Connector 321"/>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flipH="1" flipV="1">
            <a:off x="9381509" y="326570"/>
            <a:ext cx="251" cy="1908773"/>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328" name="TextBox 327"/>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329" name="TextBox 328"/>
          <p:cNvSpPr txBox="1"/>
          <p:nvPr/>
        </p:nvSpPr>
        <p:spPr>
          <a:xfrm>
            <a:off x="11542395" y="2193652"/>
            <a:ext cx="987061"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330" name="TextBox 329"/>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331" name="TextBox 330"/>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332" name="TextBox 331"/>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333" name="TextBox 332"/>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334" name="Snip Diagonal Corner Rectangle 333"/>
          <p:cNvSpPr/>
          <p:nvPr/>
        </p:nvSpPr>
        <p:spPr>
          <a:xfrm>
            <a:off x="4178005" y="899497"/>
            <a:ext cx="1038394" cy="792282"/>
          </a:xfrm>
          <a:prstGeom prst="snip2Diag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 Unit</a:t>
            </a:r>
          </a:p>
        </p:txBody>
      </p:sp>
      <p:cxnSp>
        <p:nvCxnSpPr>
          <p:cNvPr id="348" name="Straight Connector 347"/>
          <p:cNvCxnSpPr/>
          <p:nvPr/>
        </p:nvCxnSpPr>
        <p:spPr>
          <a:xfrm>
            <a:off x="5216399" y="1439767"/>
            <a:ext cx="1824710" cy="0"/>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grpSp>
        <p:nvGrpSpPr>
          <p:cNvPr id="435" name="Group 434"/>
          <p:cNvGrpSpPr/>
          <p:nvPr/>
        </p:nvGrpSpPr>
        <p:grpSpPr>
          <a:xfrm>
            <a:off x="460743" y="43540"/>
            <a:ext cx="11041905" cy="4529467"/>
            <a:chOff x="460743" y="43540"/>
            <a:chExt cx="11041905" cy="4529467"/>
          </a:xfrm>
        </p:grpSpPr>
        <p:grpSp>
          <p:nvGrpSpPr>
            <p:cNvPr id="365" name="Group 364"/>
            <p:cNvGrpSpPr/>
            <p:nvPr/>
          </p:nvGrpSpPr>
          <p:grpSpPr>
            <a:xfrm>
              <a:off x="4514465" y="326570"/>
              <a:ext cx="4867044" cy="572927"/>
              <a:chOff x="4514465" y="326570"/>
              <a:chExt cx="4867044" cy="572927"/>
            </a:xfrm>
          </p:grpSpPr>
          <p:cxnSp>
            <p:nvCxnSpPr>
              <p:cNvPr id="351" name="Straight Connector 350"/>
              <p:cNvCxnSpPr/>
              <p:nvPr/>
            </p:nvCxnSpPr>
            <p:spPr>
              <a:xfrm>
                <a:off x="4514465" y="326570"/>
                <a:ext cx="4867044" cy="0"/>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flipH="1">
                <a:off x="4514467" y="326570"/>
                <a:ext cx="1" cy="572927"/>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381" name="Group 380"/>
            <p:cNvGrpSpPr/>
            <p:nvPr/>
          </p:nvGrpSpPr>
          <p:grpSpPr>
            <a:xfrm>
              <a:off x="4398468" y="43540"/>
              <a:ext cx="6053301" cy="4529467"/>
              <a:chOff x="4398468" y="43540"/>
              <a:chExt cx="6053301" cy="4529467"/>
            </a:xfrm>
          </p:grpSpPr>
          <p:cxnSp>
            <p:nvCxnSpPr>
              <p:cNvPr id="355" name="Straight Connector 354"/>
              <p:cNvCxnSpPr/>
              <p:nvPr/>
            </p:nvCxnSpPr>
            <p:spPr>
              <a:xfrm>
                <a:off x="4401325" y="65304"/>
                <a:ext cx="6040674" cy="0"/>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flipH="1">
                <a:off x="4398468" y="43540"/>
                <a:ext cx="2857" cy="855957"/>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p:nvCxnSpPr>
            <p:spPr>
              <a:xfrm>
                <a:off x="10428718" y="71087"/>
                <a:ext cx="13281" cy="4482977"/>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flipH="1" flipV="1">
                <a:off x="9425308" y="4554066"/>
                <a:ext cx="1026461" cy="18941"/>
              </a:xfrm>
              <a:prstGeom prst="line">
                <a:avLst/>
              </a:prstGeom>
              <a:effectLst>
                <a:glow rad="165100">
                  <a:srgbClr val="FFFF00">
                    <a:alpha val="40000"/>
                  </a:srgbClr>
                </a:glow>
              </a:effectLst>
            </p:spPr>
            <p:style>
              <a:lnRef idx="1">
                <a:schemeClr val="accent1"/>
              </a:lnRef>
              <a:fillRef idx="0">
                <a:schemeClr val="accent1"/>
              </a:fillRef>
              <a:effectRef idx="0">
                <a:schemeClr val="accent1"/>
              </a:effectRef>
              <a:fontRef idx="minor">
                <a:schemeClr val="tx1"/>
              </a:fontRef>
            </p:style>
          </p:cxnSp>
        </p:grpSp>
        <p:grpSp>
          <p:nvGrpSpPr>
            <p:cNvPr id="388" name="Group 387"/>
            <p:cNvGrpSpPr/>
            <p:nvPr/>
          </p:nvGrpSpPr>
          <p:grpSpPr>
            <a:xfrm>
              <a:off x="5216399" y="1548463"/>
              <a:ext cx="6286249" cy="682219"/>
              <a:chOff x="5216399" y="1548463"/>
              <a:chExt cx="6286249" cy="682219"/>
            </a:xfrm>
          </p:grpSpPr>
          <p:cxnSp>
            <p:nvCxnSpPr>
              <p:cNvPr id="383" name="Straight Connector 382"/>
              <p:cNvCxnSpPr/>
              <p:nvPr/>
            </p:nvCxnSpPr>
            <p:spPr>
              <a:xfrm flipV="1">
                <a:off x="5216399" y="1548463"/>
                <a:ext cx="6286249" cy="40888"/>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11502648" y="1548463"/>
                <a:ext cx="0" cy="682219"/>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grpSp>
        <p:cxnSp>
          <p:nvCxnSpPr>
            <p:cNvPr id="392" name="Straight Connector 391"/>
            <p:cNvCxnSpPr/>
            <p:nvPr/>
          </p:nvCxnSpPr>
          <p:spPr>
            <a:xfrm>
              <a:off x="4976325" y="1697073"/>
              <a:ext cx="0" cy="264531"/>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93" name="Straight Connector 392"/>
            <p:cNvCxnSpPr>
              <a:endCxn id="330" idx="1"/>
            </p:cNvCxnSpPr>
            <p:nvPr/>
          </p:nvCxnSpPr>
          <p:spPr>
            <a:xfrm flipH="1">
              <a:off x="4417497" y="1686183"/>
              <a:ext cx="3638" cy="383143"/>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flipH="1">
              <a:off x="4974688" y="1959967"/>
              <a:ext cx="946757" cy="1"/>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398" name="Straight Connector 397"/>
            <p:cNvCxnSpPr>
              <a:stCxn id="328" idx="1"/>
            </p:cNvCxnSpPr>
            <p:nvPr/>
          </p:nvCxnSpPr>
          <p:spPr>
            <a:xfrm flipV="1">
              <a:off x="5911679" y="1959967"/>
              <a:ext cx="9766" cy="1449813"/>
            </a:xfrm>
            <a:prstGeom prst="line">
              <a:avLst/>
            </a:prstGeom>
            <a:effectLst>
              <a:glow rad="127000">
                <a:srgbClr val="FFFF00">
                  <a:alpha val="40000"/>
                </a:srgbClr>
              </a:glow>
            </a:effectLst>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p:nvCxnSpPr>
          <p:spPr>
            <a:xfrm>
              <a:off x="7573108" y="2629916"/>
              <a:ext cx="395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flipV="1">
              <a:off x="7968342" y="2122960"/>
              <a:ext cx="0" cy="506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6" name="Straight Connector 415"/>
            <p:cNvCxnSpPr>
              <a:stCxn id="334" idx="0"/>
            </p:cNvCxnSpPr>
            <p:nvPr/>
          </p:nvCxnSpPr>
          <p:spPr>
            <a:xfrm flipV="1">
              <a:off x="5216399" y="1280956"/>
              <a:ext cx="2828144" cy="14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8044543" y="1280956"/>
              <a:ext cx="0" cy="548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a:off x="8044543" y="1826567"/>
              <a:ext cx="4898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7968342" y="2112870"/>
              <a:ext cx="5660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5" name="Straight Connector 424"/>
            <p:cNvCxnSpPr>
              <a:stCxn id="423" idx="3"/>
            </p:cNvCxnSpPr>
            <p:nvPr/>
          </p:nvCxnSpPr>
          <p:spPr>
            <a:xfrm>
              <a:off x="8958937" y="1954635"/>
              <a:ext cx="261263" cy="0"/>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flipV="1">
              <a:off x="9220200" y="163285"/>
              <a:ext cx="0" cy="1770884"/>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flipH="1">
              <a:off x="486305" y="163285"/>
              <a:ext cx="8733895" cy="76201"/>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flipV="1">
              <a:off x="460743" y="239486"/>
              <a:ext cx="25562" cy="1895157"/>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grpSp>
      <p:sp>
        <p:nvSpPr>
          <p:cNvPr id="423" name="Flowchart: Delay 422"/>
          <p:cNvSpPr/>
          <p:nvPr/>
        </p:nvSpPr>
        <p:spPr>
          <a:xfrm>
            <a:off x="8203943" y="1732222"/>
            <a:ext cx="754994" cy="444826"/>
          </a:xfrm>
          <a:prstGeom prst="flowChartDelay">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7116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3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3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0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0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0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0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0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0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0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34"/>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3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3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38"/>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32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39"/>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203"/>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7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2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23"/>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307"/>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325"/>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30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32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32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1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3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328"/>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33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331"/>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332"/>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329"/>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334"/>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35"/>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42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0" grpId="0" animBg="1"/>
      <p:bldP spid="58" grpId="0"/>
      <p:bldP spid="2" grpId="0"/>
      <p:bldP spid="12" grpId="0"/>
      <p:bldP spid="15" grpId="0" animBg="1"/>
      <p:bldP spid="18" grpId="0"/>
      <p:bldP spid="21" grpId="0"/>
      <p:bldP spid="22" grpId="0" animBg="1"/>
      <p:bldP spid="62" grpId="0"/>
      <p:bldP spid="63" grpId="0"/>
      <p:bldP spid="79" grpId="0" animBg="1"/>
      <p:bldP spid="80" grpId="0"/>
      <p:bldP spid="81" grpId="0"/>
      <p:bldP spid="82" grpId="0"/>
      <p:bldP spid="83" grpId="0"/>
      <p:bldP spid="100" grpId="0" animBg="1"/>
      <p:bldP spid="104" grpId="0"/>
      <p:bldP spid="105" grpId="0" animBg="1"/>
      <p:bldP spid="106" grpId="0"/>
      <p:bldP spid="107" grpId="0"/>
      <p:bldP spid="108" grpId="0"/>
      <p:bldP spid="109" grpId="0" animBg="1"/>
      <p:bldP spid="114" grpId="0"/>
      <p:bldP spid="115" grpId="0"/>
      <p:bldP spid="124" grpId="0" animBg="1"/>
      <p:bldP spid="201" grpId="0"/>
      <p:bldP spid="202" grpId="0"/>
      <p:bldP spid="205" grpId="0"/>
      <p:bldP spid="206" grpId="0"/>
      <p:bldP spid="207" grpId="0"/>
      <p:bldP spid="237" grpId="0" animBg="1"/>
      <p:bldP spid="238" grpId="0"/>
      <p:bldP spid="239" grpId="0"/>
      <p:bldP spid="282" grpId="0"/>
      <p:bldP spid="283" grpId="0"/>
      <p:bldP spid="284" grpId="0"/>
      <p:bldP spid="285" grpId="0"/>
      <p:bldP spid="286" grpId="0"/>
      <p:bldP spid="310" grpId="0"/>
      <p:bldP spid="328" grpId="0"/>
      <p:bldP spid="329" grpId="0"/>
      <p:bldP spid="330" grpId="0"/>
      <p:bldP spid="331" grpId="0"/>
      <p:bldP spid="332" grpId="0"/>
      <p:bldP spid="333" grpId="0"/>
      <p:bldP spid="334" grpId="0" animBg="1"/>
      <p:bldP spid="4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46891" y="2252695"/>
            <a:ext cx="1952423" cy="208230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5" name="Oval 14"/>
          <p:cNvSpPr/>
          <p:nvPr/>
        </p:nvSpPr>
        <p:spPr>
          <a:xfrm>
            <a:off x="261255" y="2374825"/>
            <a:ext cx="424543" cy="16110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21" name="TextBox 20"/>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80" name="TextBox 79"/>
          <p:cNvSpPr txBox="1"/>
          <p:nvPr/>
        </p:nvSpPr>
        <p:spPr>
          <a:xfrm>
            <a:off x="3457777" y="2298020"/>
            <a:ext cx="979714" cy="215444"/>
          </a:xfrm>
          <a:prstGeom prst="rect">
            <a:avLst/>
          </a:prstGeom>
          <a:noFill/>
        </p:spPr>
        <p:txBody>
          <a:bodyPr wrap="square" rtlCol="0">
            <a:spAutoFit/>
          </a:bodyPr>
          <a:lstStyle/>
          <a:p>
            <a:r>
              <a:rPr lang="en-IN" sz="800" dirty="0"/>
              <a:t>Read Register 1</a:t>
            </a:r>
          </a:p>
        </p:txBody>
      </p:sp>
      <p:sp>
        <p:nvSpPr>
          <p:cNvPr id="81" name="TextBox 80"/>
          <p:cNvSpPr txBox="1"/>
          <p:nvPr/>
        </p:nvSpPr>
        <p:spPr>
          <a:xfrm>
            <a:off x="3457773" y="2689912"/>
            <a:ext cx="979714" cy="215444"/>
          </a:xfrm>
          <a:prstGeom prst="rect">
            <a:avLst/>
          </a:prstGeom>
          <a:noFill/>
        </p:spPr>
        <p:txBody>
          <a:bodyPr wrap="square" rtlCol="0">
            <a:spAutoFit/>
          </a:bodyPr>
          <a:lstStyle/>
          <a:p>
            <a:r>
              <a:rPr lang="en-IN" sz="800" dirty="0"/>
              <a:t>Read Register 2</a:t>
            </a:r>
          </a:p>
        </p:txBody>
      </p:sp>
      <p:sp>
        <p:nvSpPr>
          <p:cNvPr id="82" name="TextBox 81"/>
          <p:cNvSpPr txBox="1"/>
          <p:nvPr/>
        </p:nvSpPr>
        <p:spPr>
          <a:xfrm>
            <a:off x="3468655" y="3419270"/>
            <a:ext cx="979714" cy="215444"/>
          </a:xfrm>
          <a:prstGeom prst="rect">
            <a:avLst/>
          </a:prstGeom>
          <a:noFill/>
        </p:spPr>
        <p:txBody>
          <a:bodyPr wrap="square" rtlCol="0">
            <a:spAutoFit/>
          </a:bodyPr>
          <a:lstStyle/>
          <a:p>
            <a:r>
              <a:rPr lang="en-IN" sz="800" dirty="0"/>
              <a:t>Write Register</a:t>
            </a:r>
          </a:p>
        </p:txBody>
      </p:sp>
      <p:sp>
        <p:nvSpPr>
          <p:cNvPr id="83" name="TextBox 82"/>
          <p:cNvSpPr txBox="1"/>
          <p:nvPr/>
        </p:nvSpPr>
        <p:spPr>
          <a:xfrm>
            <a:off x="3457765" y="4039768"/>
            <a:ext cx="979714" cy="215444"/>
          </a:xfrm>
          <a:prstGeom prst="rect">
            <a:avLst/>
          </a:prstGeom>
          <a:noFill/>
        </p:spPr>
        <p:txBody>
          <a:bodyPr wrap="square" rtlCol="0">
            <a:spAutoFit/>
          </a:bodyPr>
          <a:lstStyle/>
          <a:p>
            <a:r>
              <a:rPr lang="en-IN" sz="800" dirty="0"/>
              <a:t>Write Data</a:t>
            </a:r>
          </a:p>
        </p:txBody>
      </p:sp>
      <p:sp>
        <p:nvSpPr>
          <p:cNvPr id="105"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6" name="TextBox 105"/>
          <p:cNvSpPr txBox="1"/>
          <p:nvPr/>
        </p:nvSpPr>
        <p:spPr>
          <a:xfrm>
            <a:off x="6714749" y="867489"/>
            <a:ext cx="652720" cy="246221"/>
          </a:xfrm>
          <a:prstGeom prst="rect">
            <a:avLst/>
          </a:prstGeom>
          <a:noFill/>
        </p:spPr>
        <p:txBody>
          <a:bodyPr wrap="square" rtlCol="0">
            <a:spAutoFit/>
          </a:bodyPr>
          <a:lstStyle/>
          <a:p>
            <a:r>
              <a:rPr lang="en-IN" sz="1000" dirty="0"/>
              <a:t>Add</a:t>
            </a:r>
          </a:p>
        </p:txBody>
      </p:sp>
      <p:sp>
        <p:nvSpPr>
          <p:cNvPr id="107" name="TextBox 106"/>
          <p:cNvSpPr txBox="1"/>
          <p:nvPr/>
        </p:nvSpPr>
        <p:spPr>
          <a:xfrm>
            <a:off x="4776513" y="2368813"/>
            <a:ext cx="979714" cy="215444"/>
          </a:xfrm>
          <a:prstGeom prst="rect">
            <a:avLst/>
          </a:prstGeom>
          <a:noFill/>
        </p:spPr>
        <p:txBody>
          <a:bodyPr wrap="square" rtlCol="0">
            <a:spAutoFit/>
          </a:bodyPr>
          <a:lstStyle/>
          <a:p>
            <a:r>
              <a:rPr lang="en-IN" sz="800" dirty="0"/>
              <a:t>Read Data 1</a:t>
            </a:r>
          </a:p>
        </p:txBody>
      </p:sp>
      <p:sp>
        <p:nvSpPr>
          <p:cNvPr id="108" name="TextBox 107"/>
          <p:cNvSpPr txBox="1"/>
          <p:nvPr/>
        </p:nvSpPr>
        <p:spPr>
          <a:xfrm>
            <a:off x="4764059" y="3695260"/>
            <a:ext cx="979714" cy="215444"/>
          </a:xfrm>
          <a:prstGeom prst="rect">
            <a:avLst/>
          </a:prstGeom>
          <a:noFill/>
        </p:spPr>
        <p:txBody>
          <a:bodyPr wrap="square" rtlCol="0">
            <a:spAutoFit/>
          </a:bodyPr>
          <a:lstStyle/>
          <a:p>
            <a:r>
              <a:rPr lang="en-IN" sz="800" dirty="0"/>
              <a:t>Read Data 2</a:t>
            </a:r>
          </a:p>
        </p:txBody>
      </p:sp>
      <p:grpSp>
        <p:nvGrpSpPr>
          <p:cNvPr id="203" name="Group 202"/>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173" name="Straight Connector 172"/>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endCxn id="21"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7" name="Oval 236"/>
          <p:cNvSpPr/>
          <p:nvPr/>
        </p:nvSpPr>
        <p:spPr>
          <a:xfrm>
            <a:off x="11299370" y="2428682"/>
            <a:ext cx="424543" cy="161108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238" name="TextBox 237"/>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239" name="TextBox 238"/>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276" name="Group 275"/>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260" name="Straight Connector 259"/>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37"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83" name="Rectangle 282"/>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4" name="Rectangle 283">
            <a:hlinkClick r:id="rId2" action="ppaction://hlinksldjump"/>
          </p:cNvPr>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5" name="Rectangle 284"/>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286" name="Rectangle 285"/>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310" name="TextBox 309"/>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322" name="Straight Connector 321"/>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425" name="Straight Connector 424"/>
          <p:cNvCxnSpPr>
            <a:stCxn id="423" idx="3"/>
          </p:cNvCxnSpPr>
          <p:nvPr/>
        </p:nvCxnSpPr>
        <p:spPr>
          <a:xfrm>
            <a:off x="8922400" y="2682943"/>
            <a:ext cx="261263" cy="0"/>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sp>
        <p:nvSpPr>
          <p:cNvPr id="423" name="Flowchart: Delay 422"/>
          <p:cNvSpPr/>
          <p:nvPr/>
        </p:nvSpPr>
        <p:spPr>
          <a:xfrm>
            <a:off x="8167406" y="2460530"/>
            <a:ext cx="754994" cy="444826"/>
          </a:xfrm>
          <a:prstGeom prst="flowChartDelay">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3" name="Straight Connector 152"/>
          <p:cNvCxnSpPr/>
          <p:nvPr/>
        </p:nvCxnSpPr>
        <p:spPr>
          <a:xfrm flipV="1">
            <a:off x="9205432" y="2122960"/>
            <a:ext cx="2" cy="559979"/>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453647" y="2122960"/>
            <a:ext cx="8751787" cy="2282"/>
          </a:xfrm>
          <a:prstGeom prst="line">
            <a:avLst/>
          </a:prstGeom>
          <a:effectLst>
            <a:glow rad="63500">
              <a:srgbClr val="FF0000">
                <a:alpha val="40000"/>
              </a:srgbClr>
            </a:glow>
          </a:effectLst>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 name="TextBox 10"/>
          <p:cNvSpPr txBox="1"/>
          <p:nvPr/>
        </p:nvSpPr>
        <p:spPr>
          <a:xfrm>
            <a:off x="7616305" y="293914"/>
            <a:ext cx="4575695" cy="646331"/>
          </a:xfrm>
          <a:prstGeom prst="rect">
            <a:avLst/>
          </a:prstGeom>
          <a:noFill/>
        </p:spPr>
        <p:txBody>
          <a:bodyPr wrap="square" rtlCol="0">
            <a:spAutoFit/>
          </a:bodyPr>
          <a:lstStyle/>
          <a:p>
            <a:r>
              <a:rPr lang="en-IN" dirty="0">
                <a:solidFill>
                  <a:schemeClr val="bg1"/>
                </a:solidFill>
              </a:rPr>
              <a:t>Your special focus is required in the following three paths</a:t>
            </a:r>
            <a:endParaRPr lang="en-IN" dirty="0">
              <a:solidFill>
                <a:srgbClr val="FFFF00"/>
              </a:solidFill>
            </a:endParaRPr>
          </a:p>
        </p:txBody>
      </p:sp>
      <p:sp>
        <p:nvSpPr>
          <p:cNvPr id="13" name="TextBox 12"/>
          <p:cNvSpPr txBox="1"/>
          <p:nvPr/>
        </p:nvSpPr>
        <p:spPr>
          <a:xfrm>
            <a:off x="8736978" y="557301"/>
            <a:ext cx="3614051" cy="369332"/>
          </a:xfrm>
          <a:prstGeom prst="rect">
            <a:avLst/>
          </a:prstGeom>
          <a:noFill/>
        </p:spPr>
        <p:txBody>
          <a:bodyPr wrap="square" rtlCol="0">
            <a:spAutoFit/>
          </a:bodyPr>
          <a:lstStyle/>
          <a:p>
            <a:r>
              <a:rPr lang="en-IN" dirty="0">
                <a:solidFill>
                  <a:srgbClr val="FFFF00"/>
                </a:solidFill>
              </a:rPr>
              <a:t>but only two paths in reality</a:t>
            </a:r>
            <a:endParaRPr lang="en-IN" dirty="0"/>
          </a:p>
        </p:txBody>
      </p:sp>
      <p:sp>
        <p:nvSpPr>
          <p:cNvPr id="2" name="TextBox 1"/>
          <p:cNvSpPr txBox="1"/>
          <p:nvPr/>
        </p:nvSpPr>
        <p:spPr>
          <a:xfrm>
            <a:off x="7677324" y="947610"/>
            <a:ext cx="3772177" cy="2308324"/>
          </a:xfrm>
          <a:prstGeom prst="rect">
            <a:avLst/>
          </a:prstGeom>
          <a:noFill/>
        </p:spPr>
        <p:txBody>
          <a:bodyPr wrap="square" rtlCol="0">
            <a:spAutoFit/>
          </a:bodyPr>
          <a:lstStyle/>
          <a:p>
            <a:r>
              <a:rPr lang="en-IN" dirty="0">
                <a:solidFill>
                  <a:schemeClr val="bg1"/>
                </a:solidFill>
              </a:rPr>
              <a:t>All other paths are going forward but these two paths are going backwards, hence they cause issues in pipelining implementation called : </a:t>
            </a:r>
          </a:p>
          <a:p>
            <a:r>
              <a:rPr lang="en-IN" dirty="0">
                <a:solidFill>
                  <a:schemeClr val="bg1"/>
                </a:solidFill>
              </a:rPr>
              <a:t>Data Hazards and Control Hazards</a:t>
            </a:r>
          </a:p>
          <a:p>
            <a:endParaRPr lang="en-IN" dirty="0">
              <a:solidFill>
                <a:schemeClr val="bg1"/>
              </a:solidFill>
            </a:endParaRPr>
          </a:p>
          <a:p>
            <a:r>
              <a:rPr lang="en-IN" dirty="0">
                <a:solidFill>
                  <a:schemeClr val="bg1"/>
                </a:solidFill>
              </a:rPr>
              <a:t>Since, one of the path is a Control path and the other path is a Data Path</a:t>
            </a:r>
          </a:p>
        </p:txBody>
      </p:sp>
    </p:spTree>
    <p:extLst>
      <p:ext uri="{BB962C8B-B14F-4D97-AF65-F5344CB8AC3E}">
        <p14:creationId xmlns:p14="http://schemas.microsoft.com/office/powerpoint/2010/main" val="24325539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32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1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5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5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2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p:bldP spid="423" grpId="0" animBg="1"/>
      <p:bldP spid="13"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Topic</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4110430776"/>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
        <p:nvSpPr>
          <p:cNvPr id="5" name="Footer Placeholder 4">
            <a:extLst>
              <a:ext uri="{FF2B5EF4-FFF2-40B4-BE49-F238E27FC236}">
                <a16:creationId xmlns:a16="http://schemas.microsoft.com/office/drawing/2014/main" id="{971FC436-C2DC-40AF-B321-DFE4A7482524}"/>
              </a:ext>
            </a:extLst>
          </p:cNvPr>
          <p:cNvSpPr txBox="1">
            <a:spLocks/>
          </p:cNvSpPr>
          <p:nvPr/>
        </p:nvSpPr>
        <p:spPr>
          <a:xfrm>
            <a:off x="4420592" y="6350000"/>
            <a:ext cx="3729496" cy="26099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Mirafra Software Technologies</a:t>
            </a:r>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95F9E26-D26C-4B45-AE78-10C863B31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73" y="1341106"/>
            <a:ext cx="7128330" cy="49438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E677215-4566-1346-A350-FD559ABD4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9454" y="2266413"/>
            <a:ext cx="1656441" cy="25136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8E44896-02EC-E84B-9F03-61C20E648CAF}"/>
              </a:ext>
            </a:extLst>
          </p:cNvPr>
          <p:cNvPicPr>
            <a:picLocks noChangeAspect="1"/>
          </p:cNvPicPr>
          <p:nvPr/>
        </p:nvPicPr>
        <p:blipFill>
          <a:blip r:embed="rId4"/>
          <a:stretch>
            <a:fillRect/>
          </a:stretch>
        </p:blipFill>
        <p:spPr>
          <a:xfrm>
            <a:off x="3656210" y="995594"/>
            <a:ext cx="3796945" cy="1155592"/>
          </a:xfrm>
          <a:prstGeom prst="rect">
            <a:avLst/>
          </a:prstGeom>
        </p:spPr>
      </p:pic>
      <p:pic>
        <p:nvPicPr>
          <p:cNvPr id="15" name="Picture 14">
            <a:extLst>
              <a:ext uri="{FF2B5EF4-FFF2-40B4-BE49-F238E27FC236}">
                <a16:creationId xmlns:a16="http://schemas.microsoft.com/office/drawing/2014/main" id="{01C7476D-8D8B-E942-A381-4A91716D7CEB}"/>
              </a:ext>
            </a:extLst>
          </p:cNvPr>
          <p:cNvPicPr>
            <a:picLocks noChangeAspect="1"/>
          </p:cNvPicPr>
          <p:nvPr/>
        </p:nvPicPr>
        <p:blipFill>
          <a:blip r:embed="rId5"/>
          <a:stretch>
            <a:fillRect/>
          </a:stretch>
        </p:blipFill>
        <p:spPr>
          <a:xfrm>
            <a:off x="4267311" y="1624343"/>
            <a:ext cx="3167617" cy="4109755"/>
          </a:xfrm>
          <a:prstGeom prst="rect">
            <a:avLst/>
          </a:prstGeom>
        </p:spPr>
      </p:pic>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normAutofit/>
          </a:bodyPr>
          <a:lstStyle/>
          <a:p>
            <a:r>
              <a:rPr lang="en-US" sz="3200" dirty="0"/>
              <a:t>3. Concept of Pipelining</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5" name="Footer Placeholder 4">
            <a:extLst>
              <a:ext uri="{FF2B5EF4-FFF2-40B4-BE49-F238E27FC236}">
                <a16:creationId xmlns:a16="http://schemas.microsoft.com/office/drawing/2014/main" id="{DDF9E410-CC70-41DE-9192-721274CA0677}"/>
              </a:ext>
            </a:extLst>
          </p:cNvPr>
          <p:cNvSpPr txBox="1">
            <a:spLocks/>
          </p:cNvSpPr>
          <p:nvPr/>
        </p:nvSpPr>
        <p:spPr>
          <a:xfrm>
            <a:off x="4486852" y="6284926"/>
            <a:ext cx="3729496" cy="26099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Mirafra Software Technologies</a:t>
            </a:r>
          </a:p>
        </p:txBody>
      </p:sp>
      <p:pic>
        <p:nvPicPr>
          <p:cNvPr id="6" name="Picture 5" descr="Monochrome, Monochrome photography, Factory, Black-and-white, Retail, Employment, Service, Mass production, Job, Industry, ">
            <a:extLst>
              <a:ext uri="{FF2B5EF4-FFF2-40B4-BE49-F238E27FC236}">
                <a16:creationId xmlns:a16="http://schemas.microsoft.com/office/drawing/2014/main" id="{21E6FC14-095F-4641-8F33-3784B6937C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58" y="1487737"/>
            <a:ext cx="5090968" cy="43591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EF34B0F-E4A1-1A46-8990-1B47BF394B71}"/>
              </a:ext>
            </a:extLst>
          </p:cNvPr>
          <p:cNvPicPr>
            <a:picLocks noChangeAspect="1"/>
          </p:cNvPicPr>
          <p:nvPr/>
        </p:nvPicPr>
        <p:blipFill>
          <a:blip r:embed="rId7"/>
          <a:stretch>
            <a:fillRect/>
          </a:stretch>
        </p:blipFill>
        <p:spPr>
          <a:xfrm>
            <a:off x="2977311" y="5179567"/>
            <a:ext cx="4544789" cy="716298"/>
          </a:xfrm>
          <a:prstGeom prst="rect">
            <a:avLst/>
          </a:prstGeom>
        </p:spPr>
      </p:pic>
      <p:sp>
        <p:nvSpPr>
          <p:cNvPr id="4" name="TextBox 3"/>
          <p:cNvSpPr txBox="1"/>
          <p:nvPr/>
        </p:nvSpPr>
        <p:spPr>
          <a:xfrm>
            <a:off x="97965" y="274278"/>
            <a:ext cx="7326085" cy="646331"/>
          </a:xfrm>
          <a:prstGeom prst="rect">
            <a:avLst/>
          </a:prstGeom>
          <a:noFill/>
        </p:spPr>
        <p:txBody>
          <a:bodyPr wrap="square" rtlCol="0">
            <a:spAutoFit/>
          </a:bodyPr>
          <a:lstStyle/>
          <a:p>
            <a:r>
              <a:rPr lang="en-IN" dirty="0">
                <a:solidFill>
                  <a:schemeClr val="bg1"/>
                </a:solidFill>
              </a:rPr>
              <a:t>Historical reference of Pipelining by Henry Ford is provided to appreciate the concept better</a:t>
            </a:r>
            <a:endParaRPr lang="en-IN" dirty="0"/>
          </a:p>
        </p:txBody>
      </p:sp>
      <p:sp>
        <p:nvSpPr>
          <p:cNvPr id="10" name="TextBox 9"/>
          <p:cNvSpPr txBox="1"/>
          <p:nvPr/>
        </p:nvSpPr>
        <p:spPr>
          <a:xfrm>
            <a:off x="107827" y="272534"/>
            <a:ext cx="4379025" cy="369332"/>
          </a:xfrm>
          <a:prstGeom prst="rect">
            <a:avLst/>
          </a:prstGeom>
          <a:noFill/>
        </p:spPr>
        <p:txBody>
          <a:bodyPr wrap="square" rtlCol="0">
            <a:spAutoFit/>
          </a:bodyPr>
          <a:lstStyle/>
          <a:p>
            <a:r>
              <a:rPr lang="en-IN" dirty="0">
                <a:solidFill>
                  <a:schemeClr val="bg1"/>
                </a:solidFill>
              </a:rPr>
              <a:t>A Real-Life Modern Pipeline : Auto Assembly</a:t>
            </a:r>
          </a:p>
        </p:txBody>
      </p:sp>
      <p:sp>
        <p:nvSpPr>
          <p:cNvPr id="12" name="TextBox 11"/>
          <p:cNvSpPr txBox="1"/>
          <p:nvPr/>
        </p:nvSpPr>
        <p:spPr>
          <a:xfrm>
            <a:off x="141626" y="274278"/>
            <a:ext cx="4125685" cy="369332"/>
          </a:xfrm>
          <a:prstGeom prst="rect">
            <a:avLst/>
          </a:prstGeom>
          <a:noFill/>
        </p:spPr>
        <p:txBody>
          <a:bodyPr wrap="square" rtlCol="0">
            <a:spAutoFit/>
          </a:bodyPr>
          <a:lstStyle/>
          <a:p>
            <a:r>
              <a:rPr lang="en-IN" dirty="0">
                <a:solidFill>
                  <a:schemeClr val="bg1"/>
                </a:solidFill>
              </a:rPr>
              <a:t>An Old Pipelined Computer : IBM Stretch</a:t>
            </a:r>
          </a:p>
        </p:txBody>
      </p:sp>
      <p:pic>
        <p:nvPicPr>
          <p:cNvPr id="14" name="Picture 13">
            <a:extLst>
              <a:ext uri="{FF2B5EF4-FFF2-40B4-BE49-F238E27FC236}">
                <a16:creationId xmlns:a16="http://schemas.microsoft.com/office/drawing/2014/main" id="{46D387DD-2891-BF4D-A13F-306ED680323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544" y="1607483"/>
            <a:ext cx="4111811" cy="41118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611086" y="2770720"/>
            <a:ext cx="4506686" cy="923330"/>
          </a:xfrm>
          <a:prstGeom prst="rect">
            <a:avLst/>
          </a:prstGeom>
          <a:noFill/>
        </p:spPr>
        <p:txBody>
          <a:bodyPr wrap="square" rtlCol="0">
            <a:spAutoFit/>
          </a:bodyPr>
          <a:lstStyle/>
          <a:p>
            <a:r>
              <a:rPr lang="en-IN" dirty="0">
                <a:solidFill>
                  <a:srgbClr val="FFC000"/>
                </a:solidFill>
              </a:rPr>
              <a:t>Executing the single instruction in multiple stages rather than executing all the stages of single Instruction in One Go. </a:t>
            </a:r>
          </a:p>
        </p:txBody>
      </p:sp>
      <p:sp>
        <p:nvSpPr>
          <p:cNvPr id="16" name="TextBox 15"/>
          <p:cNvSpPr txBox="1"/>
          <p:nvPr/>
        </p:nvSpPr>
        <p:spPr>
          <a:xfrm>
            <a:off x="1611086" y="2889686"/>
            <a:ext cx="4767945" cy="923330"/>
          </a:xfrm>
          <a:prstGeom prst="rect">
            <a:avLst/>
          </a:prstGeom>
          <a:noFill/>
        </p:spPr>
        <p:txBody>
          <a:bodyPr wrap="square" rtlCol="0">
            <a:spAutoFit/>
          </a:bodyPr>
          <a:lstStyle/>
          <a:p>
            <a:r>
              <a:rPr lang="en-IN" dirty="0">
                <a:solidFill>
                  <a:srgbClr val="FFC000"/>
                </a:solidFill>
              </a:rPr>
              <a:t>Main Goal of Pipeline stage is to keep the pipeline full(steady-state) and make it run continuously</a:t>
            </a:r>
          </a:p>
        </p:txBody>
      </p:sp>
    </p:spTree>
    <p:extLst>
      <p:ext uri="{BB962C8B-B14F-4D97-AF65-F5344CB8AC3E}">
        <p14:creationId xmlns:p14="http://schemas.microsoft.com/office/powerpoint/2010/main" val="18329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0" grpId="0" build="allAtOnce"/>
      <p:bldP spid="12" grpId="0"/>
      <p:bldP spid="12" grpId="1"/>
      <p:bldP spid="3" grpId="0"/>
      <p:bldP spid="3" grpId="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299" y="104393"/>
            <a:ext cx="6025778" cy="646331"/>
          </a:xfrm>
          <a:prstGeom prst="rect">
            <a:avLst/>
          </a:prstGeom>
          <a:noFill/>
        </p:spPr>
        <p:txBody>
          <a:bodyPr wrap="square" rtlCol="0">
            <a:spAutoFit/>
          </a:bodyPr>
          <a:lstStyle/>
          <a:p>
            <a:r>
              <a:rPr lang="en-IN" sz="1200" dirty="0">
                <a:solidFill>
                  <a:schemeClr val="bg1"/>
                </a:solidFill>
              </a:rPr>
              <a:t>For each Instruction if it is not a pipelined Design other Functional Blocks are sitting Idle.</a:t>
            </a:r>
          </a:p>
          <a:p>
            <a:endParaRPr lang="en-IN" sz="1200" dirty="0">
              <a:solidFill>
                <a:schemeClr val="bg1"/>
              </a:solidFill>
            </a:endParaRPr>
          </a:p>
          <a:p>
            <a:r>
              <a:rPr lang="en-IN" sz="1200" dirty="0">
                <a:solidFill>
                  <a:schemeClr val="bg1"/>
                </a:solidFill>
              </a:rPr>
              <a:t>So, each stage is Pipelined and Instruction throughput is increased greatly with pipelining</a:t>
            </a:r>
          </a:p>
        </p:txBody>
      </p:sp>
      <p:sp>
        <p:nvSpPr>
          <p:cNvPr id="34" name="TextBox 33"/>
          <p:cNvSpPr txBox="1"/>
          <p:nvPr/>
        </p:nvSpPr>
        <p:spPr>
          <a:xfrm>
            <a:off x="6836215" y="1980318"/>
            <a:ext cx="2204346" cy="1015663"/>
          </a:xfrm>
          <a:prstGeom prst="rect">
            <a:avLst/>
          </a:prstGeom>
          <a:noFill/>
        </p:spPr>
        <p:txBody>
          <a:bodyPr wrap="square" rtlCol="0">
            <a:spAutoFit/>
          </a:bodyPr>
          <a:lstStyle/>
          <a:p>
            <a:r>
              <a:rPr lang="en-IN" sz="1200" dirty="0">
                <a:solidFill>
                  <a:schemeClr val="bg1"/>
                </a:solidFill>
              </a:rPr>
              <a:t>For a Non-Pipelined Design each instruction has to wait until all the Stages of Instruction Execution resulting in Longer execution times </a:t>
            </a:r>
          </a:p>
        </p:txBody>
      </p:sp>
      <p:cxnSp>
        <p:nvCxnSpPr>
          <p:cNvPr id="5" name="Straight Connector 4"/>
          <p:cNvCxnSpPr/>
          <p:nvPr/>
        </p:nvCxnSpPr>
        <p:spPr>
          <a:xfrm>
            <a:off x="185040" y="6351789"/>
            <a:ext cx="9778104"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a:off x="174154" y="990623"/>
            <a:ext cx="0" cy="5366634"/>
          </a:xfrm>
          <a:prstGeom prst="line">
            <a:avLst/>
          </a:prstGeom>
        </p:spPr>
        <p:style>
          <a:lnRef idx="1">
            <a:schemeClr val="accent6"/>
          </a:lnRef>
          <a:fillRef idx="0">
            <a:schemeClr val="accent6"/>
          </a:fillRef>
          <a:effectRef idx="0">
            <a:schemeClr val="accent6"/>
          </a:effectRef>
          <a:fontRef idx="minor">
            <a:schemeClr val="tx1"/>
          </a:fontRef>
        </p:style>
      </p:cxnSp>
      <p:sp>
        <p:nvSpPr>
          <p:cNvPr id="120" name="TextBox 119"/>
          <p:cNvSpPr txBox="1"/>
          <p:nvPr/>
        </p:nvSpPr>
        <p:spPr>
          <a:xfrm>
            <a:off x="6836215" y="3904363"/>
            <a:ext cx="2169385" cy="2492990"/>
          </a:xfrm>
          <a:prstGeom prst="rect">
            <a:avLst/>
          </a:prstGeom>
          <a:noFill/>
        </p:spPr>
        <p:txBody>
          <a:bodyPr wrap="square" rtlCol="0">
            <a:spAutoFit/>
          </a:bodyPr>
          <a:lstStyle/>
          <a:p>
            <a:pPr marL="171450" indent="-171450">
              <a:buFont typeface="Wingdings" pitchFamily="2" charset="2"/>
              <a:buChar char="v"/>
            </a:pPr>
            <a:r>
              <a:rPr lang="en-IN" sz="1200" dirty="0">
                <a:solidFill>
                  <a:schemeClr val="bg1"/>
                </a:solidFill>
              </a:rPr>
              <a:t>For a Pipelined Processor Design each instruction gets executed parallel resulting less instruction execution times thereby increasing Instruction throughput.</a:t>
            </a:r>
          </a:p>
          <a:p>
            <a:endParaRPr lang="en-IN" sz="1200" dirty="0">
              <a:solidFill>
                <a:schemeClr val="bg1"/>
              </a:solidFill>
            </a:endParaRPr>
          </a:p>
          <a:p>
            <a:pPr marL="171450" indent="-171450">
              <a:buFont typeface="Wingdings" pitchFamily="2" charset="2"/>
              <a:buChar char="v"/>
            </a:pPr>
            <a:r>
              <a:rPr lang="en-IN" sz="1200" dirty="0">
                <a:solidFill>
                  <a:schemeClr val="bg1"/>
                </a:solidFill>
              </a:rPr>
              <a:t>Ideally  speaking for every 200ns we will get an output for an instruction, unlike non-pipelined design which takes  1000ns  for an instruction output</a:t>
            </a:r>
          </a:p>
        </p:txBody>
      </p:sp>
      <p:cxnSp>
        <p:nvCxnSpPr>
          <p:cNvPr id="128" name="Straight Connector 127"/>
          <p:cNvCxnSpPr/>
          <p:nvPr/>
        </p:nvCxnSpPr>
        <p:spPr>
          <a:xfrm>
            <a:off x="457168" y="1664489"/>
            <a:ext cx="27463" cy="4692768"/>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30" name="Straight Connector 129"/>
          <p:cNvCxnSpPr/>
          <p:nvPr/>
        </p:nvCxnSpPr>
        <p:spPr>
          <a:xfrm>
            <a:off x="772785" y="1642706"/>
            <a:ext cx="27463" cy="4692768"/>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31" name="Straight Connector 130"/>
          <p:cNvCxnSpPr/>
          <p:nvPr/>
        </p:nvCxnSpPr>
        <p:spPr>
          <a:xfrm>
            <a:off x="1088457" y="1697136"/>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133" name="Rectangle 132"/>
          <p:cNvSpPr/>
          <p:nvPr/>
        </p:nvSpPr>
        <p:spPr>
          <a:xfrm>
            <a:off x="195864" y="1283338"/>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134" name="Rectangle 133"/>
          <p:cNvSpPr/>
          <p:nvPr/>
        </p:nvSpPr>
        <p:spPr>
          <a:xfrm>
            <a:off x="489771" y="1283020"/>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135" name="Rectangle 134"/>
          <p:cNvSpPr/>
          <p:nvPr/>
        </p:nvSpPr>
        <p:spPr>
          <a:xfrm>
            <a:off x="783678" y="1282695"/>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136" name="Rectangle 135"/>
          <p:cNvSpPr/>
          <p:nvPr/>
        </p:nvSpPr>
        <p:spPr>
          <a:xfrm>
            <a:off x="1077440" y="1282694"/>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137" name="Rectangle 136"/>
          <p:cNvSpPr/>
          <p:nvPr/>
        </p:nvSpPr>
        <p:spPr>
          <a:xfrm>
            <a:off x="1371347" y="1283338"/>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140" name="Rectangle 139"/>
          <p:cNvSpPr/>
          <p:nvPr/>
        </p:nvSpPr>
        <p:spPr>
          <a:xfrm>
            <a:off x="1665254" y="1631987"/>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141" name="Rectangle 140"/>
          <p:cNvSpPr/>
          <p:nvPr/>
        </p:nvSpPr>
        <p:spPr>
          <a:xfrm>
            <a:off x="1959161" y="1631669"/>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142" name="Rectangle 141"/>
          <p:cNvSpPr/>
          <p:nvPr/>
        </p:nvSpPr>
        <p:spPr>
          <a:xfrm>
            <a:off x="2253068" y="163134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143" name="Rectangle 142"/>
          <p:cNvSpPr/>
          <p:nvPr/>
        </p:nvSpPr>
        <p:spPr>
          <a:xfrm>
            <a:off x="2546830" y="1631343"/>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144" name="Rectangle 143"/>
          <p:cNvSpPr/>
          <p:nvPr/>
        </p:nvSpPr>
        <p:spPr>
          <a:xfrm>
            <a:off x="2840737" y="1631987"/>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165" name="Rectangle 164"/>
          <p:cNvSpPr/>
          <p:nvPr/>
        </p:nvSpPr>
        <p:spPr>
          <a:xfrm>
            <a:off x="3119449" y="1997709"/>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166" name="Rectangle 165"/>
          <p:cNvSpPr/>
          <p:nvPr/>
        </p:nvSpPr>
        <p:spPr>
          <a:xfrm>
            <a:off x="3413356" y="1997391"/>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167" name="Rectangle 166"/>
          <p:cNvSpPr/>
          <p:nvPr/>
        </p:nvSpPr>
        <p:spPr>
          <a:xfrm>
            <a:off x="3707263" y="199706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168" name="Rectangle 167"/>
          <p:cNvSpPr/>
          <p:nvPr/>
        </p:nvSpPr>
        <p:spPr>
          <a:xfrm>
            <a:off x="4001025" y="1997065"/>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169" name="Rectangle 168"/>
          <p:cNvSpPr/>
          <p:nvPr/>
        </p:nvSpPr>
        <p:spPr>
          <a:xfrm>
            <a:off x="4294932" y="1997709"/>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170" name="Rectangle 169"/>
          <p:cNvSpPr/>
          <p:nvPr/>
        </p:nvSpPr>
        <p:spPr>
          <a:xfrm>
            <a:off x="4588839" y="2346358"/>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171" name="Rectangle 170"/>
          <p:cNvSpPr/>
          <p:nvPr/>
        </p:nvSpPr>
        <p:spPr>
          <a:xfrm>
            <a:off x="4882746" y="2346040"/>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172" name="Rectangle 171"/>
          <p:cNvSpPr/>
          <p:nvPr/>
        </p:nvSpPr>
        <p:spPr>
          <a:xfrm>
            <a:off x="5176653" y="2345715"/>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173" name="Rectangle 172"/>
          <p:cNvSpPr/>
          <p:nvPr/>
        </p:nvSpPr>
        <p:spPr>
          <a:xfrm>
            <a:off x="5470415" y="2345714"/>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174" name="Rectangle 173"/>
          <p:cNvSpPr/>
          <p:nvPr/>
        </p:nvSpPr>
        <p:spPr>
          <a:xfrm>
            <a:off x="5764322" y="2346358"/>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cxnSp>
        <p:nvCxnSpPr>
          <p:cNvPr id="175" name="Straight Connector 174"/>
          <p:cNvCxnSpPr/>
          <p:nvPr/>
        </p:nvCxnSpPr>
        <p:spPr>
          <a:xfrm>
            <a:off x="1382233" y="1712281"/>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76" name="Straight Connector 175"/>
          <p:cNvCxnSpPr/>
          <p:nvPr/>
        </p:nvCxnSpPr>
        <p:spPr>
          <a:xfrm>
            <a:off x="1654361" y="1700112"/>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77" name="Straight Connector 176"/>
          <p:cNvCxnSpPr/>
          <p:nvPr/>
        </p:nvCxnSpPr>
        <p:spPr>
          <a:xfrm>
            <a:off x="1959161" y="1708178"/>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78" name="Straight Connector 177"/>
          <p:cNvCxnSpPr/>
          <p:nvPr/>
        </p:nvCxnSpPr>
        <p:spPr>
          <a:xfrm>
            <a:off x="2253068" y="1734471"/>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79" name="Straight Connector 178"/>
          <p:cNvCxnSpPr/>
          <p:nvPr/>
        </p:nvCxnSpPr>
        <p:spPr>
          <a:xfrm>
            <a:off x="2549050" y="1719064"/>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80" name="Straight Connector 179"/>
          <p:cNvCxnSpPr/>
          <p:nvPr/>
        </p:nvCxnSpPr>
        <p:spPr>
          <a:xfrm>
            <a:off x="2840730" y="1718894"/>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81" name="Straight Connector 180"/>
          <p:cNvCxnSpPr/>
          <p:nvPr/>
        </p:nvCxnSpPr>
        <p:spPr>
          <a:xfrm>
            <a:off x="3119486" y="1744865"/>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82" name="Straight Connector 181"/>
          <p:cNvCxnSpPr/>
          <p:nvPr/>
        </p:nvCxnSpPr>
        <p:spPr>
          <a:xfrm>
            <a:off x="3402463" y="2362048"/>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84" name="Straight Connector 183"/>
          <p:cNvCxnSpPr/>
          <p:nvPr/>
        </p:nvCxnSpPr>
        <p:spPr>
          <a:xfrm>
            <a:off x="3702505" y="2372775"/>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85" name="Straight Connector 184"/>
          <p:cNvCxnSpPr/>
          <p:nvPr/>
        </p:nvCxnSpPr>
        <p:spPr>
          <a:xfrm>
            <a:off x="4003457" y="2361889"/>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86" name="Straight Connector 185"/>
          <p:cNvCxnSpPr/>
          <p:nvPr/>
        </p:nvCxnSpPr>
        <p:spPr>
          <a:xfrm>
            <a:off x="4297375" y="2361885"/>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87" name="Straight Connector 186"/>
          <p:cNvCxnSpPr/>
          <p:nvPr/>
        </p:nvCxnSpPr>
        <p:spPr>
          <a:xfrm>
            <a:off x="4588839" y="2327621"/>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88" name="Straight Connector 187"/>
          <p:cNvCxnSpPr/>
          <p:nvPr/>
        </p:nvCxnSpPr>
        <p:spPr>
          <a:xfrm>
            <a:off x="4882739" y="2329231"/>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89" name="Straight Connector 188"/>
          <p:cNvCxnSpPr/>
          <p:nvPr/>
        </p:nvCxnSpPr>
        <p:spPr>
          <a:xfrm>
            <a:off x="5165771" y="2361885"/>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90" name="Straight Connector 189"/>
          <p:cNvCxnSpPr/>
          <p:nvPr/>
        </p:nvCxnSpPr>
        <p:spPr>
          <a:xfrm>
            <a:off x="5470575" y="2372767"/>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91" name="Straight Connector 190"/>
          <p:cNvCxnSpPr/>
          <p:nvPr/>
        </p:nvCxnSpPr>
        <p:spPr>
          <a:xfrm>
            <a:off x="5775379" y="2350991"/>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92" name="Straight Connector 191"/>
          <p:cNvCxnSpPr/>
          <p:nvPr/>
        </p:nvCxnSpPr>
        <p:spPr>
          <a:xfrm>
            <a:off x="6058411" y="2350987"/>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198" name="Rectangle 197"/>
          <p:cNvSpPr/>
          <p:nvPr/>
        </p:nvSpPr>
        <p:spPr>
          <a:xfrm>
            <a:off x="206757" y="3500092"/>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199" name="Rectangle 198"/>
          <p:cNvSpPr/>
          <p:nvPr/>
        </p:nvSpPr>
        <p:spPr>
          <a:xfrm>
            <a:off x="500664" y="3499774"/>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00" name="Rectangle 199"/>
          <p:cNvSpPr/>
          <p:nvPr/>
        </p:nvSpPr>
        <p:spPr>
          <a:xfrm>
            <a:off x="794571" y="3499449"/>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01" name="Rectangle 200"/>
          <p:cNvSpPr/>
          <p:nvPr/>
        </p:nvSpPr>
        <p:spPr>
          <a:xfrm>
            <a:off x="1088333" y="3499448"/>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02" name="Rectangle 201"/>
          <p:cNvSpPr/>
          <p:nvPr/>
        </p:nvSpPr>
        <p:spPr>
          <a:xfrm>
            <a:off x="1382240" y="3500092"/>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03" name="Rectangle 202"/>
          <p:cNvSpPr/>
          <p:nvPr/>
        </p:nvSpPr>
        <p:spPr>
          <a:xfrm>
            <a:off x="478878" y="387386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204" name="Rectangle 203"/>
          <p:cNvSpPr/>
          <p:nvPr/>
        </p:nvSpPr>
        <p:spPr>
          <a:xfrm>
            <a:off x="772785" y="3873546"/>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05" name="Rectangle 204"/>
          <p:cNvSpPr/>
          <p:nvPr/>
        </p:nvSpPr>
        <p:spPr>
          <a:xfrm>
            <a:off x="1066692" y="387322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06" name="Rectangle 205"/>
          <p:cNvSpPr/>
          <p:nvPr/>
        </p:nvSpPr>
        <p:spPr>
          <a:xfrm>
            <a:off x="1360454" y="3873220"/>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07" name="Rectangle 206"/>
          <p:cNvSpPr/>
          <p:nvPr/>
        </p:nvSpPr>
        <p:spPr>
          <a:xfrm>
            <a:off x="1654361" y="387386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08" name="Rectangle 207"/>
          <p:cNvSpPr/>
          <p:nvPr/>
        </p:nvSpPr>
        <p:spPr>
          <a:xfrm>
            <a:off x="794426" y="4229527"/>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209" name="Rectangle 208"/>
          <p:cNvSpPr/>
          <p:nvPr/>
        </p:nvSpPr>
        <p:spPr>
          <a:xfrm>
            <a:off x="1088333" y="4229209"/>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10" name="Rectangle 209"/>
          <p:cNvSpPr/>
          <p:nvPr/>
        </p:nvSpPr>
        <p:spPr>
          <a:xfrm>
            <a:off x="1382240" y="422888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11" name="Rectangle 210"/>
          <p:cNvSpPr/>
          <p:nvPr/>
        </p:nvSpPr>
        <p:spPr>
          <a:xfrm>
            <a:off x="1676002" y="4228883"/>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12" name="Rectangle 211"/>
          <p:cNvSpPr/>
          <p:nvPr/>
        </p:nvSpPr>
        <p:spPr>
          <a:xfrm>
            <a:off x="1969909" y="4229527"/>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13" name="Rectangle 212"/>
          <p:cNvSpPr/>
          <p:nvPr/>
        </p:nvSpPr>
        <p:spPr>
          <a:xfrm>
            <a:off x="1118634" y="4585190"/>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214" name="Rectangle 213"/>
          <p:cNvSpPr/>
          <p:nvPr/>
        </p:nvSpPr>
        <p:spPr>
          <a:xfrm>
            <a:off x="1412541" y="4584872"/>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15" name="Rectangle 214"/>
          <p:cNvSpPr/>
          <p:nvPr/>
        </p:nvSpPr>
        <p:spPr>
          <a:xfrm>
            <a:off x="1706448" y="4584547"/>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16" name="Rectangle 215"/>
          <p:cNvSpPr/>
          <p:nvPr/>
        </p:nvSpPr>
        <p:spPr>
          <a:xfrm>
            <a:off x="2000210" y="4584546"/>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17" name="Rectangle 216"/>
          <p:cNvSpPr/>
          <p:nvPr/>
        </p:nvSpPr>
        <p:spPr>
          <a:xfrm>
            <a:off x="2294117" y="4585190"/>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18" name="Rectangle 217"/>
          <p:cNvSpPr/>
          <p:nvPr/>
        </p:nvSpPr>
        <p:spPr>
          <a:xfrm>
            <a:off x="1412541" y="493265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219" name="Rectangle 218"/>
          <p:cNvSpPr/>
          <p:nvPr/>
        </p:nvSpPr>
        <p:spPr>
          <a:xfrm>
            <a:off x="1706448" y="4932333"/>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20" name="Rectangle 219"/>
          <p:cNvSpPr/>
          <p:nvPr/>
        </p:nvSpPr>
        <p:spPr>
          <a:xfrm>
            <a:off x="2000355" y="4932008"/>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21" name="Rectangle 220"/>
          <p:cNvSpPr/>
          <p:nvPr/>
        </p:nvSpPr>
        <p:spPr>
          <a:xfrm>
            <a:off x="2294117" y="4932007"/>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22" name="Rectangle 221"/>
          <p:cNvSpPr/>
          <p:nvPr/>
        </p:nvSpPr>
        <p:spPr>
          <a:xfrm>
            <a:off x="2588024" y="493265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23" name="Rectangle 222"/>
          <p:cNvSpPr/>
          <p:nvPr/>
        </p:nvSpPr>
        <p:spPr>
          <a:xfrm>
            <a:off x="1686979" y="526891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224" name="Rectangle 223"/>
          <p:cNvSpPr/>
          <p:nvPr/>
        </p:nvSpPr>
        <p:spPr>
          <a:xfrm>
            <a:off x="1980886" y="5268596"/>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25" name="Rectangle 224"/>
          <p:cNvSpPr/>
          <p:nvPr/>
        </p:nvSpPr>
        <p:spPr>
          <a:xfrm>
            <a:off x="2274793" y="526827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26" name="Rectangle 225"/>
          <p:cNvSpPr/>
          <p:nvPr/>
        </p:nvSpPr>
        <p:spPr>
          <a:xfrm>
            <a:off x="2568555" y="5268270"/>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27" name="Rectangle 226"/>
          <p:cNvSpPr/>
          <p:nvPr/>
        </p:nvSpPr>
        <p:spPr>
          <a:xfrm>
            <a:off x="2862462" y="526891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28" name="Rectangle 227"/>
          <p:cNvSpPr/>
          <p:nvPr/>
        </p:nvSpPr>
        <p:spPr>
          <a:xfrm>
            <a:off x="1969993" y="5627749"/>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229" name="Rectangle 228"/>
          <p:cNvSpPr/>
          <p:nvPr/>
        </p:nvSpPr>
        <p:spPr>
          <a:xfrm>
            <a:off x="2263900" y="5627431"/>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30" name="Rectangle 229"/>
          <p:cNvSpPr/>
          <p:nvPr/>
        </p:nvSpPr>
        <p:spPr>
          <a:xfrm>
            <a:off x="2557807" y="562710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31" name="Rectangle 230"/>
          <p:cNvSpPr/>
          <p:nvPr/>
        </p:nvSpPr>
        <p:spPr>
          <a:xfrm>
            <a:off x="2851569" y="5627105"/>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32" name="Rectangle 231"/>
          <p:cNvSpPr/>
          <p:nvPr/>
        </p:nvSpPr>
        <p:spPr>
          <a:xfrm>
            <a:off x="3145476" y="5627749"/>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33" name="Rectangle 232"/>
          <p:cNvSpPr/>
          <p:nvPr/>
        </p:nvSpPr>
        <p:spPr>
          <a:xfrm>
            <a:off x="2283268" y="6009569"/>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234" name="Rectangle 233"/>
          <p:cNvSpPr/>
          <p:nvPr/>
        </p:nvSpPr>
        <p:spPr>
          <a:xfrm>
            <a:off x="2577175" y="6009251"/>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35" name="Rectangle 234"/>
          <p:cNvSpPr/>
          <p:nvPr/>
        </p:nvSpPr>
        <p:spPr>
          <a:xfrm>
            <a:off x="2871082" y="600892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36" name="Rectangle 235"/>
          <p:cNvSpPr/>
          <p:nvPr/>
        </p:nvSpPr>
        <p:spPr>
          <a:xfrm>
            <a:off x="3164844" y="6008925"/>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37" name="Rectangle 236"/>
          <p:cNvSpPr/>
          <p:nvPr/>
        </p:nvSpPr>
        <p:spPr>
          <a:xfrm>
            <a:off x="3458751" y="6009569"/>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38" name="TextBox 237"/>
          <p:cNvSpPr txBox="1"/>
          <p:nvPr/>
        </p:nvSpPr>
        <p:spPr>
          <a:xfrm>
            <a:off x="163178" y="6357900"/>
            <a:ext cx="457207" cy="215444"/>
          </a:xfrm>
          <a:prstGeom prst="rect">
            <a:avLst/>
          </a:prstGeom>
          <a:noFill/>
        </p:spPr>
        <p:txBody>
          <a:bodyPr wrap="square" rtlCol="0">
            <a:spAutoFit/>
          </a:bodyPr>
          <a:lstStyle/>
          <a:p>
            <a:r>
              <a:rPr lang="en-IN" sz="800" dirty="0">
                <a:solidFill>
                  <a:schemeClr val="bg1"/>
                </a:solidFill>
              </a:rPr>
              <a:t>200</a:t>
            </a:r>
          </a:p>
        </p:txBody>
      </p:sp>
      <p:sp>
        <p:nvSpPr>
          <p:cNvPr id="239" name="TextBox 238"/>
          <p:cNvSpPr txBox="1"/>
          <p:nvPr/>
        </p:nvSpPr>
        <p:spPr>
          <a:xfrm>
            <a:off x="468006" y="6359034"/>
            <a:ext cx="457207" cy="215444"/>
          </a:xfrm>
          <a:prstGeom prst="rect">
            <a:avLst/>
          </a:prstGeom>
          <a:noFill/>
        </p:spPr>
        <p:txBody>
          <a:bodyPr wrap="square" rtlCol="0">
            <a:spAutoFit/>
          </a:bodyPr>
          <a:lstStyle/>
          <a:p>
            <a:r>
              <a:rPr lang="en-IN" sz="800" dirty="0">
                <a:solidFill>
                  <a:schemeClr val="bg1"/>
                </a:solidFill>
              </a:rPr>
              <a:t>400</a:t>
            </a:r>
          </a:p>
        </p:txBody>
      </p:sp>
      <p:sp>
        <p:nvSpPr>
          <p:cNvPr id="240" name="TextBox 239"/>
          <p:cNvSpPr txBox="1"/>
          <p:nvPr/>
        </p:nvSpPr>
        <p:spPr>
          <a:xfrm>
            <a:off x="787915" y="6348790"/>
            <a:ext cx="457207" cy="215444"/>
          </a:xfrm>
          <a:prstGeom prst="rect">
            <a:avLst/>
          </a:prstGeom>
          <a:noFill/>
        </p:spPr>
        <p:txBody>
          <a:bodyPr wrap="square" rtlCol="0">
            <a:spAutoFit/>
          </a:bodyPr>
          <a:lstStyle/>
          <a:p>
            <a:r>
              <a:rPr lang="en-IN" sz="800" dirty="0">
                <a:solidFill>
                  <a:schemeClr val="bg1"/>
                </a:solidFill>
              </a:rPr>
              <a:t>600</a:t>
            </a:r>
          </a:p>
        </p:txBody>
      </p:sp>
      <p:sp>
        <p:nvSpPr>
          <p:cNvPr id="241" name="TextBox 240"/>
          <p:cNvSpPr txBox="1"/>
          <p:nvPr/>
        </p:nvSpPr>
        <p:spPr>
          <a:xfrm>
            <a:off x="1088313" y="6328152"/>
            <a:ext cx="457207" cy="215444"/>
          </a:xfrm>
          <a:prstGeom prst="rect">
            <a:avLst/>
          </a:prstGeom>
          <a:noFill/>
        </p:spPr>
        <p:txBody>
          <a:bodyPr wrap="square" rtlCol="0">
            <a:spAutoFit/>
          </a:bodyPr>
          <a:lstStyle/>
          <a:p>
            <a:r>
              <a:rPr lang="en-IN" sz="800" dirty="0">
                <a:solidFill>
                  <a:schemeClr val="bg1"/>
                </a:solidFill>
              </a:rPr>
              <a:t>800</a:t>
            </a:r>
          </a:p>
        </p:txBody>
      </p:sp>
      <p:sp>
        <p:nvSpPr>
          <p:cNvPr id="242" name="TextBox 241"/>
          <p:cNvSpPr txBox="1"/>
          <p:nvPr/>
        </p:nvSpPr>
        <p:spPr>
          <a:xfrm>
            <a:off x="1338414" y="6328671"/>
            <a:ext cx="457207" cy="215444"/>
          </a:xfrm>
          <a:prstGeom prst="rect">
            <a:avLst/>
          </a:prstGeom>
          <a:noFill/>
        </p:spPr>
        <p:txBody>
          <a:bodyPr wrap="square" rtlCol="0">
            <a:spAutoFit/>
          </a:bodyPr>
          <a:lstStyle/>
          <a:p>
            <a:r>
              <a:rPr lang="en-IN" sz="800" dirty="0">
                <a:solidFill>
                  <a:schemeClr val="bg1"/>
                </a:solidFill>
              </a:rPr>
              <a:t>1000</a:t>
            </a:r>
          </a:p>
        </p:txBody>
      </p:sp>
      <p:sp>
        <p:nvSpPr>
          <p:cNvPr id="243" name="TextBox 242"/>
          <p:cNvSpPr txBox="1"/>
          <p:nvPr/>
        </p:nvSpPr>
        <p:spPr>
          <a:xfrm>
            <a:off x="1643215" y="6328671"/>
            <a:ext cx="457207" cy="215444"/>
          </a:xfrm>
          <a:prstGeom prst="rect">
            <a:avLst/>
          </a:prstGeom>
          <a:noFill/>
        </p:spPr>
        <p:txBody>
          <a:bodyPr wrap="square" rtlCol="0">
            <a:spAutoFit/>
          </a:bodyPr>
          <a:lstStyle/>
          <a:p>
            <a:r>
              <a:rPr lang="en-IN" sz="800" dirty="0">
                <a:solidFill>
                  <a:schemeClr val="bg1"/>
                </a:solidFill>
              </a:rPr>
              <a:t>1200</a:t>
            </a:r>
          </a:p>
        </p:txBody>
      </p:sp>
      <p:sp>
        <p:nvSpPr>
          <p:cNvPr id="244" name="TextBox 243"/>
          <p:cNvSpPr txBox="1"/>
          <p:nvPr/>
        </p:nvSpPr>
        <p:spPr>
          <a:xfrm>
            <a:off x="1926221" y="6337262"/>
            <a:ext cx="457207" cy="215444"/>
          </a:xfrm>
          <a:prstGeom prst="rect">
            <a:avLst/>
          </a:prstGeom>
          <a:noFill/>
        </p:spPr>
        <p:txBody>
          <a:bodyPr wrap="square" rtlCol="0">
            <a:spAutoFit/>
          </a:bodyPr>
          <a:lstStyle/>
          <a:p>
            <a:r>
              <a:rPr lang="en-IN" sz="800" dirty="0">
                <a:solidFill>
                  <a:schemeClr val="bg1"/>
                </a:solidFill>
              </a:rPr>
              <a:t>1400</a:t>
            </a:r>
          </a:p>
        </p:txBody>
      </p:sp>
      <p:sp>
        <p:nvSpPr>
          <p:cNvPr id="245" name="TextBox 244"/>
          <p:cNvSpPr txBox="1"/>
          <p:nvPr/>
        </p:nvSpPr>
        <p:spPr>
          <a:xfrm>
            <a:off x="2198472" y="6337904"/>
            <a:ext cx="457207" cy="215444"/>
          </a:xfrm>
          <a:prstGeom prst="rect">
            <a:avLst/>
          </a:prstGeom>
          <a:noFill/>
        </p:spPr>
        <p:txBody>
          <a:bodyPr wrap="square" rtlCol="0">
            <a:spAutoFit/>
          </a:bodyPr>
          <a:lstStyle/>
          <a:p>
            <a:r>
              <a:rPr lang="en-IN" sz="800" dirty="0">
                <a:solidFill>
                  <a:schemeClr val="bg1"/>
                </a:solidFill>
              </a:rPr>
              <a:t>1600</a:t>
            </a:r>
          </a:p>
        </p:txBody>
      </p:sp>
      <p:sp>
        <p:nvSpPr>
          <p:cNvPr id="246" name="TextBox 245"/>
          <p:cNvSpPr txBox="1"/>
          <p:nvPr/>
        </p:nvSpPr>
        <p:spPr>
          <a:xfrm>
            <a:off x="2524983" y="6346360"/>
            <a:ext cx="457207" cy="215444"/>
          </a:xfrm>
          <a:prstGeom prst="rect">
            <a:avLst/>
          </a:prstGeom>
          <a:noFill/>
        </p:spPr>
        <p:txBody>
          <a:bodyPr wrap="square" rtlCol="0">
            <a:spAutoFit/>
          </a:bodyPr>
          <a:lstStyle/>
          <a:p>
            <a:r>
              <a:rPr lang="en-IN" sz="800" dirty="0">
                <a:solidFill>
                  <a:schemeClr val="bg1"/>
                </a:solidFill>
              </a:rPr>
              <a:t>1800</a:t>
            </a:r>
          </a:p>
        </p:txBody>
      </p:sp>
      <p:sp>
        <p:nvSpPr>
          <p:cNvPr id="247" name="TextBox 246"/>
          <p:cNvSpPr txBox="1"/>
          <p:nvPr/>
        </p:nvSpPr>
        <p:spPr>
          <a:xfrm>
            <a:off x="2811708" y="6348148"/>
            <a:ext cx="457207" cy="215444"/>
          </a:xfrm>
          <a:prstGeom prst="rect">
            <a:avLst/>
          </a:prstGeom>
          <a:noFill/>
        </p:spPr>
        <p:txBody>
          <a:bodyPr wrap="square" rtlCol="0">
            <a:spAutoFit/>
          </a:bodyPr>
          <a:lstStyle/>
          <a:p>
            <a:r>
              <a:rPr lang="en-IN" sz="800" dirty="0">
                <a:solidFill>
                  <a:schemeClr val="bg1"/>
                </a:solidFill>
              </a:rPr>
              <a:t>2000</a:t>
            </a:r>
          </a:p>
        </p:txBody>
      </p:sp>
      <p:sp>
        <p:nvSpPr>
          <p:cNvPr id="248" name="TextBox 247"/>
          <p:cNvSpPr txBox="1"/>
          <p:nvPr/>
        </p:nvSpPr>
        <p:spPr>
          <a:xfrm>
            <a:off x="3107646" y="6348790"/>
            <a:ext cx="457207" cy="215444"/>
          </a:xfrm>
          <a:prstGeom prst="rect">
            <a:avLst/>
          </a:prstGeom>
          <a:noFill/>
        </p:spPr>
        <p:txBody>
          <a:bodyPr wrap="square" rtlCol="0">
            <a:spAutoFit/>
          </a:bodyPr>
          <a:lstStyle/>
          <a:p>
            <a:r>
              <a:rPr lang="en-IN" sz="800" dirty="0">
                <a:solidFill>
                  <a:schemeClr val="bg1"/>
                </a:solidFill>
              </a:rPr>
              <a:t>2200</a:t>
            </a:r>
          </a:p>
        </p:txBody>
      </p:sp>
      <p:sp>
        <p:nvSpPr>
          <p:cNvPr id="249" name="TextBox 248"/>
          <p:cNvSpPr txBox="1"/>
          <p:nvPr/>
        </p:nvSpPr>
        <p:spPr>
          <a:xfrm>
            <a:off x="3379789" y="6348295"/>
            <a:ext cx="457207" cy="215444"/>
          </a:xfrm>
          <a:prstGeom prst="rect">
            <a:avLst/>
          </a:prstGeom>
          <a:noFill/>
        </p:spPr>
        <p:txBody>
          <a:bodyPr wrap="square" rtlCol="0">
            <a:spAutoFit/>
          </a:bodyPr>
          <a:lstStyle/>
          <a:p>
            <a:r>
              <a:rPr lang="en-IN" sz="800" dirty="0">
                <a:solidFill>
                  <a:schemeClr val="bg1"/>
                </a:solidFill>
              </a:rPr>
              <a:t>2400</a:t>
            </a:r>
          </a:p>
        </p:txBody>
      </p:sp>
      <p:sp>
        <p:nvSpPr>
          <p:cNvPr id="250" name="TextBox 249"/>
          <p:cNvSpPr txBox="1"/>
          <p:nvPr/>
        </p:nvSpPr>
        <p:spPr>
          <a:xfrm>
            <a:off x="3685482" y="6345881"/>
            <a:ext cx="457207" cy="215444"/>
          </a:xfrm>
          <a:prstGeom prst="rect">
            <a:avLst/>
          </a:prstGeom>
          <a:noFill/>
        </p:spPr>
        <p:txBody>
          <a:bodyPr wrap="square" rtlCol="0">
            <a:spAutoFit/>
          </a:bodyPr>
          <a:lstStyle/>
          <a:p>
            <a:r>
              <a:rPr lang="en-IN" sz="800" dirty="0">
                <a:solidFill>
                  <a:schemeClr val="bg1"/>
                </a:solidFill>
              </a:rPr>
              <a:t>2600</a:t>
            </a:r>
          </a:p>
        </p:txBody>
      </p:sp>
      <p:sp>
        <p:nvSpPr>
          <p:cNvPr id="251" name="TextBox 250"/>
          <p:cNvSpPr txBox="1"/>
          <p:nvPr/>
        </p:nvSpPr>
        <p:spPr>
          <a:xfrm>
            <a:off x="4004123" y="6359822"/>
            <a:ext cx="457207" cy="215444"/>
          </a:xfrm>
          <a:prstGeom prst="rect">
            <a:avLst/>
          </a:prstGeom>
          <a:noFill/>
        </p:spPr>
        <p:txBody>
          <a:bodyPr wrap="square" rtlCol="0">
            <a:spAutoFit/>
          </a:bodyPr>
          <a:lstStyle/>
          <a:p>
            <a:r>
              <a:rPr lang="en-IN" sz="800" dirty="0">
                <a:solidFill>
                  <a:schemeClr val="bg1"/>
                </a:solidFill>
              </a:rPr>
              <a:t>2800</a:t>
            </a:r>
          </a:p>
        </p:txBody>
      </p:sp>
      <p:sp>
        <p:nvSpPr>
          <p:cNvPr id="252" name="TextBox 251"/>
          <p:cNvSpPr txBox="1"/>
          <p:nvPr/>
        </p:nvSpPr>
        <p:spPr>
          <a:xfrm>
            <a:off x="4300365" y="6349577"/>
            <a:ext cx="457207" cy="215444"/>
          </a:xfrm>
          <a:prstGeom prst="rect">
            <a:avLst/>
          </a:prstGeom>
          <a:noFill/>
        </p:spPr>
        <p:txBody>
          <a:bodyPr wrap="square" rtlCol="0">
            <a:spAutoFit/>
          </a:bodyPr>
          <a:lstStyle/>
          <a:p>
            <a:r>
              <a:rPr lang="en-IN" sz="800" dirty="0">
                <a:solidFill>
                  <a:schemeClr val="bg1"/>
                </a:solidFill>
              </a:rPr>
              <a:t>3000</a:t>
            </a:r>
          </a:p>
        </p:txBody>
      </p:sp>
      <p:sp>
        <p:nvSpPr>
          <p:cNvPr id="253" name="TextBox 252"/>
          <p:cNvSpPr txBox="1"/>
          <p:nvPr/>
        </p:nvSpPr>
        <p:spPr>
          <a:xfrm>
            <a:off x="4577245" y="6359177"/>
            <a:ext cx="457207" cy="215444"/>
          </a:xfrm>
          <a:prstGeom prst="rect">
            <a:avLst/>
          </a:prstGeom>
          <a:noFill/>
        </p:spPr>
        <p:txBody>
          <a:bodyPr wrap="square" rtlCol="0">
            <a:spAutoFit/>
          </a:bodyPr>
          <a:lstStyle/>
          <a:p>
            <a:r>
              <a:rPr lang="en-IN" sz="800" dirty="0">
                <a:solidFill>
                  <a:schemeClr val="bg1"/>
                </a:solidFill>
              </a:rPr>
              <a:t>3200</a:t>
            </a:r>
          </a:p>
        </p:txBody>
      </p:sp>
      <p:sp>
        <p:nvSpPr>
          <p:cNvPr id="254" name="TextBox 253"/>
          <p:cNvSpPr txBox="1"/>
          <p:nvPr/>
        </p:nvSpPr>
        <p:spPr>
          <a:xfrm>
            <a:off x="4860942" y="6338539"/>
            <a:ext cx="457207" cy="215444"/>
          </a:xfrm>
          <a:prstGeom prst="rect">
            <a:avLst/>
          </a:prstGeom>
          <a:noFill/>
        </p:spPr>
        <p:txBody>
          <a:bodyPr wrap="square" rtlCol="0">
            <a:spAutoFit/>
          </a:bodyPr>
          <a:lstStyle/>
          <a:p>
            <a:r>
              <a:rPr lang="en-IN" sz="800" dirty="0">
                <a:solidFill>
                  <a:schemeClr val="bg1"/>
                </a:solidFill>
              </a:rPr>
              <a:t>3400</a:t>
            </a:r>
          </a:p>
        </p:txBody>
      </p:sp>
      <p:sp>
        <p:nvSpPr>
          <p:cNvPr id="255" name="TextBox 254"/>
          <p:cNvSpPr txBox="1"/>
          <p:nvPr/>
        </p:nvSpPr>
        <p:spPr>
          <a:xfrm>
            <a:off x="5154860" y="6338535"/>
            <a:ext cx="457207" cy="215444"/>
          </a:xfrm>
          <a:prstGeom prst="rect">
            <a:avLst/>
          </a:prstGeom>
          <a:noFill/>
        </p:spPr>
        <p:txBody>
          <a:bodyPr wrap="square" rtlCol="0">
            <a:spAutoFit/>
          </a:bodyPr>
          <a:lstStyle/>
          <a:p>
            <a:r>
              <a:rPr lang="en-IN" sz="800" dirty="0">
                <a:solidFill>
                  <a:schemeClr val="bg1"/>
                </a:solidFill>
              </a:rPr>
              <a:t>3600</a:t>
            </a:r>
          </a:p>
        </p:txBody>
      </p:sp>
      <p:sp>
        <p:nvSpPr>
          <p:cNvPr id="256" name="TextBox 255"/>
          <p:cNvSpPr txBox="1"/>
          <p:nvPr/>
        </p:nvSpPr>
        <p:spPr>
          <a:xfrm>
            <a:off x="5481436" y="6349417"/>
            <a:ext cx="457207" cy="215444"/>
          </a:xfrm>
          <a:prstGeom prst="rect">
            <a:avLst/>
          </a:prstGeom>
          <a:noFill/>
        </p:spPr>
        <p:txBody>
          <a:bodyPr wrap="square" rtlCol="0">
            <a:spAutoFit/>
          </a:bodyPr>
          <a:lstStyle/>
          <a:p>
            <a:r>
              <a:rPr lang="en-IN" sz="800" dirty="0">
                <a:solidFill>
                  <a:schemeClr val="bg1"/>
                </a:solidFill>
              </a:rPr>
              <a:t>3800</a:t>
            </a:r>
          </a:p>
        </p:txBody>
      </p:sp>
      <p:sp>
        <p:nvSpPr>
          <p:cNvPr id="257" name="TextBox 256"/>
          <p:cNvSpPr txBox="1"/>
          <p:nvPr/>
        </p:nvSpPr>
        <p:spPr>
          <a:xfrm>
            <a:off x="5775354" y="6349413"/>
            <a:ext cx="457207" cy="215444"/>
          </a:xfrm>
          <a:prstGeom prst="rect">
            <a:avLst/>
          </a:prstGeom>
          <a:noFill/>
        </p:spPr>
        <p:txBody>
          <a:bodyPr wrap="square" rtlCol="0">
            <a:spAutoFit/>
          </a:bodyPr>
          <a:lstStyle/>
          <a:p>
            <a:r>
              <a:rPr lang="en-IN" sz="800" dirty="0">
                <a:solidFill>
                  <a:schemeClr val="bg1"/>
                </a:solidFill>
              </a:rPr>
              <a:t>4000</a:t>
            </a:r>
          </a:p>
        </p:txBody>
      </p:sp>
      <p:sp>
        <p:nvSpPr>
          <p:cNvPr id="259" name="TextBox 258"/>
          <p:cNvSpPr txBox="1"/>
          <p:nvPr/>
        </p:nvSpPr>
        <p:spPr>
          <a:xfrm>
            <a:off x="6232561" y="427558"/>
            <a:ext cx="4533410" cy="738664"/>
          </a:xfrm>
          <a:prstGeom prst="rect">
            <a:avLst/>
          </a:prstGeom>
          <a:noFill/>
        </p:spPr>
        <p:txBody>
          <a:bodyPr wrap="square" rtlCol="0">
            <a:spAutoFit/>
          </a:bodyPr>
          <a:lstStyle/>
          <a:p>
            <a:r>
              <a:rPr lang="en-IN" sz="1400" dirty="0">
                <a:solidFill>
                  <a:schemeClr val="bg1"/>
                </a:solidFill>
              </a:rPr>
              <a:t>The main Disadvantage for a non-pipelined design is it needs more time to execute an instruction resulting in lower operating frequency </a:t>
            </a:r>
          </a:p>
        </p:txBody>
      </p:sp>
    </p:spTree>
    <p:extLst>
      <p:ext uri="{BB962C8B-B14F-4D97-AF65-F5344CB8AC3E}">
        <p14:creationId xmlns:p14="http://schemas.microsoft.com/office/powerpoint/2010/main" val="358460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0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1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1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2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1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1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2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2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1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2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2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2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2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2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3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2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3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3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3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3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20" grpId="0"/>
      <p:bldP spid="133" grpId="0" animBg="1"/>
      <p:bldP spid="134" grpId="0" animBg="1"/>
      <p:bldP spid="135" grpId="0" animBg="1"/>
      <p:bldP spid="136" grpId="0" animBg="1"/>
      <p:bldP spid="137" grpId="0" animBg="1"/>
      <p:bldP spid="140" grpId="0" animBg="1"/>
      <p:bldP spid="141" grpId="0" animBg="1"/>
      <p:bldP spid="142" grpId="0" animBg="1"/>
      <p:bldP spid="143" grpId="0" animBg="1"/>
      <p:bldP spid="14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3473950" y="2257116"/>
            <a:ext cx="1925363" cy="208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22</a:t>
            </a:fld>
            <a:endParaRPr lang="en-US" dirty="0"/>
          </a:p>
        </p:txBody>
      </p:sp>
      <p:sp>
        <p:nvSpPr>
          <p:cNvPr id="8" name="Rectangle 7"/>
          <p:cNvSpPr/>
          <p:nvPr/>
        </p:nvSpPr>
        <p:spPr>
          <a:xfrm>
            <a:off x="907395" y="2416628"/>
            <a:ext cx="333955" cy="151925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solidFill>
            <a:schemeClr val="tx1">
              <a:lumMod val="65000"/>
              <a:lumOff val="35000"/>
            </a:schemeClr>
          </a:solid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cxnSp>
        <p:nvCxnSpPr>
          <p:cNvPr id="39" name="Straight Connector 38"/>
          <p:cNvCxnSpPr/>
          <p:nvPr/>
        </p:nvCxnSpPr>
        <p:spPr>
          <a:xfrm flipV="1">
            <a:off x="2680113" y="3049740"/>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05742"/>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394856"/>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86748"/>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48014"/>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16106"/>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947622" y="4724400"/>
            <a:ext cx="907407" cy="1382486"/>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0" name="TextBox 129"/>
          <p:cNvSpPr txBox="1"/>
          <p:nvPr/>
        </p:nvSpPr>
        <p:spPr>
          <a:xfrm>
            <a:off x="8643098" y="376924"/>
            <a:ext cx="1720101" cy="646331"/>
          </a:xfrm>
          <a:prstGeom prst="rect">
            <a:avLst/>
          </a:prstGeom>
          <a:noFill/>
        </p:spPr>
        <p:txBody>
          <a:bodyPr wrap="square" rtlCol="0">
            <a:spAutoFit/>
          </a:bodyPr>
          <a:lstStyle/>
          <a:p>
            <a:r>
              <a:rPr lang="en-IN" dirty="0">
                <a:solidFill>
                  <a:schemeClr val="bg1"/>
                </a:solidFill>
              </a:rPr>
              <a:t>Pipelined Processor</a:t>
            </a:r>
          </a:p>
        </p:txBody>
      </p:sp>
    </p:spTree>
    <p:extLst>
      <p:ext uri="{BB962C8B-B14F-4D97-AF65-F5344CB8AC3E}">
        <p14:creationId xmlns:p14="http://schemas.microsoft.com/office/powerpoint/2010/main" val="28016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2206443" y="2476535"/>
            <a:ext cx="473670" cy="1434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2723657" y="584939"/>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23</a:t>
            </a:fld>
            <a:endParaRPr lang="en-US" dirty="0"/>
          </a:p>
        </p:txBody>
      </p:sp>
      <p:sp>
        <p:nvSpPr>
          <p:cNvPr id="8" name="Rectangle 7"/>
          <p:cNvSpPr/>
          <p:nvPr/>
        </p:nvSpPr>
        <p:spPr>
          <a:xfrm>
            <a:off x="907395" y="2416628"/>
            <a:ext cx="333955" cy="151925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79" name="TextBox 178"/>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LOAD INSTRUCTION</a:t>
            </a:r>
          </a:p>
          <a:p>
            <a:r>
              <a:rPr lang="en-IN" dirty="0">
                <a:solidFill>
                  <a:schemeClr val="bg1"/>
                </a:solidFill>
              </a:rPr>
              <a:t>STAGE 1</a:t>
            </a:r>
          </a:p>
        </p:txBody>
      </p:sp>
    </p:spTree>
    <p:extLst>
      <p:ext uri="{BB962C8B-B14F-4D97-AF65-F5344CB8AC3E}">
        <p14:creationId xmlns:p14="http://schemas.microsoft.com/office/powerpoint/2010/main" val="329374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7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p:cNvSpPr/>
          <p:nvPr/>
        </p:nvSpPr>
        <p:spPr>
          <a:xfrm>
            <a:off x="5442814" y="511091"/>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p:cNvSpPr/>
          <p:nvPr/>
        </p:nvSpPr>
        <p:spPr>
          <a:xfrm>
            <a:off x="4470139" y="2257283"/>
            <a:ext cx="903798" cy="208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2878220" y="590345"/>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24</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1" name="TextBox 130"/>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LOAD INSTRUCTION</a:t>
            </a:r>
          </a:p>
          <a:p>
            <a:r>
              <a:rPr lang="en-IN" dirty="0">
                <a:solidFill>
                  <a:schemeClr val="bg1"/>
                </a:solidFill>
              </a:rPr>
              <a:t>STAGE 2</a:t>
            </a:r>
          </a:p>
        </p:txBody>
      </p:sp>
    </p:spTree>
    <p:extLst>
      <p:ext uri="{BB962C8B-B14F-4D97-AF65-F5344CB8AC3E}">
        <p14:creationId xmlns:p14="http://schemas.microsoft.com/office/powerpoint/2010/main" val="27519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p:cNvSpPr/>
          <p:nvPr/>
        </p:nvSpPr>
        <p:spPr>
          <a:xfrm>
            <a:off x="5595218" y="500205"/>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7723962" y="494200"/>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25</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1" name="TextBox 130"/>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LOAD INSTRUCTION</a:t>
            </a:r>
          </a:p>
          <a:p>
            <a:r>
              <a:rPr lang="en-IN" dirty="0">
                <a:solidFill>
                  <a:schemeClr val="bg1"/>
                </a:solidFill>
              </a:rPr>
              <a:t>STAGE 3</a:t>
            </a:r>
          </a:p>
        </p:txBody>
      </p:sp>
    </p:spTree>
    <p:extLst>
      <p:ext uri="{BB962C8B-B14F-4D97-AF65-F5344CB8AC3E}">
        <p14:creationId xmlns:p14="http://schemas.microsoft.com/office/powerpoint/2010/main" val="26006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p:cNvSpPr/>
          <p:nvPr/>
        </p:nvSpPr>
        <p:spPr>
          <a:xfrm>
            <a:off x="7886136" y="492257"/>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p:cNvSpPr/>
          <p:nvPr/>
        </p:nvSpPr>
        <p:spPr>
          <a:xfrm>
            <a:off x="9459402" y="2266542"/>
            <a:ext cx="903798" cy="208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10616850" y="506185"/>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26</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1" name="TextBox 130"/>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LOAD INSTRUCTION</a:t>
            </a:r>
          </a:p>
          <a:p>
            <a:r>
              <a:rPr lang="en-IN" dirty="0">
                <a:solidFill>
                  <a:schemeClr val="bg1"/>
                </a:solidFill>
              </a:rPr>
              <a:t>STAGE 4</a:t>
            </a:r>
          </a:p>
        </p:txBody>
      </p:sp>
    </p:spTree>
    <p:extLst>
      <p:ext uri="{BB962C8B-B14F-4D97-AF65-F5344CB8AC3E}">
        <p14:creationId xmlns:p14="http://schemas.microsoft.com/office/powerpoint/2010/main" val="15243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3473951" y="2235344"/>
            <a:ext cx="903798" cy="208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10747482" y="506185"/>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27</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0" name="TextBox 129"/>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LOAD INSTRUCTION</a:t>
            </a:r>
          </a:p>
          <a:p>
            <a:r>
              <a:rPr lang="en-IN" dirty="0">
                <a:solidFill>
                  <a:schemeClr val="bg1"/>
                </a:solidFill>
              </a:rPr>
              <a:t>STAGE 5</a:t>
            </a:r>
          </a:p>
        </p:txBody>
      </p:sp>
    </p:spTree>
    <p:extLst>
      <p:ext uri="{BB962C8B-B14F-4D97-AF65-F5344CB8AC3E}">
        <p14:creationId xmlns:p14="http://schemas.microsoft.com/office/powerpoint/2010/main" val="326586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2206443" y="2476535"/>
            <a:ext cx="473670" cy="1434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2723657" y="595825"/>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28</a:t>
            </a:fld>
            <a:endParaRPr lang="en-US" dirty="0"/>
          </a:p>
        </p:txBody>
      </p:sp>
      <p:sp>
        <p:nvSpPr>
          <p:cNvPr id="8" name="Rectangle 7"/>
          <p:cNvSpPr/>
          <p:nvPr/>
        </p:nvSpPr>
        <p:spPr>
          <a:xfrm>
            <a:off x="907395" y="2416628"/>
            <a:ext cx="333955" cy="151925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79" name="TextBox 178"/>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STORE INSTRUCTION</a:t>
            </a:r>
          </a:p>
          <a:p>
            <a:r>
              <a:rPr lang="en-IN" dirty="0">
                <a:solidFill>
                  <a:schemeClr val="bg1"/>
                </a:solidFill>
              </a:rPr>
              <a:t>STAGE 1</a:t>
            </a:r>
          </a:p>
        </p:txBody>
      </p:sp>
    </p:spTree>
    <p:extLst>
      <p:ext uri="{BB962C8B-B14F-4D97-AF65-F5344CB8AC3E}">
        <p14:creationId xmlns:p14="http://schemas.microsoft.com/office/powerpoint/2010/main" val="15833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7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p:cNvSpPr/>
          <p:nvPr/>
        </p:nvSpPr>
        <p:spPr>
          <a:xfrm>
            <a:off x="5453700" y="500205"/>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p:cNvSpPr/>
          <p:nvPr/>
        </p:nvSpPr>
        <p:spPr>
          <a:xfrm>
            <a:off x="4470139" y="2257283"/>
            <a:ext cx="903798" cy="208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2878220" y="590345"/>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29</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1" name="TextBox 130"/>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STORE  INSTRUCTION</a:t>
            </a:r>
          </a:p>
          <a:p>
            <a:r>
              <a:rPr lang="en-IN" dirty="0">
                <a:solidFill>
                  <a:schemeClr val="bg1"/>
                </a:solidFill>
              </a:rPr>
              <a:t>STAGE 2</a:t>
            </a:r>
          </a:p>
        </p:txBody>
      </p:sp>
    </p:spTree>
    <p:extLst>
      <p:ext uri="{BB962C8B-B14F-4D97-AF65-F5344CB8AC3E}">
        <p14:creationId xmlns:p14="http://schemas.microsoft.com/office/powerpoint/2010/main" val="257799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1. Introduction</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5" name="Footer Placeholder 4">
            <a:extLst>
              <a:ext uri="{FF2B5EF4-FFF2-40B4-BE49-F238E27FC236}">
                <a16:creationId xmlns:a16="http://schemas.microsoft.com/office/drawing/2014/main" id="{DDF9E410-CC70-41DE-9192-721274CA0677}"/>
              </a:ext>
            </a:extLst>
          </p:cNvPr>
          <p:cNvSpPr txBox="1">
            <a:spLocks/>
          </p:cNvSpPr>
          <p:nvPr/>
        </p:nvSpPr>
        <p:spPr>
          <a:xfrm>
            <a:off x="4486852" y="6174200"/>
            <a:ext cx="3729496" cy="26099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 Mirafra Software Technologies</a:t>
            </a:r>
          </a:p>
        </p:txBody>
      </p:sp>
      <p:sp>
        <p:nvSpPr>
          <p:cNvPr id="7" name="TextBox 6"/>
          <p:cNvSpPr txBox="1"/>
          <p:nvPr/>
        </p:nvSpPr>
        <p:spPr>
          <a:xfrm>
            <a:off x="246490" y="1431200"/>
            <a:ext cx="7148223" cy="369332"/>
          </a:xfrm>
          <a:prstGeom prst="rect">
            <a:avLst/>
          </a:prstGeom>
          <a:noFill/>
        </p:spPr>
        <p:txBody>
          <a:bodyPr wrap="square" rtlCol="0">
            <a:spAutoFit/>
          </a:bodyPr>
          <a:lstStyle/>
          <a:p>
            <a:pPr marL="285750" indent="-285750">
              <a:buFont typeface="Wingdings" pitchFamily="2" charset="2"/>
              <a:buChar char="q"/>
            </a:pPr>
            <a:r>
              <a:rPr lang="en-IN" dirty="0">
                <a:solidFill>
                  <a:schemeClr val="bg1"/>
                </a:solidFill>
              </a:rPr>
              <a:t>Software talks to hardware using a </a:t>
            </a:r>
            <a:r>
              <a:rPr lang="en-IN" b="1" dirty="0">
                <a:solidFill>
                  <a:srgbClr val="FFFF00"/>
                </a:solidFill>
              </a:rPr>
              <a:t>Vocabulary</a:t>
            </a:r>
            <a:r>
              <a:rPr lang="en-IN" dirty="0">
                <a:solidFill>
                  <a:schemeClr val="bg1"/>
                </a:solidFill>
              </a:rPr>
              <a:t> </a:t>
            </a:r>
          </a:p>
        </p:txBody>
      </p:sp>
      <p:sp>
        <p:nvSpPr>
          <p:cNvPr id="8" name="TextBox 7"/>
          <p:cNvSpPr txBox="1"/>
          <p:nvPr/>
        </p:nvSpPr>
        <p:spPr>
          <a:xfrm>
            <a:off x="489004" y="1948034"/>
            <a:ext cx="6663193" cy="369332"/>
          </a:xfrm>
          <a:prstGeom prst="rect">
            <a:avLst/>
          </a:prstGeom>
          <a:noFill/>
        </p:spPr>
        <p:txBody>
          <a:bodyPr wrap="square" rtlCol="0">
            <a:spAutoFit/>
          </a:bodyPr>
          <a:lstStyle/>
          <a:p>
            <a:r>
              <a:rPr lang="en-IN" dirty="0">
                <a:solidFill>
                  <a:schemeClr val="bg1"/>
                </a:solidFill>
              </a:rPr>
              <a:t>Words called </a:t>
            </a:r>
            <a:r>
              <a:rPr lang="en-IN" b="1" dirty="0">
                <a:solidFill>
                  <a:srgbClr val="FFFF00"/>
                </a:solidFill>
              </a:rPr>
              <a:t>Instructions</a:t>
            </a:r>
          </a:p>
        </p:txBody>
      </p:sp>
      <p:sp>
        <p:nvSpPr>
          <p:cNvPr id="10" name="TextBox 9"/>
          <p:cNvSpPr txBox="1"/>
          <p:nvPr/>
        </p:nvSpPr>
        <p:spPr>
          <a:xfrm>
            <a:off x="489004" y="2346111"/>
            <a:ext cx="6989197" cy="369332"/>
          </a:xfrm>
          <a:prstGeom prst="rect">
            <a:avLst/>
          </a:prstGeom>
          <a:noFill/>
        </p:spPr>
        <p:txBody>
          <a:bodyPr wrap="square" rtlCol="0">
            <a:spAutoFit/>
          </a:bodyPr>
          <a:lstStyle/>
          <a:p>
            <a:r>
              <a:rPr lang="en-IN" dirty="0">
                <a:solidFill>
                  <a:schemeClr val="bg1"/>
                </a:solidFill>
              </a:rPr>
              <a:t>Vocabulary called </a:t>
            </a:r>
            <a:r>
              <a:rPr lang="en-IN" b="1" dirty="0">
                <a:solidFill>
                  <a:srgbClr val="FFFF00"/>
                </a:solidFill>
              </a:rPr>
              <a:t>Instruction Set Architecture (ISA)</a:t>
            </a:r>
          </a:p>
        </p:txBody>
      </p:sp>
      <p:sp>
        <p:nvSpPr>
          <p:cNvPr id="11" name="TextBox 10"/>
          <p:cNvSpPr txBox="1"/>
          <p:nvPr/>
        </p:nvSpPr>
        <p:spPr>
          <a:xfrm>
            <a:off x="163000" y="3140918"/>
            <a:ext cx="6989197" cy="923330"/>
          </a:xfrm>
          <a:prstGeom prst="rect">
            <a:avLst/>
          </a:prstGeom>
          <a:noFill/>
        </p:spPr>
        <p:txBody>
          <a:bodyPr wrap="square" rtlCol="0">
            <a:spAutoFit/>
          </a:bodyPr>
          <a:lstStyle/>
          <a:p>
            <a:pPr marL="285750" indent="-285750">
              <a:buFont typeface="Wingdings" pitchFamily="2" charset="2"/>
              <a:buChar char="q"/>
            </a:pPr>
            <a:r>
              <a:rPr lang="en-IN" dirty="0">
                <a:solidFill>
                  <a:schemeClr val="bg1"/>
                </a:solidFill>
              </a:rPr>
              <a:t>The Complex the ISA the less number of Instructions a program needs.</a:t>
            </a:r>
          </a:p>
          <a:p>
            <a:pPr marL="285750" indent="-285750">
              <a:buFont typeface="Wingdings" pitchFamily="2" charset="2"/>
              <a:buChar char="q"/>
            </a:pPr>
            <a:r>
              <a:rPr lang="en-IN" dirty="0">
                <a:solidFill>
                  <a:schemeClr val="bg1"/>
                </a:solidFill>
              </a:rPr>
              <a:t>But the Simple the ISA little Hardware is needed to execute the same.</a:t>
            </a:r>
            <a:endParaRPr lang="en-IN" dirty="0"/>
          </a:p>
        </p:txBody>
      </p:sp>
      <p:sp>
        <p:nvSpPr>
          <p:cNvPr id="12" name="TextBox 11"/>
          <p:cNvSpPr txBox="1"/>
          <p:nvPr/>
        </p:nvSpPr>
        <p:spPr>
          <a:xfrm>
            <a:off x="163000" y="4088562"/>
            <a:ext cx="6989197" cy="369332"/>
          </a:xfrm>
          <a:prstGeom prst="rect">
            <a:avLst/>
          </a:prstGeom>
          <a:noFill/>
        </p:spPr>
        <p:txBody>
          <a:bodyPr wrap="square" rtlCol="0">
            <a:spAutoFit/>
          </a:bodyPr>
          <a:lstStyle/>
          <a:p>
            <a:pPr marL="285750" indent="-285750">
              <a:buFont typeface="Wingdings" pitchFamily="2" charset="2"/>
              <a:buChar char="q"/>
            </a:pPr>
            <a:r>
              <a:rPr lang="en-IN" dirty="0">
                <a:solidFill>
                  <a:schemeClr val="bg1"/>
                </a:solidFill>
              </a:rPr>
              <a:t>Let us see the above statements visually.</a:t>
            </a:r>
            <a:endParaRPr lang="en-IN" dirty="0"/>
          </a:p>
        </p:txBody>
      </p:sp>
      <p:sp>
        <p:nvSpPr>
          <p:cNvPr id="3" name="TextBox 2"/>
          <p:cNvSpPr txBox="1"/>
          <p:nvPr/>
        </p:nvSpPr>
        <p:spPr>
          <a:xfrm>
            <a:off x="489004" y="2753000"/>
            <a:ext cx="5998882" cy="369332"/>
          </a:xfrm>
          <a:prstGeom prst="rect">
            <a:avLst/>
          </a:prstGeom>
          <a:noFill/>
        </p:spPr>
        <p:txBody>
          <a:bodyPr wrap="square" rtlCol="0">
            <a:spAutoFit/>
          </a:bodyPr>
          <a:lstStyle/>
          <a:p>
            <a:r>
              <a:rPr lang="en-IN" dirty="0">
                <a:solidFill>
                  <a:srgbClr val="00B050"/>
                </a:solidFill>
              </a:rPr>
              <a:t>A Program is a book, written in words of the Vocabulary</a:t>
            </a:r>
          </a:p>
        </p:txBody>
      </p:sp>
    </p:spTree>
    <p:extLst>
      <p:ext uri="{BB962C8B-B14F-4D97-AF65-F5344CB8AC3E}">
        <p14:creationId xmlns:p14="http://schemas.microsoft.com/office/powerpoint/2010/main" val="3089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p:cNvSpPr/>
          <p:nvPr/>
        </p:nvSpPr>
        <p:spPr>
          <a:xfrm>
            <a:off x="5606104" y="500205"/>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7723962" y="494200"/>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30</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FF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solidFill>
            <a:schemeClr val="tx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1" name="TextBox 130"/>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STORE  INSTRUCTION</a:t>
            </a:r>
          </a:p>
          <a:p>
            <a:r>
              <a:rPr lang="en-IN" dirty="0">
                <a:solidFill>
                  <a:schemeClr val="bg1"/>
                </a:solidFill>
              </a:rPr>
              <a:t>STAGE 3</a:t>
            </a:r>
          </a:p>
        </p:txBody>
      </p:sp>
    </p:spTree>
    <p:extLst>
      <p:ext uri="{BB962C8B-B14F-4D97-AF65-F5344CB8AC3E}">
        <p14:creationId xmlns:p14="http://schemas.microsoft.com/office/powerpoint/2010/main" val="328096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129"/>
          <p:cNvSpPr/>
          <p:nvPr/>
        </p:nvSpPr>
        <p:spPr>
          <a:xfrm>
            <a:off x="7886136" y="492257"/>
            <a:ext cx="156728" cy="589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p:cNvSpPr/>
          <p:nvPr/>
        </p:nvSpPr>
        <p:spPr>
          <a:xfrm>
            <a:off x="8425232" y="2244770"/>
            <a:ext cx="903798" cy="2082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31</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1" name="TextBox 130"/>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STORE INSTRUCTION</a:t>
            </a:r>
          </a:p>
          <a:p>
            <a:r>
              <a:rPr lang="en-IN" dirty="0">
                <a:solidFill>
                  <a:schemeClr val="bg1"/>
                </a:solidFill>
              </a:rPr>
              <a:t>STAGE 4</a:t>
            </a:r>
          </a:p>
        </p:txBody>
      </p:sp>
    </p:spTree>
    <p:extLst>
      <p:ext uri="{BB962C8B-B14F-4D97-AF65-F5344CB8AC3E}">
        <p14:creationId xmlns:p14="http://schemas.microsoft.com/office/powerpoint/2010/main" val="142792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32</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91063" y="576942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0" name="TextBox 129"/>
          <p:cNvSpPr txBox="1"/>
          <p:nvPr/>
        </p:nvSpPr>
        <p:spPr>
          <a:xfrm>
            <a:off x="8643098" y="376924"/>
            <a:ext cx="1720101" cy="923330"/>
          </a:xfrm>
          <a:prstGeom prst="rect">
            <a:avLst/>
          </a:prstGeom>
          <a:noFill/>
        </p:spPr>
        <p:txBody>
          <a:bodyPr wrap="square" rtlCol="0">
            <a:spAutoFit/>
          </a:bodyPr>
          <a:lstStyle/>
          <a:p>
            <a:r>
              <a:rPr lang="en-IN" dirty="0">
                <a:solidFill>
                  <a:schemeClr val="bg1"/>
                </a:solidFill>
              </a:rPr>
              <a:t>STORE INSTRUCTION</a:t>
            </a:r>
          </a:p>
          <a:p>
            <a:r>
              <a:rPr lang="en-IN" dirty="0">
                <a:solidFill>
                  <a:schemeClr val="bg1"/>
                </a:solidFill>
              </a:rPr>
              <a:t>STAGE 5</a:t>
            </a:r>
          </a:p>
        </p:txBody>
      </p:sp>
      <p:sp>
        <p:nvSpPr>
          <p:cNvPr id="3" name="TextBox 2"/>
          <p:cNvSpPr txBox="1"/>
          <p:nvPr/>
        </p:nvSpPr>
        <p:spPr>
          <a:xfrm>
            <a:off x="137718" y="4442447"/>
            <a:ext cx="2370495" cy="1015663"/>
          </a:xfrm>
          <a:prstGeom prst="rect">
            <a:avLst/>
          </a:prstGeom>
          <a:noFill/>
        </p:spPr>
        <p:txBody>
          <a:bodyPr wrap="square" rtlCol="0">
            <a:spAutoFit/>
          </a:bodyPr>
          <a:lstStyle/>
          <a:p>
            <a:r>
              <a:rPr lang="en-IN" sz="1000" dirty="0">
                <a:solidFill>
                  <a:srgbClr val="FF0000"/>
                </a:solidFill>
              </a:rPr>
              <a:t>Here we can have two types of implementations </a:t>
            </a:r>
          </a:p>
          <a:p>
            <a:r>
              <a:rPr lang="en-IN" sz="1000" dirty="0">
                <a:solidFill>
                  <a:srgbClr val="FF0000"/>
                </a:solidFill>
              </a:rPr>
              <a:t>1: When Stage is Idle let that stage be idle in that cycle : Simple Implementation</a:t>
            </a:r>
          </a:p>
          <a:p>
            <a:r>
              <a:rPr lang="en-IN" sz="1000" dirty="0">
                <a:solidFill>
                  <a:srgbClr val="FF0000"/>
                </a:solidFill>
              </a:rPr>
              <a:t>2: When a stage is idle and completed proceed to next instruction : Complex</a:t>
            </a:r>
          </a:p>
        </p:txBody>
      </p:sp>
    </p:spTree>
    <p:extLst>
      <p:ext uri="{BB962C8B-B14F-4D97-AF65-F5344CB8AC3E}">
        <p14:creationId xmlns:p14="http://schemas.microsoft.com/office/powerpoint/2010/main" val="40235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childTnLst>
                                    <p:anim calcmode="discrete" valueType="str">
                                      <p:cBhvr>
                                        <p:cTn id="6" dur="1000" fill="hold"/>
                                        <p:tgtEl>
                                          <p:spTgt spid="130"/>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dirty="0"/>
              <a:t>PAGE </a:t>
            </a:r>
            <a:fld id="{4A9B5881-4007-4345-955A-79C2656F0C49}" type="slidenum">
              <a:rPr lang="en-US" smtClean="0"/>
              <a:pPr/>
              <a:t>33</a:t>
            </a:fld>
            <a:endParaRPr lang="en-US" dirty="0"/>
          </a:p>
        </p:txBody>
      </p:sp>
      <p:sp>
        <p:nvSpPr>
          <p:cNvPr id="3" name="Rectangle 2"/>
          <p:cNvSpPr/>
          <p:nvPr/>
        </p:nvSpPr>
        <p:spPr>
          <a:xfrm>
            <a:off x="-228596" y="421593"/>
            <a:ext cx="2960914"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Control Hazard</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4" name="TextBox 3"/>
          <p:cNvSpPr txBox="1"/>
          <p:nvPr/>
        </p:nvSpPr>
        <p:spPr>
          <a:xfrm>
            <a:off x="195940" y="1001486"/>
            <a:ext cx="4833257" cy="2308324"/>
          </a:xfrm>
          <a:prstGeom prst="rect">
            <a:avLst/>
          </a:prstGeom>
          <a:noFill/>
        </p:spPr>
        <p:txBody>
          <a:bodyPr wrap="square" rtlCol="0">
            <a:spAutoFit/>
          </a:bodyPr>
          <a:lstStyle/>
          <a:p>
            <a:r>
              <a:rPr lang="en-IN" dirty="0">
                <a:solidFill>
                  <a:schemeClr val="bg1"/>
                </a:solidFill>
              </a:rPr>
              <a:t>Consider the following Instructions:</a:t>
            </a:r>
          </a:p>
          <a:p>
            <a:endParaRPr lang="en-IN" dirty="0">
              <a:solidFill>
                <a:schemeClr val="bg1"/>
              </a:solidFill>
            </a:endParaRPr>
          </a:p>
          <a:p>
            <a:endParaRPr lang="en-IN" dirty="0">
              <a:solidFill>
                <a:schemeClr val="bg1"/>
              </a:solidFill>
            </a:endParaRPr>
          </a:p>
          <a:p>
            <a:r>
              <a:rPr lang="en-IN" dirty="0">
                <a:solidFill>
                  <a:schemeClr val="bg1"/>
                </a:solidFill>
              </a:rPr>
              <a:t>          </a:t>
            </a:r>
            <a:r>
              <a:rPr lang="en-IN" dirty="0" err="1">
                <a:solidFill>
                  <a:schemeClr val="bg1"/>
                </a:solidFill>
              </a:rPr>
              <a:t>beq</a:t>
            </a:r>
            <a:r>
              <a:rPr lang="en-IN" dirty="0">
                <a:solidFill>
                  <a:schemeClr val="bg1"/>
                </a:solidFill>
              </a:rPr>
              <a:t> x1, x2, loop  </a:t>
            </a:r>
            <a:r>
              <a:rPr lang="en-IN" dirty="0">
                <a:solidFill>
                  <a:schemeClr val="bg1"/>
                </a:solidFill>
                <a:sym typeface="Wingdings" pitchFamily="2" charset="2"/>
              </a:rPr>
              <a:t> </a:t>
            </a:r>
            <a:r>
              <a:rPr lang="en-IN" dirty="0">
                <a:solidFill>
                  <a:srgbClr val="FF0000"/>
                </a:solidFill>
                <a:sym typeface="Wingdings" pitchFamily="2" charset="2"/>
              </a:rPr>
              <a:t>Instruction 1</a:t>
            </a:r>
            <a:endParaRPr lang="en-IN" dirty="0">
              <a:solidFill>
                <a:srgbClr val="FF0000"/>
              </a:solidFill>
            </a:endParaRPr>
          </a:p>
          <a:p>
            <a:r>
              <a:rPr lang="en-IN" dirty="0">
                <a:solidFill>
                  <a:schemeClr val="bg1"/>
                </a:solidFill>
              </a:rPr>
              <a:t>          </a:t>
            </a:r>
            <a:r>
              <a:rPr lang="en-IN" dirty="0" err="1">
                <a:solidFill>
                  <a:schemeClr val="bg1"/>
                </a:solidFill>
              </a:rPr>
              <a:t>addi</a:t>
            </a:r>
            <a:r>
              <a:rPr lang="en-IN" dirty="0">
                <a:solidFill>
                  <a:schemeClr val="bg1"/>
                </a:solidFill>
              </a:rPr>
              <a:t> x1, x1, 10    </a:t>
            </a:r>
            <a:r>
              <a:rPr lang="en-IN" dirty="0">
                <a:solidFill>
                  <a:schemeClr val="bg1"/>
                </a:solidFill>
                <a:sym typeface="Wingdings" pitchFamily="2" charset="2"/>
              </a:rPr>
              <a:t> </a:t>
            </a:r>
            <a:r>
              <a:rPr lang="en-IN" dirty="0">
                <a:solidFill>
                  <a:srgbClr val="FFC000"/>
                </a:solidFill>
                <a:sym typeface="Wingdings" pitchFamily="2" charset="2"/>
              </a:rPr>
              <a:t>Instruction 2</a:t>
            </a:r>
            <a:endParaRPr lang="en-IN" dirty="0">
              <a:solidFill>
                <a:srgbClr val="FFC000"/>
              </a:solidFill>
            </a:endParaRPr>
          </a:p>
          <a:p>
            <a:r>
              <a:rPr lang="en-IN" dirty="0">
                <a:solidFill>
                  <a:schemeClr val="bg1"/>
                </a:solidFill>
              </a:rPr>
              <a:t>          </a:t>
            </a:r>
            <a:r>
              <a:rPr lang="en-IN" dirty="0" err="1">
                <a:solidFill>
                  <a:schemeClr val="bg1"/>
                </a:solidFill>
              </a:rPr>
              <a:t>xor</a:t>
            </a:r>
            <a:r>
              <a:rPr lang="en-IN" dirty="0">
                <a:solidFill>
                  <a:schemeClr val="bg1"/>
                </a:solidFill>
              </a:rPr>
              <a:t> x7, x6, x5       </a:t>
            </a:r>
            <a:r>
              <a:rPr lang="en-IN" dirty="0">
                <a:solidFill>
                  <a:schemeClr val="bg1"/>
                </a:solidFill>
                <a:sym typeface="Wingdings" pitchFamily="2" charset="2"/>
              </a:rPr>
              <a:t> </a:t>
            </a:r>
            <a:r>
              <a:rPr lang="en-IN" dirty="0">
                <a:solidFill>
                  <a:srgbClr val="00B050"/>
                </a:solidFill>
                <a:sym typeface="Wingdings" pitchFamily="2" charset="2"/>
              </a:rPr>
              <a:t>Instruction 3</a:t>
            </a:r>
          </a:p>
          <a:p>
            <a:r>
              <a:rPr lang="en-IN" dirty="0">
                <a:solidFill>
                  <a:schemeClr val="bg1"/>
                </a:solidFill>
              </a:rPr>
              <a:t>          and x5, x6, x5       </a:t>
            </a:r>
            <a:r>
              <a:rPr lang="en-IN" dirty="0">
                <a:solidFill>
                  <a:schemeClr val="bg1"/>
                </a:solidFill>
                <a:sym typeface="Wingdings" pitchFamily="2" charset="2"/>
              </a:rPr>
              <a:t> </a:t>
            </a:r>
            <a:r>
              <a:rPr lang="en-IN" dirty="0">
                <a:solidFill>
                  <a:schemeClr val="accent6"/>
                </a:solidFill>
                <a:sym typeface="Wingdings" pitchFamily="2" charset="2"/>
              </a:rPr>
              <a:t>Instruction 3</a:t>
            </a:r>
            <a:endParaRPr lang="en-IN" dirty="0">
              <a:solidFill>
                <a:schemeClr val="accent6"/>
              </a:solidFill>
            </a:endParaRPr>
          </a:p>
          <a:p>
            <a:r>
              <a:rPr lang="en-IN" dirty="0" err="1">
                <a:solidFill>
                  <a:schemeClr val="bg1"/>
                </a:solidFill>
              </a:rPr>
              <a:t>Loop:or</a:t>
            </a:r>
            <a:r>
              <a:rPr lang="en-IN" dirty="0">
                <a:solidFill>
                  <a:schemeClr val="bg1"/>
                </a:solidFill>
              </a:rPr>
              <a:t> x6, x5, x4        </a:t>
            </a:r>
            <a:r>
              <a:rPr lang="en-IN" dirty="0">
                <a:solidFill>
                  <a:schemeClr val="bg1"/>
                </a:solidFill>
                <a:sym typeface="Wingdings" pitchFamily="2" charset="2"/>
              </a:rPr>
              <a:t> </a:t>
            </a:r>
            <a:r>
              <a:rPr lang="en-IN" dirty="0">
                <a:solidFill>
                  <a:srgbClr val="00B0F0"/>
                </a:solidFill>
                <a:sym typeface="Wingdings" pitchFamily="2" charset="2"/>
              </a:rPr>
              <a:t>Instruction 4</a:t>
            </a:r>
            <a:endParaRPr lang="en-IN" dirty="0">
              <a:solidFill>
                <a:srgbClr val="00B0F0"/>
              </a:solidFill>
            </a:endParaRPr>
          </a:p>
        </p:txBody>
      </p:sp>
      <p:sp>
        <p:nvSpPr>
          <p:cNvPr id="5" name="Rectangle 4">
            <a:hlinkClick r:id="rId2" action="ppaction://hlinksldjump"/>
          </p:cNvPr>
          <p:cNvSpPr/>
          <p:nvPr/>
        </p:nvSpPr>
        <p:spPr>
          <a:xfrm>
            <a:off x="-424542" y="4010099"/>
            <a:ext cx="2960914"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Data Hazard</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6" name="TextBox 5"/>
          <p:cNvSpPr txBox="1"/>
          <p:nvPr/>
        </p:nvSpPr>
        <p:spPr>
          <a:xfrm>
            <a:off x="0" y="4684414"/>
            <a:ext cx="4833257" cy="1477328"/>
          </a:xfrm>
          <a:prstGeom prst="rect">
            <a:avLst/>
          </a:prstGeom>
          <a:noFill/>
        </p:spPr>
        <p:txBody>
          <a:bodyPr wrap="square" rtlCol="0">
            <a:spAutoFit/>
          </a:bodyPr>
          <a:lstStyle/>
          <a:p>
            <a:r>
              <a:rPr lang="en-IN" dirty="0">
                <a:solidFill>
                  <a:schemeClr val="bg1"/>
                </a:solidFill>
              </a:rPr>
              <a:t>Consider the following Instructions:</a:t>
            </a:r>
          </a:p>
          <a:p>
            <a:endParaRPr lang="en-IN" dirty="0">
              <a:solidFill>
                <a:srgbClr val="FF0000"/>
              </a:solidFill>
            </a:endParaRPr>
          </a:p>
          <a:p>
            <a:r>
              <a:rPr lang="en-IN" dirty="0">
                <a:solidFill>
                  <a:schemeClr val="bg1"/>
                </a:solidFill>
              </a:rPr>
              <a:t>          </a:t>
            </a:r>
            <a:r>
              <a:rPr lang="en-IN" dirty="0" err="1">
                <a:solidFill>
                  <a:schemeClr val="bg1"/>
                </a:solidFill>
              </a:rPr>
              <a:t>addi</a:t>
            </a:r>
            <a:r>
              <a:rPr lang="en-IN" dirty="0">
                <a:solidFill>
                  <a:schemeClr val="bg1"/>
                </a:solidFill>
              </a:rPr>
              <a:t> x1, x2, 10   </a:t>
            </a:r>
            <a:endParaRPr lang="en-IN" dirty="0">
              <a:solidFill>
                <a:srgbClr val="FFC000"/>
              </a:solidFill>
            </a:endParaRPr>
          </a:p>
          <a:p>
            <a:r>
              <a:rPr lang="en-IN" dirty="0">
                <a:solidFill>
                  <a:schemeClr val="bg1"/>
                </a:solidFill>
              </a:rPr>
              <a:t>          add x3, x1, x4     </a:t>
            </a:r>
            <a:endParaRPr lang="en-IN" dirty="0">
              <a:solidFill>
                <a:srgbClr val="00B050"/>
              </a:solidFill>
              <a:sym typeface="Wingdings" pitchFamily="2" charset="2"/>
            </a:endParaRPr>
          </a:p>
          <a:p>
            <a:r>
              <a:rPr lang="en-IN" dirty="0">
                <a:solidFill>
                  <a:schemeClr val="bg1"/>
                </a:solidFill>
              </a:rPr>
              <a:t>          and x5, x1, x6    </a:t>
            </a:r>
            <a:endParaRPr lang="en-IN" dirty="0">
              <a:solidFill>
                <a:schemeClr val="accent6"/>
              </a:solidFill>
            </a:endParaRPr>
          </a:p>
        </p:txBody>
      </p:sp>
      <p:cxnSp>
        <p:nvCxnSpPr>
          <p:cNvPr id="9" name="Straight Connector 8"/>
          <p:cNvCxnSpPr/>
          <p:nvPr/>
        </p:nvCxnSpPr>
        <p:spPr>
          <a:xfrm>
            <a:off x="5365940" y="5604126"/>
            <a:ext cx="6713366" cy="8033"/>
          </a:xfrm>
          <a:prstGeom prst="line">
            <a:avLst/>
          </a:prstGeom>
        </p:spPr>
        <p:style>
          <a:lnRef idx="1">
            <a:schemeClr val="accent6"/>
          </a:lnRef>
          <a:fillRef idx="0">
            <a:schemeClr val="accent6"/>
          </a:fillRef>
          <a:effectRef idx="0">
            <a:schemeClr val="accent6"/>
          </a:effectRef>
          <a:fontRef idx="minor">
            <a:schemeClr val="tx1"/>
          </a:fontRef>
        </p:style>
      </p:cxnSp>
      <p:cxnSp>
        <p:nvCxnSpPr>
          <p:cNvPr id="10" name="Straight Connector 9"/>
          <p:cNvCxnSpPr/>
          <p:nvPr/>
        </p:nvCxnSpPr>
        <p:spPr>
          <a:xfrm>
            <a:off x="5355054" y="242960"/>
            <a:ext cx="0" cy="5366634"/>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p:cNvCxnSpPr/>
          <p:nvPr/>
        </p:nvCxnSpPr>
        <p:spPr>
          <a:xfrm>
            <a:off x="5638068" y="916826"/>
            <a:ext cx="27463" cy="4692768"/>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5953685" y="895043"/>
            <a:ext cx="27463" cy="4692768"/>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6269357" y="949473"/>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5376764" y="535675"/>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16" name="Rectangle 15"/>
          <p:cNvSpPr/>
          <p:nvPr/>
        </p:nvSpPr>
        <p:spPr>
          <a:xfrm>
            <a:off x="5670671" y="535357"/>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17" name="Rectangle 16"/>
          <p:cNvSpPr/>
          <p:nvPr/>
        </p:nvSpPr>
        <p:spPr>
          <a:xfrm>
            <a:off x="5964578" y="535032"/>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18" name="Rectangle 17"/>
          <p:cNvSpPr/>
          <p:nvPr/>
        </p:nvSpPr>
        <p:spPr>
          <a:xfrm>
            <a:off x="6258340" y="535031"/>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19" name="Rectangle 18"/>
          <p:cNvSpPr/>
          <p:nvPr/>
        </p:nvSpPr>
        <p:spPr>
          <a:xfrm>
            <a:off x="6552247" y="535675"/>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0" name="Rectangle 19"/>
          <p:cNvSpPr/>
          <p:nvPr/>
        </p:nvSpPr>
        <p:spPr>
          <a:xfrm>
            <a:off x="6846154" y="88432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21" name="Rectangle 20"/>
          <p:cNvSpPr/>
          <p:nvPr/>
        </p:nvSpPr>
        <p:spPr>
          <a:xfrm>
            <a:off x="7140061" y="884006"/>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2" name="Rectangle 21"/>
          <p:cNvSpPr/>
          <p:nvPr/>
        </p:nvSpPr>
        <p:spPr>
          <a:xfrm>
            <a:off x="7433968" y="88368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3" name="Rectangle 22"/>
          <p:cNvSpPr/>
          <p:nvPr/>
        </p:nvSpPr>
        <p:spPr>
          <a:xfrm>
            <a:off x="7727730" y="883680"/>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4" name="Rectangle 23"/>
          <p:cNvSpPr/>
          <p:nvPr/>
        </p:nvSpPr>
        <p:spPr>
          <a:xfrm>
            <a:off x="8021637" y="88432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25" name="Rectangle 24"/>
          <p:cNvSpPr/>
          <p:nvPr/>
        </p:nvSpPr>
        <p:spPr>
          <a:xfrm>
            <a:off x="8300349" y="125004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26" name="Rectangle 25"/>
          <p:cNvSpPr/>
          <p:nvPr/>
        </p:nvSpPr>
        <p:spPr>
          <a:xfrm>
            <a:off x="8594256" y="1249728"/>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27" name="Rectangle 26"/>
          <p:cNvSpPr/>
          <p:nvPr/>
        </p:nvSpPr>
        <p:spPr>
          <a:xfrm>
            <a:off x="8888163" y="1249403"/>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28" name="Rectangle 27"/>
          <p:cNvSpPr/>
          <p:nvPr/>
        </p:nvSpPr>
        <p:spPr>
          <a:xfrm>
            <a:off x="9181925" y="1249402"/>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29" name="Rectangle 28"/>
          <p:cNvSpPr/>
          <p:nvPr/>
        </p:nvSpPr>
        <p:spPr>
          <a:xfrm>
            <a:off x="9475832" y="125004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30" name="Rectangle 29"/>
          <p:cNvSpPr/>
          <p:nvPr/>
        </p:nvSpPr>
        <p:spPr>
          <a:xfrm>
            <a:off x="9769739" y="1598695"/>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31" name="Rectangle 30"/>
          <p:cNvSpPr/>
          <p:nvPr/>
        </p:nvSpPr>
        <p:spPr>
          <a:xfrm>
            <a:off x="10063646" y="1598377"/>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32" name="Rectangle 31"/>
          <p:cNvSpPr/>
          <p:nvPr/>
        </p:nvSpPr>
        <p:spPr>
          <a:xfrm>
            <a:off x="10357553" y="1598052"/>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33" name="Rectangle 32"/>
          <p:cNvSpPr/>
          <p:nvPr/>
        </p:nvSpPr>
        <p:spPr>
          <a:xfrm>
            <a:off x="10651315" y="1598051"/>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34" name="Rectangle 33"/>
          <p:cNvSpPr/>
          <p:nvPr/>
        </p:nvSpPr>
        <p:spPr>
          <a:xfrm>
            <a:off x="10945222" y="1598695"/>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cxnSp>
        <p:nvCxnSpPr>
          <p:cNvPr id="35" name="Straight Connector 34"/>
          <p:cNvCxnSpPr/>
          <p:nvPr/>
        </p:nvCxnSpPr>
        <p:spPr>
          <a:xfrm>
            <a:off x="6563133" y="964618"/>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6835261" y="952449"/>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7140061" y="960515"/>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a:off x="7433968" y="986808"/>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39" name="Straight Connector 38"/>
          <p:cNvCxnSpPr/>
          <p:nvPr/>
        </p:nvCxnSpPr>
        <p:spPr>
          <a:xfrm>
            <a:off x="7729950" y="971401"/>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a:off x="8021630" y="971231"/>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1" name="Straight Connector 40"/>
          <p:cNvCxnSpPr/>
          <p:nvPr/>
        </p:nvCxnSpPr>
        <p:spPr>
          <a:xfrm>
            <a:off x="8300386" y="997202"/>
            <a:ext cx="30301" cy="4605694"/>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2" name="Straight Connector 41"/>
          <p:cNvCxnSpPr/>
          <p:nvPr/>
        </p:nvCxnSpPr>
        <p:spPr>
          <a:xfrm>
            <a:off x="8583363" y="1614385"/>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3" name="Straight Connector 42"/>
          <p:cNvCxnSpPr/>
          <p:nvPr/>
        </p:nvCxnSpPr>
        <p:spPr>
          <a:xfrm>
            <a:off x="8883405" y="1625112"/>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a:off x="9184357" y="1614226"/>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5" name="Straight Connector 44"/>
          <p:cNvCxnSpPr/>
          <p:nvPr/>
        </p:nvCxnSpPr>
        <p:spPr>
          <a:xfrm>
            <a:off x="9478275" y="1614222"/>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6" name="Straight Connector 45"/>
          <p:cNvCxnSpPr/>
          <p:nvPr/>
        </p:nvCxnSpPr>
        <p:spPr>
          <a:xfrm>
            <a:off x="9769739" y="1579958"/>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7" name="Straight Connector 46"/>
          <p:cNvCxnSpPr/>
          <p:nvPr/>
        </p:nvCxnSpPr>
        <p:spPr>
          <a:xfrm>
            <a:off x="10063639" y="1581568"/>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8" name="Straight Connector 47"/>
          <p:cNvCxnSpPr/>
          <p:nvPr/>
        </p:nvCxnSpPr>
        <p:spPr>
          <a:xfrm>
            <a:off x="10346671" y="1614222"/>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10651475" y="1625104"/>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50" name="Straight Connector 49"/>
          <p:cNvCxnSpPr/>
          <p:nvPr/>
        </p:nvCxnSpPr>
        <p:spPr>
          <a:xfrm>
            <a:off x="10956279" y="1603328"/>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51" name="Straight Connector 50"/>
          <p:cNvCxnSpPr/>
          <p:nvPr/>
        </p:nvCxnSpPr>
        <p:spPr>
          <a:xfrm>
            <a:off x="11239311" y="1603324"/>
            <a:ext cx="32665" cy="3984482"/>
          </a:xfrm>
          <a:prstGeom prst="line">
            <a:avLst/>
          </a:prstGeom>
          <a:ln>
            <a:prstDash val="dash"/>
          </a:ln>
        </p:spPr>
        <p:style>
          <a:lnRef idx="3">
            <a:schemeClr val="accent2"/>
          </a:lnRef>
          <a:fillRef idx="0">
            <a:schemeClr val="accent2"/>
          </a:fillRef>
          <a:effectRef idx="2">
            <a:schemeClr val="accent2"/>
          </a:effectRef>
          <a:fontRef idx="minor">
            <a:schemeClr val="tx1"/>
          </a:fontRef>
        </p:style>
      </p:cxnSp>
      <p:sp>
        <p:nvSpPr>
          <p:cNvPr id="52" name="Rectangle 51"/>
          <p:cNvSpPr/>
          <p:nvPr/>
        </p:nvSpPr>
        <p:spPr>
          <a:xfrm>
            <a:off x="5387657" y="2752429"/>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53" name="Rectangle 52"/>
          <p:cNvSpPr/>
          <p:nvPr/>
        </p:nvSpPr>
        <p:spPr>
          <a:xfrm>
            <a:off x="5681564" y="2752111"/>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54" name="Rectangle 53"/>
          <p:cNvSpPr/>
          <p:nvPr/>
        </p:nvSpPr>
        <p:spPr>
          <a:xfrm>
            <a:off x="5975471" y="275178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55" name="Rectangle 54"/>
          <p:cNvSpPr/>
          <p:nvPr/>
        </p:nvSpPr>
        <p:spPr>
          <a:xfrm>
            <a:off x="6269233" y="2751785"/>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56" name="Rectangle 55"/>
          <p:cNvSpPr/>
          <p:nvPr/>
        </p:nvSpPr>
        <p:spPr>
          <a:xfrm>
            <a:off x="6563140" y="2752429"/>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57" name="Rectangle 56"/>
          <p:cNvSpPr/>
          <p:nvPr/>
        </p:nvSpPr>
        <p:spPr>
          <a:xfrm>
            <a:off x="5659778" y="312620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58" name="Rectangle 57"/>
          <p:cNvSpPr/>
          <p:nvPr/>
        </p:nvSpPr>
        <p:spPr>
          <a:xfrm>
            <a:off x="5953685" y="3125883"/>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59" name="Rectangle 58"/>
          <p:cNvSpPr/>
          <p:nvPr/>
        </p:nvSpPr>
        <p:spPr>
          <a:xfrm>
            <a:off x="6247592" y="3125558"/>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60" name="Rectangle 59"/>
          <p:cNvSpPr/>
          <p:nvPr/>
        </p:nvSpPr>
        <p:spPr>
          <a:xfrm>
            <a:off x="6541354" y="3125557"/>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61" name="Rectangle 60"/>
          <p:cNvSpPr/>
          <p:nvPr/>
        </p:nvSpPr>
        <p:spPr>
          <a:xfrm>
            <a:off x="6835261" y="312620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62" name="Rectangle 61"/>
          <p:cNvSpPr/>
          <p:nvPr/>
        </p:nvSpPr>
        <p:spPr>
          <a:xfrm>
            <a:off x="5975326" y="348186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63" name="Rectangle 62"/>
          <p:cNvSpPr/>
          <p:nvPr/>
        </p:nvSpPr>
        <p:spPr>
          <a:xfrm>
            <a:off x="6269233" y="3481546"/>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64" name="Rectangle 63"/>
          <p:cNvSpPr/>
          <p:nvPr/>
        </p:nvSpPr>
        <p:spPr>
          <a:xfrm>
            <a:off x="6563140" y="348122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65" name="Rectangle 64"/>
          <p:cNvSpPr/>
          <p:nvPr/>
        </p:nvSpPr>
        <p:spPr>
          <a:xfrm>
            <a:off x="6856902" y="3481220"/>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66" name="Rectangle 65"/>
          <p:cNvSpPr/>
          <p:nvPr/>
        </p:nvSpPr>
        <p:spPr>
          <a:xfrm>
            <a:off x="7150809" y="348186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67" name="Rectangle 66"/>
          <p:cNvSpPr/>
          <p:nvPr/>
        </p:nvSpPr>
        <p:spPr>
          <a:xfrm>
            <a:off x="6299534" y="3837527"/>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68" name="Rectangle 67"/>
          <p:cNvSpPr/>
          <p:nvPr/>
        </p:nvSpPr>
        <p:spPr>
          <a:xfrm>
            <a:off x="6593441" y="3837209"/>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69" name="Rectangle 68"/>
          <p:cNvSpPr/>
          <p:nvPr/>
        </p:nvSpPr>
        <p:spPr>
          <a:xfrm>
            <a:off x="6887348" y="3836884"/>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70" name="Rectangle 69"/>
          <p:cNvSpPr/>
          <p:nvPr/>
        </p:nvSpPr>
        <p:spPr>
          <a:xfrm>
            <a:off x="7181110" y="3836883"/>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71" name="Rectangle 70"/>
          <p:cNvSpPr/>
          <p:nvPr/>
        </p:nvSpPr>
        <p:spPr>
          <a:xfrm>
            <a:off x="7475017" y="3837527"/>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72" name="Rectangle 71"/>
          <p:cNvSpPr/>
          <p:nvPr/>
        </p:nvSpPr>
        <p:spPr>
          <a:xfrm>
            <a:off x="6593441" y="4184988"/>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73" name="Rectangle 72"/>
          <p:cNvSpPr/>
          <p:nvPr/>
        </p:nvSpPr>
        <p:spPr>
          <a:xfrm>
            <a:off x="6887348" y="4184670"/>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74" name="Rectangle 73"/>
          <p:cNvSpPr/>
          <p:nvPr/>
        </p:nvSpPr>
        <p:spPr>
          <a:xfrm>
            <a:off x="7181255" y="4184345"/>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75" name="Rectangle 74"/>
          <p:cNvSpPr/>
          <p:nvPr/>
        </p:nvSpPr>
        <p:spPr>
          <a:xfrm>
            <a:off x="7475017" y="4184344"/>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76" name="Rectangle 75"/>
          <p:cNvSpPr/>
          <p:nvPr/>
        </p:nvSpPr>
        <p:spPr>
          <a:xfrm>
            <a:off x="7768924" y="4184988"/>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77" name="Rectangle 76"/>
          <p:cNvSpPr/>
          <p:nvPr/>
        </p:nvSpPr>
        <p:spPr>
          <a:xfrm>
            <a:off x="6867879" y="452125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78" name="Rectangle 77"/>
          <p:cNvSpPr/>
          <p:nvPr/>
        </p:nvSpPr>
        <p:spPr>
          <a:xfrm>
            <a:off x="7161786" y="4520933"/>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79" name="Rectangle 78"/>
          <p:cNvSpPr/>
          <p:nvPr/>
        </p:nvSpPr>
        <p:spPr>
          <a:xfrm>
            <a:off x="7455693" y="4520608"/>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80" name="Rectangle 79"/>
          <p:cNvSpPr/>
          <p:nvPr/>
        </p:nvSpPr>
        <p:spPr>
          <a:xfrm>
            <a:off x="7749455" y="4520607"/>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81" name="Rectangle 80"/>
          <p:cNvSpPr/>
          <p:nvPr/>
        </p:nvSpPr>
        <p:spPr>
          <a:xfrm>
            <a:off x="8043362" y="4521251"/>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82" name="Rectangle 81"/>
          <p:cNvSpPr/>
          <p:nvPr/>
        </p:nvSpPr>
        <p:spPr>
          <a:xfrm>
            <a:off x="7150893" y="488008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83" name="Rectangle 82"/>
          <p:cNvSpPr/>
          <p:nvPr/>
        </p:nvSpPr>
        <p:spPr>
          <a:xfrm>
            <a:off x="7444800" y="4879768"/>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84" name="Rectangle 83"/>
          <p:cNvSpPr/>
          <p:nvPr/>
        </p:nvSpPr>
        <p:spPr>
          <a:xfrm>
            <a:off x="7738707" y="4879443"/>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85" name="Rectangle 84"/>
          <p:cNvSpPr/>
          <p:nvPr/>
        </p:nvSpPr>
        <p:spPr>
          <a:xfrm>
            <a:off x="8032469" y="4879442"/>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86" name="Rectangle 85"/>
          <p:cNvSpPr/>
          <p:nvPr/>
        </p:nvSpPr>
        <p:spPr>
          <a:xfrm>
            <a:off x="8326376" y="488008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87" name="Rectangle 86"/>
          <p:cNvSpPr/>
          <p:nvPr/>
        </p:nvSpPr>
        <p:spPr>
          <a:xfrm>
            <a:off x="7464168" y="526190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IF</a:t>
            </a:r>
          </a:p>
        </p:txBody>
      </p:sp>
      <p:sp>
        <p:nvSpPr>
          <p:cNvPr id="88" name="Rectangle 87"/>
          <p:cNvSpPr/>
          <p:nvPr/>
        </p:nvSpPr>
        <p:spPr>
          <a:xfrm>
            <a:off x="7758075" y="5261588"/>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ID</a:t>
            </a:r>
          </a:p>
        </p:txBody>
      </p:sp>
      <p:sp>
        <p:nvSpPr>
          <p:cNvPr id="89" name="Rectangle 88"/>
          <p:cNvSpPr/>
          <p:nvPr/>
        </p:nvSpPr>
        <p:spPr>
          <a:xfrm>
            <a:off x="8051982" y="5261263"/>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a:t>
            </a:r>
          </a:p>
        </p:txBody>
      </p:sp>
      <p:sp>
        <p:nvSpPr>
          <p:cNvPr id="90" name="Rectangle 89"/>
          <p:cNvSpPr/>
          <p:nvPr/>
        </p:nvSpPr>
        <p:spPr>
          <a:xfrm>
            <a:off x="8345744" y="5261262"/>
            <a:ext cx="283014" cy="34833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MEM</a:t>
            </a:r>
          </a:p>
        </p:txBody>
      </p:sp>
      <p:sp>
        <p:nvSpPr>
          <p:cNvPr id="91" name="Rectangle 90"/>
          <p:cNvSpPr/>
          <p:nvPr/>
        </p:nvSpPr>
        <p:spPr>
          <a:xfrm>
            <a:off x="8639651" y="5261906"/>
            <a:ext cx="283014" cy="34833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WB</a:t>
            </a:r>
          </a:p>
        </p:txBody>
      </p:sp>
      <p:sp>
        <p:nvSpPr>
          <p:cNvPr id="92" name="TextBox 91"/>
          <p:cNvSpPr txBox="1"/>
          <p:nvPr/>
        </p:nvSpPr>
        <p:spPr>
          <a:xfrm>
            <a:off x="5344078" y="5610237"/>
            <a:ext cx="457207" cy="215444"/>
          </a:xfrm>
          <a:prstGeom prst="rect">
            <a:avLst/>
          </a:prstGeom>
          <a:noFill/>
        </p:spPr>
        <p:txBody>
          <a:bodyPr wrap="square" rtlCol="0">
            <a:spAutoFit/>
          </a:bodyPr>
          <a:lstStyle/>
          <a:p>
            <a:r>
              <a:rPr lang="en-IN" sz="800" dirty="0">
                <a:solidFill>
                  <a:schemeClr val="bg1"/>
                </a:solidFill>
              </a:rPr>
              <a:t>200</a:t>
            </a:r>
          </a:p>
        </p:txBody>
      </p:sp>
      <p:sp>
        <p:nvSpPr>
          <p:cNvPr id="93" name="TextBox 92"/>
          <p:cNvSpPr txBox="1"/>
          <p:nvPr/>
        </p:nvSpPr>
        <p:spPr>
          <a:xfrm>
            <a:off x="5648906" y="5611371"/>
            <a:ext cx="457207" cy="215444"/>
          </a:xfrm>
          <a:prstGeom prst="rect">
            <a:avLst/>
          </a:prstGeom>
          <a:noFill/>
        </p:spPr>
        <p:txBody>
          <a:bodyPr wrap="square" rtlCol="0">
            <a:spAutoFit/>
          </a:bodyPr>
          <a:lstStyle/>
          <a:p>
            <a:r>
              <a:rPr lang="en-IN" sz="800" dirty="0">
                <a:solidFill>
                  <a:schemeClr val="bg1"/>
                </a:solidFill>
              </a:rPr>
              <a:t>400</a:t>
            </a:r>
          </a:p>
        </p:txBody>
      </p:sp>
      <p:sp>
        <p:nvSpPr>
          <p:cNvPr id="94" name="TextBox 93"/>
          <p:cNvSpPr txBox="1"/>
          <p:nvPr/>
        </p:nvSpPr>
        <p:spPr>
          <a:xfrm>
            <a:off x="5968815" y="5601127"/>
            <a:ext cx="457207" cy="215444"/>
          </a:xfrm>
          <a:prstGeom prst="rect">
            <a:avLst/>
          </a:prstGeom>
          <a:noFill/>
        </p:spPr>
        <p:txBody>
          <a:bodyPr wrap="square" rtlCol="0">
            <a:spAutoFit/>
          </a:bodyPr>
          <a:lstStyle/>
          <a:p>
            <a:r>
              <a:rPr lang="en-IN" sz="800" dirty="0">
                <a:solidFill>
                  <a:schemeClr val="bg1"/>
                </a:solidFill>
              </a:rPr>
              <a:t>600</a:t>
            </a:r>
          </a:p>
        </p:txBody>
      </p:sp>
      <p:sp>
        <p:nvSpPr>
          <p:cNvPr id="95" name="TextBox 94"/>
          <p:cNvSpPr txBox="1"/>
          <p:nvPr/>
        </p:nvSpPr>
        <p:spPr>
          <a:xfrm>
            <a:off x="6269213" y="5580489"/>
            <a:ext cx="457207" cy="215444"/>
          </a:xfrm>
          <a:prstGeom prst="rect">
            <a:avLst/>
          </a:prstGeom>
          <a:noFill/>
        </p:spPr>
        <p:txBody>
          <a:bodyPr wrap="square" rtlCol="0">
            <a:spAutoFit/>
          </a:bodyPr>
          <a:lstStyle/>
          <a:p>
            <a:r>
              <a:rPr lang="en-IN" sz="800" dirty="0">
                <a:solidFill>
                  <a:schemeClr val="bg1"/>
                </a:solidFill>
              </a:rPr>
              <a:t>800</a:t>
            </a:r>
          </a:p>
        </p:txBody>
      </p:sp>
      <p:sp>
        <p:nvSpPr>
          <p:cNvPr id="96" name="TextBox 95"/>
          <p:cNvSpPr txBox="1"/>
          <p:nvPr/>
        </p:nvSpPr>
        <p:spPr>
          <a:xfrm>
            <a:off x="6519314" y="5581008"/>
            <a:ext cx="457207" cy="215444"/>
          </a:xfrm>
          <a:prstGeom prst="rect">
            <a:avLst/>
          </a:prstGeom>
          <a:noFill/>
        </p:spPr>
        <p:txBody>
          <a:bodyPr wrap="square" rtlCol="0">
            <a:spAutoFit/>
          </a:bodyPr>
          <a:lstStyle/>
          <a:p>
            <a:r>
              <a:rPr lang="en-IN" sz="800" dirty="0">
                <a:solidFill>
                  <a:schemeClr val="bg1"/>
                </a:solidFill>
              </a:rPr>
              <a:t>1000</a:t>
            </a:r>
          </a:p>
        </p:txBody>
      </p:sp>
      <p:sp>
        <p:nvSpPr>
          <p:cNvPr id="97" name="TextBox 96"/>
          <p:cNvSpPr txBox="1"/>
          <p:nvPr/>
        </p:nvSpPr>
        <p:spPr>
          <a:xfrm>
            <a:off x="6824115" y="5581008"/>
            <a:ext cx="457207" cy="215444"/>
          </a:xfrm>
          <a:prstGeom prst="rect">
            <a:avLst/>
          </a:prstGeom>
          <a:noFill/>
        </p:spPr>
        <p:txBody>
          <a:bodyPr wrap="square" rtlCol="0">
            <a:spAutoFit/>
          </a:bodyPr>
          <a:lstStyle/>
          <a:p>
            <a:r>
              <a:rPr lang="en-IN" sz="800" dirty="0">
                <a:solidFill>
                  <a:schemeClr val="bg1"/>
                </a:solidFill>
              </a:rPr>
              <a:t>1200</a:t>
            </a:r>
          </a:p>
        </p:txBody>
      </p:sp>
      <p:sp>
        <p:nvSpPr>
          <p:cNvPr id="98" name="TextBox 97"/>
          <p:cNvSpPr txBox="1"/>
          <p:nvPr/>
        </p:nvSpPr>
        <p:spPr>
          <a:xfrm>
            <a:off x="7107121" y="5589599"/>
            <a:ext cx="457207" cy="215444"/>
          </a:xfrm>
          <a:prstGeom prst="rect">
            <a:avLst/>
          </a:prstGeom>
          <a:noFill/>
        </p:spPr>
        <p:txBody>
          <a:bodyPr wrap="square" rtlCol="0">
            <a:spAutoFit/>
          </a:bodyPr>
          <a:lstStyle/>
          <a:p>
            <a:r>
              <a:rPr lang="en-IN" sz="800" dirty="0">
                <a:solidFill>
                  <a:schemeClr val="bg1"/>
                </a:solidFill>
              </a:rPr>
              <a:t>1400</a:t>
            </a:r>
          </a:p>
        </p:txBody>
      </p:sp>
      <p:sp>
        <p:nvSpPr>
          <p:cNvPr id="99" name="TextBox 98"/>
          <p:cNvSpPr txBox="1"/>
          <p:nvPr/>
        </p:nvSpPr>
        <p:spPr>
          <a:xfrm>
            <a:off x="7379372" y="5590241"/>
            <a:ext cx="457207" cy="215444"/>
          </a:xfrm>
          <a:prstGeom prst="rect">
            <a:avLst/>
          </a:prstGeom>
          <a:noFill/>
        </p:spPr>
        <p:txBody>
          <a:bodyPr wrap="square" rtlCol="0">
            <a:spAutoFit/>
          </a:bodyPr>
          <a:lstStyle/>
          <a:p>
            <a:r>
              <a:rPr lang="en-IN" sz="800" dirty="0">
                <a:solidFill>
                  <a:schemeClr val="bg1"/>
                </a:solidFill>
              </a:rPr>
              <a:t>1600</a:t>
            </a:r>
          </a:p>
        </p:txBody>
      </p:sp>
      <p:sp>
        <p:nvSpPr>
          <p:cNvPr id="100" name="TextBox 99"/>
          <p:cNvSpPr txBox="1"/>
          <p:nvPr/>
        </p:nvSpPr>
        <p:spPr>
          <a:xfrm>
            <a:off x="7705883" y="5598697"/>
            <a:ext cx="457207" cy="215444"/>
          </a:xfrm>
          <a:prstGeom prst="rect">
            <a:avLst/>
          </a:prstGeom>
          <a:noFill/>
        </p:spPr>
        <p:txBody>
          <a:bodyPr wrap="square" rtlCol="0">
            <a:spAutoFit/>
          </a:bodyPr>
          <a:lstStyle/>
          <a:p>
            <a:r>
              <a:rPr lang="en-IN" sz="800" dirty="0">
                <a:solidFill>
                  <a:schemeClr val="bg1"/>
                </a:solidFill>
              </a:rPr>
              <a:t>1800</a:t>
            </a:r>
          </a:p>
        </p:txBody>
      </p:sp>
      <p:sp>
        <p:nvSpPr>
          <p:cNvPr id="101" name="TextBox 100"/>
          <p:cNvSpPr txBox="1"/>
          <p:nvPr/>
        </p:nvSpPr>
        <p:spPr>
          <a:xfrm>
            <a:off x="7992608" y="5600485"/>
            <a:ext cx="457207" cy="215444"/>
          </a:xfrm>
          <a:prstGeom prst="rect">
            <a:avLst/>
          </a:prstGeom>
          <a:noFill/>
        </p:spPr>
        <p:txBody>
          <a:bodyPr wrap="square" rtlCol="0">
            <a:spAutoFit/>
          </a:bodyPr>
          <a:lstStyle/>
          <a:p>
            <a:r>
              <a:rPr lang="en-IN" sz="800" dirty="0">
                <a:solidFill>
                  <a:schemeClr val="bg1"/>
                </a:solidFill>
              </a:rPr>
              <a:t>2000</a:t>
            </a:r>
          </a:p>
        </p:txBody>
      </p:sp>
      <p:sp>
        <p:nvSpPr>
          <p:cNvPr id="102" name="TextBox 101"/>
          <p:cNvSpPr txBox="1"/>
          <p:nvPr/>
        </p:nvSpPr>
        <p:spPr>
          <a:xfrm>
            <a:off x="8288546" y="5601127"/>
            <a:ext cx="457207" cy="215444"/>
          </a:xfrm>
          <a:prstGeom prst="rect">
            <a:avLst/>
          </a:prstGeom>
          <a:noFill/>
        </p:spPr>
        <p:txBody>
          <a:bodyPr wrap="square" rtlCol="0">
            <a:spAutoFit/>
          </a:bodyPr>
          <a:lstStyle/>
          <a:p>
            <a:r>
              <a:rPr lang="en-IN" sz="800" dirty="0">
                <a:solidFill>
                  <a:schemeClr val="bg1"/>
                </a:solidFill>
              </a:rPr>
              <a:t>2200</a:t>
            </a:r>
          </a:p>
        </p:txBody>
      </p:sp>
      <p:sp>
        <p:nvSpPr>
          <p:cNvPr id="103" name="TextBox 102"/>
          <p:cNvSpPr txBox="1"/>
          <p:nvPr/>
        </p:nvSpPr>
        <p:spPr>
          <a:xfrm>
            <a:off x="8560689" y="5600632"/>
            <a:ext cx="457207" cy="215444"/>
          </a:xfrm>
          <a:prstGeom prst="rect">
            <a:avLst/>
          </a:prstGeom>
          <a:noFill/>
        </p:spPr>
        <p:txBody>
          <a:bodyPr wrap="square" rtlCol="0">
            <a:spAutoFit/>
          </a:bodyPr>
          <a:lstStyle/>
          <a:p>
            <a:r>
              <a:rPr lang="en-IN" sz="800" dirty="0">
                <a:solidFill>
                  <a:schemeClr val="bg1"/>
                </a:solidFill>
              </a:rPr>
              <a:t>2400</a:t>
            </a:r>
          </a:p>
        </p:txBody>
      </p:sp>
      <p:sp>
        <p:nvSpPr>
          <p:cNvPr id="104" name="TextBox 103"/>
          <p:cNvSpPr txBox="1"/>
          <p:nvPr/>
        </p:nvSpPr>
        <p:spPr>
          <a:xfrm>
            <a:off x="8866382" y="5598218"/>
            <a:ext cx="457207" cy="215444"/>
          </a:xfrm>
          <a:prstGeom prst="rect">
            <a:avLst/>
          </a:prstGeom>
          <a:noFill/>
        </p:spPr>
        <p:txBody>
          <a:bodyPr wrap="square" rtlCol="0">
            <a:spAutoFit/>
          </a:bodyPr>
          <a:lstStyle/>
          <a:p>
            <a:r>
              <a:rPr lang="en-IN" sz="800" dirty="0">
                <a:solidFill>
                  <a:schemeClr val="bg1"/>
                </a:solidFill>
              </a:rPr>
              <a:t>2600</a:t>
            </a:r>
          </a:p>
        </p:txBody>
      </p:sp>
      <p:sp>
        <p:nvSpPr>
          <p:cNvPr id="105" name="TextBox 104"/>
          <p:cNvSpPr txBox="1"/>
          <p:nvPr/>
        </p:nvSpPr>
        <p:spPr>
          <a:xfrm>
            <a:off x="9185023" y="5612159"/>
            <a:ext cx="457207" cy="215444"/>
          </a:xfrm>
          <a:prstGeom prst="rect">
            <a:avLst/>
          </a:prstGeom>
          <a:noFill/>
        </p:spPr>
        <p:txBody>
          <a:bodyPr wrap="square" rtlCol="0">
            <a:spAutoFit/>
          </a:bodyPr>
          <a:lstStyle/>
          <a:p>
            <a:r>
              <a:rPr lang="en-IN" sz="800" dirty="0">
                <a:solidFill>
                  <a:schemeClr val="bg1"/>
                </a:solidFill>
              </a:rPr>
              <a:t>2800</a:t>
            </a:r>
          </a:p>
        </p:txBody>
      </p:sp>
      <p:sp>
        <p:nvSpPr>
          <p:cNvPr id="106" name="TextBox 105"/>
          <p:cNvSpPr txBox="1"/>
          <p:nvPr/>
        </p:nvSpPr>
        <p:spPr>
          <a:xfrm>
            <a:off x="9481265" y="5601914"/>
            <a:ext cx="457207" cy="215444"/>
          </a:xfrm>
          <a:prstGeom prst="rect">
            <a:avLst/>
          </a:prstGeom>
          <a:noFill/>
        </p:spPr>
        <p:txBody>
          <a:bodyPr wrap="square" rtlCol="0">
            <a:spAutoFit/>
          </a:bodyPr>
          <a:lstStyle/>
          <a:p>
            <a:r>
              <a:rPr lang="en-IN" sz="800" dirty="0">
                <a:solidFill>
                  <a:schemeClr val="bg1"/>
                </a:solidFill>
              </a:rPr>
              <a:t>3000</a:t>
            </a:r>
          </a:p>
        </p:txBody>
      </p:sp>
      <p:sp>
        <p:nvSpPr>
          <p:cNvPr id="107" name="TextBox 106"/>
          <p:cNvSpPr txBox="1"/>
          <p:nvPr/>
        </p:nvSpPr>
        <p:spPr>
          <a:xfrm>
            <a:off x="9758145" y="5611514"/>
            <a:ext cx="457207" cy="215444"/>
          </a:xfrm>
          <a:prstGeom prst="rect">
            <a:avLst/>
          </a:prstGeom>
          <a:noFill/>
        </p:spPr>
        <p:txBody>
          <a:bodyPr wrap="square" rtlCol="0">
            <a:spAutoFit/>
          </a:bodyPr>
          <a:lstStyle/>
          <a:p>
            <a:r>
              <a:rPr lang="en-IN" sz="800" dirty="0">
                <a:solidFill>
                  <a:schemeClr val="bg1"/>
                </a:solidFill>
              </a:rPr>
              <a:t>3200</a:t>
            </a:r>
          </a:p>
        </p:txBody>
      </p:sp>
      <p:sp>
        <p:nvSpPr>
          <p:cNvPr id="108" name="TextBox 107"/>
          <p:cNvSpPr txBox="1"/>
          <p:nvPr/>
        </p:nvSpPr>
        <p:spPr>
          <a:xfrm>
            <a:off x="10041842" y="5590876"/>
            <a:ext cx="457207" cy="215444"/>
          </a:xfrm>
          <a:prstGeom prst="rect">
            <a:avLst/>
          </a:prstGeom>
          <a:noFill/>
        </p:spPr>
        <p:txBody>
          <a:bodyPr wrap="square" rtlCol="0">
            <a:spAutoFit/>
          </a:bodyPr>
          <a:lstStyle/>
          <a:p>
            <a:r>
              <a:rPr lang="en-IN" sz="800" dirty="0">
                <a:solidFill>
                  <a:schemeClr val="bg1"/>
                </a:solidFill>
              </a:rPr>
              <a:t>3400</a:t>
            </a:r>
          </a:p>
        </p:txBody>
      </p:sp>
      <p:sp>
        <p:nvSpPr>
          <p:cNvPr id="109" name="TextBox 108"/>
          <p:cNvSpPr txBox="1"/>
          <p:nvPr/>
        </p:nvSpPr>
        <p:spPr>
          <a:xfrm>
            <a:off x="10335760" y="5590872"/>
            <a:ext cx="457207" cy="215444"/>
          </a:xfrm>
          <a:prstGeom prst="rect">
            <a:avLst/>
          </a:prstGeom>
          <a:noFill/>
        </p:spPr>
        <p:txBody>
          <a:bodyPr wrap="square" rtlCol="0">
            <a:spAutoFit/>
          </a:bodyPr>
          <a:lstStyle/>
          <a:p>
            <a:r>
              <a:rPr lang="en-IN" sz="800" dirty="0">
                <a:solidFill>
                  <a:schemeClr val="bg1"/>
                </a:solidFill>
              </a:rPr>
              <a:t>3600</a:t>
            </a:r>
          </a:p>
        </p:txBody>
      </p:sp>
      <p:sp>
        <p:nvSpPr>
          <p:cNvPr id="110" name="TextBox 109"/>
          <p:cNvSpPr txBox="1"/>
          <p:nvPr/>
        </p:nvSpPr>
        <p:spPr>
          <a:xfrm>
            <a:off x="10662336" y="5601754"/>
            <a:ext cx="457207" cy="215444"/>
          </a:xfrm>
          <a:prstGeom prst="rect">
            <a:avLst/>
          </a:prstGeom>
          <a:noFill/>
        </p:spPr>
        <p:txBody>
          <a:bodyPr wrap="square" rtlCol="0">
            <a:spAutoFit/>
          </a:bodyPr>
          <a:lstStyle/>
          <a:p>
            <a:r>
              <a:rPr lang="en-IN" sz="800" dirty="0">
                <a:solidFill>
                  <a:schemeClr val="bg1"/>
                </a:solidFill>
              </a:rPr>
              <a:t>3800</a:t>
            </a:r>
          </a:p>
        </p:txBody>
      </p:sp>
      <p:sp>
        <p:nvSpPr>
          <p:cNvPr id="111" name="TextBox 110"/>
          <p:cNvSpPr txBox="1"/>
          <p:nvPr/>
        </p:nvSpPr>
        <p:spPr>
          <a:xfrm>
            <a:off x="10956254" y="5601750"/>
            <a:ext cx="457207" cy="215444"/>
          </a:xfrm>
          <a:prstGeom prst="rect">
            <a:avLst/>
          </a:prstGeom>
          <a:noFill/>
        </p:spPr>
        <p:txBody>
          <a:bodyPr wrap="square" rtlCol="0">
            <a:spAutoFit/>
          </a:bodyPr>
          <a:lstStyle/>
          <a:p>
            <a:r>
              <a:rPr lang="en-IN" sz="800" dirty="0">
                <a:solidFill>
                  <a:schemeClr val="bg1"/>
                </a:solidFill>
              </a:rPr>
              <a:t>4000</a:t>
            </a:r>
          </a:p>
        </p:txBody>
      </p:sp>
    </p:spTree>
    <p:extLst>
      <p:ext uri="{BB962C8B-B14F-4D97-AF65-F5344CB8AC3E}">
        <p14:creationId xmlns:p14="http://schemas.microsoft.com/office/powerpoint/2010/main" val="232985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8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177"/>
          <p:cNvSpPr/>
          <p:nvPr/>
        </p:nvSpPr>
        <p:spPr>
          <a:xfrm>
            <a:off x="2206443" y="2476535"/>
            <a:ext cx="473670" cy="143416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2723657" y="584939"/>
            <a:ext cx="156728" cy="5895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34</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1" name="TextBox 130"/>
          <p:cNvSpPr txBox="1"/>
          <p:nvPr/>
        </p:nvSpPr>
        <p:spPr>
          <a:xfrm>
            <a:off x="7555450" y="178132"/>
            <a:ext cx="4833257" cy="1569660"/>
          </a:xfrm>
          <a:prstGeom prst="rect">
            <a:avLst/>
          </a:prstGeom>
          <a:noFill/>
        </p:spPr>
        <p:txBody>
          <a:bodyPr wrap="square" rtlCol="0">
            <a:spAutoFit/>
          </a:bodyPr>
          <a:lstStyle/>
          <a:p>
            <a:pPr lvl="1"/>
            <a:r>
              <a:rPr lang="en-IN" sz="1200" dirty="0">
                <a:solidFill>
                  <a:schemeClr val="bg1"/>
                </a:solidFill>
              </a:rPr>
              <a:t>Consider the following Instructions:</a:t>
            </a:r>
          </a:p>
          <a:p>
            <a:pPr lvl="1"/>
            <a:endParaRPr lang="en-IN" sz="1200" dirty="0">
              <a:solidFill>
                <a:schemeClr val="bg1"/>
              </a:solidFill>
            </a:endParaRPr>
          </a:p>
          <a:p>
            <a:pPr lvl="1"/>
            <a:endParaRPr lang="en-IN" sz="1200" dirty="0">
              <a:solidFill>
                <a:schemeClr val="bg1"/>
              </a:solidFill>
            </a:endParaRPr>
          </a:p>
          <a:p>
            <a:pPr lvl="1"/>
            <a:r>
              <a:rPr lang="en-IN" sz="1200" dirty="0">
                <a:solidFill>
                  <a:schemeClr val="bg1"/>
                </a:solidFill>
              </a:rPr>
              <a:t>          </a:t>
            </a:r>
            <a:r>
              <a:rPr lang="en-IN" sz="1200" dirty="0" err="1">
                <a:solidFill>
                  <a:schemeClr val="bg1"/>
                </a:solidFill>
              </a:rPr>
              <a:t>beq</a:t>
            </a:r>
            <a:r>
              <a:rPr lang="en-IN" sz="1200" dirty="0">
                <a:solidFill>
                  <a:schemeClr val="bg1"/>
                </a:solidFill>
              </a:rPr>
              <a:t> x1, x2, loop  </a:t>
            </a:r>
            <a:r>
              <a:rPr lang="en-IN" sz="1200" dirty="0">
                <a:solidFill>
                  <a:schemeClr val="bg1"/>
                </a:solidFill>
                <a:sym typeface="Wingdings" pitchFamily="2" charset="2"/>
              </a:rPr>
              <a:t> </a:t>
            </a:r>
            <a:r>
              <a:rPr lang="en-IN" sz="1200" dirty="0">
                <a:solidFill>
                  <a:srgbClr val="FF0000"/>
                </a:solidFill>
                <a:sym typeface="Wingdings" pitchFamily="2" charset="2"/>
              </a:rPr>
              <a:t>Instruction 1</a:t>
            </a:r>
            <a:endParaRPr lang="en-IN" sz="1200" dirty="0">
              <a:solidFill>
                <a:srgbClr val="FF0000"/>
              </a:solidFill>
            </a:endParaRPr>
          </a:p>
          <a:p>
            <a:pPr lvl="1"/>
            <a:r>
              <a:rPr lang="en-IN" sz="1200" dirty="0">
                <a:solidFill>
                  <a:schemeClr val="bg1"/>
                </a:solidFill>
              </a:rPr>
              <a:t>          </a:t>
            </a:r>
            <a:r>
              <a:rPr lang="en-IN" sz="1200" dirty="0" err="1">
                <a:solidFill>
                  <a:schemeClr val="bg1"/>
                </a:solidFill>
              </a:rPr>
              <a:t>addi</a:t>
            </a:r>
            <a:r>
              <a:rPr lang="en-IN" sz="1200" dirty="0">
                <a:solidFill>
                  <a:schemeClr val="bg1"/>
                </a:solidFill>
              </a:rPr>
              <a:t> x1, x1, 10    </a:t>
            </a:r>
            <a:r>
              <a:rPr lang="en-IN" sz="1200" dirty="0">
                <a:solidFill>
                  <a:schemeClr val="bg1"/>
                </a:solidFill>
                <a:sym typeface="Wingdings" pitchFamily="2" charset="2"/>
              </a:rPr>
              <a:t> </a:t>
            </a:r>
            <a:r>
              <a:rPr lang="en-IN" sz="1200" dirty="0">
                <a:solidFill>
                  <a:srgbClr val="FFC000"/>
                </a:solidFill>
                <a:sym typeface="Wingdings" pitchFamily="2" charset="2"/>
              </a:rPr>
              <a:t>Instruction 2</a:t>
            </a:r>
            <a:endParaRPr lang="en-IN" sz="1200" dirty="0">
              <a:solidFill>
                <a:srgbClr val="FFC000"/>
              </a:solidFill>
            </a:endParaRPr>
          </a:p>
          <a:p>
            <a:pPr lvl="1"/>
            <a:r>
              <a:rPr lang="en-IN" sz="1200" dirty="0">
                <a:solidFill>
                  <a:schemeClr val="bg1"/>
                </a:solidFill>
              </a:rPr>
              <a:t>          </a:t>
            </a:r>
            <a:r>
              <a:rPr lang="en-IN" sz="1200" dirty="0" err="1">
                <a:solidFill>
                  <a:schemeClr val="bg1"/>
                </a:solidFill>
              </a:rPr>
              <a:t>xor</a:t>
            </a:r>
            <a:r>
              <a:rPr lang="en-IN" sz="1200" dirty="0">
                <a:solidFill>
                  <a:schemeClr val="bg1"/>
                </a:solidFill>
              </a:rPr>
              <a:t> x7, x6, x5       </a:t>
            </a:r>
            <a:r>
              <a:rPr lang="en-IN" sz="1200" dirty="0">
                <a:solidFill>
                  <a:schemeClr val="bg1"/>
                </a:solidFill>
                <a:sym typeface="Wingdings" pitchFamily="2" charset="2"/>
              </a:rPr>
              <a:t> </a:t>
            </a:r>
            <a:r>
              <a:rPr lang="en-IN" sz="1200" dirty="0">
                <a:solidFill>
                  <a:srgbClr val="00B050"/>
                </a:solidFill>
                <a:sym typeface="Wingdings" pitchFamily="2" charset="2"/>
              </a:rPr>
              <a:t>Instruction 3</a:t>
            </a:r>
          </a:p>
          <a:p>
            <a:pPr lvl="1"/>
            <a:r>
              <a:rPr lang="en-IN" sz="1200" dirty="0">
                <a:solidFill>
                  <a:srgbClr val="00B050"/>
                </a:solidFill>
                <a:sym typeface="Wingdings" pitchFamily="2" charset="2"/>
              </a:rPr>
              <a:t>          </a:t>
            </a:r>
            <a:r>
              <a:rPr lang="en-IN" sz="1200" dirty="0">
                <a:solidFill>
                  <a:schemeClr val="bg1"/>
                </a:solidFill>
                <a:sym typeface="Wingdings" pitchFamily="2" charset="2"/>
              </a:rPr>
              <a:t>and</a:t>
            </a:r>
            <a:r>
              <a:rPr lang="en-IN" sz="1200" dirty="0">
                <a:solidFill>
                  <a:schemeClr val="bg1"/>
                </a:solidFill>
              </a:rPr>
              <a:t> x5, x6, x5       </a:t>
            </a:r>
            <a:r>
              <a:rPr lang="en-IN" sz="1200" dirty="0">
                <a:solidFill>
                  <a:schemeClr val="bg1"/>
                </a:solidFill>
                <a:sym typeface="Wingdings" pitchFamily="2" charset="2"/>
              </a:rPr>
              <a:t> </a:t>
            </a:r>
            <a:r>
              <a:rPr lang="en-IN" sz="1200" dirty="0">
                <a:solidFill>
                  <a:schemeClr val="accent6"/>
                </a:solidFill>
                <a:sym typeface="Wingdings" pitchFamily="2" charset="2"/>
              </a:rPr>
              <a:t>Instruction 4</a:t>
            </a:r>
            <a:endParaRPr lang="en-IN" sz="1200" dirty="0">
              <a:solidFill>
                <a:schemeClr val="accent6"/>
              </a:solidFill>
            </a:endParaRPr>
          </a:p>
          <a:p>
            <a:pPr lvl="1"/>
            <a:r>
              <a:rPr lang="en-IN" sz="1200" dirty="0" err="1">
                <a:solidFill>
                  <a:schemeClr val="bg1"/>
                </a:solidFill>
              </a:rPr>
              <a:t>Loop:or</a:t>
            </a:r>
            <a:r>
              <a:rPr lang="en-IN" sz="1200" dirty="0">
                <a:solidFill>
                  <a:schemeClr val="bg1"/>
                </a:solidFill>
              </a:rPr>
              <a:t> x6, x5, x4        </a:t>
            </a:r>
            <a:r>
              <a:rPr lang="en-IN" sz="1200" dirty="0">
                <a:solidFill>
                  <a:schemeClr val="bg1"/>
                </a:solidFill>
                <a:sym typeface="Wingdings" pitchFamily="2" charset="2"/>
              </a:rPr>
              <a:t> </a:t>
            </a:r>
            <a:r>
              <a:rPr lang="en-IN" sz="1200" dirty="0">
                <a:solidFill>
                  <a:srgbClr val="00B0F0"/>
                </a:solidFill>
                <a:sym typeface="Wingdings" pitchFamily="2" charset="2"/>
              </a:rPr>
              <a:t>Instruction 5</a:t>
            </a:r>
            <a:endParaRPr lang="en-IN" sz="1200" dirty="0">
              <a:solidFill>
                <a:srgbClr val="00B0F0"/>
              </a:solidFill>
            </a:endParaRPr>
          </a:p>
        </p:txBody>
      </p:sp>
    </p:spTree>
    <p:extLst>
      <p:ext uri="{BB962C8B-B14F-4D97-AF65-F5344CB8AC3E}">
        <p14:creationId xmlns:p14="http://schemas.microsoft.com/office/powerpoint/2010/main" val="1775694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2723657" y="584939"/>
            <a:ext cx="156728" cy="58952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Rectangle 131"/>
          <p:cNvSpPr/>
          <p:nvPr/>
        </p:nvSpPr>
        <p:spPr>
          <a:xfrm>
            <a:off x="2206443" y="2476535"/>
            <a:ext cx="473670" cy="143416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ectangle 129"/>
          <p:cNvSpPr/>
          <p:nvPr/>
        </p:nvSpPr>
        <p:spPr>
          <a:xfrm>
            <a:off x="5442814" y="511091"/>
            <a:ext cx="156728" cy="5895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8" name="Rectangle 177"/>
          <p:cNvSpPr/>
          <p:nvPr/>
        </p:nvSpPr>
        <p:spPr>
          <a:xfrm>
            <a:off x="4470139" y="2257283"/>
            <a:ext cx="903798" cy="208230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2878220" y="590345"/>
            <a:ext cx="156728" cy="5895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35</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5" name="TextBox 134"/>
          <p:cNvSpPr txBox="1"/>
          <p:nvPr/>
        </p:nvSpPr>
        <p:spPr>
          <a:xfrm>
            <a:off x="7555450" y="178132"/>
            <a:ext cx="4833257" cy="1569660"/>
          </a:xfrm>
          <a:prstGeom prst="rect">
            <a:avLst/>
          </a:prstGeom>
          <a:noFill/>
        </p:spPr>
        <p:txBody>
          <a:bodyPr wrap="square" rtlCol="0">
            <a:spAutoFit/>
          </a:bodyPr>
          <a:lstStyle/>
          <a:p>
            <a:pPr lvl="1"/>
            <a:r>
              <a:rPr lang="en-IN" sz="1200" dirty="0">
                <a:solidFill>
                  <a:schemeClr val="bg1"/>
                </a:solidFill>
              </a:rPr>
              <a:t>Consider the following Instructions:</a:t>
            </a:r>
          </a:p>
          <a:p>
            <a:pPr lvl="1"/>
            <a:endParaRPr lang="en-IN" sz="1200" dirty="0">
              <a:solidFill>
                <a:schemeClr val="bg1"/>
              </a:solidFill>
            </a:endParaRPr>
          </a:p>
          <a:p>
            <a:pPr lvl="1"/>
            <a:endParaRPr lang="en-IN" sz="1200" dirty="0">
              <a:solidFill>
                <a:schemeClr val="bg1"/>
              </a:solidFill>
            </a:endParaRPr>
          </a:p>
          <a:p>
            <a:pPr lvl="1"/>
            <a:r>
              <a:rPr lang="en-IN" sz="1200" dirty="0">
                <a:solidFill>
                  <a:schemeClr val="bg1"/>
                </a:solidFill>
              </a:rPr>
              <a:t>          </a:t>
            </a:r>
            <a:r>
              <a:rPr lang="en-IN" sz="1200" dirty="0" err="1">
                <a:solidFill>
                  <a:schemeClr val="bg1"/>
                </a:solidFill>
              </a:rPr>
              <a:t>beq</a:t>
            </a:r>
            <a:r>
              <a:rPr lang="en-IN" sz="1200" dirty="0">
                <a:solidFill>
                  <a:schemeClr val="bg1"/>
                </a:solidFill>
              </a:rPr>
              <a:t> x1, x2, loop  </a:t>
            </a:r>
            <a:r>
              <a:rPr lang="en-IN" sz="1200" dirty="0">
                <a:solidFill>
                  <a:schemeClr val="bg1"/>
                </a:solidFill>
                <a:sym typeface="Wingdings" pitchFamily="2" charset="2"/>
              </a:rPr>
              <a:t> </a:t>
            </a:r>
            <a:r>
              <a:rPr lang="en-IN" sz="1200" dirty="0">
                <a:solidFill>
                  <a:srgbClr val="FF0000"/>
                </a:solidFill>
                <a:sym typeface="Wingdings" pitchFamily="2" charset="2"/>
              </a:rPr>
              <a:t>Instruction 1</a:t>
            </a:r>
            <a:endParaRPr lang="en-IN" sz="1200" dirty="0">
              <a:solidFill>
                <a:srgbClr val="FF0000"/>
              </a:solidFill>
            </a:endParaRPr>
          </a:p>
          <a:p>
            <a:pPr lvl="1"/>
            <a:r>
              <a:rPr lang="en-IN" sz="1200" dirty="0">
                <a:solidFill>
                  <a:schemeClr val="bg1"/>
                </a:solidFill>
              </a:rPr>
              <a:t>          </a:t>
            </a:r>
            <a:r>
              <a:rPr lang="en-IN" sz="1200" dirty="0" err="1">
                <a:solidFill>
                  <a:schemeClr val="bg1"/>
                </a:solidFill>
              </a:rPr>
              <a:t>addi</a:t>
            </a:r>
            <a:r>
              <a:rPr lang="en-IN" sz="1200" dirty="0">
                <a:solidFill>
                  <a:schemeClr val="bg1"/>
                </a:solidFill>
              </a:rPr>
              <a:t> x1, x1, 10    </a:t>
            </a:r>
            <a:r>
              <a:rPr lang="en-IN" sz="1200" dirty="0">
                <a:solidFill>
                  <a:schemeClr val="bg1"/>
                </a:solidFill>
                <a:sym typeface="Wingdings" pitchFamily="2" charset="2"/>
              </a:rPr>
              <a:t> </a:t>
            </a:r>
            <a:r>
              <a:rPr lang="en-IN" sz="1200" dirty="0">
                <a:solidFill>
                  <a:srgbClr val="FFC000"/>
                </a:solidFill>
                <a:sym typeface="Wingdings" pitchFamily="2" charset="2"/>
              </a:rPr>
              <a:t>Instruction 2</a:t>
            </a:r>
            <a:endParaRPr lang="en-IN" sz="1200" dirty="0">
              <a:solidFill>
                <a:srgbClr val="FFC000"/>
              </a:solidFill>
            </a:endParaRPr>
          </a:p>
          <a:p>
            <a:pPr lvl="1"/>
            <a:r>
              <a:rPr lang="en-IN" sz="1200" dirty="0">
                <a:solidFill>
                  <a:schemeClr val="bg1"/>
                </a:solidFill>
              </a:rPr>
              <a:t>          </a:t>
            </a:r>
            <a:r>
              <a:rPr lang="en-IN" sz="1200" dirty="0" err="1">
                <a:solidFill>
                  <a:schemeClr val="bg1"/>
                </a:solidFill>
              </a:rPr>
              <a:t>xor</a:t>
            </a:r>
            <a:r>
              <a:rPr lang="en-IN" sz="1200" dirty="0">
                <a:solidFill>
                  <a:schemeClr val="bg1"/>
                </a:solidFill>
              </a:rPr>
              <a:t> x7, x6, x5       </a:t>
            </a:r>
            <a:r>
              <a:rPr lang="en-IN" sz="1200" dirty="0">
                <a:solidFill>
                  <a:schemeClr val="bg1"/>
                </a:solidFill>
                <a:sym typeface="Wingdings" pitchFamily="2" charset="2"/>
              </a:rPr>
              <a:t> </a:t>
            </a:r>
            <a:r>
              <a:rPr lang="en-IN" sz="1200" dirty="0">
                <a:solidFill>
                  <a:srgbClr val="00B050"/>
                </a:solidFill>
                <a:sym typeface="Wingdings" pitchFamily="2" charset="2"/>
              </a:rPr>
              <a:t>Instruction 3</a:t>
            </a:r>
          </a:p>
          <a:p>
            <a:pPr lvl="1"/>
            <a:r>
              <a:rPr lang="en-IN" sz="1200" dirty="0">
                <a:solidFill>
                  <a:srgbClr val="00B050"/>
                </a:solidFill>
                <a:sym typeface="Wingdings" pitchFamily="2" charset="2"/>
              </a:rPr>
              <a:t>          </a:t>
            </a:r>
            <a:r>
              <a:rPr lang="en-IN" sz="1200" dirty="0">
                <a:solidFill>
                  <a:schemeClr val="bg1"/>
                </a:solidFill>
                <a:sym typeface="Wingdings" pitchFamily="2" charset="2"/>
              </a:rPr>
              <a:t>and</a:t>
            </a:r>
            <a:r>
              <a:rPr lang="en-IN" sz="1200" dirty="0">
                <a:solidFill>
                  <a:schemeClr val="bg1"/>
                </a:solidFill>
              </a:rPr>
              <a:t> x5, x6, x5       </a:t>
            </a:r>
            <a:r>
              <a:rPr lang="en-IN" sz="1200" dirty="0">
                <a:solidFill>
                  <a:schemeClr val="bg1"/>
                </a:solidFill>
                <a:sym typeface="Wingdings" pitchFamily="2" charset="2"/>
              </a:rPr>
              <a:t> </a:t>
            </a:r>
            <a:r>
              <a:rPr lang="en-IN" sz="1200" dirty="0">
                <a:solidFill>
                  <a:schemeClr val="accent6"/>
                </a:solidFill>
                <a:sym typeface="Wingdings" pitchFamily="2" charset="2"/>
              </a:rPr>
              <a:t>Instruction 4</a:t>
            </a:r>
            <a:endParaRPr lang="en-IN" sz="1200" dirty="0">
              <a:solidFill>
                <a:schemeClr val="accent6"/>
              </a:solidFill>
            </a:endParaRPr>
          </a:p>
          <a:p>
            <a:pPr lvl="1"/>
            <a:r>
              <a:rPr lang="en-IN" sz="1200" dirty="0" err="1">
                <a:solidFill>
                  <a:schemeClr val="bg1"/>
                </a:solidFill>
              </a:rPr>
              <a:t>Loop:or</a:t>
            </a:r>
            <a:r>
              <a:rPr lang="en-IN" sz="1200" dirty="0">
                <a:solidFill>
                  <a:schemeClr val="bg1"/>
                </a:solidFill>
              </a:rPr>
              <a:t> x6, x5, x4        </a:t>
            </a:r>
            <a:r>
              <a:rPr lang="en-IN" sz="1200" dirty="0">
                <a:solidFill>
                  <a:schemeClr val="bg1"/>
                </a:solidFill>
                <a:sym typeface="Wingdings" pitchFamily="2" charset="2"/>
              </a:rPr>
              <a:t> </a:t>
            </a:r>
            <a:r>
              <a:rPr lang="en-IN" sz="1200" dirty="0">
                <a:solidFill>
                  <a:srgbClr val="00B0F0"/>
                </a:solidFill>
                <a:sym typeface="Wingdings" pitchFamily="2" charset="2"/>
              </a:rPr>
              <a:t>Instruction 5</a:t>
            </a:r>
            <a:endParaRPr lang="en-IN" sz="1200" dirty="0">
              <a:solidFill>
                <a:srgbClr val="00B0F0"/>
              </a:solidFill>
            </a:endParaRPr>
          </a:p>
        </p:txBody>
      </p:sp>
    </p:spTree>
    <p:extLst>
      <p:ext uri="{BB962C8B-B14F-4D97-AF65-F5344CB8AC3E}">
        <p14:creationId xmlns:p14="http://schemas.microsoft.com/office/powerpoint/2010/main" val="1652186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a:xfrm>
            <a:off x="2723657" y="584939"/>
            <a:ext cx="156728" cy="589529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ectangle 132"/>
          <p:cNvSpPr/>
          <p:nvPr/>
        </p:nvSpPr>
        <p:spPr>
          <a:xfrm>
            <a:off x="2206443" y="2465649"/>
            <a:ext cx="473670" cy="14341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p:cNvSpPr/>
          <p:nvPr/>
        </p:nvSpPr>
        <p:spPr>
          <a:xfrm>
            <a:off x="5442814" y="511091"/>
            <a:ext cx="156728" cy="58952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p:cNvSpPr/>
          <p:nvPr/>
        </p:nvSpPr>
        <p:spPr>
          <a:xfrm>
            <a:off x="4470139" y="2257283"/>
            <a:ext cx="903798" cy="20823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ectangle 135"/>
          <p:cNvSpPr/>
          <p:nvPr/>
        </p:nvSpPr>
        <p:spPr>
          <a:xfrm>
            <a:off x="2878220" y="590345"/>
            <a:ext cx="156728" cy="58952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ectangle 129"/>
          <p:cNvSpPr/>
          <p:nvPr/>
        </p:nvSpPr>
        <p:spPr>
          <a:xfrm>
            <a:off x="5595218" y="500205"/>
            <a:ext cx="156728" cy="5895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7" name="Rectangle 176"/>
          <p:cNvSpPr/>
          <p:nvPr/>
        </p:nvSpPr>
        <p:spPr>
          <a:xfrm>
            <a:off x="7723962" y="494200"/>
            <a:ext cx="156728" cy="5895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36</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0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8" name="TextBox 137"/>
          <p:cNvSpPr txBox="1"/>
          <p:nvPr/>
        </p:nvSpPr>
        <p:spPr>
          <a:xfrm>
            <a:off x="7555450" y="178132"/>
            <a:ext cx="4833257" cy="1569660"/>
          </a:xfrm>
          <a:prstGeom prst="rect">
            <a:avLst/>
          </a:prstGeom>
          <a:noFill/>
        </p:spPr>
        <p:txBody>
          <a:bodyPr wrap="square" rtlCol="0">
            <a:spAutoFit/>
          </a:bodyPr>
          <a:lstStyle/>
          <a:p>
            <a:pPr lvl="1"/>
            <a:r>
              <a:rPr lang="en-IN" sz="1200" dirty="0">
                <a:solidFill>
                  <a:schemeClr val="bg1"/>
                </a:solidFill>
              </a:rPr>
              <a:t>Consider the following Instructions:</a:t>
            </a:r>
          </a:p>
          <a:p>
            <a:pPr lvl="1"/>
            <a:endParaRPr lang="en-IN" sz="1200" dirty="0">
              <a:solidFill>
                <a:schemeClr val="bg1"/>
              </a:solidFill>
            </a:endParaRPr>
          </a:p>
          <a:p>
            <a:pPr lvl="1"/>
            <a:endParaRPr lang="en-IN" sz="1200" dirty="0">
              <a:solidFill>
                <a:schemeClr val="bg1"/>
              </a:solidFill>
            </a:endParaRPr>
          </a:p>
          <a:p>
            <a:pPr lvl="1"/>
            <a:r>
              <a:rPr lang="en-IN" sz="1200" dirty="0">
                <a:solidFill>
                  <a:schemeClr val="bg1"/>
                </a:solidFill>
              </a:rPr>
              <a:t>          </a:t>
            </a:r>
            <a:r>
              <a:rPr lang="en-IN" sz="1200" dirty="0" err="1">
                <a:solidFill>
                  <a:schemeClr val="bg1"/>
                </a:solidFill>
              </a:rPr>
              <a:t>beq</a:t>
            </a:r>
            <a:r>
              <a:rPr lang="en-IN" sz="1200" dirty="0">
                <a:solidFill>
                  <a:schemeClr val="bg1"/>
                </a:solidFill>
              </a:rPr>
              <a:t> x1, x2, loop  </a:t>
            </a:r>
            <a:r>
              <a:rPr lang="en-IN" sz="1200" dirty="0">
                <a:solidFill>
                  <a:schemeClr val="bg1"/>
                </a:solidFill>
                <a:sym typeface="Wingdings" pitchFamily="2" charset="2"/>
              </a:rPr>
              <a:t> </a:t>
            </a:r>
            <a:r>
              <a:rPr lang="en-IN" sz="1200" dirty="0">
                <a:solidFill>
                  <a:srgbClr val="FF0000"/>
                </a:solidFill>
                <a:sym typeface="Wingdings" pitchFamily="2" charset="2"/>
              </a:rPr>
              <a:t>Instruction 1</a:t>
            </a:r>
            <a:endParaRPr lang="en-IN" sz="1200" dirty="0">
              <a:solidFill>
                <a:srgbClr val="FF0000"/>
              </a:solidFill>
            </a:endParaRPr>
          </a:p>
          <a:p>
            <a:pPr lvl="1"/>
            <a:r>
              <a:rPr lang="en-IN" sz="1200" dirty="0">
                <a:solidFill>
                  <a:schemeClr val="bg1"/>
                </a:solidFill>
              </a:rPr>
              <a:t>          </a:t>
            </a:r>
            <a:r>
              <a:rPr lang="en-IN" sz="1200" dirty="0" err="1">
                <a:solidFill>
                  <a:schemeClr val="bg1"/>
                </a:solidFill>
              </a:rPr>
              <a:t>addi</a:t>
            </a:r>
            <a:r>
              <a:rPr lang="en-IN" sz="1200" dirty="0">
                <a:solidFill>
                  <a:schemeClr val="bg1"/>
                </a:solidFill>
              </a:rPr>
              <a:t> x1, x1, 10    </a:t>
            </a:r>
            <a:r>
              <a:rPr lang="en-IN" sz="1200" dirty="0">
                <a:solidFill>
                  <a:schemeClr val="bg1"/>
                </a:solidFill>
                <a:sym typeface="Wingdings" pitchFamily="2" charset="2"/>
              </a:rPr>
              <a:t> </a:t>
            </a:r>
            <a:r>
              <a:rPr lang="en-IN" sz="1200" dirty="0">
                <a:solidFill>
                  <a:srgbClr val="FFC000"/>
                </a:solidFill>
                <a:sym typeface="Wingdings" pitchFamily="2" charset="2"/>
              </a:rPr>
              <a:t>Instruction 2</a:t>
            </a:r>
            <a:endParaRPr lang="en-IN" sz="1200" dirty="0">
              <a:solidFill>
                <a:srgbClr val="FFC000"/>
              </a:solidFill>
            </a:endParaRPr>
          </a:p>
          <a:p>
            <a:pPr lvl="1"/>
            <a:r>
              <a:rPr lang="en-IN" sz="1200" dirty="0">
                <a:solidFill>
                  <a:schemeClr val="bg1"/>
                </a:solidFill>
              </a:rPr>
              <a:t>          </a:t>
            </a:r>
            <a:r>
              <a:rPr lang="en-IN" sz="1200" dirty="0" err="1">
                <a:solidFill>
                  <a:schemeClr val="bg1"/>
                </a:solidFill>
              </a:rPr>
              <a:t>xor</a:t>
            </a:r>
            <a:r>
              <a:rPr lang="en-IN" sz="1200" dirty="0">
                <a:solidFill>
                  <a:schemeClr val="bg1"/>
                </a:solidFill>
              </a:rPr>
              <a:t> x7, x6, x5       </a:t>
            </a:r>
            <a:r>
              <a:rPr lang="en-IN" sz="1200" dirty="0">
                <a:solidFill>
                  <a:schemeClr val="bg1"/>
                </a:solidFill>
                <a:sym typeface="Wingdings" pitchFamily="2" charset="2"/>
              </a:rPr>
              <a:t> </a:t>
            </a:r>
            <a:r>
              <a:rPr lang="en-IN" sz="1200" dirty="0">
                <a:solidFill>
                  <a:srgbClr val="00B050"/>
                </a:solidFill>
                <a:sym typeface="Wingdings" pitchFamily="2" charset="2"/>
              </a:rPr>
              <a:t>Instruction 3</a:t>
            </a:r>
          </a:p>
          <a:p>
            <a:pPr lvl="1"/>
            <a:r>
              <a:rPr lang="en-IN" sz="1200" dirty="0">
                <a:solidFill>
                  <a:srgbClr val="00B050"/>
                </a:solidFill>
                <a:sym typeface="Wingdings" pitchFamily="2" charset="2"/>
              </a:rPr>
              <a:t>          </a:t>
            </a:r>
            <a:r>
              <a:rPr lang="en-IN" sz="1200" dirty="0">
                <a:solidFill>
                  <a:schemeClr val="bg1"/>
                </a:solidFill>
                <a:sym typeface="Wingdings" pitchFamily="2" charset="2"/>
              </a:rPr>
              <a:t>and</a:t>
            </a:r>
            <a:r>
              <a:rPr lang="en-IN" sz="1200" dirty="0">
                <a:solidFill>
                  <a:schemeClr val="bg1"/>
                </a:solidFill>
              </a:rPr>
              <a:t> x5, x6, x5       </a:t>
            </a:r>
            <a:r>
              <a:rPr lang="en-IN" sz="1200" dirty="0">
                <a:solidFill>
                  <a:schemeClr val="bg1"/>
                </a:solidFill>
                <a:sym typeface="Wingdings" pitchFamily="2" charset="2"/>
              </a:rPr>
              <a:t> </a:t>
            </a:r>
            <a:r>
              <a:rPr lang="en-IN" sz="1200" dirty="0">
                <a:solidFill>
                  <a:schemeClr val="accent6"/>
                </a:solidFill>
                <a:sym typeface="Wingdings" pitchFamily="2" charset="2"/>
              </a:rPr>
              <a:t>Instruction 4</a:t>
            </a:r>
            <a:endParaRPr lang="en-IN" sz="1200" dirty="0">
              <a:solidFill>
                <a:schemeClr val="accent6"/>
              </a:solidFill>
            </a:endParaRPr>
          </a:p>
          <a:p>
            <a:pPr lvl="1"/>
            <a:r>
              <a:rPr lang="en-IN" sz="1200" dirty="0" err="1">
                <a:solidFill>
                  <a:schemeClr val="bg1"/>
                </a:solidFill>
              </a:rPr>
              <a:t>Loop:or</a:t>
            </a:r>
            <a:r>
              <a:rPr lang="en-IN" sz="1200" dirty="0">
                <a:solidFill>
                  <a:schemeClr val="bg1"/>
                </a:solidFill>
              </a:rPr>
              <a:t> x6, x5, x4        </a:t>
            </a:r>
            <a:r>
              <a:rPr lang="en-IN" sz="1200" dirty="0">
                <a:solidFill>
                  <a:schemeClr val="bg1"/>
                </a:solidFill>
                <a:sym typeface="Wingdings" pitchFamily="2" charset="2"/>
              </a:rPr>
              <a:t> </a:t>
            </a:r>
            <a:r>
              <a:rPr lang="en-IN" sz="1200" dirty="0">
                <a:solidFill>
                  <a:srgbClr val="00B0F0"/>
                </a:solidFill>
                <a:sym typeface="Wingdings" pitchFamily="2" charset="2"/>
              </a:rPr>
              <a:t>Instruction 5</a:t>
            </a:r>
            <a:endParaRPr lang="en-IN" sz="1200" dirty="0">
              <a:solidFill>
                <a:srgbClr val="00B0F0"/>
              </a:solidFill>
            </a:endParaRPr>
          </a:p>
        </p:txBody>
      </p:sp>
    </p:spTree>
    <p:extLst>
      <p:ext uri="{BB962C8B-B14F-4D97-AF65-F5344CB8AC3E}">
        <p14:creationId xmlns:p14="http://schemas.microsoft.com/office/powerpoint/2010/main" val="2264314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p:cNvSpPr/>
          <p:nvPr/>
        </p:nvSpPr>
        <p:spPr>
          <a:xfrm>
            <a:off x="2723657" y="584939"/>
            <a:ext cx="156728" cy="589529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Rectangle 132"/>
          <p:cNvSpPr/>
          <p:nvPr/>
        </p:nvSpPr>
        <p:spPr>
          <a:xfrm>
            <a:off x="2206443" y="2465649"/>
            <a:ext cx="473670" cy="143416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p:cNvSpPr/>
          <p:nvPr/>
        </p:nvSpPr>
        <p:spPr>
          <a:xfrm>
            <a:off x="5442814" y="511091"/>
            <a:ext cx="156728" cy="589529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Rectangle 134"/>
          <p:cNvSpPr/>
          <p:nvPr/>
        </p:nvSpPr>
        <p:spPr>
          <a:xfrm>
            <a:off x="4470139" y="2257283"/>
            <a:ext cx="903798" cy="208230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Rectangle 135"/>
          <p:cNvSpPr/>
          <p:nvPr/>
        </p:nvSpPr>
        <p:spPr>
          <a:xfrm>
            <a:off x="2878220" y="590345"/>
            <a:ext cx="156728" cy="589529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ectangle 136"/>
          <p:cNvSpPr/>
          <p:nvPr/>
        </p:nvSpPr>
        <p:spPr>
          <a:xfrm>
            <a:off x="5595218" y="500205"/>
            <a:ext cx="156728" cy="58952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p:cNvSpPr/>
          <p:nvPr/>
        </p:nvSpPr>
        <p:spPr>
          <a:xfrm>
            <a:off x="7723962" y="494200"/>
            <a:ext cx="156728" cy="58952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ectangle 129"/>
          <p:cNvSpPr/>
          <p:nvPr/>
        </p:nvSpPr>
        <p:spPr>
          <a:xfrm>
            <a:off x="7886136" y="492257"/>
            <a:ext cx="156728" cy="589529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37</a:t>
            </a:fld>
            <a:endParaRPr lang="en-US" dirty="0"/>
          </a:p>
        </p:txBody>
      </p:sp>
      <p:sp>
        <p:nvSpPr>
          <p:cNvPr id="8" name="Rectangle 7"/>
          <p:cNvSpPr/>
          <p:nvPr/>
        </p:nvSpPr>
        <p:spPr>
          <a:xfrm>
            <a:off x="907395" y="2416628"/>
            <a:ext cx="333955" cy="1519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PC</a:t>
            </a:r>
          </a:p>
        </p:txBody>
      </p:sp>
      <p:sp>
        <p:nvSpPr>
          <p:cNvPr id="10" name="Rectangle 9"/>
          <p:cNvSpPr/>
          <p:nvPr/>
        </p:nvSpPr>
        <p:spPr>
          <a:xfrm>
            <a:off x="3446891" y="2252695"/>
            <a:ext cx="1952423" cy="20823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Registers</a:t>
            </a:r>
          </a:p>
        </p:txBody>
      </p:sp>
      <p:sp>
        <p:nvSpPr>
          <p:cNvPr id="11" name="Isosceles Triangle 39"/>
          <p:cNvSpPr/>
          <p:nvPr/>
        </p:nvSpPr>
        <p:spPr>
          <a:xfrm rot="5400000">
            <a:off x="5500312" y="2428498"/>
            <a:ext cx="2941984" cy="1264257"/>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solidFill>
            <a:srgbClr val="FFC00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6971305" y="3689665"/>
            <a:ext cx="425394" cy="246221"/>
          </a:xfrm>
          <a:prstGeom prst="rect">
            <a:avLst/>
          </a:prstGeom>
          <a:noFill/>
        </p:spPr>
        <p:txBody>
          <a:bodyPr wrap="square" rtlCol="0">
            <a:spAutoFit/>
          </a:bodyPr>
          <a:lstStyle/>
          <a:p>
            <a:r>
              <a:rPr lang="en-IN" sz="1000" dirty="0">
                <a:solidFill>
                  <a:schemeClr val="bg1"/>
                </a:solidFill>
              </a:rPr>
              <a:t>ALU</a:t>
            </a:r>
          </a:p>
        </p:txBody>
      </p:sp>
      <p:sp>
        <p:nvSpPr>
          <p:cNvPr id="14" name="TextBox 13"/>
          <p:cNvSpPr txBox="1"/>
          <p:nvPr/>
        </p:nvSpPr>
        <p:spPr>
          <a:xfrm>
            <a:off x="1669301" y="2476535"/>
            <a:ext cx="587828" cy="215444"/>
          </a:xfrm>
          <a:prstGeom prst="rect">
            <a:avLst/>
          </a:prstGeom>
          <a:noFill/>
        </p:spPr>
        <p:txBody>
          <a:bodyPr wrap="square" rtlCol="0">
            <a:spAutoFit/>
          </a:bodyPr>
          <a:lstStyle/>
          <a:p>
            <a:r>
              <a:rPr lang="en-IN" sz="800" dirty="0">
                <a:solidFill>
                  <a:schemeClr val="bg1"/>
                </a:solidFill>
              </a:rPr>
              <a:t>address</a:t>
            </a:r>
          </a:p>
        </p:txBody>
      </p:sp>
      <p:cxnSp>
        <p:nvCxnSpPr>
          <p:cNvPr id="15" name="Straight Arrow Connector 14"/>
          <p:cNvCxnSpPr/>
          <p:nvPr/>
        </p:nvCxnSpPr>
        <p:spPr>
          <a:xfrm>
            <a:off x="1241350" y="2584257"/>
            <a:ext cx="4279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61255" y="2374825"/>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17" name="Straight Arrow Connector 16"/>
          <p:cNvCxnSpPr>
            <a:stCxn id="16" idx="6"/>
            <a:endCxn id="8" idx="1"/>
          </p:cNvCxnSpPr>
          <p:nvPr/>
        </p:nvCxnSpPr>
        <p:spPr>
          <a:xfrm flipV="1">
            <a:off x="685798" y="3176257"/>
            <a:ext cx="221597" cy="41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3026" y="2595616"/>
            <a:ext cx="406558" cy="215444"/>
          </a:xfrm>
          <a:prstGeom prst="rect">
            <a:avLst/>
          </a:prstGeom>
          <a:noFill/>
        </p:spPr>
        <p:txBody>
          <a:bodyPr wrap="square" rtlCol="0">
            <a:spAutoFit/>
          </a:bodyPr>
          <a:lstStyle/>
          <a:p>
            <a:r>
              <a:rPr lang="en-IN" sz="800" dirty="0">
                <a:solidFill>
                  <a:srgbClr val="FF0000"/>
                </a:solidFill>
              </a:rPr>
              <a:t>0</a:t>
            </a:r>
          </a:p>
        </p:txBody>
      </p:sp>
      <p:sp>
        <p:nvSpPr>
          <p:cNvPr id="19" name="TextBox 18"/>
          <p:cNvSpPr txBox="1"/>
          <p:nvPr/>
        </p:nvSpPr>
        <p:spPr>
          <a:xfrm>
            <a:off x="257464" y="3597331"/>
            <a:ext cx="406558" cy="215444"/>
          </a:xfrm>
          <a:prstGeom prst="rect">
            <a:avLst/>
          </a:prstGeom>
          <a:noFill/>
        </p:spPr>
        <p:txBody>
          <a:bodyPr wrap="square" rtlCol="0">
            <a:spAutoFit/>
          </a:bodyPr>
          <a:lstStyle/>
          <a:p>
            <a:r>
              <a:rPr lang="en-IN" sz="800" dirty="0">
                <a:solidFill>
                  <a:srgbClr val="FF0000"/>
                </a:solidFill>
              </a:rPr>
              <a:t>1</a:t>
            </a:r>
          </a:p>
        </p:txBody>
      </p:sp>
      <p:sp>
        <p:nvSpPr>
          <p:cNvPr id="20" name="Isosceles Triangle 39"/>
          <p:cNvSpPr/>
          <p:nvPr/>
        </p:nvSpPr>
        <p:spPr>
          <a:xfrm rot="5400000">
            <a:off x="1562833" y="1123703"/>
            <a:ext cx="1221425" cy="632129"/>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1" name="Group 20"/>
          <p:cNvGrpSpPr/>
          <p:nvPr/>
        </p:nvGrpSpPr>
        <p:grpSpPr>
          <a:xfrm>
            <a:off x="1344385" y="990600"/>
            <a:ext cx="513096" cy="1593657"/>
            <a:chOff x="1344385" y="990600"/>
            <a:chExt cx="513096" cy="1593657"/>
          </a:xfrm>
        </p:grpSpPr>
        <p:cxnSp>
          <p:nvCxnSpPr>
            <p:cNvPr id="22" name="Straight Connector 21"/>
            <p:cNvCxnSpPr/>
            <p:nvPr/>
          </p:nvCxnSpPr>
          <p:spPr>
            <a:xfrm>
              <a:off x="1344385" y="990600"/>
              <a:ext cx="16329" cy="159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344385" y="990600"/>
              <a:ext cx="513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1669301" y="1665528"/>
            <a:ext cx="2317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55325" y="1548463"/>
            <a:ext cx="381000" cy="276999"/>
          </a:xfrm>
          <a:prstGeom prst="rect">
            <a:avLst/>
          </a:prstGeom>
          <a:noFill/>
        </p:spPr>
        <p:txBody>
          <a:bodyPr wrap="square" rtlCol="0">
            <a:spAutoFit/>
          </a:bodyPr>
          <a:lstStyle/>
          <a:p>
            <a:r>
              <a:rPr lang="en-IN" sz="1200" dirty="0">
                <a:solidFill>
                  <a:schemeClr val="bg1"/>
                </a:solidFill>
              </a:rPr>
              <a:t>4</a:t>
            </a:r>
          </a:p>
        </p:txBody>
      </p:sp>
      <p:sp>
        <p:nvSpPr>
          <p:cNvPr id="26" name="TextBox 25"/>
          <p:cNvSpPr txBox="1"/>
          <p:nvPr/>
        </p:nvSpPr>
        <p:spPr>
          <a:xfrm>
            <a:off x="1963215" y="1486001"/>
            <a:ext cx="652720" cy="246221"/>
          </a:xfrm>
          <a:prstGeom prst="rect">
            <a:avLst/>
          </a:prstGeom>
          <a:noFill/>
        </p:spPr>
        <p:txBody>
          <a:bodyPr wrap="square" rtlCol="0">
            <a:spAutoFit/>
          </a:bodyPr>
          <a:lstStyle/>
          <a:p>
            <a:r>
              <a:rPr lang="en-IN" sz="1000" dirty="0">
                <a:solidFill>
                  <a:schemeClr val="bg1"/>
                </a:solidFill>
              </a:rPr>
              <a:t>Add</a:t>
            </a:r>
          </a:p>
        </p:txBody>
      </p:sp>
      <p:grpSp>
        <p:nvGrpSpPr>
          <p:cNvPr id="27" name="Group 26"/>
          <p:cNvGrpSpPr/>
          <p:nvPr/>
        </p:nvGrpSpPr>
        <p:grpSpPr>
          <a:xfrm>
            <a:off x="137718" y="359228"/>
            <a:ext cx="2540073" cy="2344110"/>
            <a:chOff x="137718" y="359228"/>
            <a:chExt cx="2540073" cy="2344110"/>
          </a:xfrm>
        </p:grpSpPr>
        <p:cxnSp>
          <p:nvCxnSpPr>
            <p:cNvPr id="28" name="Straight Connector 27"/>
            <p:cNvCxnSpPr/>
            <p:nvPr/>
          </p:nvCxnSpPr>
          <p:spPr>
            <a:xfrm>
              <a:off x="137718" y="359228"/>
              <a:ext cx="0" cy="232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8" idx="1"/>
            </p:cNvCxnSpPr>
            <p:nvPr/>
          </p:nvCxnSpPr>
          <p:spPr>
            <a:xfrm>
              <a:off x="137718" y="2682704"/>
              <a:ext cx="145308" cy="20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718" y="359228"/>
              <a:ext cx="2540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677791" y="359228"/>
              <a:ext cx="0" cy="108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508213" y="1439767"/>
              <a:ext cx="16957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8410777" y="2252695"/>
            <a:ext cx="1952423" cy="2082308"/>
          </a:xfrm>
          <a:prstGeom prst="rect">
            <a:avLst/>
          </a:prstGeom>
          <a:noFill/>
          <a:effectLst>
            <a:glow>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glow rad="50800">
                    <a:schemeClr val="accent1">
                      <a:alpha val="40000"/>
                    </a:schemeClr>
                  </a:glow>
                </a:effectLst>
              </a:rPr>
              <a:t>Data Memory</a:t>
            </a:r>
          </a:p>
        </p:txBody>
      </p:sp>
      <p:sp>
        <p:nvSpPr>
          <p:cNvPr id="34" name="TextBox 33"/>
          <p:cNvSpPr txBox="1"/>
          <p:nvPr/>
        </p:nvSpPr>
        <p:spPr>
          <a:xfrm>
            <a:off x="3457777" y="2298020"/>
            <a:ext cx="979714" cy="215444"/>
          </a:xfrm>
          <a:prstGeom prst="rect">
            <a:avLst/>
          </a:prstGeom>
          <a:noFill/>
        </p:spPr>
        <p:txBody>
          <a:bodyPr wrap="square" rtlCol="0">
            <a:spAutoFit/>
          </a:bodyPr>
          <a:lstStyle/>
          <a:p>
            <a:r>
              <a:rPr lang="en-IN" sz="800" dirty="0">
                <a:solidFill>
                  <a:schemeClr val="bg1"/>
                </a:solidFill>
              </a:rPr>
              <a:t>Read Register 1</a:t>
            </a:r>
          </a:p>
        </p:txBody>
      </p:sp>
      <p:sp>
        <p:nvSpPr>
          <p:cNvPr id="35" name="TextBox 34"/>
          <p:cNvSpPr txBox="1"/>
          <p:nvPr/>
        </p:nvSpPr>
        <p:spPr>
          <a:xfrm>
            <a:off x="3457773" y="2689912"/>
            <a:ext cx="979714" cy="215444"/>
          </a:xfrm>
          <a:prstGeom prst="rect">
            <a:avLst/>
          </a:prstGeom>
          <a:noFill/>
        </p:spPr>
        <p:txBody>
          <a:bodyPr wrap="square" rtlCol="0">
            <a:spAutoFit/>
          </a:bodyPr>
          <a:lstStyle/>
          <a:p>
            <a:r>
              <a:rPr lang="en-IN" sz="800" dirty="0">
                <a:solidFill>
                  <a:schemeClr val="bg1"/>
                </a:solidFill>
              </a:rPr>
              <a:t>Read Register 2</a:t>
            </a:r>
          </a:p>
        </p:txBody>
      </p:sp>
      <p:sp>
        <p:nvSpPr>
          <p:cNvPr id="36" name="TextBox 35"/>
          <p:cNvSpPr txBox="1"/>
          <p:nvPr/>
        </p:nvSpPr>
        <p:spPr>
          <a:xfrm>
            <a:off x="3468655" y="3419270"/>
            <a:ext cx="979714" cy="215444"/>
          </a:xfrm>
          <a:prstGeom prst="rect">
            <a:avLst/>
          </a:prstGeom>
          <a:noFill/>
        </p:spPr>
        <p:txBody>
          <a:bodyPr wrap="square" rtlCol="0">
            <a:spAutoFit/>
          </a:bodyPr>
          <a:lstStyle/>
          <a:p>
            <a:r>
              <a:rPr lang="en-IN" sz="800" dirty="0">
                <a:solidFill>
                  <a:schemeClr val="bg1"/>
                </a:solidFill>
              </a:rPr>
              <a:t>Write Register</a:t>
            </a:r>
          </a:p>
        </p:txBody>
      </p:sp>
      <p:sp>
        <p:nvSpPr>
          <p:cNvPr id="37" name="TextBox 36"/>
          <p:cNvSpPr txBox="1"/>
          <p:nvPr/>
        </p:nvSpPr>
        <p:spPr>
          <a:xfrm>
            <a:off x="3457765" y="4039768"/>
            <a:ext cx="979714" cy="215444"/>
          </a:xfrm>
          <a:prstGeom prst="rect">
            <a:avLst/>
          </a:prstGeom>
          <a:noFill/>
        </p:spPr>
        <p:txBody>
          <a:bodyPr wrap="square" rtlCol="0">
            <a:spAutoFit/>
          </a:bodyPr>
          <a:lstStyle/>
          <a:p>
            <a:r>
              <a:rPr lang="en-IN" sz="800" dirty="0">
                <a:solidFill>
                  <a:schemeClr val="bg1"/>
                </a:solidFill>
              </a:rPr>
              <a:t>Write Data</a:t>
            </a:r>
          </a:p>
        </p:txBody>
      </p:sp>
      <p:grpSp>
        <p:nvGrpSpPr>
          <p:cNvPr id="38" name="Group 37"/>
          <p:cNvGrpSpPr/>
          <p:nvPr/>
        </p:nvGrpSpPr>
        <p:grpSpPr>
          <a:xfrm>
            <a:off x="2680113" y="2394856"/>
            <a:ext cx="788542" cy="3102429"/>
            <a:chOff x="2680113" y="2405742"/>
            <a:chExt cx="788542" cy="3102429"/>
          </a:xfrm>
        </p:grpSpPr>
        <p:cxnSp>
          <p:nvCxnSpPr>
            <p:cNvPr id="39" name="Straight Connector 38"/>
            <p:cNvCxnSpPr/>
            <p:nvPr/>
          </p:nvCxnSpPr>
          <p:spPr>
            <a:xfrm flipV="1">
              <a:off x="2680113" y="3060626"/>
              <a:ext cx="5529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233056" y="2416628"/>
              <a:ext cx="0" cy="643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4" idx="1"/>
            </p:cNvCxnSpPr>
            <p:nvPr/>
          </p:nvCxnSpPr>
          <p:spPr>
            <a:xfrm flipV="1">
              <a:off x="3233056" y="2405742"/>
              <a:ext cx="224721" cy="10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5" idx="1"/>
            </p:cNvCxnSpPr>
            <p:nvPr/>
          </p:nvCxnSpPr>
          <p:spPr>
            <a:xfrm>
              <a:off x="3233056" y="2797634"/>
              <a:ext cx="224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3233052" y="3058900"/>
              <a:ext cx="4" cy="244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6" idx="1"/>
            </p:cNvCxnSpPr>
            <p:nvPr/>
          </p:nvCxnSpPr>
          <p:spPr>
            <a:xfrm>
              <a:off x="3233052" y="3526992"/>
              <a:ext cx="23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5" name="Oval 44"/>
          <p:cNvSpPr/>
          <p:nvPr/>
        </p:nvSpPr>
        <p:spPr>
          <a:xfrm>
            <a:off x="3947622" y="4724400"/>
            <a:ext cx="907407" cy="13824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6" name="Straight Arrow Connector 45"/>
          <p:cNvCxnSpPr/>
          <p:nvPr/>
        </p:nvCxnSpPr>
        <p:spPr>
          <a:xfrm>
            <a:off x="3233056" y="5508171"/>
            <a:ext cx="7145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007497" y="5326127"/>
            <a:ext cx="968828" cy="276999"/>
          </a:xfrm>
          <a:prstGeom prst="rect">
            <a:avLst/>
          </a:prstGeom>
          <a:noFill/>
        </p:spPr>
        <p:txBody>
          <a:bodyPr wrap="square" rtlCol="0">
            <a:spAutoFit/>
          </a:bodyPr>
          <a:lstStyle/>
          <a:p>
            <a:r>
              <a:rPr lang="en-IN" sz="1200" dirty="0" err="1"/>
              <a:t>Imm</a:t>
            </a:r>
            <a:r>
              <a:rPr lang="en-IN" sz="1200" dirty="0"/>
              <a:t> Gen</a:t>
            </a:r>
          </a:p>
        </p:txBody>
      </p:sp>
      <p:sp>
        <p:nvSpPr>
          <p:cNvPr id="48" name="Isosceles Triangle 39"/>
          <p:cNvSpPr/>
          <p:nvPr/>
        </p:nvSpPr>
        <p:spPr>
          <a:xfrm rot="5400000">
            <a:off x="6537675" y="668211"/>
            <a:ext cx="758528" cy="248340"/>
          </a:xfrm>
          <a:custGeom>
            <a:avLst/>
            <a:gdLst/>
            <a:ahLst/>
            <a:cxnLst/>
            <a:rect l="l" t="t" r="r" b="b"/>
            <a:pathLst>
              <a:path w="2200097" h="888795">
                <a:moveTo>
                  <a:pt x="2192145" y="888792"/>
                </a:moveTo>
                <a:lnTo>
                  <a:pt x="2192146" y="888792"/>
                </a:lnTo>
                <a:lnTo>
                  <a:pt x="2192146" y="888795"/>
                </a:lnTo>
                <a:close/>
                <a:moveTo>
                  <a:pt x="896082" y="887467"/>
                </a:moveTo>
                <a:lnTo>
                  <a:pt x="1230036" y="887467"/>
                </a:lnTo>
                <a:lnTo>
                  <a:pt x="1063059" y="356054"/>
                </a:lnTo>
                <a:close/>
                <a:moveTo>
                  <a:pt x="5536" y="888792"/>
                </a:moveTo>
                <a:lnTo>
                  <a:pt x="5536" y="870987"/>
                </a:lnTo>
                <a:lnTo>
                  <a:pt x="431852" y="6196"/>
                </a:lnTo>
                <a:lnTo>
                  <a:pt x="2200097" y="6196"/>
                </a:lnTo>
                <a:lnTo>
                  <a:pt x="2200097" y="888792"/>
                </a:lnTo>
                <a:lnTo>
                  <a:pt x="2192146" y="888792"/>
                </a:lnTo>
                <a:lnTo>
                  <a:pt x="2192146" y="6198"/>
                </a:lnTo>
                <a:lnTo>
                  <a:pt x="1830359" y="6198"/>
                </a:lnTo>
                <a:lnTo>
                  <a:pt x="2192145" y="888792"/>
                </a:lnTo>
                <a:close/>
                <a:moveTo>
                  <a:pt x="0" y="882217"/>
                </a:moveTo>
                <a:lnTo>
                  <a:pt x="0" y="0"/>
                </a:lnTo>
                <a:lnTo>
                  <a:pt x="434906" y="0"/>
                </a:lnTo>
                <a:lnTo>
                  <a:pt x="431852" y="6196"/>
                </a:lnTo>
                <a:lnTo>
                  <a:pt x="5536" y="6196"/>
                </a:lnTo>
                <a:lnTo>
                  <a:pt x="5536" y="870987"/>
                </a:lnTo>
                <a:close/>
              </a:path>
            </a:pathLst>
          </a:cu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p:cNvSpPr txBox="1"/>
          <p:nvPr/>
        </p:nvSpPr>
        <p:spPr>
          <a:xfrm>
            <a:off x="6714749" y="867489"/>
            <a:ext cx="652720" cy="246221"/>
          </a:xfrm>
          <a:prstGeom prst="rect">
            <a:avLst/>
          </a:prstGeom>
          <a:noFill/>
        </p:spPr>
        <p:txBody>
          <a:bodyPr wrap="square" rtlCol="0">
            <a:spAutoFit/>
          </a:bodyPr>
          <a:lstStyle/>
          <a:p>
            <a:r>
              <a:rPr lang="en-IN" sz="1000" dirty="0">
                <a:solidFill>
                  <a:schemeClr val="bg1"/>
                </a:solidFill>
              </a:rPr>
              <a:t>Add</a:t>
            </a:r>
          </a:p>
        </p:txBody>
      </p:sp>
      <p:sp>
        <p:nvSpPr>
          <p:cNvPr id="50" name="TextBox 49"/>
          <p:cNvSpPr txBox="1"/>
          <p:nvPr/>
        </p:nvSpPr>
        <p:spPr>
          <a:xfrm>
            <a:off x="4776513" y="2368813"/>
            <a:ext cx="979714" cy="215444"/>
          </a:xfrm>
          <a:prstGeom prst="rect">
            <a:avLst/>
          </a:prstGeom>
          <a:noFill/>
        </p:spPr>
        <p:txBody>
          <a:bodyPr wrap="square" rtlCol="0">
            <a:spAutoFit/>
          </a:bodyPr>
          <a:lstStyle/>
          <a:p>
            <a:r>
              <a:rPr lang="en-IN" sz="800" dirty="0">
                <a:solidFill>
                  <a:schemeClr val="bg1"/>
                </a:solidFill>
              </a:rPr>
              <a:t>Read Data 1</a:t>
            </a:r>
          </a:p>
        </p:txBody>
      </p:sp>
      <p:sp>
        <p:nvSpPr>
          <p:cNvPr id="51" name="TextBox 50"/>
          <p:cNvSpPr txBox="1"/>
          <p:nvPr/>
        </p:nvSpPr>
        <p:spPr>
          <a:xfrm>
            <a:off x="4764059" y="3695260"/>
            <a:ext cx="979714" cy="215444"/>
          </a:xfrm>
          <a:prstGeom prst="rect">
            <a:avLst/>
          </a:prstGeom>
          <a:noFill/>
        </p:spPr>
        <p:txBody>
          <a:bodyPr wrap="square" rtlCol="0">
            <a:spAutoFit/>
          </a:bodyPr>
          <a:lstStyle/>
          <a:p>
            <a:r>
              <a:rPr lang="en-IN" sz="800" dirty="0">
                <a:solidFill>
                  <a:schemeClr val="bg1"/>
                </a:solidFill>
              </a:rPr>
              <a:t>Read Data 2</a:t>
            </a:r>
          </a:p>
        </p:txBody>
      </p:sp>
      <p:sp>
        <p:nvSpPr>
          <p:cNvPr id="52" name="Oval 51"/>
          <p:cNvSpPr/>
          <p:nvPr/>
        </p:nvSpPr>
        <p:spPr>
          <a:xfrm>
            <a:off x="5743773" y="3526992"/>
            <a:ext cx="355344" cy="10815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cxnSp>
        <p:nvCxnSpPr>
          <p:cNvPr id="53" name="Straight Arrow Connector 52"/>
          <p:cNvCxnSpPr/>
          <p:nvPr/>
        </p:nvCxnSpPr>
        <p:spPr>
          <a:xfrm>
            <a:off x="5399314" y="2476535"/>
            <a:ext cx="93986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5399314" y="3802982"/>
            <a:ext cx="356913" cy="9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04845" y="3656486"/>
            <a:ext cx="406558" cy="215444"/>
          </a:xfrm>
          <a:prstGeom prst="rect">
            <a:avLst/>
          </a:prstGeom>
          <a:noFill/>
        </p:spPr>
        <p:txBody>
          <a:bodyPr wrap="square" rtlCol="0">
            <a:spAutoFit/>
          </a:bodyPr>
          <a:lstStyle/>
          <a:p>
            <a:r>
              <a:rPr lang="en-IN" sz="800" dirty="0">
                <a:solidFill>
                  <a:srgbClr val="FF0000"/>
                </a:solidFill>
              </a:rPr>
              <a:t>0</a:t>
            </a:r>
          </a:p>
        </p:txBody>
      </p:sp>
      <p:sp>
        <p:nvSpPr>
          <p:cNvPr id="56" name="TextBox 55"/>
          <p:cNvSpPr txBox="1"/>
          <p:nvPr/>
        </p:nvSpPr>
        <p:spPr>
          <a:xfrm>
            <a:off x="5756227" y="4391921"/>
            <a:ext cx="406558" cy="215444"/>
          </a:xfrm>
          <a:prstGeom prst="rect">
            <a:avLst/>
          </a:prstGeom>
          <a:noFill/>
        </p:spPr>
        <p:txBody>
          <a:bodyPr wrap="square" rtlCol="0">
            <a:spAutoFit/>
          </a:bodyPr>
          <a:lstStyle/>
          <a:p>
            <a:r>
              <a:rPr lang="en-IN" sz="800" dirty="0">
                <a:solidFill>
                  <a:srgbClr val="FF0000"/>
                </a:solidFill>
              </a:rPr>
              <a:t>1</a:t>
            </a:r>
          </a:p>
        </p:txBody>
      </p:sp>
      <p:cxnSp>
        <p:nvCxnSpPr>
          <p:cNvPr id="57" name="Straight Arrow Connector 56"/>
          <p:cNvCxnSpPr>
            <a:stCxn id="52" idx="6"/>
          </p:cNvCxnSpPr>
          <p:nvPr/>
        </p:nvCxnSpPr>
        <p:spPr>
          <a:xfrm>
            <a:off x="6099117" y="4067759"/>
            <a:ext cx="2400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921445" y="705669"/>
            <a:ext cx="604376" cy="656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bg1"/>
                </a:solidFill>
              </a:rPr>
              <a:t>Shift left by 1</a:t>
            </a:r>
          </a:p>
        </p:txBody>
      </p:sp>
      <p:cxnSp>
        <p:nvCxnSpPr>
          <p:cNvPr id="59" name="Straight Arrow Connector 58"/>
          <p:cNvCxnSpPr>
            <a:stCxn id="58" idx="6"/>
          </p:cNvCxnSpPr>
          <p:nvPr/>
        </p:nvCxnSpPr>
        <p:spPr>
          <a:xfrm>
            <a:off x="6525821" y="1034142"/>
            <a:ext cx="2669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355271" y="587829"/>
            <a:ext cx="5437498" cy="1462651"/>
            <a:chOff x="1355271" y="587829"/>
            <a:chExt cx="5437498" cy="1462651"/>
          </a:xfrm>
        </p:grpSpPr>
        <p:cxnSp>
          <p:nvCxnSpPr>
            <p:cNvPr id="61" name="Straight Connector 60"/>
            <p:cNvCxnSpPr/>
            <p:nvPr/>
          </p:nvCxnSpPr>
          <p:spPr>
            <a:xfrm>
              <a:off x="1355271" y="2050480"/>
              <a:ext cx="237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733800" y="587829"/>
              <a:ext cx="0" cy="1462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733800" y="587829"/>
              <a:ext cx="30589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65316" y="163285"/>
            <a:ext cx="7118686" cy="3541768"/>
            <a:chOff x="65316" y="163285"/>
            <a:chExt cx="7118686" cy="3541768"/>
          </a:xfrm>
          <a:effectLst>
            <a:glow rad="76200">
              <a:schemeClr val="accent5">
                <a:satMod val="175000"/>
                <a:alpha val="40000"/>
              </a:schemeClr>
            </a:glow>
          </a:effectLst>
        </p:grpSpPr>
        <p:cxnSp>
          <p:nvCxnSpPr>
            <p:cNvPr id="65" name="Straight Connector 64"/>
            <p:cNvCxnSpPr/>
            <p:nvPr/>
          </p:nvCxnSpPr>
          <p:spPr>
            <a:xfrm>
              <a:off x="65316" y="163285"/>
              <a:ext cx="0" cy="354176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19" idx="1"/>
            </p:cNvCxnSpPr>
            <p:nvPr/>
          </p:nvCxnSpPr>
          <p:spPr>
            <a:xfrm>
              <a:off x="65316" y="3705053"/>
              <a:ext cx="192148" cy="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5316" y="163285"/>
              <a:ext cx="7118686"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84002" y="163285"/>
              <a:ext cx="0" cy="704204"/>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41109" y="861713"/>
              <a:ext cx="142893" cy="0"/>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855029" y="1171645"/>
            <a:ext cx="1104477" cy="4336526"/>
            <a:chOff x="4855029" y="1171645"/>
            <a:chExt cx="1104477" cy="4336526"/>
          </a:xfrm>
        </p:grpSpPr>
        <p:cxnSp>
          <p:nvCxnSpPr>
            <p:cNvPr id="71" name="Straight Connector 70"/>
            <p:cNvCxnSpPr/>
            <p:nvPr/>
          </p:nvCxnSpPr>
          <p:spPr>
            <a:xfrm>
              <a:off x="4855029" y="5508171"/>
              <a:ext cx="7227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5577770" y="1171645"/>
              <a:ext cx="0" cy="433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577770" y="1171645"/>
              <a:ext cx="3817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77770" y="4531619"/>
              <a:ext cx="2914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7197472" y="2509193"/>
            <a:ext cx="463919" cy="261610"/>
          </a:xfrm>
          <a:prstGeom prst="rect">
            <a:avLst/>
          </a:prstGeom>
          <a:noFill/>
        </p:spPr>
        <p:txBody>
          <a:bodyPr wrap="square" rtlCol="0">
            <a:spAutoFit/>
          </a:bodyPr>
          <a:lstStyle/>
          <a:p>
            <a:r>
              <a:rPr lang="en-IN" sz="1100" dirty="0">
                <a:solidFill>
                  <a:schemeClr val="bg1"/>
                </a:solidFill>
              </a:rPr>
              <a:t>Zero</a:t>
            </a:r>
          </a:p>
        </p:txBody>
      </p:sp>
      <p:sp>
        <p:nvSpPr>
          <p:cNvPr id="76" name="TextBox 75"/>
          <p:cNvSpPr txBox="1"/>
          <p:nvPr/>
        </p:nvSpPr>
        <p:spPr>
          <a:xfrm>
            <a:off x="7122874" y="2960619"/>
            <a:ext cx="768702" cy="261610"/>
          </a:xfrm>
          <a:prstGeom prst="rect">
            <a:avLst/>
          </a:prstGeom>
          <a:noFill/>
        </p:spPr>
        <p:txBody>
          <a:bodyPr wrap="square" rtlCol="0">
            <a:spAutoFit/>
          </a:bodyPr>
          <a:lstStyle/>
          <a:p>
            <a:r>
              <a:rPr lang="en-IN" sz="1100" dirty="0">
                <a:solidFill>
                  <a:schemeClr val="bg1"/>
                </a:solidFill>
              </a:rPr>
              <a:t>Result</a:t>
            </a:r>
          </a:p>
        </p:txBody>
      </p:sp>
      <p:sp>
        <p:nvSpPr>
          <p:cNvPr id="77" name="TextBox 76"/>
          <p:cNvSpPr txBox="1"/>
          <p:nvPr/>
        </p:nvSpPr>
        <p:spPr>
          <a:xfrm>
            <a:off x="8410777" y="2298020"/>
            <a:ext cx="569937" cy="215444"/>
          </a:xfrm>
          <a:prstGeom prst="rect">
            <a:avLst/>
          </a:prstGeom>
          <a:noFill/>
        </p:spPr>
        <p:txBody>
          <a:bodyPr wrap="square" rtlCol="0">
            <a:spAutoFit/>
          </a:bodyPr>
          <a:lstStyle/>
          <a:p>
            <a:r>
              <a:rPr lang="en-IN" sz="800" dirty="0"/>
              <a:t>Address</a:t>
            </a:r>
          </a:p>
        </p:txBody>
      </p:sp>
      <p:sp>
        <p:nvSpPr>
          <p:cNvPr id="78" name="TextBox 77"/>
          <p:cNvSpPr txBox="1"/>
          <p:nvPr/>
        </p:nvSpPr>
        <p:spPr>
          <a:xfrm>
            <a:off x="10019930" y="2291362"/>
            <a:ext cx="569937" cy="338554"/>
          </a:xfrm>
          <a:prstGeom prst="rect">
            <a:avLst/>
          </a:prstGeom>
          <a:noFill/>
        </p:spPr>
        <p:txBody>
          <a:bodyPr wrap="square" rtlCol="0">
            <a:spAutoFit/>
          </a:bodyPr>
          <a:lstStyle/>
          <a:p>
            <a:r>
              <a:rPr lang="en-IN" sz="800" dirty="0"/>
              <a:t>Read Data</a:t>
            </a:r>
          </a:p>
        </p:txBody>
      </p:sp>
      <p:sp>
        <p:nvSpPr>
          <p:cNvPr id="79" name="TextBox 78"/>
          <p:cNvSpPr txBox="1"/>
          <p:nvPr/>
        </p:nvSpPr>
        <p:spPr>
          <a:xfrm>
            <a:off x="8378115" y="4001037"/>
            <a:ext cx="569937" cy="338554"/>
          </a:xfrm>
          <a:prstGeom prst="rect">
            <a:avLst/>
          </a:prstGeom>
          <a:noFill/>
        </p:spPr>
        <p:txBody>
          <a:bodyPr wrap="square" rtlCol="0">
            <a:spAutoFit/>
          </a:bodyPr>
          <a:lstStyle/>
          <a:p>
            <a:r>
              <a:rPr lang="en-IN" sz="800" dirty="0"/>
              <a:t>Write Data</a:t>
            </a:r>
          </a:p>
        </p:txBody>
      </p:sp>
      <p:grpSp>
        <p:nvGrpSpPr>
          <p:cNvPr id="80" name="Group 79"/>
          <p:cNvGrpSpPr/>
          <p:nvPr/>
        </p:nvGrpSpPr>
        <p:grpSpPr>
          <a:xfrm>
            <a:off x="7605766" y="2374825"/>
            <a:ext cx="805011" cy="684075"/>
            <a:chOff x="7605766" y="2374825"/>
            <a:chExt cx="805011" cy="684075"/>
          </a:xfrm>
        </p:grpSpPr>
        <p:cxnSp>
          <p:nvCxnSpPr>
            <p:cNvPr id="81" name="Straight Connector 80"/>
            <p:cNvCxnSpPr/>
            <p:nvPr/>
          </p:nvCxnSpPr>
          <p:spPr>
            <a:xfrm>
              <a:off x="7605766" y="3058900"/>
              <a:ext cx="547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8153400" y="2374825"/>
              <a:ext cx="0" cy="68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8153400" y="2374825"/>
              <a:ext cx="25737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5475514" y="3807878"/>
            <a:ext cx="2902601" cy="1286636"/>
            <a:chOff x="5475514" y="3807878"/>
            <a:chExt cx="2902601" cy="1286636"/>
          </a:xfrm>
        </p:grpSpPr>
        <p:cxnSp>
          <p:nvCxnSpPr>
            <p:cNvPr id="85" name="Straight Connector 84"/>
            <p:cNvCxnSpPr/>
            <p:nvPr/>
          </p:nvCxnSpPr>
          <p:spPr>
            <a:xfrm>
              <a:off x="5475514" y="3807878"/>
              <a:ext cx="0" cy="1286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75514" y="5094514"/>
              <a:ext cx="26778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8153400" y="4170314"/>
              <a:ext cx="0" cy="9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79" idx="1"/>
            </p:cNvCxnSpPr>
            <p:nvPr/>
          </p:nvCxnSpPr>
          <p:spPr>
            <a:xfrm>
              <a:off x="8153400" y="4170314"/>
              <a:ext cx="2247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89" name="Oval 88"/>
          <p:cNvSpPr/>
          <p:nvPr/>
        </p:nvSpPr>
        <p:spPr>
          <a:xfrm>
            <a:off x="11299370" y="2428682"/>
            <a:ext cx="424543" cy="16110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a:t>
            </a:r>
          </a:p>
        </p:txBody>
      </p:sp>
      <p:sp>
        <p:nvSpPr>
          <p:cNvPr id="90" name="TextBox 89"/>
          <p:cNvSpPr txBox="1"/>
          <p:nvPr/>
        </p:nvSpPr>
        <p:spPr>
          <a:xfrm>
            <a:off x="11299369" y="2649473"/>
            <a:ext cx="406558" cy="215444"/>
          </a:xfrm>
          <a:prstGeom prst="rect">
            <a:avLst/>
          </a:prstGeom>
          <a:noFill/>
        </p:spPr>
        <p:txBody>
          <a:bodyPr wrap="square" rtlCol="0">
            <a:spAutoFit/>
          </a:bodyPr>
          <a:lstStyle/>
          <a:p>
            <a:r>
              <a:rPr lang="en-IN" sz="800" dirty="0">
                <a:solidFill>
                  <a:srgbClr val="FF0000"/>
                </a:solidFill>
              </a:rPr>
              <a:t>1</a:t>
            </a:r>
          </a:p>
        </p:txBody>
      </p:sp>
      <p:sp>
        <p:nvSpPr>
          <p:cNvPr id="91" name="TextBox 90"/>
          <p:cNvSpPr txBox="1"/>
          <p:nvPr/>
        </p:nvSpPr>
        <p:spPr>
          <a:xfrm>
            <a:off x="11273807" y="3651188"/>
            <a:ext cx="406558" cy="215444"/>
          </a:xfrm>
          <a:prstGeom prst="rect">
            <a:avLst/>
          </a:prstGeom>
          <a:noFill/>
        </p:spPr>
        <p:txBody>
          <a:bodyPr wrap="square" rtlCol="0">
            <a:spAutoFit/>
          </a:bodyPr>
          <a:lstStyle/>
          <a:p>
            <a:r>
              <a:rPr lang="en-IN" sz="800" dirty="0">
                <a:solidFill>
                  <a:srgbClr val="FF0000"/>
                </a:solidFill>
              </a:rPr>
              <a:t>0</a:t>
            </a:r>
          </a:p>
        </p:txBody>
      </p:sp>
      <p:grpSp>
        <p:nvGrpSpPr>
          <p:cNvPr id="92" name="Group 91"/>
          <p:cNvGrpSpPr/>
          <p:nvPr/>
        </p:nvGrpSpPr>
        <p:grpSpPr>
          <a:xfrm>
            <a:off x="10363200" y="2405742"/>
            <a:ext cx="910607" cy="405318"/>
            <a:chOff x="10363200" y="2405742"/>
            <a:chExt cx="910607" cy="405318"/>
          </a:xfrm>
        </p:grpSpPr>
        <p:cxnSp>
          <p:nvCxnSpPr>
            <p:cNvPr id="93" name="Straight Connector 92"/>
            <p:cNvCxnSpPr/>
            <p:nvPr/>
          </p:nvCxnSpPr>
          <p:spPr>
            <a:xfrm>
              <a:off x="10363200" y="2405742"/>
              <a:ext cx="664029" cy="10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027229" y="2405742"/>
              <a:ext cx="0" cy="405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1027229" y="2797634"/>
              <a:ext cx="2465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6" name="Group 95"/>
          <p:cNvGrpSpPr/>
          <p:nvPr/>
        </p:nvGrpSpPr>
        <p:grpSpPr>
          <a:xfrm>
            <a:off x="7879583" y="3069652"/>
            <a:ext cx="3394224" cy="2699776"/>
            <a:chOff x="7879583" y="3069652"/>
            <a:chExt cx="3394224" cy="2699776"/>
          </a:xfrm>
        </p:grpSpPr>
        <p:cxnSp>
          <p:nvCxnSpPr>
            <p:cNvPr id="97" name="Straight Connector 96"/>
            <p:cNvCxnSpPr/>
            <p:nvPr/>
          </p:nvCxnSpPr>
          <p:spPr>
            <a:xfrm flipH="1">
              <a:off x="7879583" y="3069652"/>
              <a:ext cx="11993" cy="2699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891576" y="5769428"/>
              <a:ext cx="31356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1027229" y="3764208"/>
              <a:ext cx="0" cy="2005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91" idx="1"/>
            </p:cNvCxnSpPr>
            <p:nvPr/>
          </p:nvCxnSpPr>
          <p:spPr>
            <a:xfrm flipV="1">
              <a:off x="11027229" y="3758910"/>
              <a:ext cx="246578" cy="52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1" name="Group 100"/>
          <p:cNvGrpSpPr/>
          <p:nvPr/>
        </p:nvGrpSpPr>
        <p:grpSpPr>
          <a:xfrm>
            <a:off x="3301870" y="3234225"/>
            <a:ext cx="8650645" cy="3286320"/>
            <a:chOff x="3301870" y="3234225"/>
            <a:chExt cx="8650645" cy="3286320"/>
          </a:xfrm>
          <a:effectLst>
            <a:glow rad="76200">
              <a:schemeClr val="accent5">
                <a:satMod val="175000"/>
                <a:alpha val="40000"/>
              </a:schemeClr>
            </a:glow>
          </a:effectLst>
        </p:grpSpPr>
        <p:cxnSp>
          <p:nvCxnSpPr>
            <p:cNvPr id="102" name="Straight Connector 101"/>
            <p:cNvCxnSpPr/>
            <p:nvPr/>
          </p:nvCxnSpPr>
          <p:spPr>
            <a:xfrm>
              <a:off x="3301870" y="4165733"/>
              <a:ext cx="0" cy="235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3301870" y="4165733"/>
              <a:ext cx="1450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301870" y="6520545"/>
              <a:ext cx="862887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9" idx="6"/>
            </p:cNvCxnSpPr>
            <p:nvPr/>
          </p:nvCxnSpPr>
          <p:spPr>
            <a:xfrm>
              <a:off x="11723913" y="3234225"/>
              <a:ext cx="22860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11930743" y="3234225"/>
              <a:ext cx="0" cy="32863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327694" y="4938589"/>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Fetch</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2" name="Rectangle 111"/>
          <p:cNvSpPr/>
          <p:nvPr/>
        </p:nvSpPr>
        <p:spPr>
          <a:xfrm>
            <a:off x="5671527" y="5450723"/>
            <a:ext cx="2033382"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Execute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3" name="Rectangle 112"/>
          <p:cNvSpPr/>
          <p:nvPr/>
        </p:nvSpPr>
        <p:spPr>
          <a:xfrm>
            <a:off x="8408617" y="4760898"/>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Memory Stage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4" name="Rectangle 113"/>
          <p:cNvSpPr/>
          <p:nvPr/>
        </p:nvSpPr>
        <p:spPr>
          <a:xfrm>
            <a:off x="10485957" y="554292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Write</a:t>
            </a:r>
          </a:p>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 Back</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115" name="Rectangle 114"/>
          <p:cNvSpPr/>
          <p:nvPr/>
        </p:nvSpPr>
        <p:spPr>
          <a:xfrm>
            <a:off x="3420788" y="6006070"/>
            <a:ext cx="2033382" cy="954107"/>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Instruction Decode</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cxnSp>
        <p:nvCxnSpPr>
          <p:cNvPr id="116" name="Straight Connector 115"/>
          <p:cNvCxnSpPr/>
          <p:nvPr/>
        </p:nvCxnSpPr>
        <p:spPr>
          <a:xfrm flipV="1">
            <a:off x="9425308" y="435280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7041109" y="1486001"/>
            <a:ext cx="0" cy="41424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26480" y="2122960"/>
            <a:ext cx="475426" cy="215444"/>
          </a:xfrm>
          <a:prstGeom prst="rect">
            <a:avLst/>
          </a:prstGeom>
          <a:noFill/>
        </p:spPr>
        <p:txBody>
          <a:bodyPr wrap="square" rtlCol="0">
            <a:spAutoFit/>
          </a:bodyPr>
          <a:lstStyle/>
          <a:p>
            <a:r>
              <a:rPr lang="en-IN" sz="800" dirty="0" err="1">
                <a:solidFill>
                  <a:srgbClr val="FFFF00"/>
                </a:solidFill>
              </a:rPr>
              <a:t>PCSrc</a:t>
            </a:r>
            <a:endParaRPr lang="en-IN" sz="800" dirty="0">
              <a:solidFill>
                <a:srgbClr val="FFFF00"/>
              </a:solidFill>
            </a:endParaRPr>
          </a:p>
        </p:txBody>
      </p:sp>
      <p:cxnSp>
        <p:nvCxnSpPr>
          <p:cNvPr id="119" name="Straight Connector 118"/>
          <p:cNvCxnSpPr/>
          <p:nvPr/>
        </p:nvCxnSpPr>
        <p:spPr>
          <a:xfrm flipV="1">
            <a:off x="460743" y="2165915"/>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417887" y="202828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906404" y="3350794"/>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flipV="1">
            <a:off x="9381509" y="2011386"/>
            <a:ext cx="252" cy="223958"/>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11504530" y="2219149"/>
            <a:ext cx="0" cy="201255"/>
          </a:xfrm>
          <a:prstGeom prst="line">
            <a:avLst/>
          </a:prstGeom>
          <a:effectLst>
            <a:glow rad="101600">
              <a:srgbClr val="FFFF00">
                <a:alpha val="60000"/>
              </a:srgbClr>
            </a:glow>
          </a:effectLst>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911679" y="3302058"/>
            <a:ext cx="475426" cy="215444"/>
          </a:xfrm>
          <a:prstGeom prst="rect">
            <a:avLst/>
          </a:prstGeom>
          <a:noFill/>
        </p:spPr>
        <p:txBody>
          <a:bodyPr wrap="square" rtlCol="0">
            <a:spAutoFit/>
          </a:bodyPr>
          <a:lstStyle/>
          <a:p>
            <a:r>
              <a:rPr lang="en-IN" sz="800" dirty="0" err="1">
                <a:solidFill>
                  <a:srgbClr val="FFFF00"/>
                </a:solidFill>
              </a:rPr>
              <a:t>ALUSrc</a:t>
            </a:r>
            <a:endParaRPr lang="en-IN" sz="800" dirty="0">
              <a:solidFill>
                <a:srgbClr val="FFFF00"/>
              </a:solidFill>
            </a:endParaRPr>
          </a:p>
        </p:txBody>
      </p:sp>
      <p:sp>
        <p:nvSpPr>
          <p:cNvPr id="125" name="TextBox 124"/>
          <p:cNvSpPr txBox="1"/>
          <p:nvPr/>
        </p:nvSpPr>
        <p:spPr>
          <a:xfrm>
            <a:off x="11177730" y="1934169"/>
            <a:ext cx="667822" cy="215444"/>
          </a:xfrm>
          <a:prstGeom prst="rect">
            <a:avLst/>
          </a:prstGeom>
          <a:noFill/>
        </p:spPr>
        <p:txBody>
          <a:bodyPr wrap="square" rtlCol="0">
            <a:spAutoFit/>
          </a:bodyPr>
          <a:lstStyle/>
          <a:p>
            <a:r>
              <a:rPr lang="en-IN" sz="800" dirty="0" err="1">
                <a:solidFill>
                  <a:srgbClr val="FFFF00"/>
                </a:solidFill>
              </a:rPr>
              <a:t>MEMToReg</a:t>
            </a:r>
            <a:endParaRPr lang="en-IN" sz="800" dirty="0">
              <a:solidFill>
                <a:srgbClr val="FFFF00"/>
              </a:solidFill>
            </a:endParaRPr>
          </a:p>
        </p:txBody>
      </p:sp>
      <p:sp>
        <p:nvSpPr>
          <p:cNvPr id="126" name="TextBox 125"/>
          <p:cNvSpPr txBox="1"/>
          <p:nvPr/>
        </p:nvSpPr>
        <p:spPr>
          <a:xfrm>
            <a:off x="4417497" y="1961604"/>
            <a:ext cx="776547" cy="215444"/>
          </a:xfrm>
          <a:prstGeom prst="rect">
            <a:avLst/>
          </a:prstGeom>
          <a:noFill/>
        </p:spPr>
        <p:txBody>
          <a:bodyPr wrap="square" rtlCol="0">
            <a:spAutoFit/>
          </a:bodyPr>
          <a:lstStyle/>
          <a:p>
            <a:r>
              <a:rPr lang="en-IN" sz="800" dirty="0" err="1">
                <a:solidFill>
                  <a:srgbClr val="FFFF00"/>
                </a:solidFill>
              </a:rPr>
              <a:t>RegWrite</a:t>
            </a:r>
            <a:endParaRPr lang="en-IN" sz="800" dirty="0">
              <a:solidFill>
                <a:srgbClr val="FFFF00"/>
              </a:solidFill>
            </a:endParaRPr>
          </a:p>
        </p:txBody>
      </p:sp>
      <p:sp>
        <p:nvSpPr>
          <p:cNvPr id="127" name="TextBox 126"/>
          <p:cNvSpPr txBox="1"/>
          <p:nvPr/>
        </p:nvSpPr>
        <p:spPr>
          <a:xfrm>
            <a:off x="9459402" y="1907516"/>
            <a:ext cx="776547" cy="215444"/>
          </a:xfrm>
          <a:prstGeom prst="rect">
            <a:avLst/>
          </a:prstGeom>
          <a:noFill/>
        </p:spPr>
        <p:txBody>
          <a:bodyPr wrap="square" rtlCol="0">
            <a:spAutoFit/>
          </a:bodyPr>
          <a:lstStyle/>
          <a:p>
            <a:r>
              <a:rPr lang="en-IN" sz="800" dirty="0" err="1">
                <a:solidFill>
                  <a:srgbClr val="FFFF00"/>
                </a:solidFill>
              </a:rPr>
              <a:t>MemWrite</a:t>
            </a:r>
            <a:endParaRPr lang="en-IN" sz="800" dirty="0">
              <a:solidFill>
                <a:srgbClr val="FFFF00"/>
              </a:solidFill>
            </a:endParaRPr>
          </a:p>
        </p:txBody>
      </p:sp>
      <p:sp>
        <p:nvSpPr>
          <p:cNvPr id="128" name="TextBox 127"/>
          <p:cNvSpPr txBox="1"/>
          <p:nvPr/>
        </p:nvSpPr>
        <p:spPr>
          <a:xfrm>
            <a:off x="8643099" y="4396766"/>
            <a:ext cx="776547" cy="215444"/>
          </a:xfrm>
          <a:prstGeom prst="rect">
            <a:avLst/>
          </a:prstGeom>
          <a:noFill/>
        </p:spPr>
        <p:txBody>
          <a:bodyPr wrap="square" rtlCol="0">
            <a:spAutoFit/>
          </a:bodyPr>
          <a:lstStyle/>
          <a:p>
            <a:r>
              <a:rPr lang="en-IN" sz="800" dirty="0" err="1">
                <a:solidFill>
                  <a:srgbClr val="FFFF00"/>
                </a:solidFill>
              </a:rPr>
              <a:t>MemRead</a:t>
            </a:r>
            <a:endParaRPr lang="en-IN" sz="800" dirty="0">
              <a:solidFill>
                <a:srgbClr val="FFFF00"/>
              </a:solidFill>
            </a:endParaRPr>
          </a:p>
        </p:txBody>
      </p:sp>
      <p:sp>
        <p:nvSpPr>
          <p:cNvPr id="129" name="TextBox 128"/>
          <p:cNvSpPr txBox="1"/>
          <p:nvPr/>
        </p:nvSpPr>
        <p:spPr>
          <a:xfrm>
            <a:off x="7064659" y="1589351"/>
            <a:ext cx="800037" cy="215444"/>
          </a:xfrm>
          <a:prstGeom prst="rect">
            <a:avLst/>
          </a:prstGeom>
          <a:noFill/>
        </p:spPr>
        <p:txBody>
          <a:bodyPr wrap="square" rtlCol="0">
            <a:spAutoFit/>
          </a:bodyPr>
          <a:lstStyle/>
          <a:p>
            <a:r>
              <a:rPr lang="en-IN" sz="800" dirty="0" err="1">
                <a:solidFill>
                  <a:srgbClr val="FFFF00"/>
                </a:solidFill>
              </a:rPr>
              <a:t>ALUControl</a:t>
            </a:r>
            <a:endParaRPr lang="en-IN" sz="800" dirty="0">
              <a:solidFill>
                <a:srgbClr val="FFFF00"/>
              </a:solidFill>
            </a:endParaRPr>
          </a:p>
        </p:txBody>
      </p:sp>
      <p:sp>
        <p:nvSpPr>
          <p:cNvPr id="170" name="Rectangle 169"/>
          <p:cNvSpPr/>
          <p:nvPr/>
        </p:nvSpPr>
        <p:spPr>
          <a:xfrm>
            <a:off x="5442770" y="503774"/>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ID/EXE</a:t>
            </a:r>
          </a:p>
        </p:txBody>
      </p:sp>
      <p:sp>
        <p:nvSpPr>
          <p:cNvPr id="171" name="Rectangle 170"/>
          <p:cNvSpPr/>
          <p:nvPr/>
        </p:nvSpPr>
        <p:spPr>
          <a:xfrm>
            <a:off x="7722854" y="498320"/>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EXE/MEM</a:t>
            </a:r>
          </a:p>
        </p:txBody>
      </p:sp>
      <p:sp>
        <p:nvSpPr>
          <p:cNvPr id="172" name="Rectangle 171"/>
          <p:cNvSpPr/>
          <p:nvPr/>
        </p:nvSpPr>
        <p:spPr>
          <a:xfrm>
            <a:off x="10603801" y="511627"/>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MEM/WB</a:t>
            </a:r>
          </a:p>
        </p:txBody>
      </p:sp>
      <p:sp>
        <p:nvSpPr>
          <p:cNvPr id="9" name="Rectangle 8"/>
          <p:cNvSpPr/>
          <p:nvPr/>
        </p:nvSpPr>
        <p:spPr>
          <a:xfrm>
            <a:off x="1669301" y="2460639"/>
            <a:ext cx="1008490" cy="1431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FFFF00"/>
                </a:solidFill>
              </a:rPr>
              <a:t>INSTRUCTION MEMORY</a:t>
            </a:r>
          </a:p>
        </p:txBody>
      </p:sp>
      <p:sp>
        <p:nvSpPr>
          <p:cNvPr id="13" name="TextBox 12"/>
          <p:cNvSpPr txBox="1"/>
          <p:nvPr/>
        </p:nvSpPr>
        <p:spPr>
          <a:xfrm rot="16200000">
            <a:off x="2258647" y="2952905"/>
            <a:ext cx="714576" cy="215444"/>
          </a:xfrm>
          <a:prstGeom prst="rect">
            <a:avLst/>
          </a:prstGeom>
          <a:noFill/>
        </p:spPr>
        <p:txBody>
          <a:bodyPr wrap="square" rtlCol="0">
            <a:spAutoFit/>
          </a:bodyPr>
          <a:lstStyle/>
          <a:p>
            <a:r>
              <a:rPr lang="en-IN" sz="800" dirty="0">
                <a:solidFill>
                  <a:schemeClr val="bg1"/>
                </a:solidFill>
              </a:rPr>
              <a:t>Instruction</a:t>
            </a:r>
          </a:p>
        </p:txBody>
      </p:sp>
      <p:sp>
        <p:nvSpPr>
          <p:cNvPr id="169" name="Rectangle 168"/>
          <p:cNvSpPr/>
          <p:nvPr/>
        </p:nvSpPr>
        <p:spPr>
          <a:xfrm>
            <a:off x="2723657" y="587829"/>
            <a:ext cx="313457" cy="5895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IF/ID</a:t>
            </a:r>
          </a:p>
        </p:txBody>
      </p:sp>
      <p:sp>
        <p:nvSpPr>
          <p:cNvPr id="139" name="TextBox 138"/>
          <p:cNvSpPr txBox="1"/>
          <p:nvPr/>
        </p:nvSpPr>
        <p:spPr>
          <a:xfrm>
            <a:off x="7555450" y="178132"/>
            <a:ext cx="4833257" cy="1569660"/>
          </a:xfrm>
          <a:prstGeom prst="rect">
            <a:avLst/>
          </a:prstGeom>
          <a:noFill/>
        </p:spPr>
        <p:txBody>
          <a:bodyPr wrap="square" rtlCol="0">
            <a:spAutoFit/>
          </a:bodyPr>
          <a:lstStyle/>
          <a:p>
            <a:pPr lvl="1"/>
            <a:r>
              <a:rPr lang="en-IN" sz="1200" dirty="0">
                <a:solidFill>
                  <a:schemeClr val="bg1"/>
                </a:solidFill>
              </a:rPr>
              <a:t>Consider the following Instructions:</a:t>
            </a:r>
          </a:p>
          <a:p>
            <a:pPr lvl="1"/>
            <a:endParaRPr lang="en-IN" sz="1200" dirty="0">
              <a:solidFill>
                <a:schemeClr val="bg1"/>
              </a:solidFill>
            </a:endParaRPr>
          </a:p>
          <a:p>
            <a:pPr lvl="1"/>
            <a:endParaRPr lang="en-IN" sz="1200" dirty="0">
              <a:solidFill>
                <a:schemeClr val="bg1"/>
              </a:solidFill>
            </a:endParaRPr>
          </a:p>
          <a:p>
            <a:pPr lvl="1"/>
            <a:r>
              <a:rPr lang="en-IN" sz="1200" dirty="0">
                <a:solidFill>
                  <a:schemeClr val="bg1"/>
                </a:solidFill>
              </a:rPr>
              <a:t>          </a:t>
            </a:r>
            <a:r>
              <a:rPr lang="en-IN" sz="1200" dirty="0" err="1">
                <a:solidFill>
                  <a:schemeClr val="bg1"/>
                </a:solidFill>
              </a:rPr>
              <a:t>beq</a:t>
            </a:r>
            <a:r>
              <a:rPr lang="en-IN" sz="1200" dirty="0">
                <a:solidFill>
                  <a:schemeClr val="bg1"/>
                </a:solidFill>
              </a:rPr>
              <a:t> x1, x2, loop  </a:t>
            </a:r>
            <a:r>
              <a:rPr lang="en-IN" sz="1200" dirty="0">
                <a:solidFill>
                  <a:schemeClr val="bg1"/>
                </a:solidFill>
                <a:sym typeface="Wingdings" pitchFamily="2" charset="2"/>
              </a:rPr>
              <a:t> </a:t>
            </a:r>
            <a:r>
              <a:rPr lang="en-IN" sz="1200" dirty="0">
                <a:solidFill>
                  <a:srgbClr val="FF0000"/>
                </a:solidFill>
                <a:sym typeface="Wingdings" pitchFamily="2" charset="2"/>
              </a:rPr>
              <a:t>Instruction 1</a:t>
            </a:r>
            <a:endParaRPr lang="en-IN" sz="1200" dirty="0">
              <a:solidFill>
                <a:srgbClr val="FF0000"/>
              </a:solidFill>
            </a:endParaRPr>
          </a:p>
          <a:p>
            <a:pPr lvl="1"/>
            <a:r>
              <a:rPr lang="en-IN" sz="1200" dirty="0">
                <a:solidFill>
                  <a:schemeClr val="bg1"/>
                </a:solidFill>
              </a:rPr>
              <a:t>          </a:t>
            </a:r>
            <a:r>
              <a:rPr lang="en-IN" sz="1200" dirty="0" err="1">
                <a:solidFill>
                  <a:schemeClr val="bg1"/>
                </a:solidFill>
              </a:rPr>
              <a:t>addi</a:t>
            </a:r>
            <a:r>
              <a:rPr lang="en-IN" sz="1200" dirty="0">
                <a:solidFill>
                  <a:schemeClr val="bg1"/>
                </a:solidFill>
              </a:rPr>
              <a:t> x1, x1, 10    </a:t>
            </a:r>
            <a:r>
              <a:rPr lang="en-IN" sz="1200" dirty="0">
                <a:solidFill>
                  <a:schemeClr val="bg1"/>
                </a:solidFill>
                <a:sym typeface="Wingdings" pitchFamily="2" charset="2"/>
              </a:rPr>
              <a:t> </a:t>
            </a:r>
            <a:r>
              <a:rPr lang="en-IN" sz="1200" dirty="0">
                <a:solidFill>
                  <a:srgbClr val="FFC000"/>
                </a:solidFill>
                <a:sym typeface="Wingdings" pitchFamily="2" charset="2"/>
              </a:rPr>
              <a:t>Instruction 2</a:t>
            </a:r>
            <a:endParaRPr lang="en-IN" sz="1200" dirty="0">
              <a:solidFill>
                <a:srgbClr val="FFC000"/>
              </a:solidFill>
            </a:endParaRPr>
          </a:p>
          <a:p>
            <a:pPr lvl="1"/>
            <a:r>
              <a:rPr lang="en-IN" sz="1200" dirty="0">
                <a:solidFill>
                  <a:schemeClr val="bg1"/>
                </a:solidFill>
              </a:rPr>
              <a:t>          </a:t>
            </a:r>
            <a:r>
              <a:rPr lang="en-IN" sz="1200" dirty="0" err="1">
                <a:solidFill>
                  <a:schemeClr val="bg1"/>
                </a:solidFill>
              </a:rPr>
              <a:t>xor</a:t>
            </a:r>
            <a:r>
              <a:rPr lang="en-IN" sz="1200" dirty="0">
                <a:solidFill>
                  <a:schemeClr val="bg1"/>
                </a:solidFill>
              </a:rPr>
              <a:t> x7, x6, x5       </a:t>
            </a:r>
            <a:r>
              <a:rPr lang="en-IN" sz="1200" dirty="0">
                <a:solidFill>
                  <a:schemeClr val="bg1"/>
                </a:solidFill>
                <a:sym typeface="Wingdings" pitchFamily="2" charset="2"/>
              </a:rPr>
              <a:t> </a:t>
            </a:r>
            <a:r>
              <a:rPr lang="en-IN" sz="1200" dirty="0">
                <a:solidFill>
                  <a:srgbClr val="00B050"/>
                </a:solidFill>
                <a:sym typeface="Wingdings" pitchFamily="2" charset="2"/>
              </a:rPr>
              <a:t>Instruction 3</a:t>
            </a:r>
          </a:p>
          <a:p>
            <a:pPr lvl="1"/>
            <a:r>
              <a:rPr lang="en-IN" sz="1200" dirty="0">
                <a:solidFill>
                  <a:srgbClr val="00B050"/>
                </a:solidFill>
                <a:sym typeface="Wingdings" pitchFamily="2" charset="2"/>
              </a:rPr>
              <a:t>          </a:t>
            </a:r>
            <a:r>
              <a:rPr lang="en-IN" sz="1200" dirty="0">
                <a:solidFill>
                  <a:schemeClr val="bg1"/>
                </a:solidFill>
                <a:sym typeface="Wingdings" pitchFamily="2" charset="2"/>
              </a:rPr>
              <a:t>and</a:t>
            </a:r>
            <a:r>
              <a:rPr lang="en-IN" sz="1200" dirty="0">
                <a:solidFill>
                  <a:schemeClr val="bg1"/>
                </a:solidFill>
              </a:rPr>
              <a:t> x5, x6, x5       </a:t>
            </a:r>
            <a:r>
              <a:rPr lang="en-IN" sz="1200" dirty="0">
                <a:solidFill>
                  <a:schemeClr val="bg1"/>
                </a:solidFill>
                <a:sym typeface="Wingdings" pitchFamily="2" charset="2"/>
              </a:rPr>
              <a:t> </a:t>
            </a:r>
            <a:r>
              <a:rPr lang="en-IN" sz="1200" dirty="0">
                <a:solidFill>
                  <a:schemeClr val="accent6"/>
                </a:solidFill>
                <a:sym typeface="Wingdings" pitchFamily="2" charset="2"/>
              </a:rPr>
              <a:t>Instruction 4</a:t>
            </a:r>
            <a:endParaRPr lang="en-IN" sz="1200" dirty="0">
              <a:solidFill>
                <a:schemeClr val="accent6"/>
              </a:solidFill>
            </a:endParaRPr>
          </a:p>
          <a:p>
            <a:pPr lvl="1"/>
            <a:r>
              <a:rPr lang="en-IN" sz="1200" dirty="0" err="1">
                <a:solidFill>
                  <a:schemeClr val="bg1"/>
                </a:solidFill>
              </a:rPr>
              <a:t>Loop:or</a:t>
            </a:r>
            <a:r>
              <a:rPr lang="en-IN" sz="1200" dirty="0">
                <a:solidFill>
                  <a:schemeClr val="bg1"/>
                </a:solidFill>
              </a:rPr>
              <a:t> x6, x5, x4        </a:t>
            </a:r>
            <a:r>
              <a:rPr lang="en-IN" sz="1200" dirty="0">
                <a:solidFill>
                  <a:schemeClr val="bg1"/>
                </a:solidFill>
                <a:sym typeface="Wingdings" pitchFamily="2" charset="2"/>
              </a:rPr>
              <a:t> </a:t>
            </a:r>
            <a:r>
              <a:rPr lang="en-IN" sz="1200" dirty="0">
                <a:solidFill>
                  <a:srgbClr val="00B0F0"/>
                </a:solidFill>
                <a:sym typeface="Wingdings" pitchFamily="2" charset="2"/>
              </a:rPr>
              <a:t>Instruction 5</a:t>
            </a:r>
            <a:endParaRPr lang="en-IN" sz="1200" dirty="0">
              <a:solidFill>
                <a:srgbClr val="00B0F0"/>
              </a:solidFill>
            </a:endParaRPr>
          </a:p>
        </p:txBody>
      </p:sp>
    </p:spTree>
    <p:extLst>
      <p:ext uri="{BB962C8B-B14F-4D97-AF65-F5344CB8AC3E}">
        <p14:creationId xmlns:p14="http://schemas.microsoft.com/office/powerpoint/2010/main" val="1713244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38</a:t>
            </a:fld>
            <a:endParaRPr lang="en-US" dirty="0"/>
          </a:p>
        </p:txBody>
      </p:sp>
      <p:sp>
        <p:nvSpPr>
          <p:cNvPr id="3" name="Rectangle 2"/>
          <p:cNvSpPr/>
          <p:nvPr/>
        </p:nvSpPr>
        <p:spPr>
          <a:xfrm>
            <a:off x="2786743" y="2682732"/>
            <a:ext cx="6923313"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To be Continued …</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138555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2" name="TextBox 1"/>
          <p:cNvSpPr txBox="1"/>
          <p:nvPr/>
        </p:nvSpPr>
        <p:spPr>
          <a:xfrm>
            <a:off x="0" y="2112189"/>
            <a:ext cx="4238045" cy="1754326"/>
          </a:xfrm>
          <a:prstGeom prst="rect">
            <a:avLst/>
          </a:prstGeom>
          <a:noFill/>
        </p:spPr>
        <p:txBody>
          <a:bodyPr wrap="square" rtlCol="0">
            <a:spAutoFit/>
          </a:bodyPr>
          <a:lstStyle/>
          <a:p>
            <a:r>
              <a:rPr lang="en-US" sz="1200" dirty="0">
                <a:solidFill>
                  <a:schemeClr val="bg1"/>
                </a:solidFill>
              </a:rPr>
              <a:t>#include &lt;</a:t>
            </a:r>
            <a:r>
              <a:rPr lang="en-US" sz="1200" dirty="0" err="1">
                <a:solidFill>
                  <a:schemeClr val="bg1"/>
                </a:solidFill>
              </a:rPr>
              <a:t>stdio.h</a:t>
            </a:r>
            <a:r>
              <a:rPr lang="en-US" sz="1200" dirty="0">
                <a:solidFill>
                  <a:schemeClr val="bg1"/>
                </a:solidFill>
              </a:rPr>
              <a:t>&gt;</a:t>
            </a:r>
          </a:p>
          <a:p>
            <a:endParaRPr lang="en-US" sz="1200" dirty="0">
              <a:solidFill>
                <a:schemeClr val="bg1"/>
              </a:solidFill>
            </a:endParaRPr>
          </a:p>
          <a:p>
            <a:r>
              <a:rPr lang="en-US" sz="1200" dirty="0" err="1">
                <a:solidFill>
                  <a:schemeClr val="bg1"/>
                </a:solidFill>
              </a:rPr>
              <a:t>int</a:t>
            </a:r>
            <a:r>
              <a:rPr lang="en-US" sz="1200" dirty="0">
                <a:solidFill>
                  <a:schemeClr val="bg1"/>
                </a:solidFill>
              </a:rPr>
              <a:t> main() {   </a:t>
            </a:r>
          </a:p>
          <a:p>
            <a:r>
              <a:rPr lang="en-US" sz="1200" dirty="0">
                <a:solidFill>
                  <a:schemeClr val="bg1"/>
                </a:solidFill>
              </a:rPr>
              <a:t>       </a:t>
            </a:r>
            <a:r>
              <a:rPr lang="en-US" sz="1200" dirty="0" err="1">
                <a:solidFill>
                  <a:schemeClr val="bg1"/>
                </a:solidFill>
              </a:rPr>
              <a:t>int</a:t>
            </a:r>
            <a:r>
              <a:rPr lang="en-US" sz="1200" dirty="0">
                <a:solidFill>
                  <a:schemeClr val="bg1"/>
                </a:solidFill>
              </a:rPr>
              <a:t> a = 5;   </a:t>
            </a:r>
          </a:p>
          <a:p>
            <a:r>
              <a:rPr lang="en-US" sz="1200" dirty="0">
                <a:solidFill>
                  <a:schemeClr val="bg1"/>
                </a:solidFill>
              </a:rPr>
              <a:t>       </a:t>
            </a:r>
            <a:r>
              <a:rPr lang="en-US" sz="1200" dirty="0" err="1">
                <a:solidFill>
                  <a:schemeClr val="bg1"/>
                </a:solidFill>
              </a:rPr>
              <a:t>int</a:t>
            </a:r>
            <a:r>
              <a:rPr lang="en-US" sz="1200" dirty="0">
                <a:solidFill>
                  <a:schemeClr val="bg1"/>
                </a:solidFill>
              </a:rPr>
              <a:t> b = 10;   </a:t>
            </a:r>
          </a:p>
          <a:p>
            <a:r>
              <a:rPr lang="en-US" sz="1200" dirty="0">
                <a:solidFill>
                  <a:schemeClr val="bg1"/>
                </a:solidFill>
              </a:rPr>
              <a:t>       </a:t>
            </a:r>
            <a:r>
              <a:rPr lang="en-US" sz="1200" dirty="0" err="1">
                <a:solidFill>
                  <a:schemeClr val="bg1"/>
                </a:solidFill>
              </a:rPr>
              <a:t>int</a:t>
            </a:r>
            <a:r>
              <a:rPr lang="en-US" sz="1200" dirty="0">
                <a:solidFill>
                  <a:schemeClr val="bg1"/>
                </a:solidFill>
              </a:rPr>
              <a:t> sum = a + b;   </a:t>
            </a:r>
          </a:p>
          <a:p>
            <a:r>
              <a:rPr lang="en-US" sz="1200" dirty="0">
                <a:solidFill>
                  <a:schemeClr val="bg1"/>
                </a:solidFill>
              </a:rPr>
              <a:t>       </a:t>
            </a:r>
            <a:r>
              <a:rPr lang="en-US" sz="1200" dirty="0" err="1">
                <a:solidFill>
                  <a:schemeClr val="bg1"/>
                </a:solidFill>
              </a:rPr>
              <a:t>printf</a:t>
            </a:r>
            <a:r>
              <a:rPr lang="en-US" sz="1200" dirty="0">
                <a:solidFill>
                  <a:schemeClr val="bg1"/>
                </a:solidFill>
              </a:rPr>
              <a:t>("The sum of %d and %d is %d\n", a, b, sum);   </a:t>
            </a:r>
          </a:p>
          <a:p>
            <a:r>
              <a:rPr lang="en-US" sz="1200" dirty="0">
                <a:solidFill>
                  <a:schemeClr val="bg1"/>
                </a:solidFill>
              </a:rPr>
              <a:t>       return 0; </a:t>
            </a:r>
          </a:p>
          <a:p>
            <a:r>
              <a:rPr lang="en-US" sz="1200" dirty="0">
                <a:solidFill>
                  <a:schemeClr val="bg1"/>
                </a:solidFill>
              </a:rPr>
              <a:t>}</a:t>
            </a:r>
            <a:endParaRPr lang="en-IN" sz="1200" dirty="0">
              <a:solidFill>
                <a:schemeClr val="bg1"/>
              </a:solidFill>
            </a:endParaRPr>
          </a:p>
        </p:txBody>
      </p:sp>
      <p:sp>
        <p:nvSpPr>
          <p:cNvPr id="5" name="TextBox 4"/>
          <p:cNvSpPr txBox="1"/>
          <p:nvPr/>
        </p:nvSpPr>
        <p:spPr>
          <a:xfrm>
            <a:off x="3617846" y="722609"/>
            <a:ext cx="4190335" cy="5678478"/>
          </a:xfrm>
          <a:prstGeom prst="rect">
            <a:avLst/>
          </a:prstGeom>
          <a:noFill/>
        </p:spPr>
        <p:txBody>
          <a:bodyPr wrap="square" rtlCol="0">
            <a:spAutoFit/>
          </a:bodyPr>
          <a:lstStyle/>
          <a:p>
            <a:r>
              <a:rPr lang="en-IN" sz="1100" dirty="0">
                <a:solidFill>
                  <a:schemeClr val="bg1"/>
                </a:solidFill>
              </a:rPr>
              <a:t>.section .text</a:t>
            </a:r>
          </a:p>
          <a:p>
            <a:r>
              <a:rPr lang="en-IN" sz="1100" dirty="0">
                <a:solidFill>
                  <a:schemeClr val="bg1"/>
                </a:solidFill>
              </a:rPr>
              <a:t>.</a:t>
            </a:r>
            <a:r>
              <a:rPr lang="en-IN" sz="1100" dirty="0" err="1">
                <a:solidFill>
                  <a:schemeClr val="bg1"/>
                </a:solidFill>
              </a:rPr>
              <a:t>globl</a:t>
            </a:r>
            <a:r>
              <a:rPr lang="en-IN" sz="1100" dirty="0">
                <a:solidFill>
                  <a:schemeClr val="bg1"/>
                </a:solidFill>
              </a:rPr>
              <a:t> main</a:t>
            </a:r>
          </a:p>
          <a:p>
            <a:r>
              <a:rPr lang="en-IN" sz="1100" dirty="0">
                <a:solidFill>
                  <a:schemeClr val="bg1"/>
                </a:solidFill>
              </a:rPr>
              <a:t>main:    </a:t>
            </a:r>
          </a:p>
          <a:p>
            <a:r>
              <a:rPr lang="en-IN" sz="1100" dirty="0">
                <a:solidFill>
                  <a:schemeClr val="bg1"/>
                </a:solidFill>
              </a:rPr>
              <a:t>        </a:t>
            </a:r>
          </a:p>
          <a:p>
            <a:r>
              <a:rPr lang="en-IN" sz="1100" dirty="0">
                <a:solidFill>
                  <a:schemeClr val="bg1"/>
                </a:solidFill>
              </a:rPr>
              <a:t>       # Allocate space for local variables on the stack    </a:t>
            </a:r>
          </a:p>
          <a:p>
            <a:r>
              <a:rPr lang="en-IN" sz="1100" dirty="0">
                <a:solidFill>
                  <a:schemeClr val="bg1"/>
                </a:solidFill>
              </a:rPr>
              <a:t>        </a:t>
            </a:r>
            <a:r>
              <a:rPr lang="en-IN" sz="1100" dirty="0" err="1">
                <a:solidFill>
                  <a:schemeClr val="bg1"/>
                </a:solidFill>
              </a:rPr>
              <a:t>addi</a:t>
            </a:r>
            <a:r>
              <a:rPr lang="en-IN" sz="1100" dirty="0">
                <a:solidFill>
                  <a:schemeClr val="bg1"/>
                </a:solidFill>
              </a:rPr>
              <a:t> </a:t>
            </a:r>
            <a:r>
              <a:rPr lang="en-IN" sz="1100" dirty="0" err="1">
                <a:solidFill>
                  <a:schemeClr val="bg1"/>
                </a:solidFill>
              </a:rPr>
              <a:t>sp</a:t>
            </a:r>
            <a:r>
              <a:rPr lang="en-IN" sz="1100" dirty="0">
                <a:solidFill>
                  <a:schemeClr val="bg1"/>
                </a:solidFill>
              </a:rPr>
              <a:t>, </a:t>
            </a:r>
            <a:r>
              <a:rPr lang="en-IN" sz="1100" dirty="0" err="1">
                <a:solidFill>
                  <a:schemeClr val="bg1"/>
                </a:solidFill>
              </a:rPr>
              <a:t>sp</a:t>
            </a:r>
            <a:r>
              <a:rPr lang="en-IN" sz="1100" dirty="0">
                <a:solidFill>
                  <a:schemeClr val="bg1"/>
                </a:solidFill>
              </a:rPr>
              <a:t>, -16   </a:t>
            </a:r>
          </a:p>
          <a:p>
            <a:r>
              <a:rPr lang="en-IN" sz="1100" dirty="0">
                <a:solidFill>
                  <a:schemeClr val="bg1"/>
                </a:solidFill>
              </a:rPr>
              <a:t>       </a:t>
            </a:r>
          </a:p>
          <a:p>
            <a:r>
              <a:rPr lang="en-IN" sz="1100" dirty="0">
                <a:solidFill>
                  <a:schemeClr val="bg1"/>
                </a:solidFill>
              </a:rPr>
              <a:t>       # Initialize variables    </a:t>
            </a:r>
          </a:p>
          <a:p>
            <a:r>
              <a:rPr lang="en-IN" sz="1100" dirty="0">
                <a:solidFill>
                  <a:schemeClr val="bg1"/>
                </a:solidFill>
              </a:rPr>
              <a:t>        li a0, 5  </a:t>
            </a:r>
          </a:p>
          <a:p>
            <a:r>
              <a:rPr lang="en-IN" sz="1100" dirty="0">
                <a:solidFill>
                  <a:schemeClr val="bg1"/>
                </a:solidFill>
              </a:rPr>
              <a:t>       </a:t>
            </a:r>
            <a:r>
              <a:rPr lang="en-IN" sz="1100" dirty="0" err="1">
                <a:solidFill>
                  <a:schemeClr val="bg1"/>
                </a:solidFill>
              </a:rPr>
              <a:t>sw</a:t>
            </a:r>
            <a:r>
              <a:rPr lang="en-IN" sz="1100" dirty="0">
                <a:solidFill>
                  <a:schemeClr val="bg1"/>
                </a:solidFill>
              </a:rPr>
              <a:t> a0, 0(</a:t>
            </a:r>
            <a:r>
              <a:rPr lang="en-IN" sz="1100" dirty="0" err="1">
                <a:solidFill>
                  <a:schemeClr val="bg1"/>
                </a:solidFill>
              </a:rPr>
              <a:t>sp</a:t>
            </a:r>
            <a:r>
              <a:rPr lang="en-IN" sz="1100" dirty="0">
                <a:solidFill>
                  <a:schemeClr val="bg1"/>
                </a:solidFill>
              </a:rPr>
              <a:t>)    </a:t>
            </a:r>
          </a:p>
          <a:p>
            <a:r>
              <a:rPr lang="en-IN" sz="1100" dirty="0">
                <a:solidFill>
                  <a:schemeClr val="bg1"/>
                </a:solidFill>
              </a:rPr>
              <a:t>       li a0, 10    </a:t>
            </a:r>
          </a:p>
          <a:p>
            <a:r>
              <a:rPr lang="en-IN" sz="1100" dirty="0">
                <a:solidFill>
                  <a:schemeClr val="bg1"/>
                </a:solidFill>
              </a:rPr>
              <a:t>       </a:t>
            </a:r>
            <a:r>
              <a:rPr lang="en-IN" sz="1100" dirty="0" err="1">
                <a:solidFill>
                  <a:schemeClr val="bg1"/>
                </a:solidFill>
              </a:rPr>
              <a:t>sw</a:t>
            </a:r>
            <a:r>
              <a:rPr lang="en-IN" sz="1100" dirty="0">
                <a:solidFill>
                  <a:schemeClr val="bg1"/>
                </a:solidFill>
              </a:rPr>
              <a:t> a0, 4(</a:t>
            </a:r>
            <a:r>
              <a:rPr lang="en-IN" sz="1100" dirty="0" err="1">
                <a:solidFill>
                  <a:schemeClr val="bg1"/>
                </a:solidFill>
              </a:rPr>
              <a:t>sp</a:t>
            </a:r>
            <a:r>
              <a:rPr lang="en-IN" sz="1100" dirty="0">
                <a:solidFill>
                  <a:schemeClr val="bg1"/>
                </a:solidFill>
              </a:rPr>
              <a:t>)    </a:t>
            </a:r>
          </a:p>
          <a:p>
            <a:r>
              <a:rPr lang="en-IN" sz="1100" dirty="0">
                <a:solidFill>
                  <a:schemeClr val="bg1"/>
                </a:solidFill>
              </a:rPr>
              <a:t>       </a:t>
            </a:r>
          </a:p>
          <a:p>
            <a:r>
              <a:rPr lang="en-IN" sz="1100" dirty="0">
                <a:solidFill>
                  <a:schemeClr val="bg1"/>
                </a:solidFill>
              </a:rPr>
              <a:t>       # Calculate sum    </a:t>
            </a:r>
          </a:p>
          <a:p>
            <a:r>
              <a:rPr lang="en-IN" sz="1100" dirty="0">
                <a:solidFill>
                  <a:schemeClr val="bg1"/>
                </a:solidFill>
              </a:rPr>
              <a:t>       </a:t>
            </a:r>
            <a:r>
              <a:rPr lang="en-IN" sz="1100" dirty="0" err="1">
                <a:solidFill>
                  <a:schemeClr val="bg1"/>
                </a:solidFill>
              </a:rPr>
              <a:t>lw</a:t>
            </a:r>
            <a:r>
              <a:rPr lang="en-IN" sz="1100" dirty="0">
                <a:solidFill>
                  <a:schemeClr val="bg1"/>
                </a:solidFill>
              </a:rPr>
              <a:t> a0, 0(</a:t>
            </a:r>
            <a:r>
              <a:rPr lang="en-IN" sz="1100" dirty="0" err="1">
                <a:solidFill>
                  <a:schemeClr val="bg1"/>
                </a:solidFill>
              </a:rPr>
              <a:t>sp</a:t>
            </a:r>
            <a:r>
              <a:rPr lang="en-IN" sz="1100" dirty="0">
                <a:solidFill>
                  <a:schemeClr val="bg1"/>
                </a:solidFill>
              </a:rPr>
              <a:t>)    </a:t>
            </a:r>
          </a:p>
          <a:p>
            <a:r>
              <a:rPr lang="en-IN" sz="1100" dirty="0">
                <a:solidFill>
                  <a:schemeClr val="bg1"/>
                </a:solidFill>
              </a:rPr>
              <a:t>       </a:t>
            </a:r>
            <a:r>
              <a:rPr lang="en-IN" sz="1100" dirty="0" err="1">
                <a:solidFill>
                  <a:schemeClr val="bg1"/>
                </a:solidFill>
              </a:rPr>
              <a:t>lw</a:t>
            </a:r>
            <a:r>
              <a:rPr lang="en-IN" sz="1100" dirty="0">
                <a:solidFill>
                  <a:schemeClr val="bg1"/>
                </a:solidFill>
              </a:rPr>
              <a:t> a1, 4(</a:t>
            </a:r>
            <a:r>
              <a:rPr lang="en-IN" sz="1100" dirty="0" err="1">
                <a:solidFill>
                  <a:schemeClr val="bg1"/>
                </a:solidFill>
              </a:rPr>
              <a:t>sp</a:t>
            </a:r>
            <a:r>
              <a:rPr lang="en-IN" sz="1100" dirty="0">
                <a:solidFill>
                  <a:schemeClr val="bg1"/>
                </a:solidFill>
              </a:rPr>
              <a:t>)    </a:t>
            </a:r>
          </a:p>
          <a:p>
            <a:r>
              <a:rPr lang="en-IN" sz="1100" dirty="0">
                <a:solidFill>
                  <a:schemeClr val="bg1"/>
                </a:solidFill>
              </a:rPr>
              <a:t>       add a0, a0, a1    </a:t>
            </a:r>
          </a:p>
          <a:p>
            <a:r>
              <a:rPr lang="en-IN" sz="1100" dirty="0">
                <a:solidFill>
                  <a:schemeClr val="bg1"/>
                </a:solidFill>
              </a:rPr>
              <a:t>       </a:t>
            </a:r>
            <a:r>
              <a:rPr lang="en-IN" sz="1100" dirty="0" err="1">
                <a:solidFill>
                  <a:schemeClr val="bg1"/>
                </a:solidFill>
              </a:rPr>
              <a:t>sw</a:t>
            </a:r>
            <a:r>
              <a:rPr lang="en-IN" sz="1100" dirty="0">
                <a:solidFill>
                  <a:schemeClr val="bg1"/>
                </a:solidFill>
              </a:rPr>
              <a:t> a0, 8(</a:t>
            </a:r>
            <a:r>
              <a:rPr lang="en-IN" sz="1100" dirty="0" err="1">
                <a:solidFill>
                  <a:schemeClr val="bg1"/>
                </a:solidFill>
              </a:rPr>
              <a:t>sp</a:t>
            </a:r>
            <a:r>
              <a:rPr lang="en-IN" sz="1100" dirty="0">
                <a:solidFill>
                  <a:schemeClr val="bg1"/>
                </a:solidFill>
              </a:rPr>
              <a:t>)    </a:t>
            </a:r>
          </a:p>
          <a:p>
            <a:r>
              <a:rPr lang="en-IN" sz="1100" dirty="0">
                <a:solidFill>
                  <a:schemeClr val="bg1"/>
                </a:solidFill>
              </a:rPr>
              <a:t>      </a:t>
            </a:r>
          </a:p>
          <a:p>
            <a:r>
              <a:rPr lang="en-IN" sz="1100" dirty="0">
                <a:solidFill>
                  <a:schemeClr val="bg1"/>
                </a:solidFill>
              </a:rPr>
              <a:t>      # Print result    </a:t>
            </a:r>
          </a:p>
          <a:p>
            <a:r>
              <a:rPr lang="en-IN" sz="1100" dirty="0">
                <a:solidFill>
                  <a:schemeClr val="bg1"/>
                </a:solidFill>
              </a:rPr>
              <a:t>      </a:t>
            </a:r>
            <a:r>
              <a:rPr lang="en-IN" sz="1100" dirty="0" err="1">
                <a:solidFill>
                  <a:schemeClr val="bg1"/>
                </a:solidFill>
              </a:rPr>
              <a:t>lw</a:t>
            </a:r>
            <a:r>
              <a:rPr lang="en-IN" sz="1100" dirty="0">
                <a:solidFill>
                  <a:schemeClr val="bg1"/>
                </a:solidFill>
              </a:rPr>
              <a:t> a0, 0(</a:t>
            </a:r>
            <a:r>
              <a:rPr lang="en-IN" sz="1100" dirty="0" err="1">
                <a:solidFill>
                  <a:schemeClr val="bg1"/>
                </a:solidFill>
              </a:rPr>
              <a:t>sp</a:t>
            </a:r>
            <a:r>
              <a:rPr lang="en-IN" sz="1100" dirty="0">
                <a:solidFill>
                  <a:schemeClr val="bg1"/>
                </a:solidFill>
              </a:rPr>
              <a:t>)    </a:t>
            </a:r>
          </a:p>
          <a:p>
            <a:r>
              <a:rPr lang="en-IN" sz="1100" dirty="0">
                <a:solidFill>
                  <a:schemeClr val="bg1"/>
                </a:solidFill>
              </a:rPr>
              <a:t>      </a:t>
            </a:r>
            <a:r>
              <a:rPr lang="en-IN" sz="1100" dirty="0" err="1">
                <a:solidFill>
                  <a:schemeClr val="bg1"/>
                </a:solidFill>
              </a:rPr>
              <a:t>lw</a:t>
            </a:r>
            <a:r>
              <a:rPr lang="en-IN" sz="1100" dirty="0">
                <a:solidFill>
                  <a:schemeClr val="bg1"/>
                </a:solidFill>
              </a:rPr>
              <a:t> a1, 4(</a:t>
            </a:r>
            <a:r>
              <a:rPr lang="en-IN" sz="1100" dirty="0" err="1">
                <a:solidFill>
                  <a:schemeClr val="bg1"/>
                </a:solidFill>
              </a:rPr>
              <a:t>sp</a:t>
            </a:r>
            <a:r>
              <a:rPr lang="en-IN" sz="1100" dirty="0">
                <a:solidFill>
                  <a:schemeClr val="bg1"/>
                </a:solidFill>
              </a:rPr>
              <a:t>)    </a:t>
            </a:r>
          </a:p>
          <a:p>
            <a:r>
              <a:rPr lang="en-IN" sz="1100" dirty="0">
                <a:solidFill>
                  <a:schemeClr val="bg1"/>
                </a:solidFill>
              </a:rPr>
              <a:t>      </a:t>
            </a:r>
            <a:r>
              <a:rPr lang="en-IN" sz="1100" dirty="0" err="1">
                <a:solidFill>
                  <a:schemeClr val="bg1"/>
                </a:solidFill>
              </a:rPr>
              <a:t>lw</a:t>
            </a:r>
            <a:r>
              <a:rPr lang="en-IN" sz="1100" dirty="0">
                <a:solidFill>
                  <a:schemeClr val="bg1"/>
                </a:solidFill>
              </a:rPr>
              <a:t> a2, 8(</a:t>
            </a:r>
            <a:r>
              <a:rPr lang="en-IN" sz="1100" dirty="0" err="1">
                <a:solidFill>
                  <a:schemeClr val="bg1"/>
                </a:solidFill>
              </a:rPr>
              <a:t>sp</a:t>
            </a:r>
            <a:r>
              <a:rPr lang="en-IN" sz="1100" dirty="0">
                <a:solidFill>
                  <a:schemeClr val="bg1"/>
                </a:solidFill>
              </a:rPr>
              <a:t>)    </a:t>
            </a:r>
          </a:p>
          <a:p>
            <a:r>
              <a:rPr lang="en-IN" sz="1100" dirty="0">
                <a:solidFill>
                  <a:schemeClr val="bg1"/>
                </a:solidFill>
              </a:rPr>
              <a:t>      la t0, format    </a:t>
            </a:r>
          </a:p>
          <a:p>
            <a:r>
              <a:rPr lang="en-IN" sz="1100" dirty="0">
                <a:solidFill>
                  <a:schemeClr val="bg1"/>
                </a:solidFill>
              </a:rPr>
              <a:t>      call </a:t>
            </a:r>
            <a:r>
              <a:rPr lang="en-IN" sz="1100" dirty="0" err="1">
                <a:solidFill>
                  <a:schemeClr val="bg1"/>
                </a:solidFill>
              </a:rPr>
              <a:t>printf</a:t>
            </a:r>
            <a:r>
              <a:rPr lang="en-IN" sz="1100" dirty="0">
                <a:solidFill>
                  <a:schemeClr val="bg1"/>
                </a:solidFill>
              </a:rPr>
              <a:t>    </a:t>
            </a:r>
          </a:p>
          <a:p>
            <a:r>
              <a:rPr lang="en-IN" sz="1100" dirty="0">
                <a:solidFill>
                  <a:schemeClr val="bg1"/>
                </a:solidFill>
              </a:rPr>
              <a:t>      </a:t>
            </a:r>
          </a:p>
          <a:p>
            <a:r>
              <a:rPr lang="en-IN" sz="1100" dirty="0">
                <a:solidFill>
                  <a:schemeClr val="bg1"/>
                </a:solidFill>
              </a:rPr>
              <a:t>      # Clean up and return   </a:t>
            </a:r>
          </a:p>
          <a:p>
            <a:r>
              <a:rPr lang="en-IN" sz="1100" dirty="0">
                <a:solidFill>
                  <a:schemeClr val="bg1"/>
                </a:solidFill>
              </a:rPr>
              <a:t>      </a:t>
            </a:r>
            <a:r>
              <a:rPr lang="en-IN" sz="1100" dirty="0" err="1">
                <a:solidFill>
                  <a:schemeClr val="bg1"/>
                </a:solidFill>
              </a:rPr>
              <a:t>addi</a:t>
            </a:r>
            <a:r>
              <a:rPr lang="en-IN" sz="1100" dirty="0">
                <a:solidFill>
                  <a:schemeClr val="bg1"/>
                </a:solidFill>
              </a:rPr>
              <a:t> </a:t>
            </a:r>
            <a:r>
              <a:rPr lang="en-IN" sz="1100" dirty="0" err="1">
                <a:solidFill>
                  <a:schemeClr val="bg1"/>
                </a:solidFill>
              </a:rPr>
              <a:t>sp</a:t>
            </a:r>
            <a:r>
              <a:rPr lang="en-IN" sz="1100" dirty="0">
                <a:solidFill>
                  <a:schemeClr val="bg1"/>
                </a:solidFill>
              </a:rPr>
              <a:t>, </a:t>
            </a:r>
            <a:r>
              <a:rPr lang="en-IN" sz="1100" dirty="0" err="1">
                <a:solidFill>
                  <a:schemeClr val="bg1"/>
                </a:solidFill>
              </a:rPr>
              <a:t>sp</a:t>
            </a:r>
            <a:r>
              <a:rPr lang="en-IN" sz="1100" dirty="0">
                <a:solidFill>
                  <a:schemeClr val="bg1"/>
                </a:solidFill>
              </a:rPr>
              <a:t>, 16    </a:t>
            </a:r>
          </a:p>
          <a:p>
            <a:r>
              <a:rPr lang="en-IN" sz="1100" dirty="0">
                <a:solidFill>
                  <a:schemeClr val="bg1"/>
                </a:solidFill>
              </a:rPr>
              <a:t>      li a0, 0    </a:t>
            </a:r>
          </a:p>
          <a:p>
            <a:r>
              <a:rPr lang="en-IN" sz="1100" dirty="0">
                <a:solidFill>
                  <a:schemeClr val="bg1"/>
                </a:solidFill>
              </a:rPr>
              <a:t>      ret</a:t>
            </a:r>
          </a:p>
          <a:p>
            <a:r>
              <a:rPr lang="en-IN" sz="1100" dirty="0">
                <a:solidFill>
                  <a:schemeClr val="bg1"/>
                </a:solidFill>
              </a:rPr>
              <a:t>.section .data</a:t>
            </a:r>
          </a:p>
          <a:p>
            <a:r>
              <a:rPr lang="en-IN" sz="1100" dirty="0">
                <a:solidFill>
                  <a:schemeClr val="bg1"/>
                </a:solidFill>
              </a:rPr>
              <a:t>format:    </a:t>
            </a:r>
          </a:p>
          <a:p>
            <a:r>
              <a:rPr lang="en-IN" sz="1100" dirty="0">
                <a:solidFill>
                  <a:schemeClr val="bg1"/>
                </a:solidFill>
              </a:rPr>
              <a:t>           .string "The sum of %d and %d is %d\n"</a:t>
            </a:r>
          </a:p>
        </p:txBody>
      </p:sp>
      <p:sp>
        <p:nvSpPr>
          <p:cNvPr id="6" name="TextBox 5"/>
          <p:cNvSpPr txBox="1"/>
          <p:nvPr/>
        </p:nvSpPr>
        <p:spPr>
          <a:xfrm>
            <a:off x="7052806" y="1207357"/>
            <a:ext cx="4436828" cy="4708981"/>
          </a:xfrm>
          <a:prstGeom prst="rect">
            <a:avLst/>
          </a:prstGeom>
          <a:noFill/>
        </p:spPr>
        <p:txBody>
          <a:bodyPr wrap="square" rtlCol="0">
            <a:spAutoFit/>
          </a:bodyPr>
          <a:lstStyle/>
          <a:p>
            <a:r>
              <a:rPr lang="en-IN" sz="1200" dirty="0">
                <a:solidFill>
                  <a:schemeClr val="bg1"/>
                </a:solidFill>
              </a:rPr>
              <a:t>.section .data</a:t>
            </a:r>
          </a:p>
          <a:p>
            <a:r>
              <a:rPr lang="en-IN" sz="1200" dirty="0">
                <a:solidFill>
                  <a:schemeClr val="bg1"/>
                </a:solidFill>
              </a:rPr>
              <a:t>format:    </a:t>
            </a:r>
          </a:p>
          <a:p>
            <a:r>
              <a:rPr lang="en-IN" sz="1200" dirty="0">
                <a:solidFill>
                  <a:schemeClr val="bg1"/>
                </a:solidFill>
              </a:rPr>
              <a:t>.string "The sum of %d and %d is %d\n“</a:t>
            </a:r>
          </a:p>
          <a:p>
            <a:endParaRPr lang="en-IN" sz="1200" dirty="0">
              <a:solidFill>
                <a:schemeClr val="bg1"/>
              </a:solidFill>
            </a:endParaRPr>
          </a:p>
          <a:p>
            <a:r>
              <a:rPr lang="en-IN" sz="1200" dirty="0">
                <a:solidFill>
                  <a:schemeClr val="bg1"/>
                </a:solidFill>
              </a:rPr>
              <a:t>.section .text</a:t>
            </a:r>
          </a:p>
          <a:p>
            <a:r>
              <a:rPr lang="en-IN" sz="1200" dirty="0">
                <a:solidFill>
                  <a:schemeClr val="bg1"/>
                </a:solidFill>
              </a:rPr>
              <a:t>.</a:t>
            </a:r>
            <a:r>
              <a:rPr lang="en-IN" sz="1200" dirty="0" err="1">
                <a:solidFill>
                  <a:schemeClr val="bg1"/>
                </a:solidFill>
              </a:rPr>
              <a:t>globl</a:t>
            </a:r>
            <a:r>
              <a:rPr lang="en-IN" sz="1200" dirty="0">
                <a:solidFill>
                  <a:schemeClr val="bg1"/>
                </a:solidFill>
              </a:rPr>
              <a:t> main</a:t>
            </a:r>
          </a:p>
          <a:p>
            <a:r>
              <a:rPr lang="en-IN" sz="1200" dirty="0">
                <a:solidFill>
                  <a:schemeClr val="bg1"/>
                </a:solidFill>
              </a:rPr>
              <a:t>main:    </a:t>
            </a:r>
          </a:p>
          <a:p>
            <a:endParaRPr lang="en-IN" sz="1200" dirty="0">
              <a:solidFill>
                <a:schemeClr val="bg1"/>
              </a:solidFill>
            </a:endParaRPr>
          </a:p>
          <a:p>
            <a:r>
              <a:rPr lang="en-IN" sz="1200" dirty="0">
                <a:solidFill>
                  <a:schemeClr val="bg1"/>
                </a:solidFill>
              </a:rPr>
              <a:t># Initialize variables    </a:t>
            </a:r>
          </a:p>
          <a:p>
            <a:r>
              <a:rPr lang="en-IN" sz="1200" dirty="0" err="1">
                <a:solidFill>
                  <a:schemeClr val="bg1"/>
                </a:solidFill>
              </a:rPr>
              <a:t>movl</a:t>
            </a:r>
            <a:r>
              <a:rPr lang="en-IN" sz="1200" dirty="0">
                <a:solidFill>
                  <a:schemeClr val="bg1"/>
                </a:solidFill>
              </a:rPr>
              <a:t> $5, %</a:t>
            </a:r>
            <a:r>
              <a:rPr lang="en-IN" sz="1200" dirty="0" err="1">
                <a:solidFill>
                  <a:schemeClr val="bg1"/>
                </a:solidFill>
              </a:rPr>
              <a:t>eax</a:t>
            </a:r>
            <a:r>
              <a:rPr lang="en-IN" sz="1200" dirty="0">
                <a:solidFill>
                  <a:schemeClr val="bg1"/>
                </a:solidFill>
              </a:rPr>
              <a:t>    </a:t>
            </a:r>
          </a:p>
          <a:p>
            <a:r>
              <a:rPr lang="en-IN" sz="1200" dirty="0" err="1">
                <a:solidFill>
                  <a:schemeClr val="bg1"/>
                </a:solidFill>
              </a:rPr>
              <a:t>movl</a:t>
            </a:r>
            <a:r>
              <a:rPr lang="en-IN" sz="1200" dirty="0">
                <a:solidFill>
                  <a:schemeClr val="bg1"/>
                </a:solidFill>
              </a:rPr>
              <a:t> $10, %</a:t>
            </a:r>
            <a:r>
              <a:rPr lang="en-IN" sz="1200" dirty="0" err="1">
                <a:solidFill>
                  <a:schemeClr val="bg1"/>
                </a:solidFill>
              </a:rPr>
              <a:t>ebx</a:t>
            </a:r>
            <a:r>
              <a:rPr lang="en-IN" sz="1200" dirty="0">
                <a:solidFill>
                  <a:schemeClr val="bg1"/>
                </a:solidFill>
              </a:rPr>
              <a:t>    </a:t>
            </a:r>
          </a:p>
          <a:p>
            <a:endParaRPr lang="en-IN" sz="1200" dirty="0">
              <a:solidFill>
                <a:schemeClr val="bg1"/>
              </a:solidFill>
            </a:endParaRPr>
          </a:p>
          <a:p>
            <a:r>
              <a:rPr lang="en-IN" sz="1200" dirty="0">
                <a:solidFill>
                  <a:schemeClr val="bg1"/>
                </a:solidFill>
              </a:rPr>
              <a:t># Calculate </a:t>
            </a:r>
          </a:p>
          <a:p>
            <a:r>
              <a:rPr lang="en-IN" sz="1200" dirty="0">
                <a:solidFill>
                  <a:schemeClr val="bg1"/>
                </a:solidFill>
              </a:rPr>
              <a:t>sum    </a:t>
            </a:r>
            <a:r>
              <a:rPr lang="en-IN" sz="1200" dirty="0" err="1">
                <a:solidFill>
                  <a:schemeClr val="bg1"/>
                </a:solidFill>
              </a:rPr>
              <a:t>addl</a:t>
            </a:r>
            <a:r>
              <a:rPr lang="en-IN" sz="1200" dirty="0">
                <a:solidFill>
                  <a:schemeClr val="bg1"/>
                </a:solidFill>
              </a:rPr>
              <a:t> %</a:t>
            </a:r>
            <a:r>
              <a:rPr lang="en-IN" sz="1200" dirty="0" err="1">
                <a:solidFill>
                  <a:schemeClr val="bg1"/>
                </a:solidFill>
              </a:rPr>
              <a:t>eax</a:t>
            </a:r>
            <a:r>
              <a:rPr lang="en-IN" sz="1200" dirty="0">
                <a:solidFill>
                  <a:schemeClr val="bg1"/>
                </a:solidFill>
              </a:rPr>
              <a:t>, %</a:t>
            </a:r>
            <a:r>
              <a:rPr lang="en-IN" sz="1200" dirty="0" err="1">
                <a:solidFill>
                  <a:schemeClr val="bg1"/>
                </a:solidFill>
              </a:rPr>
              <a:t>ebx</a:t>
            </a:r>
            <a:r>
              <a:rPr lang="en-IN" sz="1200" dirty="0">
                <a:solidFill>
                  <a:schemeClr val="bg1"/>
                </a:solidFill>
              </a:rPr>
              <a:t>    </a:t>
            </a:r>
          </a:p>
          <a:p>
            <a:endParaRPr lang="en-IN" sz="1200" dirty="0">
              <a:solidFill>
                <a:schemeClr val="bg1"/>
              </a:solidFill>
            </a:endParaRPr>
          </a:p>
          <a:p>
            <a:r>
              <a:rPr lang="en-IN" sz="1200" dirty="0">
                <a:solidFill>
                  <a:schemeClr val="bg1"/>
                </a:solidFill>
              </a:rPr>
              <a:t># Print result    </a:t>
            </a:r>
          </a:p>
          <a:p>
            <a:r>
              <a:rPr lang="en-IN" sz="1200" dirty="0" err="1">
                <a:solidFill>
                  <a:schemeClr val="bg1"/>
                </a:solidFill>
              </a:rPr>
              <a:t>pushl</a:t>
            </a:r>
            <a:r>
              <a:rPr lang="en-IN" sz="1200" dirty="0">
                <a:solidFill>
                  <a:schemeClr val="bg1"/>
                </a:solidFill>
              </a:rPr>
              <a:t> %</a:t>
            </a:r>
            <a:r>
              <a:rPr lang="en-IN" sz="1200" dirty="0" err="1">
                <a:solidFill>
                  <a:schemeClr val="bg1"/>
                </a:solidFill>
              </a:rPr>
              <a:t>eax</a:t>
            </a:r>
            <a:r>
              <a:rPr lang="en-IN" sz="1200" dirty="0">
                <a:solidFill>
                  <a:schemeClr val="bg1"/>
                </a:solidFill>
              </a:rPr>
              <a:t>    </a:t>
            </a:r>
          </a:p>
          <a:p>
            <a:r>
              <a:rPr lang="en-IN" sz="1200" dirty="0" err="1">
                <a:solidFill>
                  <a:schemeClr val="bg1"/>
                </a:solidFill>
              </a:rPr>
              <a:t>pushl</a:t>
            </a:r>
            <a:r>
              <a:rPr lang="en-IN" sz="1200" dirty="0">
                <a:solidFill>
                  <a:schemeClr val="bg1"/>
                </a:solidFill>
              </a:rPr>
              <a:t> %</a:t>
            </a:r>
            <a:r>
              <a:rPr lang="en-IN" sz="1200" dirty="0" err="1">
                <a:solidFill>
                  <a:schemeClr val="bg1"/>
                </a:solidFill>
              </a:rPr>
              <a:t>ebx</a:t>
            </a:r>
            <a:r>
              <a:rPr lang="en-IN" sz="1200" dirty="0">
                <a:solidFill>
                  <a:schemeClr val="bg1"/>
                </a:solidFill>
              </a:rPr>
              <a:t>    </a:t>
            </a:r>
          </a:p>
          <a:p>
            <a:r>
              <a:rPr lang="en-IN" sz="1200" dirty="0" err="1">
                <a:solidFill>
                  <a:schemeClr val="bg1"/>
                </a:solidFill>
              </a:rPr>
              <a:t>pushl</a:t>
            </a:r>
            <a:r>
              <a:rPr lang="en-IN" sz="1200" dirty="0">
                <a:solidFill>
                  <a:schemeClr val="bg1"/>
                </a:solidFill>
              </a:rPr>
              <a:t> %</a:t>
            </a:r>
            <a:r>
              <a:rPr lang="en-IN" sz="1200" dirty="0" err="1">
                <a:solidFill>
                  <a:schemeClr val="bg1"/>
                </a:solidFill>
              </a:rPr>
              <a:t>ebx</a:t>
            </a:r>
            <a:r>
              <a:rPr lang="en-IN" sz="1200" dirty="0">
                <a:solidFill>
                  <a:schemeClr val="bg1"/>
                </a:solidFill>
              </a:rPr>
              <a:t>    </a:t>
            </a:r>
          </a:p>
          <a:p>
            <a:r>
              <a:rPr lang="en-IN" sz="1200" dirty="0" err="1">
                <a:solidFill>
                  <a:schemeClr val="bg1"/>
                </a:solidFill>
              </a:rPr>
              <a:t>pushl</a:t>
            </a:r>
            <a:r>
              <a:rPr lang="en-IN" sz="1200" dirty="0">
                <a:solidFill>
                  <a:schemeClr val="bg1"/>
                </a:solidFill>
              </a:rPr>
              <a:t> $format    </a:t>
            </a:r>
          </a:p>
          <a:p>
            <a:endParaRPr lang="en-IN" sz="1200" dirty="0">
              <a:solidFill>
                <a:schemeClr val="bg1"/>
              </a:solidFill>
            </a:endParaRPr>
          </a:p>
          <a:p>
            <a:r>
              <a:rPr lang="en-IN" sz="1200" dirty="0">
                <a:solidFill>
                  <a:schemeClr val="bg1"/>
                </a:solidFill>
              </a:rPr>
              <a:t>call </a:t>
            </a:r>
            <a:r>
              <a:rPr lang="en-IN" sz="1200" dirty="0" err="1">
                <a:solidFill>
                  <a:schemeClr val="bg1"/>
                </a:solidFill>
              </a:rPr>
              <a:t>printf</a:t>
            </a:r>
            <a:r>
              <a:rPr lang="en-IN" sz="1200" dirty="0">
                <a:solidFill>
                  <a:schemeClr val="bg1"/>
                </a:solidFill>
              </a:rPr>
              <a:t>    </a:t>
            </a:r>
          </a:p>
          <a:p>
            <a:r>
              <a:rPr lang="en-IN" sz="1200" dirty="0" err="1">
                <a:solidFill>
                  <a:schemeClr val="bg1"/>
                </a:solidFill>
              </a:rPr>
              <a:t>addl</a:t>
            </a:r>
            <a:r>
              <a:rPr lang="en-IN" sz="1200" dirty="0">
                <a:solidFill>
                  <a:schemeClr val="bg1"/>
                </a:solidFill>
              </a:rPr>
              <a:t> $16, %</a:t>
            </a:r>
            <a:r>
              <a:rPr lang="en-IN" sz="1200" dirty="0" err="1">
                <a:solidFill>
                  <a:schemeClr val="bg1"/>
                </a:solidFill>
              </a:rPr>
              <a:t>esp</a:t>
            </a:r>
            <a:r>
              <a:rPr lang="en-IN" sz="1200" dirty="0">
                <a:solidFill>
                  <a:schemeClr val="bg1"/>
                </a:solidFill>
              </a:rPr>
              <a:t>    </a:t>
            </a:r>
          </a:p>
          <a:p>
            <a:endParaRPr lang="en-IN" sz="1200" dirty="0">
              <a:solidFill>
                <a:schemeClr val="bg1"/>
              </a:solidFill>
            </a:endParaRPr>
          </a:p>
          <a:p>
            <a:r>
              <a:rPr lang="en-IN" sz="1200" dirty="0">
                <a:solidFill>
                  <a:schemeClr val="bg1"/>
                </a:solidFill>
              </a:rPr>
              <a:t># Return    </a:t>
            </a:r>
            <a:r>
              <a:rPr lang="en-IN" sz="1200" dirty="0" err="1">
                <a:solidFill>
                  <a:schemeClr val="bg1"/>
                </a:solidFill>
              </a:rPr>
              <a:t>xorl</a:t>
            </a:r>
            <a:r>
              <a:rPr lang="en-IN" sz="1200" dirty="0">
                <a:solidFill>
                  <a:schemeClr val="bg1"/>
                </a:solidFill>
              </a:rPr>
              <a:t> %</a:t>
            </a:r>
            <a:r>
              <a:rPr lang="en-IN" sz="1200" dirty="0" err="1">
                <a:solidFill>
                  <a:schemeClr val="bg1"/>
                </a:solidFill>
              </a:rPr>
              <a:t>eax</a:t>
            </a:r>
            <a:r>
              <a:rPr lang="en-IN" sz="1200" dirty="0">
                <a:solidFill>
                  <a:schemeClr val="bg1"/>
                </a:solidFill>
              </a:rPr>
              <a:t>, %</a:t>
            </a:r>
            <a:r>
              <a:rPr lang="en-IN" sz="1200" dirty="0" err="1">
                <a:solidFill>
                  <a:schemeClr val="bg1"/>
                </a:solidFill>
              </a:rPr>
              <a:t>eax</a:t>
            </a:r>
            <a:r>
              <a:rPr lang="en-IN" sz="1200" dirty="0">
                <a:solidFill>
                  <a:schemeClr val="bg1"/>
                </a:solidFill>
              </a:rPr>
              <a:t>    ret</a:t>
            </a:r>
          </a:p>
        </p:txBody>
      </p:sp>
      <p:sp>
        <p:nvSpPr>
          <p:cNvPr id="3" name="TextBox 2"/>
          <p:cNvSpPr txBox="1"/>
          <p:nvPr/>
        </p:nvSpPr>
        <p:spPr>
          <a:xfrm>
            <a:off x="95415" y="1728761"/>
            <a:ext cx="1256306" cy="276999"/>
          </a:xfrm>
          <a:prstGeom prst="rect">
            <a:avLst/>
          </a:prstGeom>
          <a:noFill/>
        </p:spPr>
        <p:txBody>
          <a:bodyPr wrap="square" rtlCol="0">
            <a:spAutoFit/>
          </a:bodyPr>
          <a:lstStyle/>
          <a:p>
            <a:r>
              <a:rPr lang="en-IN" sz="1200" dirty="0">
                <a:solidFill>
                  <a:srgbClr val="FF0000"/>
                </a:solidFill>
              </a:rPr>
              <a:t>C Language Code</a:t>
            </a:r>
          </a:p>
        </p:txBody>
      </p:sp>
      <p:sp>
        <p:nvSpPr>
          <p:cNvPr id="7" name="TextBox 6"/>
          <p:cNvSpPr txBox="1"/>
          <p:nvPr/>
        </p:nvSpPr>
        <p:spPr>
          <a:xfrm>
            <a:off x="4349364" y="229524"/>
            <a:ext cx="1256306" cy="276999"/>
          </a:xfrm>
          <a:prstGeom prst="rect">
            <a:avLst/>
          </a:prstGeom>
          <a:noFill/>
        </p:spPr>
        <p:txBody>
          <a:bodyPr wrap="square" rtlCol="0">
            <a:spAutoFit/>
          </a:bodyPr>
          <a:lstStyle/>
          <a:p>
            <a:r>
              <a:rPr lang="en-IN" sz="1200" dirty="0">
                <a:solidFill>
                  <a:srgbClr val="FF0000"/>
                </a:solidFill>
              </a:rPr>
              <a:t>RISC V </a:t>
            </a:r>
            <a:r>
              <a:rPr lang="en-IN" sz="1200" dirty="0" err="1">
                <a:solidFill>
                  <a:srgbClr val="FF0000"/>
                </a:solidFill>
              </a:rPr>
              <a:t>OpCode</a:t>
            </a:r>
            <a:endParaRPr lang="en-IN" sz="1200" dirty="0">
              <a:solidFill>
                <a:srgbClr val="FF0000"/>
              </a:solidFill>
            </a:endParaRPr>
          </a:p>
        </p:txBody>
      </p:sp>
      <p:sp>
        <p:nvSpPr>
          <p:cNvPr id="8" name="TextBox 7"/>
          <p:cNvSpPr txBox="1"/>
          <p:nvPr/>
        </p:nvSpPr>
        <p:spPr>
          <a:xfrm>
            <a:off x="7252916" y="272869"/>
            <a:ext cx="1256306" cy="276999"/>
          </a:xfrm>
          <a:prstGeom prst="rect">
            <a:avLst/>
          </a:prstGeom>
          <a:noFill/>
        </p:spPr>
        <p:txBody>
          <a:bodyPr wrap="square" rtlCol="0">
            <a:spAutoFit/>
          </a:bodyPr>
          <a:lstStyle/>
          <a:p>
            <a:r>
              <a:rPr lang="en-IN" sz="1200" dirty="0">
                <a:solidFill>
                  <a:srgbClr val="FF0000"/>
                </a:solidFill>
              </a:rPr>
              <a:t>X86 </a:t>
            </a:r>
            <a:r>
              <a:rPr lang="en-IN" sz="1200" dirty="0" err="1">
                <a:solidFill>
                  <a:srgbClr val="FF0000"/>
                </a:solidFill>
              </a:rPr>
              <a:t>OpCode</a:t>
            </a:r>
            <a:endParaRPr lang="en-IN" sz="1200" dirty="0">
              <a:solidFill>
                <a:srgbClr val="FF0000"/>
              </a:solidFill>
            </a:endParaRPr>
          </a:p>
        </p:txBody>
      </p:sp>
      <p:sp>
        <p:nvSpPr>
          <p:cNvPr id="9" name="Oval 8"/>
          <p:cNvSpPr/>
          <p:nvPr/>
        </p:nvSpPr>
        <p:spPr>
          <a:xfrm>
            <a:off x="3379304" y="1867260"/>
            <a:ext cx="2027583" cy="206863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0" name="Oval 9"/>
          <p:cNvSpPr/>
          <p:nvPr/>
        </p:nvSpPr>
        <p:spPr>
          <a:xfrm>
            <a:off x="6728129" y="2511625"/>
            <a:ext cx="2384066" cy="1424271"/>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cxnSp>
        <p:nvCxnSpPr>
          <p:cNvPr id="12" name="Straight Arrow Connector 11"/>
          <p:cNvCxnSpPr>
            <a:stCxn id="9" idx="6"/>
          </p:cNvCxnSpPr>
          <p:nvPr/>
        </p:nvCxnSpPr>
        <p:spPr>
          <a:xfrm>
            <a:off x="5406887" y="2901578"/>
            <a:ext cx="1415332" cy="87774"/>
          </a:xfrm>
          <a:prstGeom prst="straightConnector1">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895115" y="2530267"/>
            <a:ext cx="2133600" cy="1477328"/>
          </a:xfrm>
          <a:prstGeom prst="rect">
            <a:avLst/>
          </a:prstGeom>
          <a:noFill/>
        </p:spPr>
        <p:txBody>
          <a:bodyPr wrap="square" rtlCol="0">
            <a:spAutoFit/>
          </a:bodyPr>
          <a:lstStyle/>
          <a:p>
            <a:r>
              <a:rPr lang="en-IN" dirty="0">
                <a:solidFill>
                  <a:srgbClr val="FFFF00"/>
                </a:solidFill>
              </a:rPr>
              <a:t>In RISC V we need </a:t>
            </a:r>
            <a:r>
              <a:rPr lang="en-IN" dirty="0">
                <a:solidFill>
                  <a:schemeClr val="bg1"/>
                </a:solidFill>
              </a:rPr>
              <a:t>8</a:t>
            </a:r>
            <a:r>
              <a:rPr lang="en-IN" dirty="0">
                <a:solidFill>
                  <a:srgbClr val="FFFF00"/>
                </a:solidFill>
              </a:rPr>
              <a:t> instructions  but in X86 we can get our work done in only </a:t>
            </a:r>
            <a:r>
              <a:rPr lang="en-IN" dirty="0">
                <a:solidFill>
                  <a:schemeClr val="bg1"/>
                </a:solidFill>
              </a:rPr>
              <a:t>3</a:t>
            </a:r>
            <a:r>
              <a:rPr lang="en-IN" dirty="0">
                <a:solidFill>
                  <a:srgbClr val="FFFF00"/>
                </a:solidFill>
              </a:rPr>
              <a:t> instructions</a:t>
            </a:r>
          </a:p>
        </p:txBody>
      </p:sp>
    </p:spTree>
    <p:extLst>
      <p:ext uri="{BB962C8B-B14F-4D97-AF65-F5344CB8AC3E}">
        <p14:creationId xmlns:p14="http://schemas.microsoft.com/office/powerpoint/2010/main" val="263946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sp>
        <p:nvSpPr>
          <p:cNvPr id="3" name="Rectangle 2"/>
          <p:cNvSpPr/>
          <p:nvPr/>
        </p:nvSpPr>
        <p:spPr>
          <a:xfrm>
            <a:off x="3352800" y="129435"/>
            <a:ext cx="4637314" cy="523220"/>
          </a:xfrm>
          <a:prstGeom prst="rect">
            <a:avLst/>
          </a:prstGeom>
          <a:noFill/>
        </p:spPr>
        <p:txBody>
          <a:bodyPr wrap="square" lIns="91440" tIns="45720" rIns="91440" bIns="45720">
            <a:spAutoFit/>
          </a:bodyPr>
          <a:lstStyle/>
          <a:p>
            <a:pPr algn="ctr"/>
            <a:r>
              <a:rPr lang="en-US" sz="2800" b="1"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Some History</a:t>
            </a:r>
            <a:endParaRPr lang="en-US" sz="2800" b="1" cap="none" spc="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endParaRPr>
          </a:p>
        </p:txBody>
      </p:sp>
      <p:sp>
        <p:nvSpPr>
          <p:cNvPr id="4" name="TextBox 3"/>
          <p:cNvSpPr txBox="1"/>
          <p:nvPr/>
        </p:nvSpPr>
        <p:spPr>
          <a:xfrm>
            <a:off x="587829" y="1099457"/>
            <a:ext cx="11190514" cy="4247317"/>
          </a:xfrm>
          <a:prstGeom prst="rect">
            <a:avLst/>
          </a:prstGeom>
          <a:noFill/>
        </p:spPr>
        <p:txBody>
          <a:bodyPr wrap="square" rtlCol="0">
            <a:spAutoFit/>
          </a:bodyPr>
          <a:lstStyle/>
          <a:p>
            <a:pPr marL="285750" indent="-285750">
              <a:buFont typeface="Courier New" pitchFamily="49" charset="0"/>
              <a:buChar char="o"/>
            </a:pPr>
            <a:r>
              <a:rPr lang="en-IN" dirty="0">
                <a:solidFill>
                  <a:schemeClr val="bg1"/>
                </a:solidFill>
              </a:rPr>
              <a:t>Intel </a:t>
            </a:r>
            <a:r>
              <a:rPr lang="en-IN" dirty="0" err="1">
                <a:solidFill>
                  <a:schemeClr val="bg1"/>
                </a:solidFill>
              </a:rPr>
              <a:t>iAPX</a:t>
            </a:r>
            <a:r>
              <a:rPr lang="en-IN" dirty="0">
                <a:solidFill>
                  <a:schemeClr val="bg1"/>
                </a:solidFill>
              </a:rPr>
              <a:t> 432: Most Ambitious 1970s micro, started in 1975</a:t>
            </a:r>
          </a:p>
          <a:p>
            <a:r>
              <a:rPr lang="en-IN" dirty="0">
                <a:solidFill>
                  <a:schemeClr val="bg1"/>
                </a:solidFill>
              </a:rPr>
              <a:t>      32-bit Capability-based, object-oriented architecture, custom OS written in Ada</a:t>
            </a:r>
          </a:p>
          <a:p>
            <a:r>
              <a:rPr lang="en-IN" dirty="0">
                <a:solidFill>
                  <a:schemeClr val="bg1"/>
                </a:solidFill>
              </a:rPr>
              <a:t>      Severe Performance, complexity/(Multiple chips), and usability problems; announced in 1981</a:t>
            </a:r>
          </a:p>
          <a:p>
            <a:pPr marL="285750" indent="-285750">
              <a:buFont typeface="Courier New" pitchFamily="49" charset="0"/>
              <a:buChar char="o"/>
            </a:pPr>
            <a:r>
              <a:rPr lang="en-IN" dirty="0">
                <a:solidFill>
                  <a:schemeClr val="bg1"/>
                </a:solidFill>
              </a:rPr>
              <a:t>Intel 8086 (1978, 8Mhz, 29,000 transistors)</a:t>
            </a:r>
          </a:p>
          <a:p>
            <a:r>
              <a:rPr lang="en-IN" dirty="0">
                <a:solidFill>
                  <a:schemeClr val="bg1"/>
                </a:solidFill>
              </a:rPr>
              <a:t>      “Stopgap” 16-bit processor, 52 weeks to new chip</a:t>
            </a:r>
          </a:p>
          <a:p>
            <a:r>
              <a:rPr lang="en-IN" dirty="0">
                <a:solidFill>
                  <a:schemeClr val="bg1"/>
                </a:solidFill>
              </a:rPr>
              <a:t>      ISA Architected in 3 weeks </a:t>
            </a:r>
          </a:p>
          <a:p>
            <a:pPr marL="285750" indent="-285750">
              <a:buFont typeface="Courier New" pitchFamily="49" charset="0"/>
              <a:buChar char="o"/>
            </a:pPr>
            <a:r>
              <a:rPr lang="en-IN" dirty="0">
                <a:solidFill>
                  <a:schemeClr val="bg1"/>
                </a:solidFill>
              </a:rPr>
              <a:t>IBM PC 1981 picks Intel 8088 for 8-bit bus (and Motorola 68000 was late) </a:t>
            </a:r>
          </a:p>
          <a:p>
            <a:pPr marL="285750" indent="-285750">
              <a:buFont typeface="Courier New" pitchFamily="49" charset="0"/>
              <a:buChar char="o"/>
            </a:pPr>
            <a:r>
              <a:rPr lang="en-IN" dirty="0">
                <a:solidFill>
                  <a:schemeClr val="bg1"/>
                </a:solidFill>
              </a:rPr>
              <a:t>Estimated PC sales: 250,000</a:t>
            </a:r>
          </a:p>
          <a:p>
            <a:pPr marL="285750" indent="-285750">
              <a:buFont typeface="Courier New" pitchFamily="49" charset="0"/>
              <a:buChar char="o"/>
            </a:pPr>
            <a:r>
              <a:rPr lang="en-IN" dirty="0">
                <a:solidFill>
                  <a:schemeClr val="bg1"/>
                </a:solidFill>
              </a:rPr>
              <a:t>Actual PC Sales: 100,000,000  &gt; 8086 “overnight” success</a:t>
            </a:r>
          </a:p>
          <a:p>
            <a:pPr marL="285750" indent="-285750">
              <a:buFont typeface="Courier New" pitchFamily="49" charset="0"/>
              <a:buChar char="o"/>
            </a:pPr>
            <a:r>
              <a:rPr lang="en-IN" dirty="0">
                <a:solidFill>
                  <a:schemeClr val="bg1"/>
                </a:solidFill>
              </a:rPr>
              <a:t>John </a:t>
            </a:r>
            <a:r>
              <a:rPr lang="en-IN" dirty="0" err="1">
                <a:solidFill>
                  <a:schemeClr val="bg1"/>
                </a:solidFill>
              </a:rPr>
              <a:t>Cocke</a:t>
            </a:r>
            <a:r>
              <a:rPr lang="en-IN" dirty="0">
                <a:solidFill>
                  <a:schemeClr val="bg1"/>
                </a:solidFill>
              </a:rPr>
              <a:t> of IBM did an interesting experiment took only handful of powerful Instructions (loads/stores, register-register) from IBM 360 ISA and built a PC around it. They observed that their programs ran 3x faster.</a:t>
            </a:r>
          </a:p>
          <a:p>
            <a:pPr marL="285750" indent="-285750">
              <a:buFont typeface="Courier New" pitchFamily="49" charset="0"/>
              <a:buChar char="o"/>
            </a:pPr>
            <a:r>
              <a:rPr lang="en-IN" dirty="0" err="1">
                <a:solidFill>
                  <a:schemeClr val="bg1"/>
                </a:solidFill>
              </a:rPr>
              <a:t>Emer</a:t>
            </a:r>
            <a:r>
              <a:rPr lang="en-IN" dirty="0">
                <a:solidFill>
                  <a:schemeClr val="bg1"/>
                </a:solidFill>
              </a:rPr>
              <a:t> and Clark at DEC in early 1980s</a:t>
            </a:r>
          </a:p>
          <a:p>
            <a:r>
              <a:rPr lang="en-IN" dirty="0">
                <a:solidFill>
                  <a:schemeClr val="bg1"/>
                </a:solidFill>
              </a:rPr>
              <a:t>     Found VAX (CISC)ISA average Clock Cycle per Instruction (CPI) = 10</a:t>
            </a:r>
          </a:p>
          <a:p>
            <a:r>
              <a:rPr lang="en-IN" dirty="0">
                <a:solidFill>
                  <a:schemeClr val="bg1"/>
                </a:solidFill>
              </a:rPr>
              <a:t>     Found 20% of VAX ISA &gt; 60% of Microcode, but only 0.2% of execution time.</a:t>
            </a:r>
          </a:p>
          <a:p>
            <a:pPr marL="285750" indent="-285750">
              <a:buFont typeface="Courier New" pitchFamily="49" charset="0"/>
              <a:buChar char="o"/>
            </a:pPr>
            <a:r>
              <a:rPr lang="en-IN" dirty="0">
                <a:solidFill>
                  <a:schemeClr val="bg1"/>
                </a:solidFill>
              </a:rPr>
              <a:t>Dave Patterson built RISC Machines at University of California and </a:t>
            </a:r>
            <a:r>
              <a:rPr lang="en-IN" dirty="0" err="1">
                <a:solidFill>
                  <a:schemeClr val="bg1"/>
                </a:solidFill>
              </a:rPr>
              <a:t>Henessy</a:t>
            </a:r>
            <a:r>
              <a:rPr lang="en-IN" dirty="0">
                <a:solidFill>
                  <a:schemeClr val="bg1"/>
                </a:solidFill>
              </a:rPr>
              <a:t> built MIPS Machine at Stanford.</a:t>
            </a:r>
          </a:p>
        </p:txBody>
      </p:sp>
    </p:spTree>
    <p:extLst>
      <p:ext uri="{BB962C8B-B14F-4D97-AF65-F5344CB8AC3E}">
        <p14:creationId xmlns:p14="http://schemas.microsoft.com/office/powerpoint/2010/main" val="368573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11361751" y="6790829"/>
            <a:ext cx="838200" cy="360000"/>
          </a:xfrm>
        </p:spPr>
        <p:txBody>
          <a:bodyPr/>
          <a:lstStyle/>
          <a:p>
            <a:r>
              <a:rPr lang="en-US"/>
              <a:t>PAGE </a:t>
            </a:r>
            <a:fld id="{4A9B5881-4007-4345-955A-79C2656F0C49}" type="slidenum">
              <a:rPr lang="en-US" smtClean="0"/>
              <a:pPr/>
              <a:t>6</a:t>
            </a:fld>
            <a:endParaRPr lang="en-US" dirty="0"/>
          </a:p>
        </p:txBody>
      </p:sp>
      <p:sp>
        <p:nvSpPr>
          <p:cNvPr id="5" name="TextBox 4"/>
          <p:cNvSpPr txBox="1"/>
          <p:nvPr/>
        </p:nvSpPr>
        <p:spPr>
          <a:xfrm>
            <a:off x="80833" y="621164"/>
            <a:ext cx="3601941" cy="923330"/>
          </a:xfrm>
          <a:prstGeom prst="rect">
            <a:avLst/>
          </a:prstGeom>
          <a:noFill/>
        </p:spPr>
        <p:txBody>
          <a:bodyPr wrap="square" rtlCol="0">
            <a:spAutoFit/>
          </a:bodyPr>
          <a:lstStyle/>
          <a:p>
            <a:r>
              <a:rPr lang="en-IN" dirty="0">
                <a:solidFill>
                  <a:schemeClr val="bg1"/>
                </a:solidFill>
              </a:rPr>
              <a:t>If the Number of Instructions are increasing, then how come RISC V is gaining </a:t>
            </a:r>
            <a:r>
              <a:rPr lang="en-IN" dirty="0" err="1">
                <a:solidFill>
                  <a:schemeClr val="bg1"/>
                </a:solidFill>
              </a:rPr>
              <a:t>poularity</a:t>
            </a:r>
            <a:r>
              <a:rPr lang="en-IN" dirty="0">
                <a:solidFill>
                  <a:schemeClr val="bg1"/>
                </a:solidFill>
              </a:rPr>
              <a:t> ?? </a:t>
            </a:r>
          </a:p>
        </p:txBody>
      </p:sp>
      <p:sp>
        <p:nvSpPr>
          <p:cNvPr id="6" name="TextBox 5"/>
          <p:cNvSpPr txBox="1"/>
          <p:nvPr/>
        </p:nvSpPr>
        <p:spPr>
          <a:xfrm>
            <a:off x="77520" y="1633289"/>
            <a:ext cx="4007457" cy="861774"/>
          </a:xfrm>
          <a:prstGeom prst="rect">
            <a:avLst/>
          </a:prstGeom>
          <a:noFill/>
        </p:spPr>
        <p:txBody>
          <a:bodyPr wrap="square" rtlCol="0">
            <a:spAutoFit/>
          </a:bodyPr>
          <a:lstStyle/>
          <a:p>
            <a:r>
              <a:rPr lang="en-IN" sz="1400" dirty="0">
                <a:solidFill>
                  <a:schemeClr val="bg1"/>
                </a:solidFill>
              </a:rPr>
              <a:t>Time                      </a:t>
            </a:r>
            <a:r>
              <a:rPr lang="en-IN" sz="1000" dirty="0">
                <a:solidFill>
                  <a:schemeClr val="bg1"/>
                </a:solidFill>
              </a:rPr>
              <a:t>Instructions</a:t>
            </a:r>
            <a:r>
              <a:rPr lang="en-IN" dirty="0">
                <a:solidFill>
                  <a:schemeClr val="bg1"/>
                </a:solidFill>
              </a:rPr>
              <a:t>     </a:t>
            </a:r>
            <a:r>
              <a:rPr lang="en-IN" sz="800" dirty="0">
                <a:solidFill>
                  <a:schemeClr val="bg1"/>
                </a:solidFill>
              </a:rPr>
              <a:t>Clock Cycles                       Time</a:t>
            </a:r>
          </a:p>
          <a:p>
            <a:r>
              <a:rPr lang="en-IN" dirty="0">
                <a:solidFill>
                  <a:schemeClr val="bg1"/>
                </a:solidFill>
              </a:rPr>
              <a:t>               =                   X              </a:t>
            </a:r>
            <a:r>
              <a:rPr lang="en-IN" dirty="0" err="1">
                <a:solidFill>
                  <a:schemeClr val="bg1"/>
                </a:solidFill>
              </a:rPr>
              <a:t>X</a:t>
            </a:r>
            <a:endParaRPr lang="en-IN" dirty="0">
              <a:solidFill>
                <a:schemeClr val="bg1"/>
              </a:solidFill>
            </a:endParaRPr>
          </a:p>
          <a:p>
            <a:r>
              <a:rPr lang="en-IN" sz="1400" dirty="0">
                <a:solidFill>
                  <a:schemeClr val="bg1"/>
                </a:solidFill>
              </a:rPr>
              <a:t>Program               </a:t>
            </a:r>
            <a:r>
              <a:rPr lang="en-IN" sz="1200" dirty="0" err="1">
                <a:solidFill>
                  <a:schemeClr val="bg1"/>
                </a:solidFill>
              </a:rPr>
              <a:t>Program</a:t>
            </a:r>
            <a:r>
              <a:rPr lang="en-IN" sz="1400" dirty="0">
                <a:solidFill>
                  <a:schemeClr val="bg1"/>
                </a:solidFill>
              </a:rPr>
              <a:t>          </a:t>
            </a:r>
            <a:r>
              <a:rPr lang="en-IN" sz="1000" dirty="0">
                <a:solidFill>
                  <a:schemeClr val="bg1"/>
                </a:solidFill>
              </a:rPr>
              <a:t>Instruction             </a:t>
            </a:r>
            <a:r>
              <a:rPr lang="en-IN" sz="800" dirty="0">
                <a:solidFill>
                  <a:schemeClr val="bg1"/>
                </a:solidFill>
              </a:rPr>
              <a:t>Clock Cycle</a:t>
            </a:r>
          </a:p>
        </p:txBody>
      </p:sp>
      <p:cxnSp>
        <p:nvCxnSpPr>
          <p:cNvPr id="8" name="Straight Connector 7"/>
          <p:cNvCxnSpPr/>
          <p:nvPr/>
        </p:nvCxnSpPr>
        <p:spPr>
          <a:xfrm>
            <a:off x="192239" y="2102967"/>
            <a:ext cx="4916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443912" y="2076260"/>
            <a:ext cx="4916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94034" y="2076260"/>
            <a:ext cx="4916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189887" y="2076260"/>
            <a:ext cx="4916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1256372" y="1633289"/>
            <a:ext cx="824876" cy="1054284"/>
          </a:xfrm>
          <a:prstGeom prst="ellipse">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3" name="Oval 12"/>
          <p:cNvSpPr/>
          <p:nvPr/>
        </p:nvSpPr>
        <p:spPr>
          <a:xfrm>
            <a:off x="2196635" y="1633288"/>
            <a:ext cx="721559" cy="1054285"/>
          </a:xfrm>
          <a:prstGeom prst="ellipse">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4" name="TextBox 13"/>
          <p:cNvSpPr txBox="1"/>
          <p:nvPr/>
        </p:nvSpPr>
        <p:spPr>
          <a:xfrm>
            <a:off x="80833" y="2957868"/>
            <a:ext cx="6343733" cy="646331"/>
          </a:xfrm>
          <a:prstGeom prst="rect">
            <a:avLst/>
          </a:prstGeom>
          <a:noFill/>
        </p:spPr>
        <p:txBody>
          <a:bodyPr wrap="square" rtlCol="0">
            <a:spAutoFit/>
          </a:bodyPr>
          <a:lstStyle/>
          <a:p>
            <a:pPr marL="228600" indent="-228600">
              <a:buFont typeface="Wingdings" pitchFamily="2" charset="2"/>
              <a:buChar char="v"/>
            </a:pPr>
            <a:r>
              <a:rPr lang="en-IN" sz="1200" dirty="0">
                <a:solidFill>
                  <a:schemeClr val="bg1"/>
                </a:solidFill>
              </a:rPr>
              <a:t>Instructions Per Program depends on source code, compiler technology, and ISA</a:t>
            </a:r>
          </a:p>
          <a:p>
            <a:pPr marL="228600" indent="-228600">
              <a:buFont typeface="Wingdings" pitchFamily="2" charset="2"/>
              <a:buChar char="v"/>
            </a:pPr>
            <a:r>
              <a:rPr lang="en-IN" sz="1200" dirty="0">
                <a:solidFill>
                  <a:schemeClr val="bg1"/>
                </a:solidFill>
              </a:rPr>
              <a:t>Clock Cycles per Instruction (CPI) depends on ISA and underlying Micro Architecture</a:t>
            </a:r>
          </a:p>
          <a:p>
            <a:pPr marL="228600" indent="-228600">
              <a:buFont typeface="Wingdings" pitchFamily="2" charset="2"/>
              <a:buChar char="v"/>
            </a:pPr>
            <a:r>
              <a:rPr lang="en-IN" sz="1200" dirty="0">
                <a:solidFill>
                  <a:schemeClr val="bg1"/>
                </a:solidFill>
              </a:rPr>
              <a:t>Time per Clock Cycle depends upon the microarchitecture and base technology </a:t>
            </a:r>
          </a:p>
        </p:txBody>
      </p:sp>
      <p:sp>
        <p:nvSpPr>
          <p:cNvPr id="15" name="TextBox 14"/>
          <p:cNvSpPr txBox="1"/>
          <p:nvPr/>
        </p:nvSpPr>
        <p:spPr>
          <a:xfrm>
            <a:off x="3774877" y="1344439"/>
            <a:ext cx="1121134" cy="400110"/>
          </a:xfrm>
          <a:prstGeom prst="rect">
            <a:avLst/>
          </a:prstGeom>
          <a:noFill/>
        </p:spPr>
        <p:txBody>
          <a:bodyPr wrap="square" rtlCol="0">
            <a:spAutoFit/>
          </a:bodyPr>
          <a:lstStyle/>
          <a:p>
            <a:r>
              <a:rPr lang="en-IN" sz="1000" dirty="0">
                <a:solidFill>
                  <a:schemeClr val="bg1"/>
                </a:solidFill>
              </a:rPr>
              <a:t>This Factor is the key</a:t>
            </a:r>
          </a:p>
        </p:txBody>
      </p:sp>
      <p:cxnSp>
        <p:nvCxnSpPr>
          <p:cNvPr id="17" name="Straight Arrow Connector 16"/>
          <p:cNvCxnSpPr>
            <a:stCxn id="13" idx="7"/>
          </p:cNvCxnSpPr>
          <p:nvPr/>
        </p:nvCxnSpPr>
        <p:spPr>
          <a:xfrm flipV="1">
            <a:off x="2812524" y="1486624"/>
            <a:ext cx="1075664" cy="301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7520" y="3792772"/>
            <a:ext cx="6956071" cy="369332"/>
          </a:xfrm>
          <a:prstGeom prst="rect">
            <a:avLst/>
          </a:prstGeom>
          <a:noFill/>
        </p:spPr>
        <p:txBody>
          <a:bodyPr wrap="square" rtlCol="0">
            <a:spAutoFit/>
          </a:bodyPr>
          <a:lstStyle/>
          <a:p>
            <a:r>
              <a:rPr lang="en-IN" dirty="0">
                <a:solidFill>
                  <a:schemeClr val="bg1"/>
                </a:solidFill>
              </a:rPr>
              <a:t>A Simple Cheat Code to understand the above concept is …</a:t>
            </a:r>
          </a:p>
        </p:txBody>
      </p:sp>
      <p:sp>
        <p:nvSpPr>
          <p:cNvPr id="22" name="TextBox 21"/>
          <p:cNvSpPr txBox="1"/>
          <p:nvPr/>
        </p:nvSpPr>
        <p:spPr>
          <a:xfrm>
            <a:off x="5821674" y="4927403"/>
            <a:ext cx="2704856" cy="461665"/>
          </a:xfrm>
          <a:prstGeom prst="rect">
            <a:avLst/>
          </a:prstGeom>
          <a:noFill/>
        </p:spPr>
        <p:txBody>
          <a:bodyPr wrap="square" rtlCol="0">
            <a:spAutoFit/>
          </a:bodyPr>
          <a:lstStyle/>
          <a:p>
            <a:r>
              <a:rPr lang="en-IN" sz="1200" dirty="0">
                <a:solidFill>
                  <a:schemeClr val="bg1"/>
                </a:solidFill>
              </a:rPr>
              <a:t>Length of Instruction in RISC V is 32bits</a:t>
            </a:r>
          </a:p>
          <a:p>
            <a:r>
              <a:rPr lang="en-IN" sz="1200" dirty="0">
                <a:solidFill>
                  <a:schemeClr val="bg1"/>
                </a:solidFill>
              </a:rPr>
              <a:t>(Post PC Era)</a:t>
            </a:r>
          </a:p>
        </p:txBody>
      </p:sp>
      <p:sp>
        <p:nvSpPr>
          <p:cNvPr id="23" name="TextBox 22"/>
          <p:cNvSpPr txBox="1"/>
          <p:nvPr/>
        </p:nvSpPr>
        <p:spPr>
          <a:xfrm>
            <a:off x="5821674" y="1456636"/>
            <a:ext cx="2837361" cy="646331"/>
          </a:xfrm>
          <a:prstGeom prst="rect">
            <a:avLst/>
          </a:prstGeom>
          <a:noFill/>
        </p:spPr>
        <p:txBody>
          <a:bodyPr wrap="square" rtlCol="0">
            <a:spAutoFit/>
          </a:bodyPr>
          <a:lstStyle/>
          <a:p>
            <a:r>
              <a:rPr lang="en-IN" sz="1200" dirty="0">
                <a:solidFill>
                  <a:schemeClr val="bg1"/>
                </a:solidFill>
              </a:rPr>
              <a:t>Length of Instruction in X86 is 64bits</a:t>
            </a:r>
          </a:p>
          <a:p>
            <a:endParaRPr lang="en-IN" sz="1200" dirty="0">
              <a:solidFill>
                <a:schemeClr val="bg1"/>
              </a:solidFill>
            </a:endParaRPr>
          </a:p>
          <a:p>
            <a:r>
              <a:rPr lang="en-IN" sz="1200" dirty="0">
                <a:solidFill>
                  <a:schemeClr val="bg1"/>
                </a:solidFill>
              </a:rPr>
              <a:t>(PC Era – Desktop and Server Segments)</a:t>
            </a:r>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6389" y="913333"/>
            <a:ext cx="2957237" cy="2301686"/>
          </a:xfrm>
          <a:prstGeom prst="rect">
            <a:avLst/>
          </a:prstGeom>
        </p:spPr>
      </p:pic>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6389" y="4344984"/>
            <a:ext cx="3048328" cy="2301686"/>
          </a:xfrm>
          <a:prstGeom prst="rect">
            <a:avLst/>
          </a:prstGeom>
        </p:spPr>
      </p:pic>
      <p:sp>
        <p:nvSpPr>
          <p:cNvPr id="27" name="TextBox 26"/>
          <p:cNvSpPr txBox="1"/>
          <p:nvPr/>
        </p:nvSpPr>
        <p:spPr>
          <a:xfrm>
            <a:off x="192239" y="4344984"/>
            <a:ext cx="5739434" cy="1815882"/>
          </a:xfrm>
          <a:prstGeom prst="rect">
            <a:avLst/>
          </a:prstGeom>
          <a:noFill/>
        </p:spPr>
        <p:txBody>
          <a:bodyPr wrap="square" rtlCol="0">
            <a:spAutoFit/>
          </a:bodyPr>
          <a:lstStyle/>
          <a:p>
            <a:pPr marL="285750" indent="-285750">
              <a:buFont typeface="Wingdings" pitchFamily="2" charset="2"/>
              <a:buChar char="q"/>
            </a:pPr>
            <a:r>
              <a:rPr lang="en-IN" sz="1400" dirty="0">
                <a:solidFill>
                  <a:schemeClr val="bg1"/>
                </a:solidFill>
              </a:rPr>
              <a:t>Low Power</a:t>
            </a:r>
          </a:p>
          <a:p>
            <a:pPr marL="285750" indent="-285750">
              <a:buFont typeface="Wingdings" pitchFamily="2" charset="2"/>
              <a:buChar char="q"/>
            </a:pPr>
            <a:r>
              <a:rPr lang="en-IN" sz="1400" dirty="0">
                <a:solidFill>
                  <a:schemeClr val="bg1"/>
                </a:solidFill>
              </a:rPr>
              <a:t>Specially relevant in the Era </a:t>
            </a:r>
            <a:r>
              <a:rPr lang="en-IN" sz="1400">
                <a:solidFill>
                  <a:schemeClr val="bg1"/>
                </a:solidFill>
              </a:rPr>
              <a:t>of Client-cloud </a:t>
            </a:r>
            <a:r>
              <a:rPr lang="en-IN" sz="1400" dirty="0">
                <a:solidFill>
                  <a:schemeClr val="bg1"/>
                </a:solidFill>
              </a:rPr>
              <a:t>computing</a:t>
            </a:r>
          </a:p>
          <a:p>
            <a:pPr marL="285750" indent="-285750">
              <a:buFont typeface="Wingdings" pitchFamily="2" charset="2"/>
              <a:buChar char="q"/>
            </a:pPr>
            <a:r>
              <a:rPr lang="en-IN" sz="1400" dirty="0">
                <a:solidFill>
                  <a:schemeClr val="bg1"/>
                </a:solidFill>
              </a:rPr>
              <a:t>One metric for Post PC Era : 18B/Year in 2016 and 98% are RISC Processors: </a:t>
            </a:r>
          </a:p>
          <a:p>
            <a:r>
              <a:rPr lang="en-IN" sz="1400" dirty="0">
                <a:solidFill>
                  <a:schemeClr val="bg1"/>
                </a:solidFill>
              </a:rPr>
              <a:t>      15.0B ARM(Advanced RISC Machine)</a:t>
            </a:r>
          </a:p>
          <a:p>
            <a:r>
              <a:rPr lang="en-IN" sz="1400" dirty="0">
                <a:solidFill>
                  <a:schemeClr val="bg1"/>
                </a:solidFill>
              </a:rPr>
              <a:t>      02.0B </a:t>
            </a:r>
            <a:r>
              <a:rPr lang="en-IN" sz="1400" dirty="0" err="1">
                <a:solidFill>
                  <a:schemeClr val="bg1"/>
                </a:solidFill>
              </a:rPr>
              <a:t>Tensilica</a:t>
            </a:r>
            <a:endParaRPr lang="en-IN" sz="1400" dirty="0">
              <a:solidFill>
                <a:schemeClr val="bg1"/>
              </a:solidFill>
            </a:endParaRPr>
          </a:p>
          <a:p>
            <a:r>
              <a:rPr lang="en-IN" sz="1400" dirty="0">
                <a:solidFill>
                  <a:schemeClr val="bg1"/>
                </a:solidFill>
              </a:rPr>
              <a:t>      01.5B ARC(Argonaut RISC Core)</a:t>
            </a:r>
          </a:p>
          <a:p>
            <a:r>
              <a:rPr lang="en-IN" sz="1400" dirty="0">
                <a:solidFill>
                  <a:schemeClr val="bg1"/>
                </a:solidFill>
              </a:rPr>
              <a:t>      00.8B MIPS (Microprocessor without Interlocked Pipeline Stages) </a:t>
            </a:r>
          </a:p>
        </p:txBody>
      </p:sp>
      <p:sp>
        <p:nvSpPr>
          <p:cNvPr id="20" name="TextBox 19"/>
          <p:cNvSpPr txBox="1"/>
          <p:nvPr/>
        </p:nvSpPr>
        <p:spPr>
          <a:xfrm>
            <a:off x="3567795" y="134700"/>
            <a:ext cx="7751451" cy="646331"/>
          </a:xfrm>
          <a:prstGeom prst="rect">
            <a:avLst/>
          </a:prstGeom>
          <a:noFill/>
        </p:spPr>
        <p:txBody>
          <a:bodyPr wrap="square" rtlCol="0">
            <a:spAutoFit/>
          </a:bodyPr>
          <a:lstStyle/>
          <a:p>
            <a:r>
              <a:rPr lang="en-IN" dirty="0">
                <a:solidFill>
                  <a:schemeClr val="bg1"/>
                </a:solidFill>
              </a:rPr>
              <a:t>RISC executes more instructions / program (= 25% more instructions) but many fewer clock cycles per instruction (= 1/5 CPI) implies RISC = 4x faster than CISC </a:t>
            </a:r>
          </a:p>
        </p:txBody>
      </p:sp>
    </p:spTree>
    <p:extLst>
      <p:ext uri="{BB962C8B-B14F-4D97-AF65-F5344CB8AC3E}">
        <p14:creationId xmlns:p14="http://schemas.microsoft.com/office/powerpoint/2010/main" val="279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12" grpId="1" animBg="1"/>
      <p:bldP spid="13" grpId="0" animBg="1"/>
      <p:bldP spid="14" grpId="0"/>
      <p:bldP spid="15" grpId="0"/>
      <p:bldP spid="21" grpId="0"/>
      <p:bldP spid="22" grpId="0"/>
      <p:bldP spid="23" grpId="0"/>
      <p:bldP spid="27"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18850" y="925285"/>
            <a:ext cx="1164771" cy="13280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721428" y="533400"/>
            <a:ext cx="7173804" cy="326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2759476" y="4865909"/>
            <a:ext cx="1023257" cy="1110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190996" y="4865913"/>
            <a:ext cx="1023257" cy="11103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5666007" y="4865913"/>
            <a:ext cx="1023257" cy="111034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168230" y="4865913"/>
            <a:ext cx="1023257" cy="11103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2723654" y="4473136"/>
            <a:ext cx="5489605" cy="2730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2737999" y="6073328"/>
            <a:ext cx="5475260" cy="2730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721428" y="925285"/>
            <a:ext cx="1164771" cy="1328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5127230" y="925281"/>
            <a:ext cx="1164771" cy="1328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6324659" y="925289"/>
            <a:ext cx="1164771" cy="13280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7522081" y="925289"/>
            <a:ext cx="1164771" cy="1328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8730461" y="925285"/>
            <a:ext cx="1164771" cy="1328057"/>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2737757" y="2394856"/>
            <a:ext cx="7173804" cy="326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p:cNvSpPr txBox="1"/>
          <p:nvPr/>
        </p:nvSpPr>
        <p:spPr>
          <a:xfrm>
            <a:off x="1371551" y="1437304"/>
            <a:ext cx="1208368" cy="369332"/>
          </a:xfrm>
          <a:prstGeom prst="rect">
            <a:avLst/>
          </a:prstGeom>
          <a:noFill/>
        </p:spPr>
        <p:txBody>
          <a:bodyPr wrap="square" rtlCol="0">
            <a:spAutoFit/>
          </a:bodyPr>
          <a:lstStyle/>
          <a:p>
            <a:r>
              <a:rPr lang="en-IN" dirty="0">
                <a:solidFill>
                  <a:srgbClr val="FF0000"/>
                </a:solidFill>
              </a:rPr>
              <a:t>CISC (X86)</a:t>
            </a:r>
          </a:p>
        </p:txBody>
      </p:sp>
      <p:sp>
        <p:nvSpPr>
          <p:cNvPr id="39" name="TextBox 38"/>
          <p:cNvSpPr txBox="1"/>
          <p:nvPr/>
        </p:nvSpPr>
        <p:spPr>
          <a:xfrm>
            <a:off x="1567534" y="5213364"/>
            <a:ext cx="604110" cy="369332"/>
          </a:xfrm>
          <a:prstGeom prst="rect">
            <a:avLst/>
          </a:prstGeom>
          <a:noFill/>
        </p:spPr>
        <p:txBody>
          <a:bodyPr wrap="square" rtlCol="0">
            <a:spAutoFit/>
          </a:bodyPr>
          <a:lstStyle/>
          <a:p>
            <a:r>
              <a:rPr lang="en-IN" dirty="0">
                <a:solidFill>
                  <a:srgbClr val="FF0000"/>
                </a:solidFill>
              </a:rPr>
              <a:t>RISC </a:t>
            </a:r>
          </a:p>
        </p:txBody>
      </p:sp>
      <p:sp>
        <p:nvSpPr>
          <p:cNvPr id="40" name="TextBox 39"/>
          <p:cNvSpPr txBox="1"/>
          <p:nvPr/>
        </p:nvSpPr>
        <p:spPr>
          <a:xfrm>
            <a:off x="10167256" y="1206472"/>
            <a:ext cx="1719943" cy="830997"/>
          </a:xfrm>
          <a:prstGeom prst="rect">
            <a:avLst/>
          </a:prstGeom>
          <a:noFill/>
        </p:spPr>
        <p:txBody>
          <a:bodyPr wrap="square" rtlCol="0">
            <a:spAutoFit/>
          </a:bodyPr>
          <a:lstStyle/>
          <a:p>
            <a:pPr marL="285750" indent="-285750">
              <a:buFont typeface="Arial" pitchFamily="34" charset="0"/>
              <a:buChar char="•"/>
            </a:pPr>
            <a:r>
              <a:rPr lang="en-IN" sz="1200" dirty="0">
                <a:solidFill>
                  <a:schemeClr val="bg1"/>
                </a:solidFill>
              </a:rPr>
              <a:t>High Power</a:t>
            </a:r>
          </a:p>
          <a:p>
            <a:pPr marL="285750" indent="-285750">
              <a:buFont typeface="Arial" pitchFamily="34" charset="0"/>
              <a:buChar char="•"/>
            </a:pPr>
            <a:r>
              <a:rPr lang="en-IN" sz="1200" dirty="0">
                <a:solidFill>
                  <a:schemeClr val="bg1"/>
                </a:solidFill>
              </a:rPr>
              <a:t>Complex Instructions</a:t>
            </a:r>
          </a:p>
          <a:p>
            <a:pPr marL="285750" indent="-285750">
              <a:buFont typeface="Arial" pitchFamily="34" charset="0"/>
              <a:buChar char="•"/>
            </a:pPr>
            <a:r>
              <a:rPr lang="en-IN" sz="1200" dirty="0">
                <a:solidFill>
                  <a:schemeClr val="bg1"/>
                </a:solidFill>
              </a:rPr>
              <a:t>PC Era</a:t>
            </a:r>
          </a:p>
        </p:txBody>
      </p:sp>
      <p:sp>
        <p:nvSpPr>
          <p:cNvPr id="41" name="TextBox 40"/>
          <p:cNvSpPr txBox="1"/>
          <p:nvPr/>
        </p:nvSpPr>
        <p:spPr>
          <a:xfrm>
            <a:off x="8447313" y="5074864"/>
            <a:ext cx="1719943" cy="646331"/>
          </a:xfrm>
          <a:prstGeom prst="rect">
            <a:avLst/>
          </a:prstGeom>
          <a:noFill/>
        </p:spPr>
        <p:txBody>
          <a:bodyPr wrap="square" rtlCol="0">
            <a:spAutoFit/>
          </a:bodyPr>
          <a:lstStyle/>
          <a:p>
            <a:pPr marL="285750" indent="-285750">
              <a:buFont typeface="Arial" pitchFamily="34" charset="0"/>
              <a:buChar char="•"/>
            </a:pPr>
            <a:r>
              <a:rPr lang="en-IN" sz="1200" dirty="0">
                <a:solidFill>
                  <a:schemeClr val="bg1"/>
                </a:solidFill>
              </a:rPr>
              <a:t>Low Power</a:t>
            </a:r>
          </a:p>
          <a:p>
            <a:pPr marL="285750" indent="-285750">
              <a:buFont typeface="Arial" pitchFamily="34" charset="0"/>
              <a:buChar char="•"/>
            </a:pPr>
            <a:r>
              <a:rPr lang="en-IN" sz="1200" dirty="0">
                <a:solidFill>
                  <a:schemeClr val="bg1"/>
                </a:solidFill>
              </a:rPr>
              <a:t>Simple Instructions</a:t>
            </a:r>
          </a:p>
          <a:p>
            <a:pPr marL="285750" indent="-285750">
              <a:buFont typeface="Arial" pitchFamily="34" charset="0"/>
              <a:buChar char="•"/>
            </a:pPr>
            <a:r>
              <a:rPr lang="en-IN" sz="1200" dirty="0">
                <a:solidFill>
                  <a:schemeClr val="bg1"/>
                </a:solidFill>
              </a:rPr>
              <a:t>Post-PC Era</a:t>
            </a:r>
          </a:p>
        </p:txBody>
      </p:sp>
    </p:spTree>
    <p:extLst>
      <p:ext uri="{BB962C8B-B14F-4D97-AF65-F5344CB8AC3E}">
        <p14:creationId xmlns:p14="http://schemas.microsoft.com/office/powerpoint/2010/main" val="338253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 16"/>
          <p:cNvGraphicFramePr/>
          <p:nvPr>
            <p:extLst>
              <p:ext uri="{D42A27DB-BD31-4B8C-83A1-F6EECF244321}">
                <p14:modId xmlns:p14="http://schemas.microsoft.com/office/powerpoint/2010/main" val="1479764656"/>
              </p:ext>
            </p:extLst>
          </p:nvPr>
        </p:nvGraphicFramePr>
        <p:xfrm>
          <a:off x="5705208" y="2379132"/>
          <a:ext cx="4822373" cy="401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239486" y="32658"/>
            <a:ext cx="6781799" cy="433553"/>
          </a:xfrm>
        </p:spPr>
        <p:txBody>
          <a:bodyPr/>
          <a:lstStyle/>
          <a:p>
            <a:r>
              <a:rPr lang="en-IN" sz="1400" dirty="0"/>
              <a:t>What is Post-PC Era and Significance of 5G in Post-PC Era:</a:t>
            </a:r>
          </a:p>
        </p:txBody>
      </p:sp>
      <p:sp>
        <p:nvSpPr>
          <p:cNvPr id="4" name="Slide Number Placeholder 3"/>
          <p:cNvSpPr>
            <a:spLocks noGrp="1"/>
          </p:cNvSpPr>
          <p:nvPr>
            <p:ph type="sldNum" sz="quarter" idx="10"/>
          </p:nvPr>
        </p:nvSpPr>
        <p:spPr/>
        <p:txBody>
          <a:bodyPr/>
          <a:lstStyle/>
          <a:p>
            <a:r>
              <a:rPr lang="en-US"/>
              <a:t>PAGE </a:t>
            </a:r>
            <a:fld id="{4A9B5881-4007-4345-955A-79C2656F0C49}" type="slidenum">
              <a:rPr lang="en-US" smtClean="0"/>
              <a:pPr/>
              <a:t>8</a:t>
            </a:fld>
            <a:endParaRPr lang="en-US" dirty="0"/>
          </a:p>
        </p:txBody>
      </p:sp>
      <p:sp>
        <p:nvSpPr>
          <p:cNvPr id="5" name="TextBox 4"/>
          <p:cNvSpPr txBox="1"/>
          <p:nvPr/>
        </p:nvSpPr>
        <p:spPr>
          <a:xfrm>
            <a:off x="206828" y="584461"/>
            <a:ext cx="11451771" cy="1477328"/>
          </a:xfrm>
          <a:prstGeom prst="rect">
            <a:avLst/>
          </a:prstGeom>
          <a:noFill/>
        </p:spPr>
        <p:txBody>
          <a:bodyPr wrap="square" rtlCol="0">
            <a:spAutoFit/>
          </a:bodyPr>
          <a:lstStyle/>
          <a:p>
            <a:pPr marL="171450" indent="-171450">
              <a:buFont typeface="Wingdings" pitchFamily="2" charset="2"/>
              <a:buChar char="v"/>
            </a:pPr>
            <a:r>
              <a:rPr lang="en-IN" sz="1000" dirty="0">
                <a:solidFill>
                  <a:schemeClr val="bg1"/>
                </a:solidFill>
              </a:rPr>
              <a:t>When  process of computing was first thought of they were Engineered with the consideration that they will  be tied to the power supply. So, the ISAs were also complex.</a:t>
            </a:r>
          </a:p>
          <a:p>
            <a:pPr marL="171450" indent="-171450">
              <a:buFont typeface="Wingdings" pitchFamily="2" charset="2"/>
              <a:buChar char="v"/>
            </a:pPr>
            <a:endParaRPr lang="en-IN" sz="1000" dirty="0">
              <a:solidFill>
                <a:schemeClr val="bg1"/>
              </a:solidFill>
            </a:endParaRPr>
          </a:p>
          <a:p>
            <a:pPr marL="171450" indent="-171450">
              <a:buFont typeface="Wingdings" pitchFamily="2" charset="2"/>
              <a:buChar char="v"/>
            </a:pPr>
            <a:r>
              <a:rPr lang="en-IN" sz="1000" dirty="0">
                <a:solidFill>
                  <a:schemeClr val="bg1"/>
                </a:solidFill>
              </a:rPr>
              <a:t>But, with the advent of  Video games which require minute computing running on batteries portables were introduced and they need simple ISAs.</a:t>
            </a:r>
          </a:p>
          <a:p>
            <a:pPr marL="171450" indent="-171450">
              <a:buFont typeface="Wingdings" pitchFamily="2" charset="2"/>
              <a:buChar char="v"/>
            </a:pPr>
            <a:endParaRPr lang="en-IN" sz="1000" dirty="0">
              <a:solidFill>
                <a:schemeClr val="bg1"/>
              </a:solidFill>
            </a:endParaRPr>
          </a:p>
          <a:p>
            <a:pPr marL="171450" indent="-171450">
              <a:buFont typeface="Wingdings" pitchFamily="2" charset="2"/>
              <a:buChar char="v"/>
            </a:pPr>
            <a:r>
              <a:rPr lang="en-IN" sz="1000" dirty="0">
                <a:solidFill>
                  <a:schemeClr val="bg1"/>
                </a:solidFill>
              </a:rPr>
              <a:t>With Mobile Phone computing (Apple 3g) simple ISAs rose to fame. So, in the post PC Era we need devices that are no longer tied to power supply all the time but able to run powerful programs thanks  to RISC ISA. </a:t>
            </a:r>
          </a:p>
          <a:p>
            <a:pPr marL="171450" indent="-171450">
              <a:buFont typeface="Wingdings" pitchFamily="2" charset="2"/>
              <a:buChar char="v"/>
            </a:pPr>
            <a:endParaRPr lang="en-IN" sz="1000" dirty="0">
              <a:solidFill>
                <a:schemeClr val="bg1"/>
              </a:solidFill>
            </a:endParaRPr>
          </a:p>
          <a:p>
            <a:pPr marL="171450" indent="-171450">
              <a:buFont typeface="Wingdings" pitchFamily="2" charset="2"/>
              <a:buChar char="v"/>
            </a:pPr>
            <a:r>
              <a:rPr lang="en-IN" sz="1000" dirty="0">
                <a:solidFill>
                  <a:schemeClr val="bg1"/>
                </a:solidFill>
              </a:rPr>
              <a:t>In earlier generations  prior to 5G focus is mainly improving Network latency (Like during 2G our Data Recharge is in the order of 100MB per month, by 3G it is 1GB per month, by 4G it rose to 1GB per day and for 5G it is 1GB per second). One more important observation is until 4G focus is to accommodate one device per person but with 5G a person can connect his phone and any other IOT device like AC and talk to his AC from his phone as we are talking to other phones since they are connected to a network. </a:t>
            </a:r>
          </a:p>
        </p:txBody>
      </p:sp>
      <p:graphicFrame>
        <p:nvGraphicFramePr>
          <p:cNvPr id="6" name="Diagram 5"/>
          <p:cNvGraphicFramePr/>
          <p:nvPr>
            <p:extLst>
              <p:ext uri="{D42A27DB-BD31-4B8C-83A1-F6EECF244321}">
                <p14:modId xmlns:p14="http://schemas.microsoft.com/office/powerpoint/2010/main" val="2884256125"/>
              </p:ext>
            </p:extLst>
          </p:nvPr>
        </p:nvGraphicFramePr>
        <p:xfrm>
          <a:off x="65316" y="2558143"/>
          <a:ext cx="4822373" cy="40156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Picture 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32114" y="2061482"/>
            <a:ext cx="305345" cy="254454"/>
          </a:xfrm>
          <a:prstGeom prst="rect">
            <a:avLst/>
          </a:prstGeom>
        </p:spPr>
      </p:pic>
      <p:pic>
        <p:nvPicPr>
          <p:cNvPr id="12" name="Picture 1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8628" y="3400425"/>
            <a:ext cx="305345" cy="254454"/>
          </a:xfrm>
          <a:prstGeom prst="rect">
            <a:avLst/>
          </a:prstGeom>
        </p:spPr>
      </p:pic>
      <p:pic>
        <p:nvPicPr>
          <p:cNvPr id="13" name="Picture 1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15955" y="6034768"/>
            <a:ext cx="305345" cy="254454"/>
          </a:xfrm>
          <a:prstGeom prst="rect">
            <a:avLst/>
          </a:prstGeom>
        </p:spPr>
      </p:pic>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89514" y="3400425"/>
            <a:ext cx="305345" cy="254454"/>
          </a:xfrm>
          <a:prstGeom prst="rect">
            <a:avLst/>
          </a:prstGeom>
        </p:spPr>
      </p:pic>
      <p:pic>
        <p:nvPicPr>
          <p:cNvPr id="15" name="Picture 1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99731" y="5886450"/>
            <a:ext cx="305345" cy="254454"/>
          </a:xfrm>
          <a:prstGeom prst="rect">
            <a:avLst/>
          </a:prstGeom>
        </p:spPr>
      </p:pic>
      <p:sp>
        <p:nvSpPr>
          <p:cNvPr id="9" name="TextBox 8"/>
          <p:cNvSpPr txBox="1"/>
          <p:nvPr/>
        </p:nvSpPr>
        <p:spPr>
          <a:xfrm>
            <a:off x="7636326" y="3957933"/>
            <a:ext cx="1143000" cy="923330"/>
          </a:xfrm>
          <a:prstGeom prst="rect">
            <a:avLst/>
          </a:prstGeom>
          <a:noFill/>
        </p:spPr>
        <p:txBody>
          <a:bodyPr wrap="square" rtlCol="0">
            <a:spAutoFit/>
          </a:bodyPr>
          <a:lstStyle/>
          <a:p>
            <a:r>
              <a:rPr lang="en-IN" dirty="0">
                <a:solidFill>
                  <a:schemeClr val="bg1"/>
                </a:solidFill>
              </a:rPr>
              <a:t>5 G at a speed of 1gbps</a:t>
            </a:r>
          </a:p>
        </p:txBody>
      </p:sp>
      <p:sp>
        <p:nvSpPr>
          <p:cNvPr id="18" name="TextBox 17"/>
          <p:cNvSpPr txBox="1"/>
          <p:nvPr/>
        </p:nvSpPr>
        <p:spPr>
          <a:xfrm>
            <a:off x="2118359" y="4386942"/>
            <a:ext cx="1143000" cy="369332"/>
          </a:xfrm>
          <a:prstGeom prst="rect">
            <a:avLst/>
          </a:prstGeom>
          <a:noFill/>
        </p:spPr>
        <p:txBody>
          <a:bodyPr wrap="square" rtlCol="0">
            <a:spAutoFit/>
          </a:bodyPr>
          <a:lstStyle/>
          <a:p>
            <a:r>
              <a:rPr lang="en-IN" dirty="0">
                <a:solidFill>
                  <a:schemeClr val="bg1"/>
                </a:solidFill>
              </a:rPr>
              <a:t>1G to 4G</a:t>
            </a:r>
          </a:p>
        </p:txBody>
      </p:sp>
      <p:pic>
        <p:nvPicPr>
          <p:cNvPr id="20" name="Picture 1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90367" y="2061482"/>
            <a:ext cx="305345" cy="254454"/>
          </a:xfrm>
          <a:prstGeom prst="rect">
            <a:avLst/>
          </a:prstGeom>
        </p:spPr>
      </p:pic>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207826" y="2061482"/>
            <a:ext cx="370115" cy="263906"/>
          </a:xfrm>
          <a:prstGeom prst="rect">
            <a:avLst/>
          </a:prstGeom>
        </p:spPr>
      </p:pic>
      <p:pic>
        <p:nvPicPr>
          <p:cNvPr id="23" name="Picture 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868486" y="3263746"/>
            <a:ext cx="305345" cy="254454"/>
          </a:xfrm>
          <a:prstGeom prst="rect">
            <a:avLst/>
          </a:prstGeom>
        </p:spPr>
      </p:pic>
      <p:pic>
        <p:nvPicPr>
          <p:cNvPr id="24" name="Picture 2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285945" y="3263746"/>
            <a:ext cx="370115" cy="263906"/>
          </a:xfrm>
          <a:prstGeom prst="rect">
            <a:avLst/>
          </a:prstGeom>
        </p:spPr>
      </p:pic>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602286" y="3254294"/>
            <a:ext cx="305345" cy="254454"/>
          </a:xfrm>
          <a:prstGeom prst="rect">
            <a:avLst/>
          </a:prstGeom>
        </p:spPr>
      </p:pic>
      <p:pic>
        <p:nvPicPr>
          <p:cNvPr id="26" name="Picture 2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19745" y="3254294"/>
            <a:ext cx="370115" cy="263906"/>
          </a:xfrm>
          <a:prstGeom prst="rect">
            <a:avLst/>
          </a:prstGeom>
        </p:spPr>
      </p:pic>
      <p:pic>
        <p:nvPicPr>
          <p:cNvPr id="27" name="Picture 2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571314" y="5898089"/>
            <a:ext cx="305345" cy="254454"/>
          </a:xfrm>
          <a:prstGeom prst="rect">
            <a:avLst/>
          </a:prstGeom>
        </p:spPr>
      </p:pic>
      <p:pic>
        <p:nvPicPr>
          <p:cNvPr id="28" name="Picture 2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88773" y="5898089"/>
            <a:ext cx="370115" cy="263906"/>
          </a:xfrm>
          <a:prstGeom prst="rect">
            <a:avLst/>
          </a:prstGeom>
        </p:spPr>
      </p:pic>
      <p:pic>
        <p:nvPicPr>
          <p:cNvPr id="29" name="Picture 2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34290" y="5749771"/>
            <a:ext cx="305345" cy="254454"/>
          </a:xfrm>
          <a:prstGeom prst="rect">
            <a:avLst/>
          </a:prstGeom>
        </p:spPr>
      </p:pic>
      <p:pic>
        <p:nvPicPr>
          <p:cNvPr id="30" name="Picture 2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51749" y="5749771"/>
            <a:ext cx="370115" cy="263906"/>
          </a:xfrm>
          <a:prstGeom prst="rect">
            <a:avLst/>
          </a:prstGeom>
        </p:spPr>
      </p:pic>
    </p:spTree>
    <p:extLst>
      <p:ext uri="{BB962C8B-B14F-4D97-AF65-F5344CB8AC3E}">
        <p14:creationId xmlns:p14="http://schemas.microsoft.com/office/powerpoint/2010/main" val="346069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6" y="48047"/>
            <a:ext cx="6781799" cy="402775"/>
          </a:xfrm>
        </p:spPr>
        <p:txBody>
          <a:bodyPr/>
          <a:lstStyle/>
          <a:p>
            <a:r>
              <a:rPr lang="en-IN" sz="1200" dirty="0"/>
              <a:t>What is Edge Computing</a:t>
            </a:r>
          </a:p>
        </p:txBody>
      </p:sp>
      <p:sp>
        <p:nvSpPr>
          <p:cNvPr id="5" name="TextBox 4"/>
          <p:cNvSpPr txBox="1"/>
          <p:nvPr/>
        </p:nvSpPr>
        <p:spPr>
          <a:xfrm>
            <a:off x="206827" y="584461"/>
            <a:ext cx="3548743" cy="276999"/>
          </a:xfrm>
          <a:prstGeom prst="rect">
            <a:avLst/>
          </a:prstGeom>
          <a:noFill/>
        </p:spPr>
        <p:txBody>
          <a:bodyPr wrap="square" rtlCol="0">
            <a:spAutoFit/>
          </a:bodyPr>
          <a:lstStyle/>
          <a:p>
            <a:pPr marL="171450" indent="-171450">
              <a:buFont typeface="Wingdings" pitchFamily="2" charset="2"/>
              <a:buChar char="v"/>
            </a:pPr>
            <a:r>
              <a:rPr lang="en-IN" sz="1200" dirty="0">
                <a:solidFill>
                  <a:schemeClr val="bg1"/>
                </a:solidFill>
              </a:rPr>
              <a:t>Consider a music app called </a:t>
            </a:r>
            <a:r>
              <a:rPr lang="en-IN" sz="1200" dirty="0" err="1">
                <a:solidFill>
                  <a:schemeClr val="bg1"/>
                </a:solidFill>
              </a:rPr>
              <a:t>Spotify</a:t>
            </a:r>
            <a:r>
              <a:rPr lang="en-IN" sz="1200" dirty="0">
                <a:solidFill>
                  <a:schemeClr val="bg1"/>
                </a:solidFill>
              </a:rPr>
              <a:t>.</a:t>
            </a:r>
          </a:p>
        </p:txBody>
      </p:sp>
      <p:sp>
        <p:nvSpPr>
          <p:cNvPr id="31" name="TextBox 30"/>
          <p:cNvSpPr txBox="1"/>
          <p:nvPr/>
        </p:nvSpPr>
        <p:spPr>
          <a:xfrm>
            <a:off x="206828" y="916984"/>
            <a:ext cx="7097486" cy="276999"/>
          </a:xfrm>
          <a:prstGeom prst="rect">
            <a:avLst/>
          </a:prstGeom>
          <a:noFill/>
        </p:spPr>
        <p:txBody>
          <a:bodyPr wrap="square" rtlCol="0">
            <a:spAutoFit/>
          </a:bodyPr>
          <a:lstStyle/>
          <a:p>
            <a:pPr marL="171450" indent="-171450">
              <a:buFont typeface="Wingdings" pitchFamily="2" charset="2"/>
              <a:buChar char="v"/>
            </a:pPr>
            <a:r>
              <a:rPr lang="en-IN" sz="1200" dirty="0">
                <a:solidFill>
                  <a:schemeClr val="bg1"/>
                </a:solidFill>
              </a:rPr>
              <a:t>Earlier we are used to listen music from in-built storage on Phone because accessing them is easy.</a:t>
            </a:r>
          </a:p>
        </p:txBody>
      </p:sp>
      <p:sp>
        <p:nvSpPr>
          <p:cNvPr id="32" name="TextBox 31"/>
          <p:cNvSpPr txBox="1"/>
          <p:nvPr/>
        </p:nvSpPr>
        <p:spPr>
          <a:xfrm>
            <a:off x="206823" y="1178244"/>
            <a:ext cx="11321147" cy="461665"/>
          </a:xfrm>
          <a:prstGeom prst="rect">
            <a:avLst/>
          </a:prstGeom>
          <a:noFill/>
        </p:spPr>
        <p:txBody>
          <a:bodyPr wrap="square" rtlCol="0">
            <a:spAutoFit/>
          </a:bodyPr>
          <a:lstStyle/>
          <a:p>
            <a:pPr marL="171450" indent="-171450">
              <a:buFont typeface="Wingdings" pitchFamily="2" charset="2"/>
              <a:buChar char="v"/>
            </a:pPr>
            <a:r>
              <a:rPr lang="en-IN" sz="1200" dirty="0">
                <a:solidFill>
                  <a:schemeClr val="bg1"/>
                </a:solidFill>
              </a:rPr>
              <a:t>As the Mobile networks  grew we can now access the same music from cloud server at greater speeds and our phone no longer needs  songs stored on our client device to listen as it can be accessed from cloud </a:t>
            </a:r>
          </a:p>
        </p:txBody>
      </p:sp>
      <p:sp>
        <p:nvSpPr>
          <p:cNvPr id="33" name="TextBox 32"/>
          <p:cNvSpPr txBox="1"/>
          <p:nvPr/>
        </p:nvSpPr>
        <p:spPr>
          <a:xfrm>
            <a:off x="195933" y="1602794"/>
            <a:ext cx="11321147" cy="461665"/>
          </a:xfrm>
          <a:prstGeom prst="rect">
            <a:avLst/>
          </a:prstGeom>
          <a:noFill/>
        </p:spPr>
        <p:txBody>
          <a:bodyPr wrap="square" rtlCol="0">
            <a:spAutoFit/>
          </a:bodyPr>
          <a:lstStyle/>
          <a:p>
            <a:pPr marL="171450" indent="-171450">
              <a:buFont typeface="Wingdings" pitchFamily="2" charset="2"/>
              <a:buChar char="v"/>
            </a:pPr>
            <a:r>
              <a:rPr lang="en-IN" sz="1200" dirty="0">
                <a:solidFill>
                  <a:schemeClr val="bg1"/>
                </a:solidFill>
              </a:rPr>
              <a:t>So, with Edge computing model we can push more computing to the Edge servers which are placed nearer to the network. This in-turn can reduce the amount of computing we do  on our device. </a:t>
            </a:r>
          </a:p>
        </p:txBody>
      </p:sp>
      <p:sp>
        <p:nvSpPr>
          <p:cNvPr id="34" name="TextBox 33"/>
          <p:cNvSpPr txBox="1"/>
          <p:nvPr/>
        </p:nvSpPr>
        <p:spPr>
          <a:xfrm>
            <a:off x="206815" y="2016458"/>
            <a:ext cx="11321147" cy="276999"/>
          </a:xfrm>
          <a:prstGeom prst="rect">
            <a:avLst/>
          </a:prstGeom>
          <a:noFill/>
        </p:spPr>
        <p:txBody>
          <a:bodyPr wrap="square" rtlCol="0">
            <a:spAutoFit/>
          </a:bodyPr>
          <a:lstStyle/>
          <a:p>
            <a:pPr marL="171450" indent="-171450">
              <a:buFont typeface="Wingdings" pitchFamily="2" charset="2"/>
              <a:buChar char="v"/>
            </a:pPr>
            <a:r>
              <a:rPr lang="en-IN" sz="1200" dirty="0">
                <a:solidFill>
                  <a:schemeClr val="bg1"/>
                </a:solidFill>
              </a:rPr>
              <a:t>Owing to all  the developments stated above RISC Architecture rose  to greater importance than any time in history.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315" y="3075638"/>
            <a:ext cx="3284974" cy="3284974"/>
          </a:xfrm>
          <a:prstGeom prst="rect">
            <a:avLst/>
          </a:prstGeom>
        </p:spPr>
      </p:pic>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71" y="4191493"/>
            <a:ext cx="1846805" cy="1539003"/>
          </a:xfrm>
          <a:prstGeom prst="rect">
            <a:avLst/>
          </a:prstGeom>
        </p:spPr>
      </p:pic>
      <p:cxnSp>
        <p:nvCxnSpPr>
          <p:cNvPr id="11" name="Straight Arrow Connector 10"/>
          <p:cNvCxnSpPr/>
          <p:nvPr/>
        </p:nvCxnSpPr>
        <p:spPr>
          <a:xfrm flipV="1">
            <a:off x="2358434" y="4376057"/>
            <a:ext cx="2202681" cy="5849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22289" y="3914392"/>
            <a:ext cx="2939143" cy="923330"/>
          </a:xfrm>
          <a:prstGeom prst="rect">
            <a:avLst/>
          </a:prstGeom>
          <a:noFill/>
        </p:spPr>
        <p:txBody>
          <a:bodyPr wrap="square" rtlCol="0">
            <a:spAutoFit/>
          </a:bodyPr>
          <a:lstStyle/>
          <a:p>
            <a:r>
              <a:rPr lang="en-US" dirty="0">
                <a:solidFill>
                  <a:schemeClr val="bg1"/>
                </a:solidFill>
              </a:rPr>
              <a:t>Computational Power and Data Storage closer to the edge of the network</a:t>
            </a:r>
            <a:endParaRPr lang="en-IN" dirty="0">
              <a:solidFill>
                <a:schemeClr val="bg1"/>
              </a:solidFill>
            </a:endParaRPr>
          </a:p>
        </p:txBody>
      </p:sp>
    </p:spTree>
    <p:extLst>
      <p:ext uri="{BB962C8B-B14F-4D97-AF65-F5344CB8AC3E}">
        <p14:creationId xmlns:p14="http://schemas.microsoft.com/office/powerpoint/2010/main" val="1766065903"/>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th Animation_Win32_SB - v2" id="{C9F810C9-4EB1-4CC6-A6C7-6362D8FFF9DF}" vid="{001312C1-1362-40A0-84BD-C64F2C3E2E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E0CF8FC-473D-42DA-B10E-0D97F5E2C3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303362-5DB5-4146-A667-E40932D52410}">
  <ds:schemaRefs>
    <ds:schemaRef ds:uri="http://schemas.microsoft.com/sharepoint/v3/contenttype/forms"/>
  </ds:schemaRefs>
</ds:datastoreItem>
</file>

<file path=customXml/itemProps3.xml><?xml version="1.0" encoding="utf-8"?>
<ds:datastoreItem xmlns:ds="http://schemas.openxmlformats.org/officeDocument/2006/customXml" ds:itemID="{7F05A674-08B3-48F2-91E0-AF5831D526B7}">
  <ds:schemaRefs>
    <ds:schemaRef ds:uri="http://purl.org/dc/elements/1.1/"/>
    <ds:schemaRef ds:uri="http://schemas.microsoft.com/office/2006/metadata/propertie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9670</TotalTime>
  <Words>4617</Words>
  <Application>Microsoft Office PowerPoint</Application>
  <PresentationFormat>Widescreen</PresentationFormat>
  <Paragraphs>1552</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Courier New</vt:lpstr>
      <vt:lpstr>Wingdings</vt:lpstr>
      <vt:lpstr>Office Theme</vt:lpstr>
      <vt:lpstr>Computer Architecture    –  Part 1</vt:lpstr>
      <vt:lpstr>Topic Outline</vt:lpstr>
      <vt:lpstr>1. Introduction</vt:lpstr>
      <vt:lpstr>PowerPoint Presentation</vt:lpstr>
      <vt:lpstr>PowerPoint Presentation</vt:lpstr>
      <vt:lpstr>PowerPoint Presentation</vt:lpstr>
      <vt:lpstr>PowerPoint Presentation</vt:lpstr>
      <vt:lpstr>What is Post-PC Era and Significance of 5G in Post-PC Era:</vt:lpstr>
      <vt:lpstr>What is Edge Computing</vt:lpstr>
      <vt:lpstr>PowerPoint Presentation</vt:lpstr>
      <vt:lpstr>2.RISC V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Concept of Pipelining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Aryabhatta Learning Sessions</dc:title>
  <dc:creator>Mayank  Varshney</dc:creator>
  <cp:lastModifiedBy>prem kumar</cp:lastModifiedBy>
  <cp:revision>220</cp:revision>
  <dcterms:created xsi:type="dcterms:W3CDTF">2021-02-19T01:19:46Z</dcterms:created>
  <dcterms:modified xsi:type="dcterms:W3CDTF">2025-01-31T05:45:24Z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