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26"/>
  </p:notesMasterIdLst>
  <p:sldIdLst>
    <p:sldId id="278" r:id="rId2"/>
    <p:sldId id="277" r:id="rId3"/>
    <p:sldId id="282" r:id="rId4"/>
    <p:sldId id="28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5BE"/>
    <a:srgbClr val="FFFF99"/>
    <a:srgbClr val="F7FDA9"/>
    <a:srgbClr val="F9F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7" autoAdjust="0"/>
    <p:restoredTop sz="91210" autoAdjust="0"/>
  </p:normalViewPr>
  <p:slideViewPr>
    <p:cSldViewPr snapToGrid="0">
      <p:cViewPr>
        <p:scale>
          <a:sx n="66" d="100"/>
          <a:sy n="66" d="100"/>
        </p:scale>
        <p:origin x="-1428" y="-3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2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CE654-FAFA-42E0-8580-33482F0D20E8}" type="datetimeFigureOut">
              <a:rPr lang="en-IN" smtClean="0"/>
              <a:pPr/>
              <a:t>21-04-2021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B7529-5EE7-4202-AC3F-DC0E978E1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061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BB7529-5EE7-4202-AC3F-DC0E978E100A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46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A4B0-2E67-4CCF-A798-A38F1D65247B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FB0B-1FDB-4BB2-AAE9-EA86A7B40E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6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A4B0-2E67-4CCF-A798-A38F1D65247B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FB0B-1FDB-4BB2-AAE9-EA86A7B40E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5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A4B0-2E67-4CCF-A798-A38F1D65247B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FB0B-1FDB-4BB2-AAE9-EA86A7B40E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76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A4B0-2E67-4CCF-A798-A38F1D65247B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FB0B-1FDB-4BB2-AAE9-EA86A7B40E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9917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A4B0-2E67-4CCF-A798-A38F1D65247B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FB0B-1FDB-4BB2-AAE9-EA86A7B40E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82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A4B0-2E67-4CCF-A798-A38F1D65247B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FB0B-1FDB-4BB2-AAE9-EA86A7B40E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46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A4B0-2E67-4CCF-A798-A38F1D65247B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FB0B-1FDB-4BB2-AAE9-EA86A7B40E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72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A4B0-2E67-4CCF-A798-A38F1D65247B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FB0B-1FDB-4BB2-AAE9-EA86A7B40E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4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A4B0-2E67-4CCF-A798-A38F1D65247B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FB0B-1FDB-4BB2-AAE9-EA86A7B40E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2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A4B0-2E67-4CCF-A798-A38F1D65247B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FB0B-1FDB-4BB2-AAE9-EA86A7B40E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1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A4B0-2E67-4CCF-A798-A38F1D65247B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FB0B-1FDB-4BB2-AAE9-EA86A7B40E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3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A4B0-2E67-4CCF-A798-A38F1D65247B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FB0B-1FDB-4BB2-AAE9-EA86A7B40E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0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A4B0-2E67-4CCF-A798-A38F1D65247B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FB0B-1FDB-4BB2-AAE9-EA86A7B40E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3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A4B0-2E67-4CCF-A798-A38F1D65247B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FB0B-1FDB-4BB2-AAE9-EA86A7B40E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6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A4B0-2E67-4CCF-A798-A38F1D65247B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FB0B-1FDB-4BB2-AAE9-EA86A7B40E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4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A4B0-2E67-4CCF-A798-A38F1D65247B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FB0B-1FDB-4BB2-AAE9-EA86A7B40E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2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A4B0-2E67-4CCF-A798-A38F1D65247B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FB0B-1FDB-4BB2-AAE9-EA86A7B40E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0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C7A4B0-2E67-4CCF-A798-A38F1D65247B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5FB0B-1FDB-4BB2-AAE9-EA86A7B40E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11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4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29088" y="5035772"/>
            <a:ext cx="4550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itchFamily="18" charset="0"/>
              </a:rPr>
              <a:t>SAMUEL  ROBERT - 26</a:t>
            </a:r>
          </a:p>
          <a:p>
            <a:pPr algn="ctr"/>
            <a:r>
              <a:rPr lang="en-US" sz="2800" dirty="0" smtClean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itchFamily="18" charset="0"/>
              </a:rPr>
              <a:t>AAKASH  SARDAL - 31</a:t>
            </a:r>
            <a:endParaRPr lang="en-US" sz="2800" dirty="0"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656" y="1200115"/>
            <a:ext cx="6400800" cy="3755606"/>
          </a:xfrm>
        </p:spPr>
      </p:pic>
      <p:sp>
        <p:nvSpPr>
          <p:cNvPr id="3" name="Flowchart: Alternate Process 2"/>
          <p:cNvSpPr/>
          <p:nvPr/>
        </p:nvSpPr>
        <p:spPr>
          <a:xfrm>
            <a:off x="3338286" y="235226"/>
            <a:ext cx="5588000" cy="798286"/>
          </a:xfrm>
          <a:prstGeom prst="flowChartAlternateProcess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PHARMACY DATABASE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191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17715"/>
            <a:ext cx="9905998" cy="5966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endParaRPr lang="en-US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818491" y="1312637"/>
            <a:ext cx="6789966" cy="520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9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356" y="0"/>
            <a:ext cx="9905998" cy="61608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</a:t>
            </a:r>
            <a:endParaRPr lang="en-US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418557" y="723340"/>
            <a:ext cx="7306015" cy="613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5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38546"/>
            <a:ext cx="9905998" cy="124691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2" y="1262744"/>
            <a:ext cx="11451771" cy="5413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1) WAQ TO DISPLAY CUSTOMER DETAILS WHO ARE FROM </a:t>
            </a:r>
            <a:r>
              <a:rPr lang="en-IN" sz="2400" dirty="0" smtClean="0"/>
              <a:t>BANDRA :</a:t>
            </a:r>
            <a:endParaRPr lang="en-US" sz="2400" dirty="0"/>
          </a:p>
          <a:p>
            <a:pPr marL="0" indent="0">
              <a:buNone/>
            </a:pPr>
            <a:r>
              <a:rPr lang="en-IN" sz="2400" b="1" dirty="0"/>
              <a:t>SELECT *</a:t>
            </a:r>
            <a:endParaRPr lang="en-US" sz="2400" b="1" dirty="0"/>
          </a:p>
          <a:p>
            <a:pPr marL="0" indent="0">
              <a:buNone/>
            </a:pPr>
            <a:r>
              <a:rPr lang="en-IN" sz="2400" b="1" dirty="0"/>
              <a:t>FROM CUSTOMER</a:t>
            </a:r>
            <a:endParaRPr lang="en-US" sz="2400" b="1" dirty="0"/>
          </a:p>
          <a:p>
            <a:pPr marL="0" indent="0">
              <a:buNone/>
            </a:pPr>
            <a:r>
              <a:rPr lang="en-IN" sz="2400" b="1" dirty="0"/>
              <a:t>WHERE C_ADDRESS = </a:t>
            </a:r>
            <a:r>
              <a:rPr lang="en-IN" sz="2400" b="1" dirty="0" smtClean="0"/>
              <a:t>'BANDRA‘</a:t>
            </a:r>
          </a:p>
          <a:p>
            <a:pPr marL="0" indent="0">
              <a:buNone/>
            </a:pP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29314" y="3621769"/>
            <a:ext cx="7554913" cy="218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055" y="790175"/>
            <a:ext cx="11799888" cy="5944454"/>
          </a:xfrm>
        </p:spPr>
        <p:txBody>
          <a:bodyPr/>
          <a:lstStyle/>
          <a:p>
            <a:pPr marL="0" indent="0">
              <a:buNone/>
            </a:pPr>
            <a:r>
              <a:rPr lang="en-IN" sz="2200" dirty="0"/>
              <a:t>2) </a:t>
            </a:r>
            <a:r>
              <a:rPr lang="en-IN" sz="2200" dirty="0" smtClean="0"/>
              <a:t>WAQ </a:t>
            </a:r>
            <a:r>
              <a:rPr lang="en-IN" sz="2200" dirty="0"/>
              <a:t>TO DISPLAY THE DETAILS OF DRUGS WHOSE PRICE IS GREATER THAN 100</a:t>
            </a:r>
            <a:r>
              <a:rPr lang="en-IN" sz="2200" dirty="0" smtClean="0"/>
              <a:t>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400" b="1" dirty="0"/>
              <a:t>SELECT *</a:t>
            </a:r>
            <a:endParaRPr lang="en-US" sz="2400" b="1" dirty="0"/>
          </a:p>
          <a:p>
            <a:pPr marL="0" indent="0">
              <a:buNone/>
            </a:pPr>
            <a:r>
              <a:rPr lang="en-IN" sz="2400" b="1" dirty="0"/>
              <a:t>FROM INVENTORY</a:t>
            </a:r>
            <a:endParaRPr lang="en-US" sz="2400" b="1" dirty="0"/>
          </a:p>
          <a:p>
            <a:pPr marL="0" indent="0">
              <a:buNone/>
            </a:pPr>
            <a:r>
              <a:rPr lang="en-IN" sz="2400" b="1" dirty="0"/>
              <a:t>WHERE PRICE &gt; 100</a:t>
            </a:r>
            <a:endParaRPr lang="en-US" sz="2400" b="1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06824" y="1872342"/>
            <a:ext cx="5467576" cy="43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743" y="486229"/>
            <a:ext cx="11263086" cy="6371771"/>
          </a:xfrm>
        </p:spPr>
        <p:txBody>
          <a:bodyPr/>
          <a:lstStyle/>
          <a:p>
            <a:pPr marL="0" indent="0">
              <a:buNone/>
            </a:pPr>
            <a:r>
              <a:rPr lang="en-IN" sz="2200" dirty="0"/>
              <a:t>3) WAQ TO DISPLAY THE NUMBER OF ITEMS WHICH HAS BEEN DELIVERED</a:t>
            </a:r>
            <a:endParaRPr lang="en-US" sz="2200" dirty="0"/>
          </a:p>
          <a:p>
            <a:pPr marL="0" indent="0">
              <a:buNone/>
            </a:pPr>
            <a:r>
              <a:rPr lang="en-IN" sz="2400" b="1" dirty="0"/>
              <a:t>SELECT ITEM_STATUS, COUNT(ITEM_STATUS)</a:t>
            </a:r>
            <a:endParaRPr lang="en-US" sz="2400" b="1" dirty="0"/>
          </a:p>
          <a:p>
            <a:pPr marL="0" indent="0">
              <a:buNone/>
            </a:pPr>
            <a:r>
              <a:rPr lang="en-IN" sz="2400" b="1" dirty="0"/>
              <a:t>FROM ITEM </a:t>
            </a:r>
            <a:endParaRPr lang="en-US" sz="2400" b="1" dirty="0"/>
          </a:p>
          <a:p>
            <a:pPr marL="0" indent="0">
              <a:buNone/>
            </a:pPr>
            <a:r>
              <a:rPr lang="en-IN" sz="2400" b="1" dirty="0"/>
              <a:t>GROUP BY ITEM_STATUS</a:t>
            </a:r>
            <a:endParaRPr lang="en-US" sz="2400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92020" y="2975430"/>
            <a:ext cx="5997121" cy="169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1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568" y="369260"/>
            <a:ext cx="11306403" cy="6089596"/>
          </a:xfrm>
        </p:spPr>
        <p:txBody>
          <a:bodyPr/>
          <a:lstStyle/>
          <a:p>
            <a:pPr marL="0" indent="0">
              <a:buNone/>
            </a:pPr>
            <a:r>
              <a:rPr lang="en-IN" sz="2200" dirty="0"/>
              <a:t>4) WAQ TO DISPLAY DETAILS WITH UNIT PRICE IN DESCENDING ORDER</a:t>
            </a:r>
            <a:endParaRPr lang="en-US" sz="2200" dirty="0"/>
          </a:p>
          <a:p>
            <a:pPr marL="0" indent="0">
              <a:buNone/>
            </a:pPr>
            <a:r>
              <a:rPr lang="en-IN" sz="2400" b="1" dirty="0"/>
              <a:t>SELECT *</a:t>
            </a:r>
            <a:endParaRPr lang="en-US" sz="2400" b="1" dirty="0"/>
          </a:p>
          <a:p>
            <a:pPr marL="0" indent="0">
              <a:buNone/>
            </a:pPr>
            <a:r>
              <a:rPr lang="en-IN" sz="2400" b="1" dirty="0"/>
              <a:t>FROM INVENTORY</a:t>
            </a:r>
            <a:endParaRPr lang="en-US" sz="2400" b="1" dirty="0"/>
          </a:p>
          <a:p>
            <a:pPr marL="0" indent="0">
              <a:buNone/>
            </a:pPr>
            <a:r>
              <a:rPr lang="en-IN" sz="2400" b="1" dirty="0"/>
              <a:t>ORDER BY PRICE </a:t>
            </a:r>
            <a:r>
              <a:rPr lang="en-IN" sz="2400" b="1" dirty="0" smtClean="0"/>
              <a:t>DESC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44004" y="934946"/>
            <a:ext cx="5791653" cy="573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5" y="333828"/>
            <a:ext cx="10682513" cy="6350001"/>
          </a:xfrm>
        </p:spPr>
        <p:txBody>
          <a:bodyPr/>
          <a:lstStyle/>
          <a:p>
            <a:pPr marL="0" indent="0">
              <a:buNone/>
            </a:pPr>
            <a:r>
              <a:rPr lang="en-IN" sz="2200" dirty="0"/>
              <a:t>5) WAQ TO DISPLAY DISCOUNTED PRICE ALONG WITH ALL ATTRIBUTES OF ORDERS.</a:t>
            </a:r>
            <a:endParaRPr lang="en-US" sz="2200" dirty="0"/>
          </a:p>
          <a:p>
            <a:pPr marL="0" indent="0">
              <a:buNone/>
            </a:pPr>
            <a:r>
              <a:rPr lang="en-IN" sz="2200" b="1" dirty="0"/>
              <a:t>SELECT O_ID, O_DATE, O_QUANTITY, TOTAL_PRICE, TOTAL_PRICE - (TOTAL_PRICE * 0.1) AS DISCOUNTED_PRICE</a:t>
            </a:r>
            <a:endParaRPr lang="en-US" sz="2200" b="1" dirty="0"/>
          </a:p>
          <a:p>
            <a:pPr marL="0" indent="0">
              <a:buNone/>
            </a:pPr>
            <a:r>
              <a:rPr lang="en-IN" sz="2200" b="1" dirty="0"/>
              <a:t>FROM ORDERS</a:t>
            </a:r>
            <a:endParaRPr lang="en-US" sz="2200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43875" y="1944915"/>
            <a:ext cx="6556467" cy="473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3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9745053" cy="5943599"/>
          </a:xfrm>
        </p:spPr>
        <p:txBody>
          <a:bodyPr/>
          <a:lstStyle/>
          <a:p>
            <a:pPr marL="0" indent="0">
              <a:buNone/>
            </a:pPr>
            <a:r>
              <a:rPr lang="en-IN" sz="2200" dirty="0"/>
              <a:t>6) WAQ TO FIND THE DETAILS DRUG WHICH HAS NOT BEEN DELIVERED</a:t>
            </a:r>
            <a:r>
              <a:rPr lang="en-IN" sz="2200" dirty="0" smtClean="0"/>
              <a:t>.</a:t>
            </a:r>
          </a:p>
          <a:p>
            <a:pPr marL="0" indent="0">
              <a:buNone/>
            </a:pPr>
            <a:r>
              <a:rPr lang="en-IN" sz="2200" b="1" dirty="0"/>
              <a:t>SELECT  U.ITEM_ID, U.EXPIRY, U.ITEM_STATUS, I.DRUG_ID, I.DRUG_NAME</a:t>
            </a:r>
            <a:endParaRPr lang="en-US" sz="2200" b="1" dirty="0"/>
          </a:p>
          <a:p>
            <a:pPr marL="0" indent="0">
              <a:buNone/>
            </a:pPr>
            <a:r>
              <a:rPr lang="en-IN" sz="2200" b="1" dirty="0"/>
              <a:t>FROM INVENTORY AS I </a:t>
            </a:r>
            <a:r>
              <a:rPr lang="en-IN" sz="2200" b="1" dirty="0">
                <a:solidFill>
                  <a:srgbClr val="FFFF00"/>
                </a:solidFill>
              </a:rPr>
              <a:t>NATURAL JOIN </a:t>
            </a:r>
            <a:r>
              <a:rPr lang="en-IN" sz="2200" b="1" dirty="0"/>
              <a:t>ITEM AS U</a:t>
            </a:r>
            <a:endParaRPr lang="en-US" sz="2200" b="1" dirty="0"/>
          </a:p>
          <a:p>
            <a:pPr marL="0" indent="0">
              <a:buNone/>
            </a:pPr>
            <a:r>
              <a:rPr lang="en-IN" sz="2200" b="1" dirty="0"/>
              <a:t>WHERE U.ITEM_STATUS = 'NOT DELIVERED'</a:t>
            </a:r>
            <a:endParaRPr lang="en-US" sz="2200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48539" y="2998560"/>
            <a:ext cx="6611575" cy="208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9" y="362858"/>
            <a:ext cx="9759567" cy="600165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7) WAQ TO DISPLAY THE DETAILS OF THE SUPPLIER WHO SUPPLIES THE ITEMS WHICH HAVE LESS THAN 20 UNITS IN THE INVENTORY.</a:t>
            </a:r>
            <a:endParaRPr lang="en-US" dirty="0"/>
          </a:p>
          <a:p>
            <a:pPr marL="0" indent="0">
              <a:buNone/>
            </a:pPr>
            <a:r>
              <a:rPr lang="en-IN" sz="2200" b="1" dirty="0"/>
              <a:t>SELECT *</a:t>
            </a:r>
            <a:endParaRPr lang="en-US" sz="2200" b="1" dirty="0"/>
          </a:p>
          <a:p>
            <a:pPr marL="0" indent="0">
              <a:buNone/>
            </a:pPr>
            <a:r>
              <a:rPr lang="en-IN" sz="2200" b="1" dirty="0"/>
              <a:t>FROM SUPPLIER</a:t>
            </a:r>
            <a:endParaRPr lang="en-US" sz="2200" b="1" dirty="0"/>
          </a:p>
          <a:p>
            <a:pPr marL="0" indent="0">
              <a:buNone/>
            </a:pPr>
            <a:r>
              <a:rPr lang="en-IN" sz="2200" b="1" dirty="0"/>
              <a:t>WHERE S_ID IN</a:t>
            </a:r>
            <a:endParaRPr lang="en-US" sz="2200" b="1" dirty="0"/>
          </a:p>
          <a:p>
            <a:pPr marL="0" indent="0">
              <a:buNone/>
            </a:pPr>
            <a:r>
              <a:rPr lang="en-IN" sz="2200" b="1" dirty="0"/>
              <a:t>         (SELECT  S_ID</a:t>
            </a:r>
            <a:endParaRPr lang="en-US" sz="2200" b="1" dirty="0"/>
          </a:p>
          <a:p>
            <a:pPr marL="0" indent="0">
              <a:buNone/>
            </a:pPr>
            <a:r>
              <a:rPr lang="en-IN" sz="2200" b="1" dirty="0"/>
              <a:t>           FROM  ITEM</a:t>
            </a:r>
            <a:endParaRPr lang="en-US" sz="2200" b="1" dirty="0"/>
          </a:p>
          <a:p>
            <a:pPr marL="0" indent="0">
              <a:buNone/>
            </a:pPr>
            <a:r>
              <a:rPr lang="en-IN" sz="2200" b="1" dirty="0"/>
              <a:t>           WHERE DRUG_ID IN </a:t>
            </a:r>
            <a:endParaRPr lang="en-US" sz="2200" b="1" dirty="0"/>
          </a:p>
          <a:p>
            <a:pPr marL="0" indent="0">
              <a:buNone/>
            </a:pPr>
            <a:r>
              <a:rPr lang="en-IN" sz="2200" b="1" dirty="0"/>
              <a:t>                      (SELECT  DRUG_ID</a:t>
            </a:r>
            <a:endParaRPr lang="en-US" sz="2200" b="1" dirty="0"/>
          </a:p>
          <a:p>
            <a:pPr marL="0" indent="0">
              <a:buNone/>
            </a:pPr>
            <a:r>
              <a:rPr lang="en-IN" sz="2200" b="1" dirty="0"/>
              <a:t>                        FROM  INVENTORY</a:t>
            </a:r>
            <a:endParaRPr lang="en-US" sz="2200" b="1" dirty="0"/>
          </a:p>
          <a:p>
            <a:pPr marL="0" indent="0">
              <a:buNone/>
            </a:pPr>
            <a:r>
              <a:rPr lang="en-IN" sz="2200" b="1" dirty="0"/>
              <a:t>                        WHERE  UNIT  &lt;  20</a:t>
            </a:r>
            <a:r>
              <a:rPr lang="en-IN" sz="2200" b="1" dirty="0" smtClean="0"/>
              <a:t>))</a:t>
            </a:r>
          </a:p>
          <a:p>
            <a:pPr marL="0" indent="0">
              <a:buNone/>
            </a:pPr>
            <a:r>
              <a:rPr lang="en-IN" sz="2200" b="1" dirty="0"/>
              <a:t> </a:t>
            </a:r>
            <a:endParaRPr lang="en-US" sz="22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210629" y="2476046"/>
            <a:ext cx="6241141" cy="106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9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435430"/>
            <a:ext cx="9541853" cy="581297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8) WAQ TO DISPLAY ITEM DETAILS SUPPLIED BY THE SUPPLIER HAVING SUPPLIER ID 8796.</a:t>
            </a:r>
            <a:endParaRPr lang="en-US" dirty="0"/>
          </a:p>
          <a:p>
            <a:pPr marL="0" indent="0">
              <a:buNone/>
            </a:pPr>
            <a:r>
              <a:rPr lang="en-IN" sz="2200" b="1" dirty="0"/>
              <a:t>SELECT  *</a:t>
            </a:r>
            <a:endParaRPr lang="en-US" sz="2200" b="1" dirty="0"/>
          </a:p>
          <a:p>
            <a:pPr marL="0" indent="0">
              <a:buNone/>
            </a:pPr>
            <a:r>
              <a:rPr lang="en-IN" sz="2200" b="1" dirty="0"/>
              <a:t>FROM ITEM AS I NATURAL INNER JOIN SUPPLIER AS S</a:t>
            </a:r>
            <a:endParaRPr lang="en-US" sz="2200" b="1" dirty="0"/>
          </a:p>
          <a:p>
            <a:pPr marL="0" indent="0">
              <a:buNone/>
            </a:pPr>
            <a:r>
              <a:rPr lang="en-IN" sz="2200" b="1" dirty="0"/>
              <a:t>GROUP BY S_NAME </a:t>
            </a:r>
            <a:endParaRPr lang="en-US" sz="2200" b="1" dirty="0"/>
          </a:p>
          <a:p>
            <a:pPr marL="0" indent="0">
              <a:buNone/>
            </a:pPr>
            <a:r>
              <a:rPr lang="en-IN" sz="2200" b="1" dirty="0"/>
              <a:t>HAVING  S_ID = 6789</a:t>
            </a:r>
            <a:endParaRPr lang="en-US" sz="22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30827" y="3722892"/>
            <a:ext cx="8617859" cy="97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0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4FAC63-8A42-45D5-89E9-80667B9E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213" y="609600"/>
            <a:ext cx="9905998" cy="625813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</a:t>
            </a:r>
            <a:endParaRPr lang="en-I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5128A2-87E8-488A-B21E-3CC90CE0D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727" y="1446643"/>
            <a:ext cx="9905998" cy="3952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Roboto"/>
              </a:rPr>
              <a:t>1. Pharmacy database system is an online application from which user can easily manage the medicine and pharmacy details in a convenient manner.</a:t>
            </a:r>
          </a:p>
          <a:p>
            <a:pPr marL="0" indent="0">
              <a:buNone/>
            </a:pPr>
            <a:r>
              <a:rPr lang="en-US" sz="2400" b="0" i="0" dirty="0" smtClean="0">
                <a:solidFill>
                  <a:schemeClr val="tx1"/>
                </a:solidFill>
                <a:effectLst/>
                <a:latin typeface="Roboto"/>
              </a:rPr>
              <a:t>2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Roboto"/>
              </a:rPr>
              <a:t>. Both staffs and customers can easily get their work done because of database management system.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Roboto"/>
              </a:rPr>
              <a:t>3.The projects aim is to consider all the elements of a </a:t>
            </a:r>
            <a:r>
              <a:rPr lang="en-US" sz="2400" dirty="0" smtClean="0">
                <a:latin typeface="Roboto"/>
              </a:rPr>
              <a:t>pharmacy</a:t>
            </a:r>
            <a:r>
              <a:rPr lang="en-US" sz="2400" b="0" i="0" dirty="0" smtClean="0">
                <a:solidFill>
                  <a:schemeClr val="tx1"/>
                </a:solidFill>
                <a:effectLst/>
                <a:latin typeface="Roboto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Roboto"/>
              </a:rPr>
              <a:t>and apply it on a database management </a:t>
            </a:r>
            <a:r>
              <a:rPr lang="en-US" sz="2400" b="0" i="0" dirty="0" smtClean="0">
                <a:solidFill>
                  <a:schemeClr val="tx1"/>
                </a:solidFill>
                <a:effectLst/>
                <a:latin typeface="Roboto"/>
              </a:rPr>
              <a:t>system, for example, the admin can track all information of the supplier, medicines and their employees at a single portal.</a:t>
            </a:r>
            <a:endParaRPr lang="en-US" sz="2400" b="0" i="0" dirty="0">
              <a:solidFill>
                <a:schemeClr val="tx1"/>
              </a:solidFill>
              <a:effectLst/>
              <a:latin typeface="Roboto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Roboto"/>
              </a:rPr>
              <a:t>4.The database will </a:t>
            </a:r>
            <a:r>
              <a:rPr lang="en-US" sz="2400" b="0" i="0" dirty="0" smtClean="0">
                <a:solidFill>
                  <a:schemeClr val="tx1"/>
                </a:solidFill>
                <a:effectLst/>
                <a:latin typeface="Roboto"/>
              </a:rPr>
              <a:t>not </a:t>
            </a:r>
            <a:r>
              <a:rPr lang="en-US" sz="2400" dirty="0" smtClean="0">
                <a:latin typeface="Roboto"/>
              </a:rPr>
              <a:t>only </a:t>
            </a:r>
            <a:r>
              <a:rPr lang="en-US" sz="2400" b="0" i="0" dirty="0" smtClean="0">
                <a:solidFill>
                  <a:schemeClr val="tx1"/>
                </a:solidFill>
                <a:effectLst/>
                <a:latin typeface="Roboto"/>
              </a:rPr>
              <a:t>contain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Roboto"/>
              </a:rPr>
              <a:t>information </a:t>
            </a:r>
            <a:r>
              <a:rPr lang="en-US" sz="2400" b="0" i="0" dirty="0" smtClean="0">
                <a:solidFill>
                  <a:schemeClr val="tx1"/>
                </a:solidFill>
                <a:effectLst/>
                <a:latin typeface="Roboto"/>
              </a:rPr>
              <a:t>but we can even add, edit, delete and update  the records of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Roboto"/>
              </a:rPr>
              <a:t>all the customers, employees, </a:t>
            </a:r>
            <a:r>
              <a:rPr lang="en-US" sz="2400" b="0" i="0" dirty="0" smtClean="0">
                <a:solidFill>
                  <a:schemeClr val="tx1"/>
                </a:solidFill>
                <a:effectLst/>
                <a:latin typeface="Roboto"/>
              </a:rPr>
              <a:t>suppliers and the inventories of that particular pharmacy.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98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435430"/>
            <a:ext cx="9716024" cy="5900056"/>
          </a:xfrm>
        </p:spPr>
        <p:txBody>
          <a:bodyPr/>
          <a:lstStyle/>
          <a:p>
            <a:pPr marL="0" indent="0">
              <a:buNone/>
            </a:pPr>
            <a:r>
              <a:rPr lang="en-IN" sz="2200" dirty="0"/>
              <a:t>9) WAQ to Simulate Full Outer Join between ORDERS and EMPLOYEE</a:t>
            </a:r>
            <a:r>
              <a:rPr lang="en-IN" sz="2200" dirty="0" smtClean="0"/>
              <a:t>.</a:t>
            </a:r>
          </a:p>
          <a:p>
            <a:pPr marL="0" indent="0">
              <a:buNone/>
            </a:pPr>
            <a:r>
              <a:rPr lang="en-IN" sz="2200" b="1" dirty="0"/>
              <a:t>SELECT  *</a:t>
            </a:r>
            <a:endParaRPr lang="en-US" sz="2200" b="1" dirty="0"/>
          </a:p>
          <a:p>
            <a:pPr marL="0" indent="0">
              <a:buNone/>
            </a:pPr>
            <a:r>
              <a:rPr lang="en-IN" sz="2200" b="1" dirty="0"/>
              <a:t>FROM ORDERS AS O NATURAL LEFT OUTER JOIN EMPLOYEE AS E</a:t>
            </a:r>
            <a:endParaRPr lang="en-US" sz="2200" b="1" dirty="0"/>
          </a:p>
          <a:p>
            <a:pPr marL="0" indent="0">
              <a:buNone/>
            </a:pPr>
            <a:r>
              <a:rPr lang="en-IN" sz="2200" b="1" dirty="0"/>
              <a:t> </a:t>
            </a:r>
            <a:endParaRPr lang="en-US" sz="2200" b="1" dirty="0"/>
          </a:p>
          <a:p>
            <a:pPr marL="0" indent="0">
              <a:buNone/>
            </a:pPr>
            <a:r>
              <a:rPr lang="en-IN" sz="2200" b="1" dirty="0"/>
              <a:t>UNION ALL</a:t>
            </a:r>
            <a:endParaRPr lang="en-US" sz="2200" b="1" dirty="0"/>
          </a:p>
          <a:p>
            <a:pPr marL="0" indent="0">
              <a:buNone/>
            </a:pPr>
            <a:r>
              <a:rPr lang="en-IN" sz="2200" b="1" dirty="0"/>
              <a:t> </a:t>
            </a:r>
            <a:endParaRPr lang="en-US" sz="2200" b="1" dirty="0"/>
          </a:p>
          <a:p>
            <a:pPr marL="0" indent="0">
              <a:buNone/>
            </a:pPr>
            <a:r>
              <a:rPr lang="en-IN" sz="2200" b="1" dirty="0"/>
              <a:t>SELECT  *</a:t>
            </a:r>
            <a:endParaRPr lang="en-US" sz="2200" b="1" dirty="0"/>
          </a:p>
          <a:p>
            <a:pPr marL="0" indent="0">
              <a:buNone/>
            </a:pPr>
            <a:r>
              <a:rPr lang="en-IN" sz="2200" b="1" dirty="0"/>
              <a:t>FROM   EMPLOYEE AS E NATURAL LEFT OUTER JOIN ORDERS </a:t>
            </a:r>
            <a:r>
              <a:rPr lang="en-IN" sz="2200" b="1" dirty="0" smtClean="0"/>
              <a:t>AS  O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140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6600" y="319314"/>
            <a:ext cx="6535743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30" y="420914"/>
            <a:ext cx="9614424" cy="582748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10) WAQ TO DISPLAY THE CUSTOMER WHO HAS ORDERED PARACETAMOL FROM THE </a:t>
            </a:r>
            <a:r>
              <a:rPr lang="en-IN" dirty="0" smtClean="0"/>
              <a:t>EMPLOYEE.</a:t>
            </a:r>
          </a:p>
          <a:p>
            <a:pPr marL="0" indent="0">
              <a:buNone/>
            </a:pPr>
            <a:r>
              <a:rPr lang="en-IN" b="1" dirty="0"/>
              <a:t>SELECT  C.C_ID, C.C_NAME, C.C_ADDRESS, C.C_CONTACT_NO, V.DRUG_NAME, E.EMP_NAME</a:t>
            </a:r>
            <a:endParaRPr lang="en-US" b="1" dirty="0"/>
          </a:p>
          <a:p>
            <a:pPr marL="0" indent="0">
              <a:buNone/>
            </a:pPr>
            <a:r>
              <a:rPr lang="en-IN" b="1" dirty="0"/>
              <a:t>FROM  CUSTOMER AS C ,  ORDERS AS O,  ITEM AS I, INVENTORY AS V, EMPLOYEE AS E</a:t>
            </a:r>
            <a:endParaRPr lang="en-US" b="1" dirty="0"/>
          </a:p>
          <a:p>
            <a:pPr marL="0" indent="0">
              <a:buNone/>
            </a:pPr>
            <a:r>
              <a:rPr lang="en-IN" b="1" dirty="0"/>
              <a:t>WHERE I.O_ID = O.O_ID</a:t>
            </a:r>
            <a:endParaRPr lang="en-US" b="1" dirty="0"/>
          </a:p>
          <a:p>
            <a:pPr marL="0" indent="0">
              <a:buNone/>
            </a:pPr>
            <a:r>
              <a:rPr lang="en-IN" b="1" dirty="0"/>
              <a:t>AND      O.C_ID = C.C_ID</a:t>
            </a:r>
            <a:endParaRPr lang="en-US" b="1" dirty="0"/>
          </a:p>
          <a:p>
            <a:pPr marL="0" indent="0">
              <a:buNone/>
            </a:pPr>
            <a:r>
              <a:rPr lang="en-IN" b="1" dirty="0"/>
              <a:t>AND      I.DRUG_ID = V.DRUG_ID</a:t>
            </a:r>
            <a:endParaRPr lang="en-US" b="1" dirty="0"/>
          </a:p>
          <a:p>
            <a:pPr marL="0" indent="0">
              <a:buNone/>
            </a:pPr>
            <a:r>
              <a:rPr lang="en-IN" b="1" dirty="0"/>
              <a:t>AND      E.EMP_ID = O.EMP_ID</a:t>
            </a:r>
            <a:endParaRPr lang="en-US" b="1" dirty="0"/>
          </a:p>
          <a:p>
            <a:pPr marL="0" indent="0">
              <a:buNone/>
            </a:pPr>
            <a:r>
              <a:rPr lang="en-IN" b="1" dirty="0"/>
              <a:t>AND      V.DRUG_NAME = </a:t>
            </a:r>
            <a:r>
              <a:rPr lang="en-IN" b="1" dirty="0" smtClean="0"/>
              <a:t>'PARACETAMOL‘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80907" y="5065486"/>
            <a:ext cx="8385492" cy="93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1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944" y="420914"/>
            <a:ext cx="9599910" cy="582748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11) WAQ TO UPDATE THE UNIT OF FAMOCICLOVIR FROM INVENTORY.</a:t>
            </a:r>
            <a:endParaRPr lang="en-US" dirty="0"/>
          </a:p>
          <a:p>
            <a:pPr marL="0" indent="0">
              <a:buNone/>
            </a:pPr>
            <a:r>
              <a:rPr lang="en-IN" sz="2400" b="1" dirty="0"/>
              <a:t>UPDATE INVENTORY </a:t>
            </a:r>
            <a:endParaRPr lang="en-US" sz="2400" b="1" dirty="0"/>
          </a:p>
          <a:p>
            <a:pPr marL="0" indent="0">
              <a:buNone/>
            </a:pPr>
            <a:r>
              <a:rPr lang="en-IN" sz="2400" b="1" dirty="0"/>
              <a:t>SET UNIT = 50</a:t>
            </a:r>
            <a:endParaRPr lang="en-US" sz="2400" b="1" dirty="0"/>
          </a:p>
          <a:p>
            <a:pPr marL="0" indent="0">
              <a:buNone/>
            </a:pPr>
            <a:r>
              <a:rPr lang="en-IN" sz="2400" b="1" dirty="0"/>
              <a:t>WHERE DRUG_ID = 425</a:t>
            </a:r>
            <a:endParaRPr lang="en-US" sz="2400" b="1" dirty="0"/>
          </a:p>
          <a:p>
            <a:pPr marL="0" indent="0">
              <a:buNone/>
            </a:pPr>
            <a:r>
              <a:rPr lang="en-IN" sz="2400" b="1" dirty="0"/>
              <a:t> </a:t>
            </a:r>
            <a:endParaRPr lang="en-US" sz="2400" b="1" dirty="0"/>
          </a:p>
          <a:p>
            <a:pPr marL="0" indent="0">
              <a:buNone/>
            </a:pPr>
            <a:r>
              <a:rPr lang="en-IN" sz="2400" b="1" dirty="0"/>
              <a:t>SELECT *</a:t>
            </a:r>
            <a:endParaRPr lang="en-US" sz="2400" b="1" dirty="0"/>
          </a:p>
          <a:p>
            <a:pPr marL="0" indent="0">
              <a:buNone/>
            </a:pPr>
            <a:r>
              <a:rPr lang="en-IN" sz="2400" b="1" dirty="0"/>
              <a:t>FROM INVENTORY</a:t>
            </a:r>
            <a:endParaRPr lang="en-US" sz="2400" b="1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212114" y="943429"/>
            <a:ext cx="5167086" cy="576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7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4" y="275772"/>
            <a:ext cx="9701510" cy="597262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12) WAQ TO DELETE ITEM DETAILS WHOSE ITEM STATUS IS 'NOT DELIVERED</a:t>
            </a:r>
            <a:r>
              <a:rPr lang="en-IN" dirty="0" smtClean="0"/>
              <a:t>'.</a:t>
            </a:r>
          </a:p>
          <a:p>
            <a:pPr marL="0" indent="0">
              <a:buNone/>
            </a:pPr>
            <a:r>
              <a:rPr lang="en-IN" sz="2200" b="1" dirty="0"/>
              <a:t>DELETE FROM ITEM </a:t>
            </a:r>
            <a:endParaRPr lang="en-US" sz="2200" b="1" dirty="0"/>
          </a:p>
          <a:p>
            <a:pPr marL="0" indent="0">
              <a:buNone/>
            </a:pPr>
            <a:r>
              <a:rPr lang="en-IN" sz="2200" b="1" dirty="0"/>
              <a:t>WHERE ITEM_STATUS = 'NOT DELIVERED'</a:t>
            </a:r>
            <a:endParaRPr lang="en-US" sz="2200" b="1" dirty="0"/>
          </a:p>
          <a:p>
            <a:pPr marL="0" indent="0">
              <a:buNone/>
            </a:pPr>
            <a:r>
              <a:rPr lang="en-IN" sz="2200" b="1" dirty="0"/>
              <a:t> </a:t>
            </a:r>
            <a:endParaRPr lang="en-US" sz="2200" b="1" dirty="0"/>
          </a:p>
          <a:p>
            <a:pPr marL="0" indent="0">
              <a:buNone/>
            </a:pPr>
            <a:r>
              <a:rPr lang="en-IN" sz="2200" b="1" dirty="0"/>
              <a:t>SELECT *</a:t>
            </a:r>
            <a:endParaRPr lang="en-US" sz="2200" b="1" dirty="0"/>
          </a:p>
          <a:p>
            <a:pPr marL="0" indent="0">
              <a:buNone/>
            </a:pPr>
            <a:r>
              <a:rPr lang="en-IN" sz="2200" b="1" dirty="0"/>
              <a:t>FROM ITEM</a:t>
            </a:r>
            <a:endParaRPr lang="en-US" sz="22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994400" y="1110341"/>
            <a:ext cx="5892800" cy="549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764939"/>
              </p:ext>
            </p:extLst>
          </p:nvPr>
        </p:nvGraphicFramePr>
        <p:xfrm>
          <a:off x="510638" y="1330038"/>
          <a:ext cx="11245934" cy="49453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76355"/>
                <a:gridCol w="7469579"/>
              </a:tblGrid>
              <a:tr h="68707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70C0"/>
                          </a:solidFill>
                        </a:rPr>
                        <a:t>ENTITIES</a:t>
                      </a:r>
                      <a:endParaRPr lang="en-IN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70C0"/>
                          </a:solidFill>
                        </a:rPr>
                        <a:t>ATTRIBUTES</a:t>
                      </a:r>
                      <a:endParaRPr lang="en-IN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687072">
                <a:tc>
                  <a:txBody>
                    <a:bodyPr/>
                    <a:lstStyle/>
                    <a:p>
                      <a:r>
                        <a:rPr lang="en-IN" sz="2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2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C_name</a:t>
                      </a:r>
                      <a:r>
                        <a:rPr lang="en-IN" sz="2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2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C_address</a:t>
                      </a:r>
                      <a:r>
                        <a:rPr lang="en-IN" sz="2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2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contact_no</a:t>
                      </a:r>
                      <a:r>
                        <a:rPr lang="en-IN" sz="2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2400" b="0" i="0" u="sng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CID</a:t>
                      </a:r>
                      <a:r>
                        <a:rPr lang="en-IN" sz="2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</a:p>
                    <a:p>
                      <a:endParaRPr lang="en-IN" sz="2400" dirty="0"/>
                    </a:p>
                  </a:txBody>
                  <a:tcPr/>
                </a:tc>
              </a:tr>
              <a:tr h="687072">
                <a:tc>
                  <a:txBody>
                    <a:bodyPr/>
                    <a:lstStyle/>
                    <a:p>
                      <a:r>
                        <a:rPr lang="en-IN" sz="2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Supplier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2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S_name</a:t>
                      </a:r>
                      <a:r>
                        <a:rPr lang="en-IN" sz="2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2400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supplier_ID</a:t>
                      </a:r>
                      <a:r>
                        <a:rPr lang="en-IN" sz="2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2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S_address</a:t>
                      </a:r>
                      <a:r>
                        <a:rPr lang="en-IN" sz="2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2400" dirty="0"/>
                    </a:p>
                  </a:txBody>
                  <a:tcPr/>
                </a:tc>
              </a:tr>
              <a:tr h="687072">
                <a:tc>
                  <a:txBody>
                    <a:bodyPr/>
                    <a:lstStyle/>
                    <a:p>
                      <a:r>
                        <a:rPr lang="en-IN" sz="2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Inventory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2400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Drug_id</a:t>
                      </a:r>
                      <a:r>
                        <a:rPr lang="en-IN" sz="2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2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Drug_name</a:t>
                      </a:r>
                      <a:r>
                        <a:rPr lang="en-IN" sz="2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unit , </a:t>
                      </a:r>
                      <a:r>
                        <a:rPr lang="en-IN" sz="2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unit_price</a:t>
                      </a:r>
                      <a:r>
                        <a:rPr lang="en-IN" sz="2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2400" dirty="0"/>
                    </a:p>
                  </a:txBody>
                  <a:tcPr/>
                </a:tc>
              </a:tr>
              <a:tr h="687072">
                <a:tc>
                  <a:txBody>
                    <a:bodyPr/>
                    <a:lstStyle/>
                    <a:p>
                      <a:r>
                        <a:rPr lang="en-IN" sz="2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2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2400" b="0" i="0" u="sng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400" b="0" i="0" u="sng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item_id</a:t>
                      </a:r>
                      <a:r>
                        <a:rPr lang="en-IN" sz="2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expiry, status)</a:t>
                      </a:r>
                      <a:endParaRPr lang="en-IN" sz="24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7072">
                <a:tc>
                  <a:txBody>
                    <a:bodyPr/>
                    <a:lstStyle/>
                    <a:p>
                      <a:r>
                        <a:rPr lang="en-IN" sz="2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2400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order_id</a:t>
                      </a:r>
                      <a:r>
                        <a:rPr lang="en-IN" sz="2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2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order_date</a:t>
                      </a:r>
                      <a:r>
                        <a:rPr lang="en-IN" sz="2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2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total_unit</a:t>
                      </a:r>
                      <a:r>
                        <a:rPr lang="en-IN" sz="2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2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total_price</a:t>
                      </a:r>
                      <a:r>
                        <a:rPr lang="en-IN" sz="2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2400" dirty="0"/>
                    </a:p>
                  </a:txBody>
                  <a:tcPr/>
                </a:tc>
              </a:tr>
              <a:tr h="687072">
                <a:tc>
                  <a:txBody>
                    <a:bodyPr/>
                    <a:lstStyle/>
                    <a:p>
                      <a:r>
                        <a:rPr lang="en-IN" sz="2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2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Employee_name</a:t>
                      </a:r>
                      <a:r>
                        <a:rPr lang="en-IN" sz="2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2400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Employee_ID</a:t>
                      </a:r>
                      <a:r>
                        <a:rPr lang="en-IN" sz="2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5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54" y="423689"/>
            <a:ext cx="9404723" cy="853568"/>
          </a:xfrm>
        </p:spPr>
        <p:txBody>
          <a:bodyPr/>
          <a:lstStyle/>
          <a:p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 sets:</a:t>
            </a:r>
            <a:endParaRPr lang="en-IN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140" y="1721922"/>
            <a:ext cx="11044052" cy="492826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400" dirty="0" smtClean="0"/>
              <a:t>Supplier </a:t>
            </a:r>
            <a:r>
              <a:rPr lang="en-US" sz="2400" u="sng" dirty="0"/>
              <a:t>supplies</a:t>
            </a:r>
            <a:r>
              <a:rPr lang="en-US" sz="2400" dirty="0"/>
              <a:t> item :</a:t>
            </a:r>
            <a:r>
              <a:rPr lang="en-US" sz="2400" b="1" dirty="0"/>
              <a:t> </a:t>
            </a:r>
            <a:r>
              <a:rPr lang="en-US" sz="2400" dirty="0"/>
              <a:t>supplier with item : 1:N , both   total </a:t>
            </a:r>
            <a:endParaRPr lang="en-US" sz="2400" dirty="0" smtClean="0"/>
          </a:p>
          <a:p>
            <a:pPr fontAlgn="base"/>
            <a:endParaRPr lang="en-US" sz="2400" b="1" dirty="0"/>
          </a:p>
          <a:p>
            <a:pPr fontAlgn="base"/>
            <a:r>
              <a:rPr lang="en-US" sz="2400" dirty="0"/>
              <a:t>Item </a:t>
            </a:r>
            <a:r>
              <a:rPr lang="en-US" sz="2400" u="sng" dirty="0"/>
              <a:t>have</a:t>
            </a:r>
            <a:r>
              <a:rPr lang="en-US" sz="2400" dirty="0"/>
              <a:t> orders :  item with orders : M:1, item total, order </a:t>
            </a:r>
            <a:r>
              <a:rPr lang="en-US" sz="2400" dirty="0" smtClean="0"/>
              <a:t>partial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 Item </a:t>
            </a:r>
            <a:r>
              <a:rPr lang="en-US" sz="2400" u="sng" dirty="0"/>
              <a:t>in</a:t>
            </a:r>
            <a:r>
              <a:rPr lang="en-US" sz="2400" dirty="0"/>
              <a:t> inventory :  Item with inventory : M:1, item partial, inventory </a:t>
            </a:r>
            <a:r>
              <a:rPr lang="en-US" sz="2400" dirty="0" smtClean="0"/>
              <a:t>total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Order </a:t>
            </a:r>
            <a:r>
              <a:rPr lang="en-US" sz="2400" u="sng" dirty="0" err="1"/>
              <a:t>taken_by</a:t>
            </a:r>
            <a:r>
              <a:rPr lang="en-US" sz="2400" dirty="0"/>
              <a:t> employee : Order with employee : M:1 order partial, employee </a:t>
            </a:r>
            <a:r>
              <a:rPr lang="en-US" sz="2400" dirty="0" smtClean="0"/>
              <a:t>total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Order </a:t>
            </a:r>
            <a:r>
              <a:rPr lang="en-US" sz="2400" u="sng" dirty="0" err="1"/>
              <a:t>given_by</a:t>
            </a:r>
            <a:r>
              <a:rPr lang="en-US" sz="2400" dirty="0"/>
              <a:t> customer : order with customer : M:1, both total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853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7585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ENTITY-RELATIONSHIP DIAGRAM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68" y="878601"/>
            <a:ext cx="10949049" cy="5896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364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143" y="101601"/>
            <a:ext cx="10515600" cy="87283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 MODEL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734292"/>
              </p:ext>
            </p:extLst>
          </p:nvPr>
        </p:nvGraphicFramePr>
        <p:xfrm>
          <a:off x="203198" y="1023263"/>
          <a:ext cx="11756573" cy="5632626"/>
        </p:xfrm>
        <a:graphic>
          <a:graphicData uri="http://schemas.openxmlformats.org/drawingml/2006/table">
            <a:tbl>
              <a:tblPr>
                <a:tableStyleId>{5202B0CA-FC54-4496-8BCA-5EF66A818D29}</a:tableStyleId>
              </a:tblPr>
              <a:tblGrid>
                <a:gridCol w="3603409">
                  <a:extLst>
                    <a:ext uri="{9D8B030D-6E8A-4147-A177-3AD203B41FA5}">
                      <a16:colId xmlns="" xmlns:a16="http://schemas.microsoft.com/office/drawing/2014/main" val="2269578941"/>
                    </a:ext>
                  </a:extLst>
                </a:gridCol>
                <a:gridCol w="8153164">
                  <a:extLst>
                    <a:ext uri="{9D8B030D-6E8A-4147-A177-3AD203B41FA5}">
                      <a16:colId xmlns="" xmlns:a16="http://schemas.microsoft.com/office/drawing/2014/main" val="196427039"/>
                    </a:ext>
                  </a:extLst>
                </a:gridCol>
              </a:tblGrid>
              <a:tr h="486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Arial Black" pitchFamily="34" charset="0"/>
                        </a:rPr>
                        <a:t>Customer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C_name</a:t>
                      </a:r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C_address</a:t>
                      </a:r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contact_no</a:t>
                      </a:r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800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customer_ID</a:t>
                      </a:r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 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829158478"/>
                  </a:ext>
                </a:extLst>
              </a:tr>
              <a:tr h="48653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967613299"/>
                  </a:ext>
                </a:extLst>
              </a:tr>
              <a:tr h="5982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Supplier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S_name</a:t>
                      </a:r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800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supplier_ID</a:t>
                      </a:r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S_address</a:t>
                      </a:r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 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233021124"/>
                  </a:ext>
                </a:extLst>
              </a:tr>
              <a:tr h="48653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229711425"/>
                  </a:ext>
                </a:extLst>
              </a:tr>
              <a:tr h="486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Inventory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                                      (</a:t>
                      </a:r>
                      <a:r>
                        <a:rPr lang="en-IN" sz="1800" b="0" i="0" u="sng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Drug_id</a:t>
                      </a:r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Drug_name</a:t>
                      </a:r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, unit, price)</a:t>
                      </a:r>
                      <a:endParaRPr lang="en-IN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836075758"/>
                  </a:ext>
                </a:extLst>
              </a:tr>
              <a:tr h="48653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991174362"/>
                  </a:ext>
                </a:extLst>
              </a:tr>
              <a:tr h="5839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Employee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Employee_name</a:t>
                      </a:r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800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Employee_ID</a:t>
                      </a:r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260308826"/>
                  </a:ext>
                </a:extLst>
              </a:tr>
              <a:tr h="48653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360014275"/>
                  </a:ext>
                </a:extLst>
              </a:tr>
              <a:tr h="5353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Orders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order_id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order_date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, quantity,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total_price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customer_id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*,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Employee_ID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*)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305365823"/>
                  </a:ext>
                </a:extLst>
              </a:tr>
              <a:tr h="48653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676038047"/>
                  </a:ext>
                </a:extLst>
              </a:tr>
              <a:tr h="486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Item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item_id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, expiry, status,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supplier_ID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*,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Drug_id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*,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order_ID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rial Black" pitchFamily="34" charset="0"/>
                          <a:ea typeface="+mn-ea"/>
                          <a:cs typeface="+mn-cs"/>
                        </a:rPr>
                        <a:t>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379030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52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7461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TABLES</a:t>
            </a:r>
            <a:b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884" y="1436914"/>
            <a:ext cx="6208487" cy="513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1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810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SUPPLIER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</a:t>
            </a:r>
            <a:r>
              <a:rPr lang="en-US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  <a:endParaRPr lang="en-US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393" y="1949250"/>
            <a:ext cx="5911263" cy="208572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7383556" y="1987461"/>
            <a:ext cx="3777931" cy="222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7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956" y="0"/>
            <a:ext cx="9905998" cy="898187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INVENTORY</a:t>
            </a:r>
            <a:endParaRPr lang="en-US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734678" y="881199"/>
            <a:ext cx="5017436" cy="59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5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1275</TotalTime>
  <Words>672</Words>
  <Application>Microsoft Office PowerPoint</Application>
  <PresentationFormat>Custom</PresentationFormat>
  <Paragraphs>126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Ion</vt:lpstr>
      <vt:lpstr>PowerPoint Presentation</vt:lpstr>
      <vt:lpstr>Description</vt:lpstr>
      <vt:lpstr>PowerPoint Presentation</vt:lpstr>
      <vt:lpstr>Relationship sets:</vt:lpstr>
      <vt:lpstr>ENTITY-RELATIONSHIP DIAGRAM</vt:lpstr>
      <vt:lpstr>RELATIONAL MODEL</vt:lpstr>
      <vt:lpstr>SAMPLE TABLES CUSTOMER</vt:lpstr>
      <vt:lpstr> SUPPLIER                            EMPLOYEE</vt:lpstr>
      <vt:lpstr>INVENTORY</vt:lpstr>
      <vt:lpstr>ORDER</vt:lpstr>
      <vt:lpstr>ITEM</vt:lpstr>
      <vt:lpstr>SQL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admin</cp:lastModifiedBy>
  <cp:revision>104</cp:revision>
  <dcterms:created xsi:type="dcterms:W3CDTF">2021-04-02T13:01:55Z</dcterms:created>
  <dcterms:modified xsi:type="dcterms:W3CDTF">2021-04-21T09:44:12Z</dcterms:modified>
</cp:coreProperties>
</file>