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308" r:id="rId2"/>
    <p:sldId id="309" r:id="rId3"/>
    <p:sldId id="256" r:id="rId4"/>
    <p:sldId id="276" r:id="rId5"/>
    <p:sldId id="277" r:id="rId6"/>
    <p:sldId id="312" r:id="rId7"/>
    <p:sldId id="278" r:id="rId8"/>
    <p:sldId id="279" r:id="rId9"/>
    <p:sldId id="280" r:id="rId10"/>
    <p:sldId id="281" r:id="rId11"/>
    <p:sldId id="282" r:id="rId12"/>
    <p:sldId id="310" r:id="rId13"/>
    <p:sldId id="31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290" r:id="rId39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624" autoAdjust="0"/>
  </p:normalViewPr>
  <p:slideViewPr>
    <p:cSldViewPr>
      <p:cViewPr>
        <p:scale>
          <a:sx n="75" d="100"/>
          <a:sy n="75" d="100"/>
        </p:scale>
        <p:origin x="-26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DAC2B-500D-4F6F-AB5F-C1A9738C0FB7}" type="datetimeFigureOut">
              <a:rPr lang="fr-CH" smtClean="0"/>
              <a:t>16.07.2016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B337-E0C9-426D-89B8-23EFB3AEBF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153200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19277A-088B-41C9-8FC5-02D8486AFEBC}" type="datetimeFigureOut">
              <a:rPr lang="fr-CH" smtClean="0"/>
              <a:t>16.07.2016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D934FF-81DB-42EF-8293-8E2B0A2FA24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82004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1</a:t>
            </a:fld>
            <a:endParaRPr lang="fr-CH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482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consulter</a:t>
            </a:r>
            <a:r>
              <a:rPr lang="fr-FR" baseline="0" dirty="0" smtClean="0"/>
              <a:t> la licence </a:t>
            </a:r>
            <a:r>
              <a:rPr lang="fr-FR" baseline="0" dirty="0" err="1" smtClean="0"/>
              <a:t>Creative</a:t>
            </a:r>
            <a:r>
              <a:rPr lang="fr-FR" baseline="0" dirty="0" smtClean="0"/>
              <a:t> Commons:</a:t>
            </a:r>
            <a:endParaRPr lang="fr-CH" dirty="0" smtClean="0"/>
          </a:p>
          <a:p>
            <a:r>
              <a:rPr lang="fr-CH" dirty="0" smtClean="0"/>
              <a:t>http://creativecommons.org/licenses/by-nc-sa/3.0/fr/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2</a:t>
            </a:fld>
            <a:endParaRPr lang="fr-CH" dirty="0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51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Très largement</a:t>
            </a:r>
            <a:r>
              <a:rPr lang="fr-FR" baseline="0" dirty="0" smtClean="0"/>
              <a:t> inspiré du support de cours de l’ETML de Patrick Chenaux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3</a:t>
            </a:fld>
            <a:endParaRPr lang="fr-CH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961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9</a:t>
            </a:fld>
            <a:endParaRPr lang="fr-CH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610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Source: https://blogs.technet.microsoft.com/heyscriptingguy/2014/07/15/keep-your-hands-clean-use-powershell-to-glue-strings-together/</a:t>
            </a:r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714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34FF-81DB-42EF-8293-8E2B0A2FA24F}" type="slidenum">
              <a:rPr lang="fr-CH" smtClean="0"/>
              <a:t>29</a:t>
            </a:fld>
            <a:endParaRPr lang="fr-CH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506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pic>
        <p:nvPicPr>
          <p:cNvPr id="7" name="Imag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7" name="Imag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pic>
        <p:nvPicPr>
          <p:cNvPr id="7" name="Imag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8" name="Imag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pic>
        <p:nvPicPr>
          <p:cNvPr id="6" name="Image 5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Imag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454774"/>
            <a:ext cx="1373505" cy="403225"/>
          </a:xfrm>
          <a:prstGeom prst="rect">
            <a:avLst/>
          </a:prstGeom>
          <a:noFill/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ICT - 122</a:t>
            </a:r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ln>
            <a:solidFill>
              <a:srgbClr val="00B050"/>
            </a:solidFill>
          </a:ln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heyscriptingguy/2014/07/15/keep-your-hands-clean-use-powershell-to-glue-strings-togeth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/>
          <p:cNvSpPr/>
          <p:nvPr/>
        </p:nvSpPr>
        <p:spPr>
          <a:xfrm>
            <a:off x="-108520" y="-99392"/>
            <a:ext cx="9252520" cy="695739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8892480" y="6453336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7284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Naviguer dans le système de fichier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58731"/>
              </p:ext>
            </p:extLst>
          </p:nvPr>
        </p:nvGraphicFramePr>
        <p:xfrm>
          <a:off x="539553" y="2204864"/>
          <a:ext cx="7632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1"/>
                <a:gridCol w="2304256"/>
                <a:gridCol w="3600399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PowerShell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Cmdlet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DIR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Get-ChildItem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Lister le contenu</a:t>
                      </a:r>
                      <a:r>
                        <a:rPr lang="fr-FR" baseline="0" dirty="0" smtClean="0"/>
                        <a:t> d’un répertoire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CD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Set-Location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Changer de répertoire courant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MD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New-Item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Créer</a:t>
                      </a:r>
                      <a:r>
                        <a:rPr lang="fr-FR" baseline="0" dirty="0" smtClean="0"/>
                        <a:t> un fichier/répertoire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Remove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Supprimer</a:t>
                      </a:r>
                      <a:r>
                        <a:rPr lang="fr-FR" baseline="0" dirty="0" smtClean="0"/>
                        <a:t> un fichier/répertoire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MOVE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Move-Item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Déplacer un fichier/répertoire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REN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Rename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Renommer un fichier/répertoire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COPY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Copy-Item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Copier un fichier/répertoire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263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chaînes de caractère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Comme </a:t>
            </a:r>
            <a:r>
              <a:rPr lang="fr-CH" dirty="0"/>
              <a:t>dans la plupart des langages scripts, les chaînes </a:t>
            </a:r>
            <a:r>
              <a:rPr lang="fr-CH" dirty="0" smtClean="0"/>
              <a:t>de caractères </a:t>
            </a:r>
            <a:r>
              <a:rPr lang="fr-CH" dirty="0"/>
              <a:t>sont délimitées par des guillemets simples ou doubles</a:t>
            </a:r>
            <a:r>
              <a:rPr lang="fr-CH" dirty="0" smtClean="0"/>
              <a:t>.</a:t>
            </a:r>
          </a:p>
          <a:p>
            <a:pPr lvl="1"/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'Hello‘</a:t>
            </a:r>
          </a:p>
          <a:p>
            <a:pPr lvl="1"/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'world‘</a:t>
            </a:r>
          </a:p>
          <a:p>
            <a:r>
              <a:rPr lang="fr-CH" dirty="0" smtClean="0"/>
              <a:t>Entre </a:t>
            </a:r>
            <a:r>
              <a:rPr lang="fr-CH" dirty="0"/>
              <a:t>guillemets simples, les variables ne sont </a:t>
            </a:r>
            <a:r>
              <a:rPr lang="fr-CH" dirty="0" smtClean="0"/>
              <a:t>pas substituées:</a:t>
            </a:r>
            <a:endParaRPr lang="fr-CH" dirty="0"/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Write-Host '$a $b'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=&gt; $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$b</a:t>
            </a:r>
          </a:p>
          <a:p>
            <a:r>
              <a:rPr lang="fr-CH" dirty="0" smtClean="0"/>
              <a:t>Entre </a:t>
            </a:r>
            <a:r>
              <a:rPr lang="fr-CH" dirty="0"/>
              <a:t>guillemets doubles, les variables sont substituées 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Write-Host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"$a $b"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=&gt; Hello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world</a:t>
            </a:r>
            <a:endParaRPr lang="fr-CH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258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Concaténation de chaînes de caractère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 compléter</a:t>
            </a:r>
            <a:br>
              <a:rPr lang="fr-CH" dirty="0"/>
            </a:br>
            <a:r>
              <a:rPr lang="fr-CH" dirty="0">
                <a:hlinkClick r:id="rId3"/>
              </a:rPr>
              <a:t>https://blogs.technet.microsoft.com/heyscriptingguy/2014/07/15/keep-your-hands-clean-use-powershell-to-glue-strings-together</a:t>
            </a:r>
            <a:r>
              <a:rPr lang="fr-CH" dirty="0" smtClean="0">
                <a:hlinkClick r:id="rId3"/>
              </a:rPr>
              <a:t>/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8449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Remplacement de chaîne de caractère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https://www.safaribooksonline.com/library/view/windows-powershell-cookbook/9780596528492/ch05s09.html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859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Substitution des variables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76800"/>
          </a:xfrm>
        </p:spPr>
        <p:txBody>
          <a:bodyPr/>
          <a:lstStyle/>
          <a:p>
            <a:r>
              <a:rPr lang="fr-CH" dirty="0" smtClean="0"/>
              <a:t>Syntaxe </a:t>
            </a:r>
            <a:r>
              <a:rPr lang="fr-CH" dirty="0"/>
              <a:t>d’accès à une propriété d’objet:</a:t>
            </a:r>
          </a:p>
          <a:p>
            <a:pPr lvl="1"/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$($</a:t>
            </a:r>
            <a:r>
              <a:rPr lang="fr-CH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objet.propriété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CH" dirty="0" err="1" smtClean="0"/>
              <a:t>PowerShell</a:t>
            </a:r>
            <a:r>
              <a:rPr lang="fr-CH" dirty="0" smtClean="0"/>
              <a:t> </a:t>
            </a:r>
            <a:r>
              <a:rPr lang="fr-CH" dirty="0"/>
              <a:t>substitue la variable.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dirty="0" smtClean="0"/>
              <a:t>Exemple</a:t>
            </a:r>
            <a:r>
              <a:rPr lang="fr-CH" dirty="0"/>
              <a:t>:</a:t>
            </a:r>
          </a:p>
          <a:p>
            <a:pPr lvl="1"/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fr-CH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Get-ChildItem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c:\</a:t>
            </a:r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config.sys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Write-Host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Taille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octets“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Taille 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 fichier = c:\config.sys.Length octets</a:t>
            </a:r>
          </a:p>
          <a:p>
            <a:r>
              <a:rPr lang="fr-CH" dirty="0" smtClean="0"/>
              <a:t>Il </a:t>
            </a:r>
            <a:r>
              <a:rPr lang="fr-CH" dirty="0"/>
              <a:t>faut donc écrire: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Write-Host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Taille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$($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a.Length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octets“</a:t>
            </a:r>
          </a:p>
          <a:p>
            <a:pPr lvl="1"/>
            <a:r>
              <a:rPr lang="fr-CH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=&gt; Taille </a:t>
            </a:r>
            <a:r>
              <a:rPr lang="fr-CH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du fichier = 10 octets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30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de la console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console démarre avec les droits de simple utilisateur</a:t>
            </a:r>
          </a:p>
          <a:p>
            <a:endParaRPr lang="fr-CH" dirty="0" smtClean="0"/>
          </a:p>
          <a:p>
            <a:r>
              <a:rPr lang="fr-CH" dirty="0" smtClean="0"/>
              <a:t>Les </a:t>
            </a:r>
            <a:r>
              <a:rPr lang="fr-CH" dirty="0"/>
              <a:t>droits sont donc limités</a:t>
            </a:r>
          </a:p>
          <a:p>
            <a:r>
              <a:rPr lang="fr-CH" dirty="0" smtClean="0"/>
              <a:t>Pour </a:t>
            </a:r>
            <a:r>
              <a:rPr lang="fr-CH" dirty="0"/>
              <a:t>ouvrir la console classique ou graphique (ISE) </a:t>
            </a:r>
            <a:r>
              <a:rPr lang="fr-CH" dirty="0" smtClean="0"/>
              <a:t>avec les </a:t>
            </a:r>
            <a:r>
              <a:rPr lang="fr-CH" dirty="0"/>
              <a:t>privilèges Administrateur </a:t>
            </a:r>
            <a:r>
              <a:rPr lang="fr-CH" dirty="0" smtClean="0"/>
              <a:t></a:t>
            </a:r>
          </a:p>
          <a:p>
            <a:pPr lvl="1"/>
            <a:r>
              <a:rPr lang="fr-CH" dirty="0" smtClean="0"/>
              <a:t>Clic </a:t>
            </a:r>
            <a:r>
              <a:rPr lang="fr-CH" dirty="0"/>
              <a:t>droit – </a:t>
            </a:r>
            <a:r>
              <a:rPr lang="fr-CH" b="1" dirty="0"/>
              <a:t>Exécuter en tant qu'administrateur</a:t>
            </a:r>
            <a:endParaRPr lang="fr-CH" dirty="0"/>
          </a:p>
        </p:txBody>
      </p:sp>
      <p:pic>
        <p:nvPicPr>
          <p:cNvPr id="1027" name="Picture 3" descr="C:\Users\Jerome.CHEVILLAT\Dropbox\Captures d'écran\Capture d'écran 2016-04-22 09.44.4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3" r="74773" b="1605"/>
          <a:stretch/>
        </p:blipFill>
        <p:spPr bwMode="auto">
          <a:xfrm>
            <a:off x="2267744" y="4293096"/>
            <a:ext cx="4613269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26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sécurité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des raisons de sécurité, les scripts ne sont pas activés par </a:t>
            </a:r>
            <a:r>
              <a:rPr lang="fr-CH" dirty="0" smtClean="0"/>
              <a:t>défaut dans </a:t>
            </a:r>
            <a:r>
              <a:rPr lang="fr-CH" dirty="0" err="1"/>
              <a:t>PowerShell</a:t>
            </a:r>
            <a:r>
              <a:rPr lang="fr-CH" dirty="0"/>
              <a:t>, il faut donc modifier la stratégie de sécurité </a:t>
            </a:r>
            <a:r>
              <a:rPr lang="fr-CH" dirty="0" err="1"/>
              <a:t>PowerShell</a:t>
            </a:r>
            <a:r>
              <a:rPr lang="fr-CH" dirty="0"/>
              <a:t>,</a:t>
            </a:r>
          </a:p>
          <a:p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Get-ExecutionPolicy</a:t>
            </a:r>
            <a:r>
              <a:rPr lang="fr-CH" dirty="0">
                <a:solidFill>
                  <a:srgbClr val="00B050"/>
                </a:solidFill>
              </a:rPr>
              <a:t> </a:t>
            </a:r>
            <a:r>
              <a:rPr lang="fr-CH" dirty="0"/>
              <a:t>retourne la stratégie actuelle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68775"/>
              </p:ext>
            </p:extLst>
          </p:nvPr>
        </p:nvGraphicFramePr>
        <p:xfrm>
          <a:off x="467544" y="3503384"/>
          <a:ext cx="799288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597666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Niveau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urier" pitchFamily="49" charset="0"/>
                        </a:rPr>
                        <a:t>Restricted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Scripts et fichiers de configuration sont bloqués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urier" pitchFamily="49" charset="0"/>
                        </a:rPr>
                        <a:t>AllSigned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Scripts et fichiers de config doivent être signés, source autorisée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urier" pitchFamily="49" charset="0"/>
                        </a:rPr>
                        <a:t>RemoteSigned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Scripts et fichiers de config téléchargés d’Internet doivent être signés, source autorisée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latin typeface="Courier" pitchFamily="49" charset="0"/>
                        </a:rPr>
                        <a:t>Unrestricted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Scripts et fichiers de config téléchargés d’Internet demanderons une confirmation avant exécution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34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sécurité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b="1" dirty="0"/>
              <a:t>Pour pouvoir exécuter des </a:t>
            </a:r>
            <a:r>
              <a:rPr lang="fr-CH" b="1" dirty="0" smtClean="0"/>
              <a:t>scripts</a:t>
            </a:r>
            <a:r>
              <a:rPr lang="fr-CH" dirty="0" smtClean="0"/>
              <a:t>:</a:t>
            </a:r>
          </a:p>
          <a:p>
            <a:r>
              <a:rPr lang="fr-CH" dirty="0" smtClean="0"/>
              <a:t>Démarrer </a:t>
            </a:r>
            <a:r>
              <a:rPr lang="fr-CH" dirty="0"/>
              <a:t>la console en Administrateur</a:t>
            </a:r>
          </a:p>
          <a:p>
            <a:r>
              <a:rPr lang="fr-CH" dirty="0" smtClean="0"/>
              <a:t>Modifier </a:t>
            </a:r>
            <a:r>
              <a:rPr lang="fr-CH" dirty="0"/>
              <a:t>la stratégie de </a:t>
            </a:r>
            <a:r>
              <a:rPr lang="fr-CH" dirty="0" smtClean="0"/>
              <a:t>sécurité</a:t>
            </a:r>
            <a:br>
              <a:rPr lang="fr-CH" dirty="0" smtClean="0"/>
            </a:br>
            <a:r>
              <a:rPr lang="fr-CH" dirty="0" smtClean="0"/>
              <a:t>par </a:t>
            </a:r>
            <a:r>
              <a:rPr lang="fr-CH" dirty="0"/>
              <a:t>exemple: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Set-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ExecutionPolicy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RemoteSigned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  <a:p>
            <a:r>
              <a:rPr lang="fr-CH" dirty="0" smtClean="0"/>
              <a:t>Les </a:t>
            </a:r>
            <a:r>
              <a:rPr lang="fr-CH" dirty="0"/>
              <a:t>scripts doivent avoir l’extension </a:t>
            </a:r>
            <a:r>
              <a:rPr lang="fr-CH" i="1" dirty="0"/>
              <a:t>.ps1</a:t>
            </a:r>
          </a:p>
          <a:p>
            <a:r>
              <a:rPr lang="fr-CH" dirty="0" smtClean="0"/>
              <a:t>Double-clique </a:t>
            </a:r>
            <a:r>
              <a:rPr lang="fr-CH" dirty="0"/>
              <a:t>pas possible (améliore la </a:t>
            </a:r>
            <a:r>
              <a:rPr lang="fr-CH" dirty="0" smtClean="0"/>
              <a:t>sécurité)</a:t>
            </a:r>
            <a:br>
              <a:rPr lang="fr-CH" dirty="0" smtClean="0"/>
            </a:br>
            <a:r>
              <a:rPr lang="fr-CH" dirty="0" smtClean="0"/>
              <a:t>Seulement </a:t>
            </a:r>
            <a:r>
              <a:rPr lang="fr-CH" dirty="0"/>
              <a:t>depuis </a:t>
            </a:r>
            <a:r>
              <a:rPr lang="fr-CH" dirty="0" err="1"/>
              <a:t>PowerShell</a:t>
            </a:r>
            <a:r>
              <a:rPr lang="fr-CH" dirty="0"/>
              <a:t> si la stratégie est OK</a:t>
            </a:r>
          </a:p>
          <a:p>
            <a:r>
              <a:rPr lang="fr-CH" dirty="0" smtClean="0"/>
              <a:t>Depuis </a:t>
            </a:r>
            <a:r>
              <a:rPr lang="fr-CH" dirty="0"/>
              <a:t>la fenêtre exécuter avec le chemin </a:t>
            </a:r>
            <a:r>
              <a:rPr lang="fr-CH" dirty="0" smtClean="0"/>
              <a:t>complet</a:t>
            </a:r>
            <a:br>
              <a:rPr lang="fr-CH" dirty="0" smtClean="0"/>
            </a:br>
            <a:r>
              <a:rPr lang="fr-CH" dirty="0" smtClean="0"/>
              <a:t>par exemple:</a:t>
            </a:r>
            <a:br>
              <a:rPr lang="fr-CH" dirty="0" smtClean="0"/>
            </a:br>
            <a:r>
              <a:rPr lang="en-US" sz="2000" b="1" dirty="0" err="1" smtClean="0">
                <a:solidFill>
                  <a:srgbClr val="00B050"/>
                </a:solidFill>
                <a:latin typeface="Courier" pitchFamily="49" charset="0"/>
              </a:rPr>
              <a:t>powershell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-</a:t>
            </a:r>
            <a:r>
              <a:rPr lang="en-US" sz="2000" b="1" dirty="0" err="1" smtClean="0">
                <a:solidFill>
                  <a:srgbClr val="00B050"/>
                </a:solidFill>
                <a:latin typeface="Courier" pitchFamily="49" charset="0"/>
              </a:rPr>
              <a:t>noexit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-command 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"c:\122\HelloWorld.ps1"</a:t>
            </a:r>
            <a:endParaRPr lang="fr-CH" sz="2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811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commentaires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Commentaires en ligne</a:t>
            </a:r>
            <a:br>
              <a:rPr lang="fr-CH" dirty="0" smtClean="0"/>
            </a:b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b="1" dirty="0" err="1" smtClean="0">
                <a:solidFill>
                  <a:srgbClr val="00B050"/>
                </a:solidFill>
                <a:latin typeface="Courier" pitchFamily="49" charset="0"/>
              </a:rPr>
              <a:t>Write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-Host «Hello World" 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# 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ici un commentaire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sz="2000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# 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ici 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aussi</a:t>
            </a:r>
            <a:b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err="1" smtClean="0">
                <a:solidFill>
                  <a:srgbClr val="00B050"/>
                </a:solidFill>
                <a:latin typeface="Courier" pitchFamily="49" charset="0"/>
              </a:rPr>
              <a:t>Write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-Host "Bonjour"</a:t>
            </a:r>
          </a:p>
          <a:p>
            <a:endParaRPr lang="fr-CH" sz="2000" b="1" dirty="0">
              <a:solidFill>
                <a:srgbClr val="00B050"/>
              </a:solidFill>
              <a:latin typeface="Courier" pitchFamily="49" charset="0"/>
            </a:endParaRPr>
          </a:p>
          <a:p>
            <a:r>
              <a:rPr lang="fr-CH" dirty="0" smtClean="0"/>
              <a:t>Bloc de commentaires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&lt;# 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du commentaire ici ...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... et 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ici 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aussi</a:t>
            </a:r>
            <a:b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#&gt;</a:t>
            </a:r>
            <a:endParaRPr lang="fr-CH" sz="2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82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Langage </a:t>
            </a:r>
            <a:r>
              <a:rPr lang="fr-CH" dirty="0"/>
              <a:t>non typé</a:t>
            </a:r>
          </a:p>
          <a:p>
            <a:r>
              <a:rPr lang="fr-CH" dirty="0" smtClean="0"/>
              <a:t>Type </a:t>
            </a:r>
            <a:r>
              <a:rPr lang="fr-CH" dirty="0"/>
              <a:t>défini lors de chaque affectation</a:t>
            </a:r>
          </a:p>
          <a:p>
            <a:r>
              <a:rPr lang="fr-CH" dirty="0" smtClean="0"/>
              <a:t>Le </a:t>
            </a:r>
            <a:r>
              <a:rPr lang="fr-CH" dirty="0"/>
              <a:t>nom de variable débute par un </a:t>
            </a:r>
            <a:r>
              <a:rPr lang="fr-CH" dirty="0" smtClean="0"/>
              <a:t>$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fltCarLength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= 4.56</a:t>
            </a:r>
          </a:p>
          <a:p>
            <a:r>
              <a:rPr lang="fr-CH" dirty="0" smtClean="0"/>
              <a:t>Pour </a:t>
            </a:r>
            <a:r>
              <a:rPr lang="fr-CH" dirty="0"/>
              <a:t>connaître son type exact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fltCarLength.GetType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()</a:t>
            </a:r>
          </a:p>
          <a:p>
            <a:r>
              <a:rPr lang="fr-CH" dirty="0" smtClean="0"/>
              <a:t>Le </a:t>
            </a:r>
            <a:r>
              <a:rPr lang="fr-CH" dirty="0"/>
              <a:t>typage reste </a:t>
            </a:r>
            <a:r>
              <a:rPr lang="fr-CH" dirty="0" smtClean="0"/>
              <a:t>possible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int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intCptAge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=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2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intCptAge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= 'A'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=&gt;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IMPOSSIBLE</a:t>
            </a:r>
          </a:p>
          <a:p>
            <a:r>
              <a:rPr lang="fr-CH" dirty="0" smtClean="0"/>
              <a:t>Récupération </a:t>
            </a:r>
            <a:r>
              <a:rPr lang="fr-CH" dirty="0"/>
              <a:t>de </a:t>
            </a:r>
            <a:r>
              <a:rPr lang="fr-CH" dirty="0" smtClean="0"/>
              <a:t>valeur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int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intCptAge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= Read-Host "Entrez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l'age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du capitaine: 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588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Lisez moi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876800"/>
          </a:xfrm>
        </p:spPr>
        <p:txBody>
          <a:bodyPr>
            <a:normAutofit/>
          </a:bodyPr>
          <a:lstStyle/>
          <a:p>
            <a:r>
              <a:rPr lang="fr-FR" dirty="0" smtClean="0"/>
              <a:t>Ce support de cours est distribué sous licence </a:t>
            </a:r>
            <a:r>
              <a:rPr lang="fr-FR" dirty="0" err="1" smtClean="0"/>
              <a:t>Creative</a:t>
            </a:r>
            <a:r>
              <a:rPr lang="fr-FR" dirty="0" smtClean="0"/>
              <a:t> Commons </a:t>
            </a:r>
            <a:r>
              <a:rPr lang="fr-CH" dirty="0" smtClean="0"/>
              <a:t>3.0 (</a:t>
            </a:r>
            <a:r>
              <a:rPr lang="fr-CH" dirty="0"/>
              <a:t>CC BY-NC-SA 3.0 FR)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Commentaires, suggestions et report de bugs sont à adresser à </a:t>
            </a:r>
            <a:br>
              <a:rPr lang="fr-FR" dirty="0" smtClean="0"/>
            </a:br>
            <a:r>
              <a:rPr lang="fr-FR" dirty="0" smtClean="0"/>
              <a:t>jct@cpnv.ch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Pour imprimer ce cours sans les diapositives masquées n’oubliez pas de décocher l’option (sous Windows)</a:t>
            </a:r>
            <a:br>
              <a:rPr lang="fr-FR" dirty="0" smtClean="0"/>
            </a:br>
            <a:r>
              <a:rPr lang="fr-FR" dirty="0" smtClean="0"/>
              <a:t>« Imprimer les diapositives masquées »</a:t>
            </a:r>
            <a:endParaRPr lang="fr-CH" dirty="0"/>
          </a:p>
        </p:txBody>
      </p:sp>
      <p:pic>
        <p:nvPicPr>
          <p:cNvPr id="1026" name="Picture 2" descr="C:\Users\Jerome.CHEVILLAT\Dropbox\Captures d'écran\Capture d'écran 2016-05-03 16.59.1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25138" r="73293" b="46844"/>
          <a:stretch/>
        </p:blipFill>
        <p:spPr bwMode="auto">
          <a:xfrm>
            <a:off x="6324183" y="4442436"/>
            <a:ext cx="2424281" cy="215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irrors.creativecommons.org/presskit/buttons/88x31/png/by-nc-sa.e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858" y="1772816"/>
            <a:ext cx="2200947" cy="77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dirty="0" smtClean="0"/>
              <a:t>Automatiser des procédures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4448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PowerShell</a:t>
            </a:r>
            <a:r>
              <a:rPr lang="fr-FR" dirty="0" smtClean="0"/>
              <a:t> contient un certain nombre de variables spéciales, en voici quelques unes:</a:t>
            </a:r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6259"/>
              </p:ext>
            </p:extLst>
          </p:nvPr>
        </p:nvGraphicFramePr>
        <p:xfrm>
          <a:off x="467544" y="2924944"/>
          <a:ext cx="799288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$_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Objet courant, </a:t>
                      </a:r>
                      <a:r>
                        <a:rPr lang="fr-FR" dirty="0" err="1" smtClean="0"/>
                        <a:t>where-object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foreach-object</a:t>
                      </a:r>
                      <a:r>
                        <a:rPr lang="fr-FR" dirty="0" smtClean="0"/>
                        <a:t>, switch, filtres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$?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Booléen pour savoir si la dernière opération a réussi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</a:t>
                      </a:r>
                      <a:r>
                        <a:rPr lang="fr-FR" dirty="0" err="1" smtClean="0">
                          <a:latin typeface="Courier" pitchFamily="49" charset="0"/>
                        </a:rPr>
                        <a:t>Args</a:t>
                      </a:r>
                      <a:endParaRPr lang="fr-FR" dirty="0" smtClean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Tableau des arguments passés à une fonction ou un script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</a:t>
                      </a:r>
                      <a:r>
                        <a:rPr lang="fr-FR" dirty="0" err="1" smtClean="0">
                          <a:latin typeface="Courier" pitchFamily="49" charset="0"/>
                        </a:rPr>
                        <a:t>Error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Tableau des erreurs de la dernière session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$Home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Répertoire</a:t>
                      </a:r>
                      <a:r>
                        <a:rPr lang="fr-FR" baseline="0" dirty="0" smtClean="0"/>
                        <a:t> de base de l’utilisateur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$Host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Information sur l’hôte qui exécute </a:t>
                      </a:r>
                      <a:r>
                        <a:rPr lang="fr-FR" dirty="0" err="1" smtClean="0"/>
                        <a:t>PowerShell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Courier" pitchFamily="49" charset="0"/>
                        </a:rPr>
                        <a:t>$PWD</a:t>
                      </a:r>
                      <a:endParaRPr lang="fr-CH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Indique le chemin</a:t>
                      </a:r>
                      <a:r>
                        <a:rPr lang="fr-FR" baseline="0" dirty="0" smtClean="0"/>
                        <a:t> complet du répertoire actif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151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constantes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Dans </a:t>
            </a:r>
            <a:r>
              <a:rPr lang="fr-CH" dirty="0" err="1"/>
              <a:t>PowerShell</a:t>
            </a:r>
            <a:r>
              <a:rPr lang="fr-CH" dirty="0"/>
              <a:t> une constante est déclarée lorsqu’elle reçoit une </a:t>
            </a:r>
            <a:r>
              <a:rPr lang="fr-CH" dirty="0" smtClean="0"/>
              <a:t>valeur qui </a:t>
            </a:r>
            <a:r>
              <a:rPr lang="fr-CH" dirty="0"/>
              <a:t>ne pourra pas changer ni être </a:t>
            </a:r>
            <a:r>
              <a:rPr lang="fr-CH" dirty="0" smtClean="0"/>
              <a:t>effacée: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en-US" b="1" dirty="0" smtClean="0">
                <a:solidFill>
                  <a:srgbClr val="00B050"/>
                </a:solidFill>
                <a:latin typeface="Courier" pitchFamily="49" charset="0"/>
              </a:rPr>
              <a:t>Set-Variable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-</a:t>
            </a:r>
            <a:r>
              <a:rPr lang="en-US" b="1" dirty="0" smtClean="0">
                <a:solidFill>
                  <a:srgbClr val="00B050"/>
                </a:solidFill>
                <a:latin typeface="Courier" pitchFamily="49" charset="0"/>
              </a:rPr>
              <a:t>name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INTCARLENGTH -value 4.56 </a:t>
            </a:r>
            <a:r>
              <a:rPr lang="en-US" b="1" dirty="0" smtClean="0">
                <a:solidFill>
                  <a:srgbClr val="00B050"/>
                </a:solidFill>
                <a:latin typeface="Courier" pitchFamily="49" charset="0"/>
              </a:rPr>
              <a:t>-option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constant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850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arithmétiques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88055"/>
              </p:ext>
            </p:extLst>
          </p:nvPr>
        </p:nvGraphicFramePr>
        <p:xfrm>
          <a:off x="1524000" y="270892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+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Addition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Soustraction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*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Multiplication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/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Division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&amp;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Reste de la division</a:t>
                      </a:r>
                      <a:r>
                        <a:rPr lang="fr-FR" baseline="0" dirty="0" smtClean="0"/>
                        <a:t> entière (modulo)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362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fr-CH" dirty="0" smtClean="0"/>
              <a:t>Les opérateurs retourne un booléen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de comparaison</a:t>
            </a:r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77063"/>
              </p:ext>
            </p:extLst>
          </p:nvPr>
        </p:nvGraphicFramePr>
        <p:xfrm>
          <a:off x="1524000" y="227687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eq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Egal à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-ne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Différent de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-gt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Supérieur à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ge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Supérieur</a:t>
                      </a:r>
                      <a:r>
                        <a:rPr lang="fr-FR" baseline="0" dirty="0" smtClean="0"/>
                        <a:t> ou égal à 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lt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Inférieur à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-le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Inférieur ou égal à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42916"/>
              </p:ext>
            </p:extLst>
          </p:nvPr>
        </p:nvGraphicFramePr>
        <p:xfrm>
          <a:off x="1532588" y="4944760"/>
          <a:ext cx="6096000" cy="1280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like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Correspondance</a:t>
                      </a:r>
                      <a:r>
                        <a:rPr lang="fr-FR" baseline="0" dirty="0" smtClean="0"/>
                        <a:t> à l’aide du caractère * ou ?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notlike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de correspondance à l’aide du caractère * ou ?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338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</a:t>
            </a:r>
            <a:r>
              <a:rPr lang="fr-FR" dirty="0" err="1" smtClean="0"/>
              <a:t>RegEx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905"/>
              </p:ext>
            </p:extLst>
          </p:nvPr>
        </p:nvGraphicFramePr>
        <p:xfrm>
          <a:off x="1532588" y="2924944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-match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Correspondance dans une </a:t>
                      </a:r>
                      <a:r>
                        <a:rPr lang="fr-FR" dirty="0" err="1" smtClean="0"/>
                        <a:t>RegEx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nomatch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de correspondance dans une </a:t>
                      </a:r>
                      <a:r>
                        <a:rPr lang="fr-FR" dirty="0" err="1" smtClean="0"/>
                        <a:t>RegEx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879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L’opérateur de remplacement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Les opérateurs logiques</a:t>
            </a:r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38318"/>
              </p:ext>
            </p:extLst>
          </p:nvPr>
        </p:nvGraphicFramePr>
        <p:xfrm>
          <a:off x="1532588" y="234888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-replace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Permet</a:t>
                      </a:r>
                      <a:r>
                        <a:rPr lang="fr-FR" baseline="0" dirty="0" smtClean="0"/>
                        <a:t> de remplacer tout ou une partie d’une valeur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42285"/>
              </p:ext>
            </p:extLst>
          </p:nvPr>
        </p:nvGraphicFramePr>
        <p:xfrm>
          <a:off x="1547664" y="44551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88"/>
                <a:gridCol w="40561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-and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 logique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-or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 logique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-not ou !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 logique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-</a:t>
                      </a:r>
                      <a:r>
                        <a:rPr lang="fr-FR" b="1" dirty="0" err="1" smtClean="0">
                          <a:latin typeface="Courier" pitchFamily="49" charset="0"/>
                        </a:rPr>
                        <a:t>xor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 exclusif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210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opérateurs de redirection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24876"/>
              </p:ext>
            </p:extLst>
          </p:nvPr>
        </p:nvGraphicFramePr>
        <p:xfrm>
          <a:off x="827584" y="2321664"/>
          <a:ext cx="727280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54461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Signification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&gt;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Redirection du</a:t>
                      </a:r>
                      <a:r>
                        <a:rPr lang="fr-FR" baseline="0" dirty="0" smtClean="0"/>
                        <a:t> flux vers un fichier (remplacement)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&gt;&gt;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Redirection du flux vers un fichier (ajour à la fin)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2&gt;&amp;1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Redirige</a:t>
                      </a:r>
                      <a:r>
                        <a:rPr lang="fr-FR" baseline="0" dirty="0" smtClean="0"/>
                        <a:t> les messages d’erreurs vers la sortie standard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2&gt;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Redirection des erreurs vers un fichier (remplacement)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latin typeface="Courier" pitchFamily="49" charset="0"/>
                        </a:rPr>
                        <a:t>2&gt;&gt;</a:t>
                      </a:r>
                      <a:endParaRPr lang="fr-CH" b="1" dirty="0"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Redirection des erreurs vers un</a:t>
                      </a:r>
                      <a:r>
                        <a:rPr lang="fr-FR" baseline="0" dirty="0" smtClean="0"/>
                        <a:t> fichier (ajout à la fin)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046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pipeline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La sortie d'une commande est redirigée vers l'entrée de la </a:t>
            </a:r>
            <a:r>
              <a:rPr lang="fr-CH" dirty="0" smtClean="0"/>
              <a:t>suivante sous </a:t>
            </a:r>
            <a:r>
              <a:rPr lang="fr-CH" dirty="0"/>
              <a:t>forme d'objet</a:t>
            </a:r>
          </a:p>
          <a:p>
            <a:endParaRPr lang="fr-CH" dirty="0" smtClean="0"/>
          </a:p>
          <a:p>
            <a:r>
              <a:rPr lang="fr-CH" sz="2000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-Command 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| Out-File -</a:t>
            </a:r>
            <a:r>
              <a:rPr lang="fr-CH" sz="2000" b="1" dirty="0" err="1" smtClean="0">
                <a:solidFill>
                  <a:srgbClr val="00B050"/>
                </a:solidFill>
                <a:latin typeface="Courier" pitchFamily="49" charset="0"/>
              </a:rPr>
              <a:t>FilePath</a:t>
            </a:r>
            <a:r>
              <a:rPr lang="fr-CH" sz="2000" b="1" dirty="0" smtClean="0">
                <a:solidFill>
                  <a:srgbClr val="00B050"/>
                </a:solidFill>
                <a:latin typeface="Courier" pitchFamily="49" charset="0"/>
              </a:rPr>
              <a:t> 'd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:\</a:t>
            </a:r>
            <a:r>
              <a:rPr lang="fr-CH" sz="2000" b="1" dirty="0" err="1">
                <a:solidFill>
                  <a:srgbClr val="00B050"/>
                </a:solidFill>
                <a:latin typeface="Courier" pitchFamily="49" charset="0"/>
              </a:rPr>
              <a:t>temp</a:t>
            </a:r>
            <a:r>
              <a:rPr lang="fr-CH" sz="2000" b="1" dirty="0">
                <a:solidFill>
                  <a:srgbClr val="00B050"/>
                </a:solidFill>
                <a:latin typeface="Courier" pitchFamily="49" charset="0"/>
              </a:rPr>
              <a:t>\file.txt\</a:t>
            </a:r>
          </a:p>
          <a:p>
            <a:endParaRPr lang="fr-CH" dirty="0" smtClean="0"/>
          </a:p>
          <a:p>
            <a:r>
              <a:rPr lang="fr-CH" dirty="0" smtClean="0"/>
              <a:t>Filtre </a:t>
            </a:r>
            <a:r>
              <a:rPr lang="fr-CH" dirty="0" err="1" smtClean="0"/>
              <a:t>Where</a:t>
            </a:r>
            <a:r>
              <a:rPr lang="fr-CH" dirty="0" smtClean="0"/>
              <a:t>-Object</a:t>
            </a:r>
            <a:br>
              <a:rPr lang="fr-CH" dirty="0" smtClean="0"/>
            </a:br>
            <a:r>
              <a:rPr lang="fr-CH" dirty="0" smtClean="0"/>
              <a:t>Liste </a:t>
            </a:r>
            <a:r>
              <a:rPr lang="fr-CH" dirty="0"/>
              <a:t>de tous les services </a:t>
            </a:r>
            <a:r>
              <a:rPr lang="fr-CH" b="1" dirty="0" smtClean="0"/>
              <a:t>stoppés</a:t>
            </a:r>
            <a:br>
              <a:rPr lang="fr-CH" b="1" dirty="0" smtClean="0"/>
            </a:br>
            <a:r>
              <a:rPr lang="fr-CH" b="1" dirty="0" smtClean="0"/>
              <a:t/>
            </a:r>
            <a:br>
              <a:rPr lang="fr-CH" b="1" dirty="0" smtClean="0"/>
            </a:b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Get-Service 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|Where-Object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{$_.Status 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-</a:t>
            </a:r>
            <a:r>
              <a:rPr lang="en-US" sz="2000" b="1" dirty="0" err="1" smtClean="0">
                <a:solidFill>
                  <a:srgbClr val="00B050"/>
                </a:solidFill>
                <a:latin typeface="Courier" pitchFamily="49" charset="0"/>
              </a:rPr>
              <a:t>eq</a:t>
            </a:r>
            <a:r>
              <a:rPr lang="en-US" sz="2000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urier" pitchFamily="49" charset="0"/>
              </a:rPr>
              <a:t>'Stopped'}</a:t>
            </a:r>
            <a:endParaRPr lang="fr-CH" sz="2000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45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à une dimension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Déclaration </a:t>
            </a:r>
            <a:r>
              <a:rPr lang="fr-CH" dirty="0" smtClean="0"/>
              <a:t>– initialisation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= 1, 5, 10, 15,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20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= 1..10</a:t>
            </a:r>
          </a:p>
          <a:p>
            <a:r>
              <a:rPr lang="fr-CH" dirty="0" smtClean="0"/>
              <a:t>Déclaration </a:t>
            </a:r>
            <a:r>
              <a:rPr lang="fr-CH" dirty="0"/>
              <a:t>avec type </a:t>
            </a:r>
            <a:r>
              <a:rPr lang="fr-CH" dirty="0" smtClean="0"/>
              <a:t>forcé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int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[]]$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= 1, 2, 3</a:t>
            </a:r>
          </a:p>
          <a:p>
            <a:r>
              <a:rPr lang="fr-CH" dirty="0" smtClean="0"/>
              <a:t>Accès </a:t>
            </a:r>
            <a:r>
              <a:rPr lang="fr-CH" dirty="0"/>
              <a:t>aux </a:t>
            </a:r>
            <a:r>
              <a:rPr lang="fr-CH" dirty="0" smtClean="0"/>
              <a:t>valeurs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[0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=&gt; 1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[0,2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=&gt;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1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3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[0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..2]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=&gt;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1 2 3</a:t>
            </a:r>
          </a:p>
          <a:p>
            <a:r>
              <a:rPr lang="fr-CH" dirty="0" smtClean="0"/>
              <a:t>Taille </a:t>
            </a:r>
            <a:r>
              <a:rPr lang="fr-CH" dirty="0"/>
              <a:t>du </a:t>
            </a:r>
            <a:r>
              <a:rPr lang="fr-CH" dirty="0" smtClean="0"/>
              <a:t>tableau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tab_intVar.Length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28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 à une dimension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Concaténer 2 tableaux avec l'opérateur </a:t>
            </a:r>
            <a:r>
              <a:rPr lang="fr-CH" dirty="0" smtClean="0"/>
              <a:t>+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tab_carDebut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='s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', 'a',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'l‘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tab_fin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='u', 't‘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tab_carDebut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+$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tab_fin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=&gt;'s' 'a' 'l' 'u' 't'</a:t>
            </a:r>
          </a:p>
          <a:p>
            <a:r>
              <a:rPr lang="fr-CH" dirty="0" smtClean="0"/>
              <a:t>Ajout </a:t>
            </a:r>
            <a:r>
              <a:rPr lang="fr-CH" dirty="0"/>
              <a:t>d'éléments avec l'opérateur </a:t>
            </a:r>
            <a:r>
              <a:rPr lang="fr-CH" dirty="0" smtClean="0"/>
              <a:t>+=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tab_carHello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='s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', 'a',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'l‘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tab_carHello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+='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u','t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'=&gt;'s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' 'a' 'l' 'u' 't'</a:t>
            </a:r>
          </a:p>
          <a:p>
            <a:r>
              <a:rPr lang="fr-CH" dirty="0" smtClean="0"/>
              <a:t>Suppression </a:t>
            </a:r>
            <a:r>
              <a:rPr lang="fr-CH" dirty="0"/>
              <a:t>impossible </a:t>
            </a:r>
            <a:r>
              <a:rPr lang="fr-CH" dirty="0" smtClean="0"/>
              <a:t>mais… enlevons </a:t>
            </a:r>
            <a:r>
              <a:rPr lang="fr-CH" dirty="0"/>
              <a:t>l'élément numéro 4 par </a:t>
            </a:r>
            <a:r>
              <a:rPr lang="fr-CH" dirty="0" smtClean="0"/>
              <a:t>copie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= 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[0..3 + 5]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636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ICT122 – Introduction à </a:t>
            </a:r>
            <a:r>
              <a:rPr lang="fr-FR" sz="4800" dirty="0" err="1" smtClean="0"/>
              <a:t>PowerShell</a:t>
            </a:r>
            <a:endParaRPr lang="fr-CH" sz="48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757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à plusieurs dimensions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r>
              <a:rPr lang="fr-CH" dirty="0" smtClean="0"/>
              <a:t>Idem </a:t>
            </a:r>
            <a:r>
              <a:rPr lang="fr-CH" dirty="0"/>
              <a:t>que les tableaux à une dimension, on rajoute </a:t>
            </a:r>
            <a:r>
              <a:rPr lang="fr-CH" dirty="0" smtClean="0"/>
              <a:t>les indices </a:t>
            </a:r>
            <a:r>
              <a:rPr lang="fr-CH" dirty="0"/>
              <a:t>en fonction des </a:t>
            </a:r>
            <a:r>
              <a:rPr lang="fr-CH" dirty="0" smtClean="0"/>
              <a:t>dimensions</a:t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da-DK" b="1" dirty="0" smtClean="0">
                <a:solidFill>
                  <a:srgbClr val="00B050"/>
                </a:solidFill>
                <a:latin typeface="Courier" pitchFamily="49" charset="0"/>
              </a:rPr>
              <a:t>$tab_intVar </a:t>
            </a:r>
            <a:r>
              <a:rPr lang="da-DK" b="1" dirty="0">
                <a:solidFill>
                  <a:srgbClr val="00B050"/>
                </a:solidFill>
                <a:latin typeface="Courier" pitchFamily="49" charset="0"/>
              </a:rPr>
              <a:t>= (11, 12, 13),(21,22,23</a:t>
            </a:r>
            <a:r>
              <a:rPr lang="da-DK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da-DK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[0] -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&gt;=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11 12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13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tab_intVar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[0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[1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]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-&gt;=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12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4714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associatifs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CH" dirty="0"/>
              <a:t>L'indice est une </a:t>
            </a:r>
            <a:r>
              <a:rPr lang="fr-CH" dirty="0" smtClean="0"/>
              <a:t>clé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NomTableau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=@{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cle1 = elem1; cle2=elem2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;…}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it-IT" b="1" dirty="0" smtClean="0">
                <a:solidFill>
                  <a:srgbClr val="00B050"/>
                </a:solidFill>
                <a:latin typeface="Courier" pitchFamily="49" charset="0"/>
              </a:rPr>
              <a:t>$tab_intAge=@{</a:t>
            </a:r>
            <a:r>
              <a:rPr lang="it-IT" b="1" dirty="0">
                <a:solidFill>
                  <a:srgbClr val="00B050"/>
                </a:solidFill>
                <a:latin typeface="Courier" pitchFamily="49" charset="0"/>
              </a:rPr>
              <a:t>Bob = 12; Al= 16; Luc = 14</a:t>
            </a:r>
            <a:r>
              <a:rPr lang="it-IT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br>
              <a:rPr lang="it-IT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tab_intAge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['Bob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']=&gt;12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179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conditionnelle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if (expression booléenne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elseif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(expression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booléenne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else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70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switch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CH" sz="2000" dirty="0"/>
              <a:t>Le switch correspond à une suite de </a:t>
            </a:r>
            <a:r>
              <a:rPr lang="fr-CH" sz="2000" dirty="0" smtClean="0">
                <a:latin typeface="Courier" pitchFamily="49" charset="0"/>
              </a:rPr>
              <a:t>if.. </a:t>
            </a:r>
            <a:r>
              <a:rPr lang="fr-CH" sz="2000" dirty="0" err="1" smtClean="0">
                <a:latin typeface="Courier" pitchFamily="49" charset="0"/>
              </a:rPr>
              <a:t>elseif</a:t>
            </a:r>
            <a:r>
              <a:rPr lang="fr-CH" sz="2000" dirty="0" smtClean="0">
                <a:latin typeface="Courier" pitchFamily="49" charset="0"/>
              </a:rPr>
              <a:t> </a:t>
            </a:r>
            <a:r>
              <a:rPr lang="fr-CH" sz="2000" dirty="0"/>
              <a:t>avec la possibilité </a:t>
            </a:r>
            <a:r>
              <a:rPr lang="fr-CH" sz="2000" dirty="0" smtClean="0"/>
              <a:t>d’avoir un </a:t>
            </a:r>
            <a:r>
              <a:rPr lang="fr-CH" sz="2000" dirty="0"/>
              <a:t>bloc par défaut qui sera exécuté si il n’y a pas eu de </a:t>
            </a:r>
            <a:r>
              <a:rPr lang="fr-CH" sz="2000" dirty="0" smtClean="0"/>
              <a:t>correspondance avec </a:t>
            </a:r>
            <a:r>
              <a:rPr lang="fr-CH" sz="2000" dirty="0"/>
              <a:t>la condition</a:t>
            </a:r>
            <a:r>
              <a:rPr lang="fr-CH" sz="2000" dirty="0" smtClean="0"/>
              <a:t>.</a:t>
            </a:r>
          </a:p>
          <a:p>
            <a:pPr marL="0" indent="0">
              <a:buNone/>
            </a:pPr>
            <a:endParaRPr lang="fr-CH" sz="2000" dirty="0" smtClean="0"/>
          </a:p>
          <a:p>
            <a:pPr marL="0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switch </a:t>
            </a: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(expression</a:t>
            </a: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){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Valeur1 {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	</a:t>
            </a: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instructions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Valeur2 {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Default {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endParaRPr lang="fr-CH" sz="1800" b="1" dirty="0">
              <a:solidFill>
                <a:srgbClr val="00B050"/>
              </a:solidFill>
              <a:latin typeface="Courier" pitchFamily="49" charset="0"/>
            </a:endParaRPr>
          </a:p>
          <a:p>
            <a:pPr marL="274320" lvl="1" indent="0">
              <a:buNone/>
            </a:pP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fr-CH" sz="1800" b="1" dirty="0">
                <a:solidFill>
                  <a:srgbClr val="00B050"/>
                </a:solidFill>
                <a:latin typeface="Courier" pitchFamily="49" charset="0"/>
              </a:rPr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191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 err="1" smtClean="0"/>
              <a:t>While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while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(expression booléenne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  <a:p>
            <a:r>
              <a:rPr lang="fr-CH" b="1" dirty="0" smtClean="0"/>
              <a:t>Do-</a:t>
            </a:r>
            <a:r>
              <a:rPr lang="fr-CH" b="1" dirty="0" err="1" smtClean="0"/>
              <a:t>While</a:t>
            </a:r>
            <a:r>
              <a:rPr lang="fr-CH" b="1" dirty="0" smtClean="0"/>
              <a:t/>
            </a:r>
            <a:br>
              <a:rPr lang="fr-CH" b="1" dirty="0" smtClean="0"/>
            </a:br>
            <a:r>
              <a:rPr lang="fr-CH" b="1" dirty="0"/>
              <a:t/>
            </a:r>
            <a:br>
              <a:rPr lang="fr-CH" b="1" dirty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do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instructions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while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(expression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booléenne)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12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b="1" dirty="0" smtClean="0"/>
          </a:p>
          <a:p>
            <a:r>
              <a:rPr lang="fr-CH" b="1" dirty="0" smtClean="0"/>
              <a:t>For</a:t>
            </a:r>
            <a:br>
              <a:rPr lang="fr-CH" b="1" dirty="0" smtClean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for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(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expr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. initiale;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expr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. booléenne;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expr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. finale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</a:p>
          <a:p>
            <a:endParaRPr lang="fr-CH" dirty="0"/>
          </a:p>
          <a:p>
            <a:r>
              <a:rPr lang="fr-CH" dirty="0" smtClean="0"/>
              <a:t>En général:</a:t>
            </a:r>
            <a:br>
              <a:rPr lang="fr-CH" dirty="0" smtClean="0"/>
            </a:br>
            <a:r>
              <a:rPr lang="fr-CH" dirty="0" smtClean="0"/>
              <a:t>L'expression </a:t>
            </a:r>
            <a:r>
              <a:rPr lang="fr-CH" dirty="0"/>
              <a:t>initiale contient </a:t>
            </a:r>
            <a:r>
              <a:rPr lang="fr-CH" b="1" dirty="0"/>
              <a:t>l'initialisation </a:t>
            </a:r>
            <a:r>
              <a:rPr lang="fr-CH" dirty="0"/>
              <a:t>du </a:t>
            </a:r>
            <a:r>
              <a:rPr lang="fr-CH" dirty="0" smtClean="0"/>
              <a:t>compteur</a:t>
            </a:r>
            <a:br>
              <a:rPr lang="fr-CH" dirty="0" smtClean="0"/>
            </a:br>
            <a:r>
              <a:rPr lang="fr-CH" dirty="0" smtClean="0"/>
              <a:t>L'expression </a:t>
            </a:r>
            <a:r>
              <a:rPr lang="fr-CH" dirty="0"/>
              <a:t>finale contient </a:t>
            </a:r>
            <a:r>
              <a:rPr lang="fr-CH" b="1" dirty="0"/>
              <a:t>l'incrémentation </a:t>
            </a:r>
            <a:r>
              <a:rPr lang="fr-CH" dirty="0"/>
              <a:t>du compteur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667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boucles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b="1" dirty="0" err="1"/>
              <a:t>Foreach</a:t>
            </a:r>
            <a:r>
              <a:rPr lang="fr-CH" b="1" dirty="0"/>
              <a:t>-Object</a:t>
            </a:r>
          </a:p>
          <a:p>
            <a:endParaRPr lang="fr-CH" dirty="0"/>
          </a:p>
          <a:p>
            <a:r>
              <a:rPr lang="fr-CH" i="1" dirty="0" err="1" smtClean="0"/>
              <a:t>Cmdlet</a:t>
            </a:r>
            <a:r>
              <a:rPr lang="fr-CH" dirty="0" smtClean="0"/>
              <a:t> </a:t>
            </a:r>
            <a:r>
              <a:rPr lang="fr-CH" dirty="0"/>
              <a:t>qui permet de parcourir les valeurs d'une </a:t>
            </a:r>
            <a:r>
              <a:rPr lang="fr-CH" dirty="0" smtClean="0"/>
              <a:t>collection</a:t>
            </a:r>
            <a:br>
              <a:rPr lang="fr-CH" dirty="0" smtClean="0"/>
            </a:b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foreach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($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Element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 in $Collection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)</a:t>
            </a:r>
            <a:b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{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	instructions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/>
            </a:r>
            <a:br>
              <a:rPr lang="fr-CH" b="1" dirty="0">
                <a:solidFill>
                  <a:srgbClr val="00B050"/>
                </a:solidFill>
                <a:latin typeface="Courier" pitchFamily="49" charset="0"/>
              </a:rPr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}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37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14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largement inspiré du support </a:t>
            </a:r>
            <a:r>
              <a:rPr lang="fr-FR" dirty="0" smtClean="0"/>
              <a:t>du même cours donné à </a:t>
            </a:r>
            <a:r>
              <a:rPr lang="fr-FR" dirty="0"/>
              <a:t>l’ETML de Patrick </a:t>
            </a:r>
            <a:r>
              <a:rPr lang="fr-FR" dirty="0" smtClean="0"/>
              <a:t>Chenaux</a:t>
            </a:r>
          </a:p>
          <a:p>
            <a:r>
              <a:rPr lang="fr-FR" dirty="0" smtClean="0"/>
              <a:t>Windows </a:t>
            </a:r>
            <a:r>
              <a:rPr lang="fr-FR" dirty="0" err="1" smtClean="0"/>
              <a:t>PowerShell</a:t>
            </a:r>
            <a:r>
              <a:rPr lang="fr-FR" dirty="0" smtClean="0"/>
              <a:t> (Version 1&amp;2), </a:t>
            </a:r>
            <a:r>
              <a:rPr lang="fr-FR" dirty="0" err="1" smtClean="0"/>
              <a:t>Eni</a:t>
            </a:r>
            <a:r>
              <a:rPr lang="fr-FR" dirty="0" smtClean="0"/>
              <a:t> Editions</a:t>
            </a:r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31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Historique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L’interpréteur </a:t>
            </a:r>
            <a:r>
              <a:rPr lang="fr-CH" dirty="0"/>
              <a:t>“</a:t>
            </a:r>
            <a:r>
              <a:rPr lang="fr-CH" i="1" dirty="0"/>
              <a:t>cmd.exe</a:t>
            </a:r>
            <a:r>
              <a:rPr lang="fr-CH" dirty="0"/>
              <a:t>” et les scripts </a:t>
            </a:r>
            <a:r>
              <a:rPr lang="fr-CH" dirty="0" err="1"/>
              <a:t>VBscripts</a:t>
            </a:r>
            <a:r>
              <a:rPr lang="fr-CH" dirty="0"/>
              <a:t> </a:t>
            </a:r>
            <a:r>
              <a:rPr lang="fr-CH" dirty="0" smtClean="0"/>
              <a:t>sont devenus </a:t>
            </a:r>
            <a:r>
              <a:rPr lang="fr-CH" dirty="0"/>
              <a:t>désuets, pas prévus pour l’administration</a:t>
            </a:r>
          </a:p>
          <a:p>
            <a:r>
              <a:rPr lang="fr-CH" dirty="0" smtClean="0"/>
              <a:t>Support </a:t>
            </a:r>
            <a:r>
              <a:rPr lang="fr-CH" dirty="0"/>
              <a:t>en natif pour tous les nouveaux OS MS </a:t>
            </a:r>
            <a:r>
              <a:rPr lang="fr-CH" dirty="0" smtClean="0"/>
              <a:t>depuis Vista</a:t>
            </a:r>
            <a:r>
              <a:rPr lang="fr-CH" dirty="0"/>
              <a:t>, server 2008 etc..</a:t>
            </a:r>
          </a:p>
          <a:p>
            <a:r>
              <a:rPr lang="fr-CH" dirty="0" smtClean="0"/>
              <a:t>Uniformisation </a:t>
            </a:r>
            <a:r>
              <a:rPr lang="fr-CH" dirty="0"/>
              <a:t>de l’administration des </a:t>
            </a:r>
            <a:r>
              <a:rPr lang="fr-CH" dirty="0" smtClean="0"/>
              <a:t>systèmes d’exploitation </a:t>
            </a:r>
            <a:r>
              <a:rPr lang="fr-CH" dirty="0"/>
              <a:t>Windows</a:t>
            </a:r>
          </a:p>
          <a:p>
            <a:r>
              <a:rPr lang="fr-CH" dirty="0" smtClean="0"/>
              <a:t>Offrir </a:t>
            </a:r>
            <a:r>
              <a:rPr lang="fr-CH" dirty="0"/>
              <a:t>un outil digne de la concurrence Linux</a:t>
            </a:r>
          </a:p>
          <a:p>
            <a:r>
              <a:rPr lang="fr-CH" dirty="0" smtClean="0"/>
              <a:t>Syntaxe </a:t>
            </a:r>
            <a:r>
              <a:rPr lang="fr-CH" dirty="0"/>
              <a:t>facilitant l’apprentissage et l’utilisation</a:t>
            </a:r>
          </a:p>
          <a:p>
            <a:r>
              <a:rPr lang="fr-CH" dirty="0" smtClean="0"/>
              <a:t>Hérite </a:t>
            </a:r>
            <a:r>
              <a:rPr lang="fr-CH" dirty="0"/>
              <a:t>du </a:t>
            </a:r>
            <a:r>
              <a:rPr lang="fr-CH" dirty="0" err="1"/>
              <a:t>Framework.Net</a:t>
            </a:r>
            <a:r>
              <a:rPr lang="fr-CH" dirty="0"/>
              <a:t> =&gt; orienté objets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54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commandes de base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-Help</a:t>
            </a:r>
            <a:r>
              <a:rPr lang="fr-CH" dirty="0" smtClean="0"/>
              <a:t>: </a:t>
            </a:r>
            <a:r>
              <a:rPr lang="fr-CH" dirty="0"/>
              <a:t>affiche l’aide, rubrique ou commande</a:t>
            </a:r>
          </a:p>
          <a:p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-Command</a:t>
            </a:r>
            <a:r>
              <a:rPr lang="fr-CH" b="1" dirty="0" smtClean="0">
                <a:solidFill>
                  <a:srgbClr val="00B050"/>
                </a:solidFill>
              </a:rPr>
              <a:t> </a:t>
            </a:r>
            <a:r>
              <a:rPr lang="fr-CH" dirty="0"/>
              <a:t>: permet de rechercher </a:t>
            </a:r>
            <a:r>
              <a:rPr lang="fr-CH" dirty="0" smtClean="0"/>
              <a:t>les commandes </a:t>
            </a:r>
            <a:r>
              <a:rPr lang="fr-CH" dirty="0"/>
              <a:t>disponibles de multiples façons</a:t>
            </a:r>
          </a:p>
          <a:p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Get-Member</a:t>
            </a:r>
            <a:r>
              <a:rPr lang="fr-CH" b="1" dirty="0" smtClean="0">
                <a:solidFill>
                  <a:srgbClr val="00B050"/>
                </a:solidFill>
              </a:rPr>
              <a:t> </a:t>
            </a:r>
            <a:r>
              <a:rPr lang="fr-CH" dirty="0"/>
              <a:t>: comme </a:t>
            </a:r>
            <a:r>
              <a:rPr lang="fr-CH" dirty="0" err="1"/>
              <a:t>PowerShell</a:t>
            </a:r>
            <a:r>
              <a:rPr lang="fr-CH" dirty="0"/>
              <a:t> est </a:t>
            </a:r>
            <a:r>
              <a:rPr lang="fr-CH" dirty="0" smtClean="0"/>
              <a:t>orienté objets</a:t>
            </a:r>
            <a:r>
              <a:rPr lang="fr-CH" dirty="0"/>
              <a:t>, permet d’obtenir les informations sur </a:t>
            </a:r>
            <a:r>
              <a:rPr lang="fr-CH" dirty="0" smtClean="0"/>
              <a:t>un objet</a:t>
            </a:r>
            <a:r>
              <a:rPr lang="fr-CH" dirty="0"/>
              <a:t>, variable, etc..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 smtClean="0"/>
              <a:t>Ce </a:t>
            </a:r>
            <a:r>
              <a:rPr lang="fr-CH" dirty="0"/>
              <a:t>sont les 3 commandes indispensables à </a:t>
            </a:r>
            <a:r>
              <a:rPr lang="fr-CH" dirty="0" smtClean="0"/>
              <a:t>maîtriser!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86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types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6235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Alias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Les alias permettent l’assignation de noms raccourcis sur </a:t>
            </a:r>
            <a:r>
              <a:rPr lang="fr-CH" dirty="0" smtClean="0"/>
              <a:t>les </a:t>
            </a:r>
            <a:r>
              <a:rPr lang="fr-CH" i="1" dirty="0" err="1" smtClean="0"/>
              <a:t>cmdlets</a:t>
            </a:r>
            <a:r>
              <a:rPr lang="fr-CH" dirty="0" smtClean="0"/>
              <a:t>. Ceci </a:t>
            </a:r>
            <a:r>
              <a:rPr lang="fr-CH" dirty="0"/>
              <a:t>permet de personnaliser la syntaxe des </a:t>
            </a:r>
            <a:r>
              <a:rPr lang="fr-CH" i="1" dirty="0" err="1"/>
              <a:t>cmdlets</a:t>
            </a:r>
            <a:r>
              <a:rPr lang="fr-CH" dirty="0" smtClean="0"/>
              <a:t>.</a:t>
            </a:r>
          </a:p>
          <a:p>
            <a:endParaRPr lang="fr-CH" dirty="0" smtClean="0"/>
          </a:p>
          <a:p>
            <a:r>
              <a:rPr lang="fr-CH" b="1" dirty="0" smtClean="0"/>
              <a:t>Exemple</a:t>
            </a:r>
            <a:r>
              <a:rPr lang="fr-CH" dirty="0"/>
              <a:t>: assignation de l’alias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gh</a:t>
            </a:r>
            <a:r>
              <a:rPr lang="fr-CH" dirty="0"/>
              <a:t> sur la </a:t>
            </a:r>
            <a:r>
              <a:rPr lang="fr-CH" i="1" dirty="0" err="1"/>
              <a:t>cmdlet</a:t>
            </a:r>
            <a:r>
              <a:rPr lang="fr-CH" dirty="0"/>
              <a:t>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-help</a:t>
            </a:r>
            <a:r>
              <a:rPr lang="fr-CH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H" dirty="0" smtClean="0"/>
              <a:t>S’assurer </a:t>
            </a:r>
            <a:r>
              <a:rPr lang="fr-CH" dirty="0"/>
              <a:t>qu’aucun alias du même nom </a:t>
            </a:r>
            <a:r>
              <a:rPr lang="fr-CH" dirty="0" smtClean="0"/>
              <a:t>n'existe: </a:t>
            </a:r>
            <a:br>
              <a:rPr lang="fr-CH" dirty="0" smtClean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-alias g*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H" dirty="0" smtClean="0"/>
              <a:t>Appeler </a:t>
            </a:r>
            <a:r>
              <a:rPr lang="fr-CH" dirty="0"/>
              <a:t>l’aide de la commande </a:t>
            </a:r>
            <a:r>
              <a:rPr lang="fr-CH" dirty="0" smtClean="0"/>
              <a:t/>
            </a:r>
            <a:br>
              <a:rPr lang="fr-CH" dirty="0" smtClean="0"/>
            </a:b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set-alias</a:t>
            </a:r>
            <a:r>
              <a:rPr lang="fr-CH" b="1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-help set-alias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H" dirty="0" smtClean="0"/>
              <a:t>Appeler </a:t>
            </a:r>
            <a:r>
              <a:rPr lang="fr-CH" dirty="0"/>
              <a:t>la </a:t>
            </a:r>
            <a:r>
              <a:rPr lang="fr-CH" i="1" dirty="0" err="1"/>
              <a:t>cmdlet</a:t>
            </a:r>
            <a:r>
              <a:rPr lang="fr-CH" dirty="0"/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set-alias</a:t>
            </a:r>
            <a:r>
              <a:rPr lang="fr-CH" dirty="0"/>
              <a:t> avec le nom du nouvel </a:t>
            </a:r>
            <a:r>
              <a:rPr lang="fr-CH" dirty="0" smtClean="0"/>
              <a:t>alias: </a:t>
            </a:r>
            <a:br>
              <a:rPr lang="fr-CH" dirty="0" smtClean="0"/>
            </a:br>
            <a:r>
              <a:rPr lang="en-US" b="1" dirty="0" smtClean="0">
                <a:solidFill>
                  <a:srgbClr val="00B050"/>
                </a:solidFill>
                <a:latin typeface="Courier" pitchFamily="49" charset="0"/>
              </a:rPr>
              <a:t>set 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alias </a:t>
            </a:r>
            <a:r>
              <a:rPr lang="en-US" b="1" dirty="0" err="1">
                <a:solidFill>
                  <a:srgbClr val="00B050"/>
                </a:solidFill>
                <a:latin typeface="Courier" pitchFamily="49" charset="0"/>
              </a:rPr>
              <a:t>gh</a:t>
            </a:r>
            <a:r>
              <a:rPr lang="en-US" b="1" dirty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" pitchFamily="49" charset="0"/>
              </a:rPr>
              <a:t>get-help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CH" dirty="0" smtClean="0"/>
              <a:t>Utiliser </a:t>
            </a:r>
            <a:r>
              <a:rPr lang="fr-CH" dirty="0" err="1">
                <a:latin typeface="Courier" pitchFamily="49" charset="0"/>
              </a:rPr>
              <a:t>get</a:t>
            </a:r>
            <a:r>
              <a:rPr lang="fr-CH" dirty="0">
                <a:latin typeface="Courier" pitchFamily="49" charset="0"/>
              </a:rPr>
              <a:t>-alias</a:t>
            </a:r>
            <a:r>
              <a:rPr lang="fr-CH" dirty="0"/>
              <a:t> pour vérifier que l’alias est </a:t>
            </a:r>
            <a:r>
              <a:rPr lang="fr-CH" dirty="0" smtClean="0"/>
              <a:t>assigné:</a:t>
            </a:r>
            <a:br>
              <a:rPr lang="fr-CH" dirty="0" smtClean="0"/>
            </a:b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get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-alias </a:t>
            </a:r>
            <a:r>
              <a:rPr lang="fr-CH" b="1" dirty="0" err="1">
                <a:solidFill>
                  <a:srgbClr val="00B050"/>
                </a:solidFill>
                <a:latin typeface="Courier" pitchFamily="49" charset="0"/>
              </a:rPr>
              <a:t>gh</a:t>
            </a:r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23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Pipe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 tube permet de transmettre le résultat d’une </a:t>
            </a:r>
            <a:r>
              <a:rPr lang="fr-CH" dirty="0" smtClean="0"/>
              <a:t>commande à une </a:t>
            </a:r>
            <a:r>
              <a:rPr lang="fr-CH" dirty="0"/>
              <a:t>autre commande</a:t>
            </a:r>
            <a:r>
              <a:rPr lang="fr-CH" dirty="0" smtClean="0"/>
              <a:t>.</a:t>
            </a:r>
          </a:p>
          <a:p>
            <a:endParaRPr lang="fr-CH" dirty="0"/>
          </a:p>
          <a:p>
            <a:r>
              <a:rPr lang="fr-CH" b="1" dirty="0" smtClean="0"/>
              <a:t>Exemple</a:t>
            </a:r>
            <a:r>
              <a:rPr lang="fr-CH" dirty="0" smtClean="0"/>
              <a:t>: </a:t>
            </a:r>
            <a:r>
              <a:rPr lang="fr-CH" b="1" dirty="0" err="1" smtClean="0">
                <a:solidFill>
                  <a:srgbClr val="00B050"/>
                </a:solidFill>
                <a:latin typeface="Courier" pitchFamily="49" charset="0"/>
              </a:rPr>
              <a:t>gci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. | </a:t>
            </a:r>
            <a:r>
              <a:rPr lang="fr-CH" b="1" dirty="0" smtClean="0">
                <a:solidFill>
                  <a:srgbClr val="00B050"/>
                </a:solidFill>
                <a:latin typeface="Courier" pitchFamily="49" charset="0"/>
              </a:rPr>
              <a:t>sort</a:t>
            </a:r>
          </a:p>
          <a:p>
            <a:endParaRPr lang="fr-CH" b="1" dirty="0">
              <a:solidFill>
                <a:srgbClr val="00B050"/>
              </a:solidFill>
              <a:latin typeface="Courier" pitchFamily="49" charset="0"/>
            </a:endParaRPr>
          </a:p>
          <a:p>
            <a:r>
              <a:rPr lang="fr-CH" dirty="0"/>
              <a:t>Liste les éléments du répertoire courant puis les transmet à </a:t>
            </a:r>
            <a:r>
              <a:rPr lang="fr-CH" dirty="0" smtClean="0"/>
              <a:t>la commande </a:t>
            </a:r>
            <a:r>
              <a:rPr lang="fr-CH" b="1" dirty="0">
                <a:solidFill>
                  <a:srgbClr val="00B050"/>
                </a:solidFill>
                <a:latin typeface="Courier" pitchFamily="49" charset="0"/>
              </a:rPr>
              <a:t>sort</a:t>
            </a:r>
            <a:r>
              <a:rPr lang="fr-CH" dirty="0">
                <a:solidFill>
                  <a:srgbClr val="00B050"/>
                </a:solidFill>
              </a:rPr>
              <a:t> </a:t>
            </a:r>
            <a:r>
              <a:rPr lang="fr-CH" dirty="0"/>
              <a:t>qui va les classer par ordre alphabétique.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784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Quatre </a:t>
            </a:r>
            <a:r>
              <a:rPr lang="fr-CH" i="1" dirty="0" err="1"/>
              <a:t>cmdlets</a:t>
            </a:r>
            <a:r>
              <a:rPr lang="fr-CH" dirty="0"/>
              <a:t> permettent le formatage de </a:t>
            </a:r>
            <a:r>
              <a:rPr lang="fr-CH" dirty="0" smtClean="0"/>
              <a:t>l’affichage dans </a:t>
            </a:r>
            <a:r>
              <a:rPr lang="fr-CH" dirty="0" err="1"/>
              <a:t>PowerShell</a:t>
            </a:r>
            <a:r>
              <a:rPr lang="fr-CH" dirty="0" smtClean="0"/>
              <a:t>:</a:t>
            </a:r>
            <a:endParaRPr lang="fr-CH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1699"/>
              </p:ext>
            </p:extLst>
          </p:nvPr>
        </p:nvGraphicFramePr>
        <p:xfrm>
          <a:off x="683568" y="2852936"/>
          <a:ext cx="763284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6424"/>
                <a:gridCol w="3816424"/>
              </a:tblGrid>
              <a:tr h="370840">
                <a:tc>
                  <a:txBody>
                    <a:bodyPr/>
                    <a:lstStyle/>
                    <a:p>
                      <a:r>
                        <a:rPr lang="fr-CH" b="1" dirty="0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Format-</a:t>
                      </a:r>
                      <a:r>
                        <a:rPr lang="fr-CH" b="1" dirty="0" err="1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list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Affichage par liste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Format-</a:t>
                      </a:r>
                      <a:r>
                        <a:rPr lang="fr-CH" b="1" dirty="0" err="1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wide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Affichage par colonnes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Format-table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Affichage sous forme de tableau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smtClean="0">
                          <a:solidFill>
                            <a:srgbClr val="00B050"/>
                          </a:solidFill>
                          <a:latin typeface="Courier" pitchFamily="49" charset="0"/>
                        </a:rPr>
                        <a:t>Format-custom</a:t>
                      </a:r>
                      <a:endParaRPr lang="fr-CH" b="1" dirty="0">
                        <a:solidFill>
                          <a:srgbClr val="00B050"/>
                        </a:solidFill>
                        <a:latin typeface="Courier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smtClean="0"/>
                        <a:t>Affichage personnalisé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r>
              <a:rPr lang="fr-FR" smtClean="0"/>
              <a:t>2016</a:t>
            </a:r>
            <a:endParaRPr lang="fr-CH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3735288" cy="329184"/>
          </a:xfrm>
        </p:spPr>
        <p:txBody>
          <a:bodyPr/>
          <a:lstStyle/>
          <a:p>
            <a:r>
              <a:rPr lang="fr-CH" smtClean="0"/>
              <a:t>Automatiser des procédures</a:t>
            </a:r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>
          <a:xfrm>
            <a:off x="7164288" y="18288"/>
            <a:ext cx="1979712" cy="329184"/>
          </a:xfrm>
        </p:spPr>
        <p:txBody>
          <a:bodyPr/>
          <a:lstStyle/>
          <a:p>
            <a:r>
              <a:rPr lang="fr-FR" smtClean="0"/>
              <a:t>ICT - 122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737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21787</TotalTime>
  <Words>1347</Words>
  <Application>Microsoft Office PowerPoint</Application>
  <PresentationFormat>Affichage à l'écran (4:3)</PresentationFormat>
  <Paragraphs>398</Paragraphs>
  <Slides>38</Slides>
  <Notes>6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Clarté</vt:lpstr>
      <vt:lpstr>Présentation PowerPoint</vt:lpstr>
      <vt:lpstr>Lisez moi </vt:lpstr>
      <vt:lpstr>ICT122 – Introduction à PowerShell</vt:lpstr>
      <vt:lpstr>Historique</vt:lpstr>
      <vt:lpstr>Les 3 commandes de base</vt:lpstr>
      <vt:lpstr>Les types</vt:lpstr>
      <vt:lpstr>Alias</vt:lpstr>
      <vt:lpstr>Le Pipe</vt:lpstr>
      <vt:lpstr>Format</vt:lpstr>
      <vt:lpstr>Naviguer dans le système de fichier</vt:lpstr>
      <vt:lpstr>Les chaînes de caractère</vt:lpstr>
      <vt:lpstr>Concaténation de chaînes de caractère</vt:lpstr>
      <vt:lpstr>Remplacement de chaîne de caractère</vt:lpstr>
      <vt:lpstr>Substitution des variables</vt:lpstr>
      <vt:lpstr>Démarrage de la console</vt:lpstr>
      <vt:lpstr>Stratégie de sécurité</vt:lpstr>
      <vt:lpstr>Stratégie de sécurité</vt:lpstr>
      <vt:lpstr>Les commentaires</vt:lpstr>
      <vt:lpstr>Les variables</vt:lpstr>
      <vt:lpstr>Les variables</vt:lpstr>
      <vt:lpstr>Les constantes</vt:lpstr>
      <vt:lpstr>Les opérateurs arithmétiques</vt:lpstr>
      <vt:lpstr>Les opérateurs de comparaison</vt:lpstr>
      <vt:lpstr>Les opérateurs RegEx</vt:lpstr>
      <vt:lpstr>Les opérateurs</vt:lpstr>
      <vt:lpstr>Les opérateurs de redirection</vt:lpstr>
      <vt:lpstr>Le pipeline</vt:lpstr>
      <vt:lpstr>Tableau à une dimension</vt:lpstr>
      <vt:lpstr>Tableau à une dimension</vt:lpstr>
      <vt:lpstr>Les tableaux à plusieurs dimensions</vt:lpstr>
      <vt:lpstr>Les tableaux associatifs</vt:lpstr>
      <vt:lpstr>Structure conditionnelle</vt:lpstr>
      <vt:lpstr>Le switch</vt:lpstr>
      <vt:lpstr>Les boucles</vt:lpstr>
      <vt:lpstr>Les boucles</vt:lpstr>
      <vt:lpstr>Les boucles</vt:lpstr>
      <vt:lpstr>Présentation PowerPoint</vt:lpstr>
      <vt:lpstr>Sources</vt:lpstr>
    </vt:vector>
  </TitlesOfParts>
  <Company>CPNV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CHEVILLAT Jerome</dc:creator>
  <cp:lastModifiedBy>Jérôme Chevillat</cp:lastModifiedBy>
  <cp:revision>179</cp:revision>
  <cp:lastPrinted>2016-04-23T21:04:59Z</cp:lastPrinted>
  <dcterms:created xsi:type="dcterms:W3CDTF">2014-08-13T13:42:05Z</dcterms:created>
  <dcterms:modified xsi:type="dcterms:W3CDTF">2016-07-25T10:27:14Z</dcterms:modified>
</cp:coreProperties>
</file>