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4" r:id="rId4"/>
    <p:sldId id="299" r:id="rId5"/>
    <p:sldId id="295" r:id="rId6"/>
    <p:sldId id="261" r:id="rId7"/>
    <p:sldId id="262" r:id="rId8"/>
    <p:sldId id="296" r:id="rId9"/>
    <p:sldId id="263" r:id="rId10"/>
    <p:sldId id="265" r:id="rId11"/>
    <p:sldId id="297" r:id="rId12"/>
    <p:sldId id="298" r:id="rId13"/>
    <p:sldId id="269" r:id="rId14"/>
    <p:sldId id="270" r:id="rId15"/>
    <p:sldId id="275" r:id="rId16"/>
    <p:sldId id="289" r:id="rId17"/>
    <p:sldId id="271" r:id="rId18"/>
    <p:sldId id="272" r:id="rId19"/>
    <p:sldId id="273" r:id="rId20"/>
    <p:sldId id="274" r:id="rId21"/>
    <p:sldId id="276" r:id="rId22"/>
    <p:sldId id="300" r:id="rId23"/>
    <p:sldId id="294" r:id="rId24"/>
    <p:sldId id="293" r:id="rId25"/>
    <p:sldId id="284" r:id="rId26"/>
    <p:sldId id="292" r:id="rId27"/>
    <p:sldId id="291" r:id="rId28"/>
    <p:sldId id="290" r:id="rId29"/>
    <p:sldId id="28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7"/>
  </p:normalViewPr>
  <p:slideViewPr>
    <p:cSldViewPr snapToGrid="0" snapToObjects="1">
      <p:cViewPr varScale="1">
        <p:scale>
          <a:sx n="91" d="100"/>
          <a:sy n="91" d="100"/>
        </p:scale>
        <p:origin x="-7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preprocessing.html%23preprocess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" TargetMode="External"/><Relationship Id="rId3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github.com/HackerHouseYT/OpenAI-NEA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" TargetMode="External"/><Relationship Id="rId4" Type="http://schemas.openxmlformats.org/officeDocument/2006/relationships/hyperlink" Target="https://goo.gl/uvhEL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71011"/>
              </p:ext>
            </p:extLst>
          </p:nvPr>
        </p:nvGraphicFramePr>
        <p:xfrm>
          <a:off x="1746354" y="2100477"/>
          <a:ext cx="9756672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2224"/>
                <a:gridCol w="3252224"/>
                <a:gridCol w="3252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6354" y="6075427"/>
            <a:ext cx="975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Taken from </a:t>
            </a:r>
            <a:r>
              <a:rPr lang="en-US" sz="1200" dirty="0" err="1" smtClean="0"/>
              <a:t>scikit</a:t>
            </a:r>
            <a:r>
              <a:rPr lang="en-US" sz="1200" dirty="0" err="1"/>
              <a:t>-</a:t>
            </a:r>
            <a:r>
              <a:rPr lang="en-US" sz="1200" dirty="0" err="1" smtClean="0"/>
              <a:t>learn.org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1.1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727960"/>
            <a:ext cx="10018713" cy="3108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folder </a:t>
            </a:r>
            <a:r>
              <a:rPr lang="en-US" dirty="0" smtClean="0"/>
              <a:t>‘</a:t>
            </a:r>
            <a:r>
              <a:rPr lang="en-US" dirty="0" smtClean="0"/>
              <a:t>Practical</a:t>
            </a:r>
            <a:r>
              <a:rPr lang="en-US" dirty="0" smtClean="0"/>
              <a:t>_1</a:t>
            </a:r>
            <a:r>
              <a:rPr lang="en-US" dirty="0" smtClean="0"/>
              <a:t>’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apples.py</a:t>
            </a:r>
            <a:r>
              <a:rPr lang="en-US" dirty="0" smtClean="0"/>
              <a:t>’, run the example, and make changes to the features, labels, and trying your own pieces of fruit. Try and understand what is happening.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’</a:t>
            </a:r>
            <a:r>
              <a:rPr lang="en-US" dirty="0" err="1" smtClean="0"/>
              <a:t>tree.dot</a:t>
            </a:r>
            <a:r>
              <a:rPr lang="en-US" dirty="0" smtClean="0"/>
              <a:t>’ file will be created from running ’</a:t>
            </a:r>
            <a:r>
              <a:rPr lang="en-US" dirty="0" err="1" smtClean="0"/>
              <a:t>apples.py</a:t>
            </a:r>
            <a:r>
              <a:rPr lang="en-US" dirty="0" smtClean="0"/>
              <a:t>’. Use $ bash </a:t>
            </a:r>
            <a:r>
              <a:rPr lang="en-US" dirty="0" err="1" smtClean="0"/>
              <a:t>apples.sh</a:t>
            </a:r>
            <a:r>
              <a:rPr lang="en-US" dirty="0" smtClean="0"/>
              <a:t> $ to create a .</a:t>
            </a:r>
            <a:r>
              <a:rPr lang="en-US" dirty="0" err="1" smtClean="0"/>
              <a:t>png</a:t>
            </a:r>
            <a:r>
              <a:rPr lang="en-US" dirty="0" smtClean="0"/>
              <a:t> to </a:t>
            </a:r>
            <a:r>
              <a:rPr lang="en-US" dirty="0" err="1" smtClean="0"/>
              <a:t>visualise</a:t>
            </a:r>
            <a:r>
              <a:rPr lang="en-US" dirty="0" smtClean="0"/>
              <a:t>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7735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1.2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Classification &amp; Iris Dataset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865119"/>
            <a:ext cx="10018713" cy="29260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the folder ‘</a:t>
            </a:r>
            <a:r>
              <a:rPr lang="en-US" dirty="0" smtClean="0"/>
              <a:t>Practical</a:t>
            </a:r>
            <a:r>
              <a:rPr lang="en-US" dirty="0" smtClean="0"/>
              <a:t>_1</a:t>
            </a:r>
            <a:r>
              <a:rPr lang="en-US" dirty="0" smtClean="0"/>
              <a:t>’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iris.py</a:t>
            </a:r>
            <a:r>
              <a:rPr lang="en-US" dirty="0" smtClean="0"/>
              <a:t>’, run the example, and make changes to the code, such as features, labels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Tasks 1 and 2 by implementing iris_dataset_2 and 3.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challenge, complete Task 3 by using another dataset. </a:t>
            </a:r>
          </a:p>
          <a:p>
            <a:pPr marL="0" indent="0">
              <a:buNone/>
            </a:pPr>
            <a:r>
              <a:rPr lang="en-US" dirty="0" smtClean="0"/>
              <a:t>Attempt all of the tasks before looking at the solutions-</a:t>
            </a:r>
            <a:r>
              <a:rPr lang="en-US" dirty="0" err="1" smtClean="0"/>
              <a:t>iris.py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3194" y="233203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is a measure of the relationship between some input values (features) and an output value (target).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4310" y="2645818"/>
            <a:ext cx="5298133" cy="40673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Regression can be used for prediction of a target variable, the modeling of relationships, and the testing of hypotheses.</a:t>
            </a:r>
          </a:p>
          <a:p>
            <a:pPr algn="just"/>
            <a:r>
              <a:rPr lang="en-US" dirty="0" smtClean="0"/>
              <a:t>There are many different regression techniques.</a:t>
            </a:r>
          </a:p>
          <a:p>
            <a:pPr algn="just"/>
            <a:r>
              <a:rPr lang="en-US" dirty="0" smtClean="0"/>
              <a:t>Ski-Kit learn contains useful modules for regression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9" name="Picture 8" descr="LinearRegression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2" y="2687689"/>
            <a:ext cx="4633207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477949" y="1821123"/>
            <a:ext cx="973623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Regression becomes very useful when the dataset being dealt with is large or there are many features to it.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7465"/>
            <a:ext cx="5298132" cy="40404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a linear regression model, n variables satisfy a linear relationship,</a:t>
            </a:r>
          </a:p>
          <a:p>
            <a:pPr marL="0" indent="0">
              <a:buNone/>
            </a:pPr>
            <a:r>
              <a:rPr lang="en-US" dirty="0" smtClean="0"/>
              <a:t>         y = </a:t>
            </a:r>
            <a:r>
              <a:rPr lang="en-US" dirty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β</a:t>
            </a:r>
            <a:r>
              <a:rPr lang="en-US" baseline="-25000" dirty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β</a:t>
            </a:r>
            <a:r>
              <a:rPr lang="en-US" baseline="-25000" dirty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mr-IN" dirty="0" smtClean="0"/>
              <a:t>…</a:t>
            </a:r>
            <a:r>
              <a:rPr lang="en-GB" dirty="0" smtClean="0"/>
              <a:t> + β</a:t>
            </a:r>
            <a:r>
              <a:rPr lang="en-GB" baseline="-25000" dirty="0" err="1"/>
              <a:t>n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+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endParaRPr lang="en-US" baseline="-25000" dirty="0"/>
          </a:p>
          <a:p>
            <a:pPr algn="just"/>
            <a:r>
              <a:rPr lang="en-US" dirty="0" smtClean="0"/>
              <a:t>where the coefficients β are unknown and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US" dirty="0" smtClean="0"/>
              <a:t>are random error terms.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f</a:t>
            </a:r>
            <a:r>
              <a:rPr lang="en-US" dirty="0" smtClean="0"/>
              <a:t>itting a dataset, the β coefficients can be found and a model made.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 descr="HyperPlan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78" y="2231022"/>
            <a:ext cx="5680792" cy="44069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3506563"/>
            <a:ext cx="5298133" cy="384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246"/>
            <a:ext cx="10018713" cy="3613547"/>
          </a:xfrm>
        </p:spPr>
        <p:txBody>
          <a:bodyPr>
            <a:noAutofit/>
          </a:bodyPr>
          <a:lstStyle/>
          <a:p>
            <a:r>
              <a:rPr lang="en-US" dirty="0" smtClean="0"/>
              <a:t>Preprocessing </a:t>
            </a:r>
            <a:r>
              <a:rPr lang="en-US" dirty="0" smtClean="0"/>
              <a:t>is </a:t>
            </a:r>
            <a:r>
              <a:rPr lang="en-US" dirty="0" smtClean="0"/>
              <a:t>the processing of </a:t>
            </a:r>
            <a:r>
              <a:rPr lang="en-US" dirty="0" smtClean="0"/>
              <a:t>data before modeling or analysis such that it is gotten into a ready state to be worked on.</a:t>
            </a:r>
            <a:endParaRPr lang="en-US" dirty="0" smtClean="0"/>
          </a:p>
          <a:p>
            <a:r>
              <a:rPr lang="en-US" dirty="0" smtClean="0"/>
              <a:t>An example of preprocessing was seen earlier in the first classification exercise, where the texture of the fruit was given as a string and had to be converted to a binary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preprocessing includes the </a:t>
            </a:r>
            <a:r>
              <a:rPr lang="en-US" dirty="0"/>
              <a:t>splitting of data into training and testing </a:t>
            </a:r>
            <a:r>
              <a:rPr lang="en-US" dirty="0" smtClean="0"/>
              <a:t>sets and </a:t>
            </a:r>
            <a:r>
              <a:rPr lang="en-US" dirty="0" err="1" smtClean="0"/>
              <a:t>normalisation</a:t>
            </a:r>
            <a:r>
              <a:rPr lang="en-US" dirty="0" smtClean="0"/>
              <a:t> of the data.</a:t>
            </a:r>
            <a:endParaRPr lang="en-US" dirty="0" smtClean="0"/>
          </a:p>
          <a:p>
            <a:r>
              <a:rPr lang="en-US" dirty="0" smtClean="0"/>
              <a:t>More about preprocessing can be found on the </a:t>
            </a:r>
            <a:r>
              <a:rPr lang="en-US" dirty="0" err="1" smtClean="0"/>
              <a:t>scikit</a:t>
            </a:r>
            <a:r>
              <a:rPr lang="en-US" dirty="0" smtClean="0"/>
              <a:t>-</a:t>
            </a:r>
            <a:r>
              <a:rPr lang="en-US" dirty="0"/>
              <a:t>learn website: </a:t>
            </a:r>
            <a:r>
              <a:rPr lang="en-US" dirty="0">
                <a:hlinkClick r:id="rId2"/>
              </a:rPr>
              <a:t>http://scikit-learn.org/stable/modules/preprocessing.html#</a:t>
            </a:r>
            <a:r>
              <a:rPr lang="en-US" dirty="0" smtClean="0">
                <a:hlinkClick r:id="rId2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6831"/>
            <a:ext cx="10018713" cy="4824370"/>
          </a:xfrm>
        </p:spPr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underfitted</a:t>
            </a:r>
            <a:r>
              <a:rPr lang="en-US" dirty="0" smtClean="0"/>
              <a:t> a model </a:t>
            </a:r>
            <a:r>
              <a:rPr lang="en-US" dirty="0" smtClean="0"/>
              <a:t>will not be good at making predictions.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overfitted</a:t>
            </a:r>
            <a:r>
              <a:rPr lang="en-US" dirty="0" smtClean="0"/>
              <a:t> a model </a:t>
            </a:r>
            <a:r>
              <a:rPr lang="en-US" dirty="0" smtClean="0"/>
              <a:t>has been trained </a:t>
            </a:r>
            <a:r>
              <a:rPr lang="en-US" dirty="0" smtClean="0"/>
              <a:t>too much </a:t>
            </a:r>
            <a:r>
              <a:rPr lang="en-US" dirty="0" smtClean="0"/>
              <a:t>on one </a:t>
            </a:r>
            <a:r>
              <a:rPr lang="en-US" dirty="0" smtClean="0"/>
              <a:t>dataset </a:t>
            </a:r>
            <a:r>
              <a:rPr lang="en-US" dirty="0" smtClean="0"/>
              <a:t>and while it will </a:t>
            </a:r>
            <a:r>
              <a:rPr lang="en-US" dirty="0" smtClean="0"/>
              <a:t>good accuracy for </a:t>
            </a:r>
            <a:r>
              <a:rPr lang="en-US" dirty="0" smtClean="0"/>
              <a:t>that </a:t>
            </a:r>
            <a:r>
              <a:rPr lang="en-US" dirty="0" smtClean="0"/>
              <a:t>set</a:t>
            </a:r>
            <a:r>
              <a:rPr lang="en-US" dirty="0" smtClean="0"/>
              <a:t>, for </a:t>
            </a:r>
            <a:r>
              <a:rPr lang="en-US" dirty="0" smtClean="0"/>
              <a:t>other sets </a:t>
            </a:r>
            <a:r>
              <a:rPr lang="en-US" dirty="0" smtClean="0"/>
              <a:t>it </a:t>
            </a:r>
            <a:r>
              <a:rPr lang="en-US" dirty="0" smtClean="0"/>
              <a:t>wil</a:t>
            </a:r>
            <a:r>
              <a:rPr lang="en-US" dirty="0" smtClean="0"/>
              <a:t>l </a:t>
            </a:r>
            <a:r>
              <a:rPr lang="en-US" dirty="0" smtClean="0"/>
              <a:t>not have good accuracy.</a:t>
            </a:r>
            <a:endParaRPr lang="en-US" dirty="0" smtClean="0"/>
          </a:p>
          <a:p>
            <a:pPr algn="just"/>
            <a:r>
              <a:rPr lang="en-US" dirty="0" smtClean="0"/>
              <a:t>One way to reduce </a:t>
            </a:r>
            <a:r>
              <a:rPr lang="en-US" dirty="0" err="1" smtClean="0"/>
              <a:t>overfitting</a:t>
            </a:r>
            <a:r>
              <a:rPr lang="en-US" dirty="0" smtClean="0"/>
              <a:t> is to only include features in a dataset that </a:t>
            </a:r>
            <a:r>
              <a:rPr lang="en-US" dirty="0" smtClean="0"/>
              <a:t>are believed to have a </a:t>
            </a:r>
            <a:r>
              <a:rPr lang="en-US" dirty="0" smtClean="0"/>
              <a:t>significant impact on the target.</a:t>
            </a:r>
            <a:endParaRPr lang="en-US" dirty="0"/>
          </a:p>
        </p:txBody>
      </p:sp>
      <p:pic>
        <p:nvPicPr>
          <p:cNvPr id="6" name="Picture 5" descr="UnderOverFi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0" y="4539897"/>
            <a:ext cx="7048500" cy="177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2331" y="6290856"/>
            <a:ext cx="661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https://</a:t>
            </a:r>
            <a:r>
              <a:rPr lang="en-US" sz="1200" dirty="0" err="1">
                <a:latin typeface="Arial"/>
                <a:cs typeface="Arial"/>
              </a:rPr>
              <a:t>stats.stackexchange.com</a:t>
            </a:r>
            <a:r>
              <a:rPr lang="en-US" sz="1200" dirty="0">
                <a:latin typeface="Arial"/>
                <a:cs typeface="Arial"/>
              </a:rPr>
              <a:t>/questions/192007/what-measures-you-look-at-the-determine-over-fitting-in-linear-regression/</a:t>
            </a:r>
            <a:r>
              <a:rPr lang="en-US" sz="1200" dirty="0" smtClean="0">
                <a:latin typeface="Arial"/>
                <a:cs typeface="Arial"/>
              </a:rPr>
              <a:t>192021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3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0805"/>
            <a:ext cx="10018713" cy="3822902"/>
          </a:xfrm>
        </p:spPr>
        <p:txBody>
          <a:bodyPr>
            <a:no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 makes linear regression very simple.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linear_model</a:t>
            </a:r>
            <a:r>
              <a:rPr lang="en-US" dirty="0" smtClean="0"/>
              <a:t> module from </a:t>
            </a:r>
            <a:r>
              <a:rPr lang="en-US" dirty="0" err="1" smtClean="0"/>
              <a:t>sklearn</a:t>
            </a:r>
            <a:r>
              <a:rPr lang="en-US" dirty="0" smtClean="0"/>
              <a:t>, choose which linear model to use, fit the data to it, </a:t>
            </a:r>
            <a:r>
              <a:rPr lang="en-US" dirty="0" err="1" smtClean="0"/>
              <a:t>analyse</a:t>
            </a:r>
            <a:r>
              <a:rPr lang="en-US" dirty="0" smtClean="0"/>
              <a:t> and test the results.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 there are a number of regression techniques </a:t>
            </a:r>
            <a:r>
              <a:rPr lang="en-US" dirty="0" smtClean="0"/>
              <a:t>available, including linear, </a:t>
            </a:r>
            <a:r>
              <a:rPr lang="en-US" dirty="0" smtClean="0"/>
              <a:t>lasso, </a:t>
            </a:r>
            <a:r>
              <a:rPr lang="en-US" dirty="0" smtClean="0"/>
              <a:t>and ridge regression.</a:t>
            </a:r>
            <a:endParaRPr lang="en-US" dirty="0" smtClean="0"/>
          </a:p>
          <a:p>
            <a:r>
              <a:rPr lang="en-US" dirty="0" smtClean="0"/>
              <a:t>The linear regression techniques can be found under </a:t>
            </a:r>
            <a:r>
              <a:rPr lang="en-US" dirty="0" err="1" smtClean="0"/>
              <a:t>sklearn.linear_model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comes with some built in dataset which can be found under </a:t>
            </a:r>
            <a:r>
              <a:rPr lang="en-US" dirty="0" err="1" smtClean="0"/>
              <a:t>sklearn.datasets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590"/>
            <a:ext cx="10018713" cy="3124201"/>
          </a:xfrm>
        </p:spPr>
        <p:txBody>
          <a:bodyPr/>
          <a:lstStyle/>
          <a:p>
            <a:r>
              <a:rPr lang="en-US" dirty="0" smtClean="0"/>
              <a:t>When the target in a dataset is discrete the problem is one of classification.</a:t>
            </a:r>
          </a:p>
          <a:p>
            <a:r>
              <a:rPr lang="en-US" dirty="0" smtClean="0"/>
              <a:t>When the target in a dataset is continuous then the problem is one of prediction.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seen how decision trees were used to classify the type of </a:t>
            </a:r>
            <a:r>
              <a:rPr lang="en-US" dirty="0" smtClean="0"/>
              <a:t>iris species.</a:t>
            </a:r>
            <a:endParaRPr lang="en-US" dirty="0" smtClean="0"/>
          </a:p>
          <a:p>
            <a:r>
              <a:rPr lang="en-US" dirty="0" smtClean="0"/>
              <a:t>Decision trees </a:t>
            </a:r>
            <a:r>
              <a:rPr lang="en-US" dirty="0" smtClean="0"/>
              <a:t>can be </a:t>
            </a:r>
            <a:r>
              <a:rPr lang="en-US" dirty="0" smtClean="0"/>
              <a:t>used continuous targets </a:t>
            </a:r>
            <a:r>
              <a:rPr lang="en-US" dirty="0" smtClean="0"/>
              <a:t>to predict </a:t>
            </a:r>
            <a:r>
              <a:rPr lang="en-US" dirty="0" smtClean="0"/>
              <a:t>values </a:t>
            </a:r>
            <a:r>
              <a:rPr lang="en-US" dirty="0" smtClean="0"/>
              <a:t>and the importance of each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44323"/>
            <a:ext cx="4837597" cy="2470344"/>
          </a:xfrm>
        </p:spPr>
        <p:txBody>
          <a:bodyPr>
            <a:normAutofit/>
          </a:bodyPr>
          <a:lstStyle/>
          <a:p>
            <a:r>
              <a:rPr lang="en-US" dirty="0" smtClean="0"/>
              <a:t>When an optimal selection of features is chosen the Extra Tree performs as well as the Random Forest, though in general is computationally faster.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7817" y="6178482"/>
            <a:ext cx="554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wwrchgate.net</a:t>
            </a:r>
            <a:r>
              <a:rPr lang="en-US" sz="1200" dirty="0"/>
              <a:t>/301243118_fig4_Figure-6-Random-Forest-</a:t>
            </a:r>
            <a:r>
              <a:rPr lang="en-US" sz="1200" dirty="0" smtClean="0"/>
              <a:t>Model</a:t>
            </a:r>
            <a:r>
              <a:rPr lang="en-US" sz="1200" dirty="0"/>
              <a:t>w.resea</a:t>
            </a:r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17" y="3716410"/>
            <a:ext cx="5545208" cy="24620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83193" y="1814373"/>
            <a:ext cx="10018713" cy="224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help improve accuracy for decision trees with regression and extra tree </a:t>
            </a:r>
            <a:r>
              <a:rPr lang="en-US" dirty="0" err="1" smtClean="0"/>
              <a:t>regressor</a:t>
            </a:r>
            <a:r>
              <a:rPr lang="en-US" dirty="0" smtClean="0"/>
              <a:t> can be used.</a:t>
            </a:r>
          </a:p>
          <a:p>
            <a:pPr algn="just"/>
            <a:r>
              <a:rPr lang="en-US" dirty="0"/>
              <a:t>An extra tree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fits </a:t>
            </a:r>
            <a:r>
              <a:rPr lang="en-US" dirty="0"/>
              <a:t>a number of </a:t>
            </a:r>
            <a:r>
              <a:rPr lang="en-US" dirty="0" err="1"/>
              <a:t>randomised</a:t>
            </a:r>
            <a:r>
              <a:rPr lang="en-US" dirty="0"/>
              <a:t> trees on </a:t>
            </a:r>
            <a:r>
              <a:rPr lang="en-US" dirty="0" smtClean="0"/>
              <a:t>different subsamples </a:t>
            </a:r>
            <a:r>
              <a:rPr lang="en-US" dirty="0"/>
              <a:t>of the dataset and </a:t>
            </a:r>
            <a:r>
              <a:rPr lang="en-US" dirty="0" smtClean="0"/>
              <a:t>averages them </a:t>
            </a:r>
            <a:r>
              <a:rPr lang="en-US" dirty="0"/>
              <a:t>to improve the </a:t>
            </a: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to control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 – Decision Trees/K-Means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 – TBD</a:t>
            </a:r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 Trees are hard to </a:t>
            </a:r>
            <a:r>
              <a:rPr lang="en-US" dirty="0" err="1" smtClean="0"/>
              <a:t>visualise</a:t>
            </a:r>
            <a:r>
              <a:rPr lang="en-US" dirty="0" smtClean="0"/>
              <a:t> as there’s typically a large number of trees.</a:t>
            </a:r>
          </a:p>
          <a:p>
            <a:r>
              <a:rPr lang="en-US" dirty="0" smtClean="0"/>
              <a:t>Instead, useful information such as feature importance can be extracted.</a:t>
            </a:r>
          </a:p>
          <a:p>
            <a:r>
              <a:rPr lang="en-US" dirty="0" smtClean="0"/>
              <a:t>Feature importance gives a score to each feature that is a measure of how much they affect the target.</a:t>
            </a:r>
          </a:p>
          <a:p>
            <a:r>
              <a:rPr lang="en-US" dirty="0" smtClean="0"/>
              <a:t>To gauge the accuracy metrics such as the R-squared value can be used.</a:t>
            </a:r>
          </a:p>
          <a:p>
            <a:r>
              <a:rPr lang="en-US" dirty="0" smtClean="0"/>
              <a:t>Feature importance and the R-squared values are easy to extract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9149"/>
            <a:ext cx="10018713" cy="3124201"/>
          </a:xfrm>
        </p:spPr>
        <p:txBody>
          <a:bodyPr/>
          <a:lstStyle/>
          <a:p>
            <a:r>
              <a:rPr lang="en-US" dirty="0" smtClean="0"/>
              <a:t>An example of linear regression analysis </a:t>
            </a:r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 and Python can be found in the ‘</a:t>
            </a:r>
            <a:r>
              <a:rPr lang="en-US" dirty="0" err="1" smtClean="0"/>
              <a:t>RegressionPractical</a:t>
            </a:r>
            <a:r>
              <a:rPr lang="en-US" dirty="0" smtClean="0"/>
              <a:t>’ </a:t>
            </a:r>
            <a:r>
              <a:rPr lang="en-US" dirty="0" err="1" smtClean="0"/>
              <a:t>Jupyter</a:t>
            </a:r>
            <a:r>
              <a:rPr lang="en-US" dirty="0" smtClean="0"/>
              <a:t> Notebook, located in the ‘Practical_2’ directory.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through </a:t>
            </a:r>
            <a:r>
              <a:rPr lang="en-US" dirty="0" smtClean="0"/>
              <a:t>the regression analysis in this Notebook </a:t>
            </a:r>
            <a:r>
              <a:rPr lang="en-US" dirty="0" smtClean="0"/>
              <a:t>and </a:t>
            </a:r>
            <a:r>
              <a:rPr lang="en-US" dirty="0" smtClean="0"/>
              <a:t>perform the same </a:t>
            </a:r>
            <a:r>
              <a:rPr lang="en-US" dirty="0" smtClean="0"/>
              <a:t>regression </a:t>
            </a:r>
            <a:r>
              <a:rPr lang="en-US" dirty="0" smtClean="0"/>
              <a:t>analysis </a:t>
            </a:r>
            <a:r>
              <a:rPr lang="en-US" dirty="0" smtClean="0"/>
              <a:t>for the </a:t>
            </a:r>
            <a:r>
              <a:rPr lang="en-US" dirty="0" smtClean="0"/>
              <a:t>Boston</a:t>
            </a:r>
            <a:r>
              <a:rPr lang="en-US" dirty="0" smtClean="0"/>
              <a:t> dataset found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51347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smtClean="0"/>
              <a:t>Introduction to Deep-learning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for Poets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</a:t>
            </a:r>
          </a:p>
        </p:txBody>
      </p:sp>
    </p:spTree>
    <p:extLst>
      <p:ext uri="{BB962C8B-B14F-4D97-AF65-F5344CB8AC3E}">
        <p14:creationId xmlns:p14="http://schemas.microsoft.com/office/powerpoint/2010/main" val="261122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5" t="45990" r="68286" b="9996"/>
          <a:stretch/>
        </p:blipFill>
        <p:spPr>
          <a:xfrm>
            <a:off x="1484311" y="2823589"/>
            <a:ext cx="3868739" cy="2375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96" t="45294" r="58021" b="21488"/>
          <a:stretch/>
        </p:blipFill>
        <p:spPr>
          <a:xfrm>
            <a:off x="6614316" y="2823589"/>
            <a:ext cx="5041108" cy="182208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023731"/>
            <a:ext cx="3868740" cy="799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 </a:t>
            </a:r>
            <a:r>
              <a:rPr lang="en-US" dirty="0" smtClean="0"/>
              <a:t>Coding</a:t>
            </a:r>
            <a:endParaRPr lang="en-US" dirty="0" smtClean="0"/>
          </a:p>
        </p:txBody>
      </p:sp>
      <p:pic>
        <p:nvPicPr>
          <p:cNvPr id="7" name="Picture 2" descr="Image result for plate number u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2066775" y="5532386"/>
            <a:ext cx="3371850" cy="8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03804" y="5417096"/>
            <a:ext cx="2969682" cy="227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E.G License 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4316" y="4816159"/>
            <a:ext cx="504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Recap:</a:t>
            </a:r>
          </a:p>
          <a:p>
            <a:r>
              <a:rPr lang="en-US" dirty="0" smtClean="0"/>
              <a:t>Supervised: Feedback every time- (Practical 1)</a:t>
            </a:r>
          </a:p>
          <a:p>
            <a:r>
              <a:rPr lang="en-US" dirty="0" smtClean="0"/>
              <a:t>Unsupervised: No feedback, learns by itself</a:t>
            </a:r>
          </a:p>
          <a:p>
            <a:r>
              <a:rPr lang="en-US" dirty="0" smtClean="0"/>
              <a:t>Reinforced learning: Feedback if positive(trial and error)- Practical 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14316" y="2023731"/>
            <a:ext cx="5041108" cy="799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Machine-Learning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5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735"/>
            <a:ext cx="10018713" cy="1752599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30" y="1448646"/>
            <a:ext cx="8619484" cy="4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license plate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8" y="1904624"/>
            <a:ext cx="3425995" cy="2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1874" y="2426993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UK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41873" y="3580715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FR</a:t>
            </a:r>
          </a:p>
        </p:txBody>
      </p:sp>
      <p:pic>
        <p:nvPicPr>
          <p:cNvPr id="8" name="Picture 7" descr="Image result for license plate fr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69" y="4209664"/>
            <a:ext cx="3179095" cy="7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31288" y="2839623"/>
            <a:ext cx="1758542" cy="17316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f(complex_0)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(complex_1)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(complex_2)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31288" y="4571285"/>
            <a:ext cx="1758542" cy="48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200" dirty="0" smtClean="0"/>
              <a:t>f(complex_3)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153" y="6343616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cikit learn map for choosing predic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7040"/>
            <a:ext cx="6215065" cy="3158181"/>
          </a:xfrm>
        </p:spPr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is a deep learning library recently open-sourced by Google.</a:t>
            </a:r>
          </a:p>
          <a:p>
            <a:r>
              <a:rPr lang="en-GB" dirty="0"/>
              <a:t>But what does it actually do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err="1"/>
              <a:t>TensorFlow</a:t>
            </a:r>
            <a:r>
              <a:rPr lang="en-GB" dirty="0"/>
              <a:t> provides primitives for defining functions on tensors and automatically computing their derivatives.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3568" y="5739885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</p:txBody>
      </p:sp>
      <p:pic>
        <p:nvPicPr>
          <p:cNvPr id="5" name="Picture 2" descr="Image result for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339922"/>
            <a:ext cx="4106334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8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1 - Supervised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484310" y="2109802"/>
            <a:ext cx="10018713" cy="1552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https://</a:t>
            </a:r>
            <a:r>
              <a:rPr lang="en-GB" dirty="0" err="1" smtClean="0"/>
              <a:t>codelabs.developers.google.com</a:t>
            </a:r>
            <a:r>
              <a:rPr lang="en-GB" dirty="0" smtClean="0"/>
              <a:t>/</a:t>
            </a:r>
            <a:r>
              <a:rPr lang="en-GB" dirty="0" err="1" smtClean="0"/>
              <a:t>codelabs</a:t>
            </a:r>
            <a:r>
              <a:rPr lang="en-GB" dirty="0" smtClean="0"/>
              <a:t>/</a:t>
            </a:r>
            <a:r>
              <a:rPr lang="en-GB" dirty="0" err="1" smtClean="0"/>
              <a:t>tensorflow</a:t>
            </a:r>
            <a:r>
              <a:rPr lang="en-GB" dirty="0" smtClean="0"/>
              <a:t>-for-poets/?</a:t>
            </a:r>
            <a:r>
              <a:rPr lang="en-GB" dirty="0" err="1" smtClean="0"/>
              <a:t>utm_campaign</a:t>
            </a:r>
            <a:r>
              <a:rPr lang="en-GB" dirty="0" smtClean="0"/>
              <a:t>=chrome_series_machinelearning_063016&amp;utm_source=</a:t>
            </a:r>
            <a:r>
              <a:rPr lang="en-GB" dirty="0" err="1" smtClean="0"/>
              <a:t>gdev&amp;utm_medium</a:t>
            </a:r>
            <a:r>
              <a:rPr lang="en-GB" dirty="0" smtClean="0"/>
              <a:t>=yt-desc</a:t>
            </a:r>
            <a:r>
              <a:rPr lang="en-GB" smtClean="0"/>
              <a:t>#0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84310" y="2077549"/>
            <a:ext cx="10018713" cy="5715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about </a:t>
            </a:r>
            <a:r>
              <a:rPr lang="en-GB" dirty="0" smtClean="0"/>
              <a:t>a </a:t>
            </a:r>
            <a:r>
              <a:rPr lang="en-GB" dirty="0" smtClean="0"/>
              <a:t>game using reinforcement learning?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65335" y="2823278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Input                                                                 Output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46260" y="5521632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Raw Pixel                                              </a:t>
            </a:r>
          </a:p>
        </p:txBody>
      </p:sp>
      <p:pic>
        <p:nvPicPr>
          <p:cNvPr id="14" name="Picture 2" descr="Image result for raw pixel pac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0" y="3434067"/>
            <a:ext cx="2087565" cy="20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105525" y="4140508"/>
            <a:ext cx="304478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Maximise the score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486275" y="4001599"/>
            <a:ext cx="914400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81425" y="6184499"/>
            <a:ext cx="499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https://github.com/HackerHouseYT/OpenAI-</a:t>
            </a:r>
            <a:r>
              <a:rPr lang="en-GB" dirty="0" smtClean="0">
                <a:hlinkClick r:id="rId3"/>
              </a:rPr>
              <a:t>NEAT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30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106"/>
            <a:ext cx="10018713" cy="3124201"/>
          </a:xfrm>
        </p:spPr>
        <p:txBody>
          <a:bodyPr/>
          <a:lstStyle/>
          <a:p>
            <a:r>
              <a:rPr lang="en-US" dirty="0" smtClean="0"/>
              <a:t>Machine learning is a wide ranging topic that focuses on learning from large datasets.</a:t>
            </a:r>
            <a:endParaRPr lang="en-US" dirty="0" smtClean="0"/>
          </a:p>
          <a:p>
            <a:r>
              <a:rPr lang="en-US" dirty="0" smtClean="0"/>
              <a:t>Data from discrete types of input can be classified using decision trees.</a:t>
            </a:r>
          </a:p>
          <a:p>
            <a:r>
              <a:rPr lang="en-US" dirty="0" smtClean="0"/>
              <a:t>Regression can be used to find relationships in datasets and to make predictions.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can be used for image classification.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6416041"/>
            <a:ext cx="64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supported by an EPSRC Doctoral Training Centre grant (EP/L015382/1)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understanding of Python.</a:t>
            </a:r>
          </a:p>
          <a:p>
            <a:r>
              <a:rPr lang="en-US" dirty="0"/>
              <a:t>No/Little understanding of Machine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Exposure to Pandas and </a:t>
            </a:r>
            <a:r>
              <a:rPr lang="en-US" dirty="0" err="1" smtClean="0"/>
              <a:t>NumPy</a:t>
            </a:r>
            <a:r>
              <a:rPr lang="en-US" dirty="0" smtClean="0"/>
              <a:t> beneficial.</a:t>
            </a:r>
          </a:p>
          <a:p>
            <a:r>
              <a:rPr lang="en-US" dirty="0" smtClean="0"/>
              <a:t>Knowledge of the </a:t>
            </a:r>
            <a:r>
              <a:rPr lang="en-US" dirty="0" err="1" smtClean="0"/>
              <a:t>Jupyter</a:t>
            </a:r>
            <a:r>
              <a:rPr lang="en-US" dirty="0" smtClean="0"/>
              <a:t> Notebook and a Python IDE like </a:t>
            </a:r>
            <a:r>
              <a:rPr lang="en-US" dirty="0" err="1"/>
              <a:t>S</a:t>
            </a:r>
            <a:r>
              <a:rPr lang="en-US" dirty="0" err="1" smtClean="0"/>
              <a:t>pyder</a:t>
            </a:r>
            <a:r>
              <a:rPr lang="en-US" i="1" dirty="0" smtClean="0"/>
              <a:t> </a:t>
            </a:r>
            <a:r>
              <a:rPr lang="en-US" dirty="0" smtClean="0"/>
              <a:t>will be beneficial.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8934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website: </a:t>
            </a:r>
            <a:r>
              <a:rPr lang="en-US" dirty="0" smtClean="0">
                <a:hlinkClick r:id="rId2"/>
              </a:rPr>
              <a:t>www.scikit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learn.org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website: </a:t>
            </a:r>
            <a:r>
              <a:rPr lang="en-US" dirty="0" smtClean="0">
                <a:hlinkClick r:id="rId3"/>
              </a:rPr>
              <a:t>www.tensorflow.org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YouTube </a:t>
            </a:r>
            <a:r>
              <a:rPr lang="en-US" dirty="0" smtClean="0"/>
              <a:t>series on making a basic neural </a:t>
            </a:r>
            <a:r>
              <a:rPr lang="en-US" dirty="0" smtClean="0"/>
              <a:t>network: </a:t>
            </a:r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//goo.gl/</a:t>
            </a:r>
            <a:r>
              <a:rPr lang="en-US" smtClean="0">
                <a:hlinkClick r:id="rId4"/>
              </a:rPr>
              <a:t>uvhELR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2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42190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3503" y="2217027"/>
            <a:ext cx="71203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i="1" dirty="0" smtClean="0"/>
              <a:t>F(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)</a:t>
            </a:r>
            <a:r>
              <a:rPr lang="en-US" sz="2400" b="1" i="1" dirty="0" smtClean="0"/>
              <a:t> = y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29667" y="2575368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where </a:t>
            </a:r>
            <a:r>
              <a:rPr lang="en-US" sz="2400" b="1" i="1" dirty="0" smtClean="0"/>
              <a:t>X</a:t>
            </a:r>
            <a:r>
              <a:rPr lang="en-US" sz="2400" dirty="0" smtClean="0"/>
              <a:t> is a </a:t>
            </a:r>
            <a:r>
              <a:rPr lang="en-US" sz="2400" b="1" dirty="0" smtClean="0"/>
              <a:t>matrix</a:t>
            </a:r>
            <a:r>
              <a:rPr lang="en-US" sz="2400" dirty="0" smtClean="0"/>
              <a:t> of input, independent variables, and </a:t>
            </a:r>
            <a:r>
              <a:rPr lang="en-US" sz="2400" i="1" dirty="0" smtClean="0"/>
              <a:t>y</a:t>
            </a:r>
            <a:r>
              <a:rPr lang="en-US" sz="2400" dirty="0" smtClean="0"/>
              <a:t> is a </a:t>
            </a:r>
            <a:r>
              <a:rPr lang="en-US" sz="2400" b="1" dirty="0" smtClean="0"/>
              <a:t>vector</a:t>
            </a:r>
            <a:r>
              <a:rPr lang="en-US" sz="2400" dirty="0" smtClean="0"/>
              <a:t> of output, dependent variables </a:t>
            </a:r>
            <a:r>
              <a:rPr lang="en-US" sz="2400" i="1" dirty="0" smtClean="0"/>
              <a:t>that classify </a:t>
            </a:r>
            <a:r>
              <a:rPr lang="en-US" sz="2400" b="1" i="1" dirty="0" smtClean="0"/>
              <a:t>X</a:t>
            </a:r>
            <a:r>
              <a:rPr lang="en-US" sz="2400" dirty="0" smtClean="0"/>
              <a:t>. 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33022"/>
              </p:ext>
            </p:extLst>
          </p:nvPr>
        </p:nvGraphicFramePr>
        <p:xfrm>
          <a:off x="2429667" y="3528114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14145" y="6394598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4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14529" y="2666999"/>
            <a:ext cx="4809687" cy="3124201"/>
          </a:xfrm>
        </p:spPr>
        <p:txBody>
          <a:bodyPr>
            <a:normAutofit/>
          </a:bodyPr>
          <a:lstStyle/>
          <a:p>
            <a:r>
              <a:rPr lang="en-US" dirty="0"/>
              <a:t>Each species is shaded </a:t>
            </a:r>
            <a:r>
              <a:rPr lang="en-US" dirty="0" smtClean="0"/>
              <a:t>a different </a:t>
            </a:r>
            <a:r>
              <a:rPr lang="en-US" dirty="0"/>
              <a:t>colour</a:t>
            </a:r>
          </a:p>
          <a:p>
            <a:r>
              <a:rPr lang="en-US" dirty="0"/>
              <a:t>Clear distinct </a:t>
            </a:r>
            <a:r>
              <a:rPr lang="en-US" dirty="0" smtClean="0"/>
              <a:t>patterns emerge</a:t>
            </a:r>
            <a:endParaRPr lang="en-US" dirty="0"/>
          </a:p>
          <a:p>
            <a:r>
              <a:rPr lang="en-US" dirty="0"/>
              <a:t>ML trained to learn these patterns</a:t>
            </a:r>
          </a:p>
          <a:p>
            <a:r>
              <a:rPr lang="en-US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Going </a:t>
            </a:r>
            <a:r>
              <a:rPr lang="en-US" dirty="0" smtClean="0"/>
              <a:t>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of Machine Learning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1" y="2206613"/>
            <a:ext cx="7149818" cy="4164678"/>
          </a:xfrm>
        </p:spPr>
      </p:pic>
      <p:sp>
        <p:nvSpPr>
          <p:cNvPr id="5" name="TextBox 4"/>
          <p:cNvSpPr txBox="1"/>
          <p:nvPr/>
        </p:nvSpPr>
        <p:spPr>
          <a:xfrm>
            <a:off x="5642520" y="6471713"/>
            <a:ext cx="150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Nautil.us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5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7246</TotalTime>
  <Words>1691</Words>
  <Application>Microsoft Macintosh PowerPoint</Application>
  <PresentationFormat>Custom</PresentationFormat>
  <Paragraphs>211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Introduction to Machine Learning in Python</vt:lpstr>
      <vt:lpstr>Overview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Understandability of Machine Learning</vt:lpstr>
      <vt:lpstr>Scikit-Learn</vt:lpstr>
      <vt:lpstr>PowerPoint Presentation</vt:lpstr>
      <vt:lpstr>Practical 1.1 – Decision Trees</vt:lpstr>
      <vt:lpstr>Practical 1.2 – Classification &amp; Iris Dataset</vt:lpstr>
      <vt:lpstr>Regression</vt:lpstr>
      <vt:lpstr>Regression</vt:lpstr>
      <vt:lpstr>Preprocessing</vt:lpstr>
      <vt:lpstr>Underfiitting and Overfitting</vt:lpstr>
      <vt:lpstr>Scikit-Learn and Regression</vt:lpstr>
      <vt:lpstr>Regression and Decision Trees</vt:lpstr>
      <vt:lpstr>Extra Tree Regressor</vt:lpstr>
      <vt:lpstr>Feature Importance and Metrics</vt:lpstr>
      <vt:lpstr>Regression Practical</vt:lpstr>
      <vt:lpstr>Image Classifier With TensorFlow</vt:lpstr>
      <vt:lpstr>Deep-Learning</vt:lpstr>
      <vt:lpstr>Neural Network</vt:lpstr>
      <vt:lpstr>PowerPoint Presentation</vt:lpstr>
      <vt:lpstr>What is TensorFlow?</vt:lpstr>
      <vt:lpstr>Practical 1 - Supervised</vt:lpstr>
      <vt:lpstr>Practical 2</vt:lpstr>
      <vt:lpstr>Summary</vt:lpstr>
      <vt:lpstr>Further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Sam</cp:lastModifiedBy>
  <cp:revision>175</cp:revision>
  <dcterms:created xsi:type="dcterms:W3CDTF">2017-03-06T11:52:56Z</dcterms:created>
  <dcterms:modified xsi:type="dcterms:W3CDTF">2017-04-14T10:45:08Z</dcterms:modified>
</cp:coreProperties>
</file>