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/>
    <p:restoredTop sz="94697"/>
  </p:normalViewPr>
  <p:slideViewPr>
    <p:cSldViewPr snapToGrid="0" snapToObjects="1">
      <p:cViewPr varScale="1">
        <p:scale>
          <a:sx n="84" d="100"/>
          <a:sy n="84" d="100"/>
        </p:scale>
        <p:origin x="18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C7B7-13AD-CF49-B14D-49C2D2133516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53916-6D2B-DB42-862B-17C8CBE6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Parkes, S. Senior, T. Rampat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55571"/>
            <a:ext cx="10018713" cy="1398079"/>
          </a:xfrm>
        </p:spPr>
        <p:txBody>
          <a:bodyPr/>
          <a:lstStyle/>
          <a:p>
            <a:r>
              <a:rPr lang="en-US" dirty="0" smtClean="0"/>
              <a:t>Ski-kit 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04318"/>
              </p:ext>
            </p:extLst>
          </p:nvPr>
        </p:nvGraphicFramePr>
        <p:xfrm>
          <a:off x="1484313" y="2142348"/>
          <a:ext cx="10018713" cy="394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9571"/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 Detection, Image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SVM, random forest, nearest</a:t>
                      </a:r>
                      <a:r>
                        <a:rPr lang="en-US" baseline="0" dirty="0" smtClean="0"/>
                        <a:t> neighbours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response, stock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SVR, Ridge regression, LASSO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segmentation, grouping experiment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K-Means, Spectral Clustering, mean-shift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Dimensionality 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Visualization, increased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PCA, Feature Selection, non-negative</a:t>
                      </a:r>
                      <a:r>
                        <a:rPr lang="en-US" baseline="0" dirty="0" smtClean="0"/>
                        <a:t> matrix factorisation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accuracy via parameter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search, cross validation, metrics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Transforming</a:t>
                      </a:r>
                      <a:r>
                        <a:rPr lang="en-US" baseline="0" dirty="0" smtClean="0"/>
                        <a:t> data (</a:t>
                      </a:r>
                      <a:r>
                        <a:rPr lang="en-US" baseline="0" dirty="0" err="1" smtClean="0"/>
                        <a:t>i.e</a:t>
                      </a:r>
                      <a:r>
                        <a:rPr lang="en-US" baseline="0" dirty="0" smtClean="0"/>
                        <a:t> text) for use in ML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Extraction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45074" y="6173126"/>
            <a:ext cx="1897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skikit-learn.org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08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1.1 –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27960"/>
            <a:ext cx="10018713" cy="31089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the folder </a:t>
            </a:r>
            <a:r>
              <a:rPr lang="en-US" dirty="0" smtClean="0"/>
              <a:t>‘Practical-1-1-DT’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apples.py</a:t>
            </a:r>
            <a:r>
              <a:rPr lang="en-US" dirty="0" smtClean="0"/>
              <a:t>’, run the example, and make changes to the features, labels, and trying your own pieces of fruit. Try and understand what is happening.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’</a:t>
            </a:r>
            <a:r>
              <a:rPr lang="en-US" dirty="0" err="1" smtClean="0"/>
              <a:t>tree.dot</a:t>
            </a:r>
            <a:r>
              <a:rPr lang="en-US" dirty="0" smtClean="0"/>
              <a:t>’ file will be created from running ’</a:t>
            </a:r>
            <a:r>
              <a:rPr lang="en-US" dirty="0" err="1" smtClean="0"/>
              <a:t>apples.py</a:t>
            </a:r>
            <a:r>
              <a:rPr lang="en-US" dirty="0" smtClean="0"/>
              <a:t>’. Use $ bash </a:t>
            </a:r>
            <a:r>
              <a:rPr lang="en-US" dirty="0" err="1" smtClean="0"/>
              <a:t>apples.sh</a:t>
            </a:r>
            <a:r>
              <a:rPr lang="en-US" dirty="0" smtClean="0"/>
              <a:t> $ to create a .</a:t>
            </a:r>
            <a:r>
              <a:rPr lang="en-US" dirty="0" err="1" smtClean="0"/>
              <a:t>png</a:t>
            </a:r>
            <a:r>
              <a:rPr lang="en-US" dirty="0" smtClean="0"/>
              <a:t> to </a:t>
            </a:r>
            <a:r>
              <a:rPr lang="en-US" dirty="0" err="1" smtClean="0"/>
              <a:t>visualise</a:t>
            </a:r>
            <a:r>
              <a:rPr lang="en-US" dirty="0" smtClean="0"/>
              <a:t> the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17345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1.2 – Classification &amp; Iris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65119"/>
            <a:ext cx="10018713" cy="29260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Enter the folder ‘Practical-1-1-DT</a:t>
            </a:r>
            <a:r>
              <a:rPr lang="en-US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iris.py</a:t>
            </a:r>
            <a:r>
              <a:rPr lang="en-US" dirty="0" smtClean="0"/>
              <a:t>’, run the example, and make changes to the code, such as features, labels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Tasks 1 and 2 by implementing iris_dataset_2 and 3.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 challenge, complete Task 3 by using another dataset. </a:t>
            </a:r>
          </a:p>
          <a:p>
            <a:pPr marL="0" indent="0">
              <a:buNone/>
            </a:pPr>
            <a:r>
              <a:rPr lang="en-US" dirty="0" smtClean="0"/>
              <a:t>Attempt all of the tasks before looking at the solutions-</a:t>
            </a:r>
            <a:r>
              <a:rPr lang="en-US" dirty="0" err="1" smtClean="0"/>
              <a:t>iris.py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840" y="6416041"/>
            <a:ext cx="643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work was supported by an EPSRC Doctoral Training Centre grant (EP/L015382/1)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09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introduction to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Ski-kit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 – Decision Trees/K-Means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Theory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 – 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343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understanding of Python.</a:t>
            </a:r>
          </a:p>
          <a:p>
            <a:r>
              <a:rPr lang="en-US" dirty="0"/>
              <a:t>No/Little understanding of Machine Learning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Exposure to Pandas and </a:t>
            </a:r>
            <a:r>
              <a:rPr lang="en-US" dirty="0" err="1" smtClean="0"/>
              <a:t>NumPy</a:t>
            </a:r>
            <a:r>
              <a:rPr lang="en-US" dirty="0" smtClean="0"/>
              <a:t> beneficial.</a:t>
            </a:r>
            <a:endParaRPr lang="en-US" dirty="0" smtClean="0"/>
          </a:p>
          <a:p>
            <a:r>
              <a:rPr lang="en-US" dirty="0" smtClean="0"/>
              <a:t>Knowledge of a Python IDE like </a:t>
            </a:r>
            <a:r>
              <a:rPr lang="en-US" i="1" dirty="0" err="1" smtClean="0"/>
              <a:t>spyder</a:t>
            </a:r>
            <a:r>
              <a:rPr lang="en-US" i="1" dirty="0" smtClean="0"/>
              <a:t> </a:t>
            </a:r>
            <a:r>
              <a:rPr lang="en-US" dirty="0" smtClean="0"/>
              <a:t>will be beneficial.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subset of Computer Science and derived from Artificial Intelligence (AI)</a:t>
            </a:r>
          </a:p>
          <a:p>
            <a:r>
              <a:rPr lang="en-US" dirty="0" smtClean="0"/>
              <a:t>At it’s heart a probability generator, with strong ties to statistics/mathematical optimisation. </a:t>
            </a:r>
          </a:p>
          <a:p>
            <a:r>
              <a:rPr lang="en-US" dirty="0" smtClean="0"/>
              <a:t>Improving the probability score taken as ‘learning’. Uses this learnt data to ‘predict’ on new data.</a:t>
            </a:r>
            <a:endParaRPr lang="en-US" dirty="0"/>
          </a:p>
          <a:p>
            <a:r>
              <a:rPr lang="en-US" dirty="0" smtClean="0"/>
              <a:t>Examples of use: </a:t>
            </a:r>
            <a:r>
              <a:rPr lang="en-US" i="1" dirty="0" smtClean="0"/>
              <a:t>Spam Filtering, Character Recognition, Computer Vision, Search Engines, Social Media</a:t>
            </a:r>
          </a:p>
        </p:txBody>
      </p:sp>
    </p:spTree>
    <p:extLst>
      <p:ext uri="{BB962C8B-B14F-4D97-AF65-F5344CB8AC3E}">
        <p14:creationId xmlns:p14="http://schemas.microsoft.com/office/powerpoint/2010/main" val="20908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 smtClean="0"/>
              <a:t>Machine Learning – What is it?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72755" y="1609781"/>
                <a:ext cx="4841824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latin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5000" b="1" i="1" smtClean="0">
                          <a:latin typeface="Cambria Math" charset="0"/>
                        </a:rPr>
                        <m:t>=</m:t>
                      </m:r>
                      <m:r>
                        <a:rPr lang="en-US" sz="5000" b="1" i="1" smtClean="0"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en-US" sz="5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755" y="1609781"/>
                <a:ext cx="4841824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33503" y="2574182"/>
            <a:ext cx="712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b="1" dirty="0" smtClean="0"/>
              <a:t>matrix</a:t>
            </a:r>
            <a:r>
              <a:rPr lang="en-US" dirty="0" smtClean="0"/>
              <a:t> of input, independent variables, and </a:t>
            </a:r>
            <a:r>
              <a:rPr lang="en-US" i="1" dirty="0" smtClean="0"/>
              <a:t>y</a:t>
            </a:r>
            <a:r>
              <a:rPr lang="en-US" dirty="0" smtClean="0"/>
              <a:t> is a </a:t>
            </a:r>
            <a:r>
              <a:rPr lang="en-US" b="1" dirty="0" smtClean="0"/>
              <a:t>vector</a:t>
            </a:r>
            <a:r>
              <a:rPr lang="en-US" dirty="0" smtClean="0"/>
              <a:t> of output, dependent variables </a:t>
            </a:r>
            <a:r>
              <a:rPr lang="en-US" i="1" dirty="0" smtClean="0"/>
              <a:t>that classify X</a:t>
            </a:r>
            <a:r>
              <a:rPr lang="en-US" dirty="0" smtClean="0"/>
              <a:t>.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3808"/>
              </p:ext>
            </p:extLst>
          </p:nvPr>
        </p:nvGraphicFramePr>
        <p:xfrm>
          <a:off x="2429667" y="3446737"/>
          <a:ext cx="8128000" cy="277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Species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5.1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4.9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setosa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7.0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6.3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2.5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virginica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14145" y="6313221"/>
            <a:ext cx="2359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52525"/>
                </a:solidFill>
                <a:latin typeface="Arial" charset="0"/>
              </a:rPr>
              <a:t>Taken from Fisher's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</a:t>
            </a:r>
            <a:r>
              <a:rPr lang="en-US" sz="1200" i="1" dirty="0">
                <a:solidFill>
                  <a:srgbClr val="252525"/>
                </a:solidFill>
                <a:latin typeface="Arial" charset="0"/>
              </a:rPr>
              <a:t>Iris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data 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2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59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Iris 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 sz="2200" dirty="0"/>
              <a:t>Each species is shaded in different colour</a:t>
            </a:r>
          </a:p>
          <a:p>
            <a:r>
              <a:rPr lang="en-US" sz="2200" dirty="0"/>
              <a:t>Clear distinct </a:t>
            </a:r>
            <a:r>
              <a:rPr lang="en-US" sz="2200" dirty="0" smtClean="0"/>
              <a:t>pattern emerges</a:t>
            </a:r>
            <a:endParaRPr lang="en-US" sz="2200" dirty="0"/>
          </a:p>
          <a:p>
            <a:r>
              <a:rPr lang="en-US" sz="2200" dirty="0"/>
              <a:t>ML trained to learn these patterns</a:t>
            </a:r>
          </a:p>
          <a:p>
            <a:r>
              <a:rPr lang="en-US" sz="2200" dirty="0"/>
              <a:t>Applies it to new information when available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0875" y="5921307"/>
            <a:ext cx="415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Nicoguaro</a:t>
            </a:r>
            <a:r>
              <a:rPr lang="en-US" sz="1200" dirty="0"/>
              <a:t> - Own work, CC BY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=46257808</a:t>
            </a:r>
          </a:p>
        </p:txBody>
      </p:sp>
    </p:spTree>
    <p:extLst>
      <p:ext uri="{BB962C8B-B14F-4D97-AF65-F5344CB8AC3E}">
        <p14:creationId xmlns:p14="http://schemas.microsoft.com/office/powerpoint/2010/main" val="21559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– Going slightly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Three broad categories: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Supervised Learning </a:t>
            </a:r>
            <a:r>
              <a:rPr lang="en-US" dirty="0" smtClean="0"/>
              <a:t>– Presented with example inputs and corresponding outputs, given by a ‘teacher’.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Unsupervised Learning/Data Mining </a:t>
            </a:r>
            <a:r>
              <a:rPr lang="en-US" dirty="0" smtClean="0"/>
              <a:t>– No labels given to inputs, computer infers features.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Reinforcement Learning </a:t>
            </a:r>
            <a:r>
              <a:rPr lang="en-US" dirty="0" smtClean="0"/>
              <a:t>– Interacts with a dynamic environment where it must perform a certain goal, feedback via rewards/punishments.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2440"/>
            <a:ext cx="10018713" cy="1752599"/>
          </a:xfrm>
        </p:spPr>
        <p:txBody>
          <a:bodyPr/>
          <a:lstStyle/>
          <a:p>
            <a:r>
              <a:rPr lang="en-US" dirty="0" smtClean="0"/>
              <a:t>Understandability of Machine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91" y="1885602"/>
            <a:ext cx="7149818" cy="4164678"/>
          </a:xfrm>
        </p:spPr>
      </p:pic>
      <p:sp>
        <p:nvSpPr>
          <p:cNvPr id="7" name="TextBox 6"/>
          <p:cNvSpPr txBox="1"/>
          <p:nvPr/>
        </p:nvSpPr>
        <p:spPr>
          <a:xfrm>
            <a:off x="5642520" y="6248401"/>
            <a:ext cx="150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Nautil.us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4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Ski-kit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8485"/>
            <a:ext cx="10018713" cy="3482715"/>
          </a:xfrm>
        </p:spPr>
        <p:txBody>
          <a:bodyPr/>
          <a:lstStyle/>
          <a:p>
            <a:r>
              <a:rPr lang="en-US" dirty="0" smtClean="0"/>
              <a:t>A package in Python programming language. Part of the Anaconda Distribution. 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smtClean="0"/>
              <a:t>libraries.</a:t>
            </a:r>
          </a:p>
          <a:p>
            <a:r>
              <a:rPr lang="en-US" dirty="0" smtClean="0"/>
              <a:t>Open source, commercially usable.</a:t>
            </a:r>
          </a:p>
          <a:p>
            <a:r>
              <a:rPr lang="en-US" dirty="0" smtClean="0"/>
              <a:t>Simple to set up for most applications, very powerful functionality.</a:t>
            </a:r>
          </a:p>
          <a:p>
            <a:r>
              <a:rPr lang="en-US" dirty="0" smtClean="0"/>
              <a:t>Highly accessible.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0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215</TotalTime>
  <Words>622</Words>
  <Application>Microsoft Macintosh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Corbel</vt:lpstr>
      <vt:lpstr>Arial</vt:lpstr>
      <vt:lpstr>Parallax</vt:lpstr>
      <vt:lpstr>Introduction to Machine Learning in Python</vt:lpstr>
      <vt:lpstr>Overview</vt:lpstr>
      <vt:lpstr>Assumptions</vt:lpstr>
      <vt:lpstr>Machine Learning – What is it?</vt:lpstr>
      <vt:lpstr>Machine Learning – What is it?</vt:lpstr>
      <vt:lpstr>Iris Dataset</vt:lpstr>
      <vt:lpstr>Machine Learning – Going slightly deeper</vt:lpstr>
      <vt:lpstr>Understandability of Machine Learning</vt:lpstr>
      <vt:lpstr>Ski-kit Learn</vt:lpstr>
      <vt:lpstr>Ski-kit Learn</vt:lpstr>
      <vt:lpstr>Practical 1.1 – Decision Trees</vt:lpstr>
      <vt:lpstr>Practical 1.2 – Classification &amp; Iris Dataset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Python</dc:title>
  <dc:creator>Parkes G.M.</dc:creator>
  <cp:lastModifiedBy>Parkes G.M.</cp:lastModifiedBy>
  <cp:revision>98</cp:revision>
  <dcterms:created xsi:type="dcterms:W3CDTF">2017-03-06T11:52:56Z</dcterms:created>
  <dcterms:modified xsi:type="dcterms:W3CDTF">2017-03-21T13:17:07Z</dcterms:modified>
</cp:coreProperties>
</file>