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8" r:id="rId3"/>
    <p:sldId id="264" r:id="rId4"/>
    <p:sldId id="299" r:id="rId5"/>
    <p:sldId id="295" r:id="rId6"/>
    <p:sldId id="261" r:id="rId7"/>
    <p:sldId id="262" r:id="rId8"/>
    <p:sldId id="296" r:id="rId9"/>
    <p:sldId id="263" r:id="rId10"/>
    <p:sldId id="265" r:id="rId11"/>
    <p:sldId id="297" r:id="rId12"/>
    <p:sldId id="298" r:id="rId13"/>
    <p:sldId id="257" r:id="rId14"/>
    <p:sldId id="269" r:id="rId15"/>
    <p:sldId id="270" r:id="rId16"/>
    <p:sldId id="275" r:id="rId17"/>
    <p:sldId id="289" r:id="rId18"/>
    <p:sldId id="271" r:id="rId19"/>
    <p:sldId id="272" r:id="rId20"/>
    <p:sldId id="273" r:id="rId21"/>
    <p:sldId id="274" r:id="rId22"/>
    <p:sldId id="276" r:id="rId23"/>
    <p:sldId id="277" r:id="rId24"/>
    <p:sldId id="300" r:id="rId25"/>
    <p:sldId id="294" r:id="rId26"/>
    <p:sldId id="293" r:id="rId27"/>
    <p:sldId id="284" r:id="rId28"/>
    <p:sldId id="292" r:id="rId29"/>
    <p:sldId id="291" r:id="rId30"/>
    <p:sldId id="290" r:id="rId31"/>
    <p:sldId id="278" r:id="rId32"/>
    <p:sldId id="288" r:id="rId33"/>
    <p:sldId id="27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94"/>
    <p:restoredTop sz="94697"/>
  </p:normalViewPr>
  <p:slideViewPr>
    <p:cSldViewPr snapToGrid="0" snapToObjects="1">
      <p:cViewPr varScale="1">
        <p:scale>
          <a:sx n="91" d="100"/>
          <a:sy n="91" d="100"/>
        </p:scale>
        <p:origin x="-776" y="-1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65C7B7-13AD-CF49-B14D-49C2D2133516}" type="datetimeFigureOut">
              <a:rPr lang="en-US" smtClean="0"/>
              <a:t>09/04/17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53916-6D2B-DB42-862B-17C8CBE6A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17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09/04/17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09/04/17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09/04/17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09/04/17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09/04/17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09/04/17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09/04/17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09/04/17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09/04/17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09/04/17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09/04/17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09/04/17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09/04/17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09/04/17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09/04/17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09/04/17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09/04/17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09/04/17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cikit-learn.org/stable/modules/preprocessing.html%23preprocessing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14.png"/><Relationship Id="rId5" Type="http://schemas.openxmlformats.org/officeDocument/2006/relationships/hyperlink" Target="http://playground.tensorflow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ayground.tensorflow.org/" TargetMode="External"/><Relationship Id="rId3" Type="http://schemas.openxmlformats.org/officeDocument/2006/relationships/image" Target="../media/image16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3" Type="http://schemas.openxmlformats.org/officeDocument/2006/relationships/hyperlink" Target="https://github.com/HackerHouseYT/OpenAI-NEAT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nsorflow.org" TargetMode="External"/><Relationship Id="rId4" Type="http://schemas.openxmlformats.org/officeDocument/2006/relationships/hyperlink" Target="https://goo.gl/uvhEL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cikit-learn.or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Machine Learning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G. Parkes, S. Senior, T. Rampat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005" y="-8466"/>
            <a:ext cx="1113995" cy="117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416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3071011"/>
              </p:ext>
            </p:extLst>
          </p:nvPr>
        </p:nvGraphicFramePr>
        <p:xfrm>
          <a:off x="1746354" y="2100477"/>
          <a:ext cx="9756672" cy="3942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52224"/>
                <a:gridCol w="3252224"/>
                <a:gridCol w="32522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r>
                        <a:rPr lang="en-US" baseline="0" dirty="0" smtClean="0"/>
                        <a:t> of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 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 Detection, Image Recognition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SVM, random forest, nearest</a:t>
                      </a:r>
                      <a:r>
                        <a:rPr lang="en-US" baseline="0" dirty="0" smtClean="0"/>
                        <a:t> neighbours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Drug response, stock prices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SVR, Ridge regression, LASSO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Clustering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 segmentation, grouping experiment outcomes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K-Means, Spectral Clustering, mean-shift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Dimensionality Reduction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Visualization, increased efficiency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PCA, Feature Selection, non-negative</a:t>
                      </a:r>
                      <a:r>
                        <a:rPr lang="en-US" baseline="0" dirty="0" smtClean="0"/>
                        <a:t> matrix factorisation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 Selection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Improved accuracy via parameter tuning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Grid</a:t>
                      </a:r>
                      <a:r>
                        <a:rPr lang="en-US" baseline="0" dirty="0" smtClean="0"/>
                        <a:t> search, cross validation, metrics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Preprocessing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Transforming</a:t>
                      </a:r>
                      <a:r>
                        <a:rPr lang="en-US" baseline="0" dirty="0" smtClean="0"/>
                        <a:t> data (</a:t>
                      </a:r>
                      <a:r>
                        <a:rPr lang="en-US" baseline="0" dirty="0" err="1" smtClean="0"/>
                        <a:t>i.e</a:t>
                      </a:r>
                      <a:r>
                        <a:rPr lang="en-US" baseline="0" dirty="0" smtClean="0"/>
                        <a:t> text) for use in ML algorithms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Extraction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746354" y="6075427"/>
            <a:ext cx="97566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Taken from </a:t>
            </a:r>
            <a:r>
              <a:rPr lang="en-US" sz="1200" dirty="0" err="1" smtClean="0"/>
              <a:t>scikit</a:t>
            </a:r>
            <a:r>
              <a:rPr lang="en-US" sz="1200" dirty="0" err="1"/>
              <a:t>-</a:t>
            </a:r>
            <a:r>
              <a:rPr lang="en-US" sz="1200" dirty="0" err="1" smtClean="0"/>
              <a:t>learn.org</a:t>
            </a:r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834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1.1 </a:t>
            </a:r>
            <a:r>
              <a:rPr lang="mr-IN" dirty="0" smtClean="0"/>
              <a:t>–</a:t>
            </a:r>
            <a:r>
              <a:rPr lang="en-US" dirty="0"/>
              <a:t> </a:t>
            </a:r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84310" y="2727960"/>
            <a:ext cx="10018713" cy="31089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Enter </a:t>
            </a:r>
            <a:r>
              <a:rPr lang="en-US" dirty="0"/>
              <a:t>the folder </a:t>
            </a:r>
            <a:r>
              <a:rPr lang="en-US" dirty="0" smtClean="0"/>
              <a:t>‘Practical-1-1-DT’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Open ‘</a:t>
            </a:r>
            <a:r>
              <a:rPr lang="en-US" dirty="0" err="1" smtClean="0"/>
              <a:t>apples.py</a:t>
            </a:r>
            <a:r>
              <a:rPr lang="en-US" dirty="0" smtClean="0"/>
              <a:t>’, run the example, and make changes to the features, labels, and trying your own pieces of fruit. Try and understand what is happening.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 ’</a:t>
            </a:r>
            <a:r>
              <a:rPr lang="en-US" dirty="0" err="1" smtClean="0"/>
              <a:t>tree.dot</a:t>
            </a:r>
            <a:r>
              <a:rPr lang="en-US" dirty="0" smtClean="0"/>
              <a:t>’ file will be created from running ’</a:t>
            </a:r>
            <a:r>
              <a:rPr lang="en-US" dirty="0" err="1" smtClean="0"/>
              <a:t>apples.py</a:t>
            </a:r>
            <a:r>
              <a:rPr lang="en-US" dirty="0" smtClean="0"/>
              <a:t>’. Use $ bash </a:t>
            </a:r>
            <a:r>
              <a:rPr lang="en-US" dirty="0" err="1" smtClean="0"/>
              <a:t>apples.sh</a:t>
            </a:r>
            <a:r>
              <a:rPr lang="en-US" dirty="0" smtClean="0"/>
              <a:t> $ to create a .</a:t>
            </a:r>
            <a:r>
              <a:rPr lang="en-US" dirty="0" err="1" smtClean="0"/>
              <a:t>png</a:t>
            </a:r>
            <a:r>
              <a:rPr lang="en-US" dirty="0" smtClean="0"/>
              <a:t> to </a:t>
            </a:r>
            <a:r>
              <a:rPr lang="en-US" dirty="0" err="1" smtClean="0"/>
              <a:t>visualise</a:t>
            </a:r>
            <a:r>
              <a:rPr lang="en-US" dirty="0" smtClean="0"/>
              <a:t> the decision tree.</a:t>
            </a:r>
          </a:p>
        </p:txBody>
      </p:sp>
    </p:spTree>
    <p:extLst>
      <p:ext uri="{BB962C8B-B14F-4D97-AF65-F5344CB8AC3E}">
        <p14:creationId xmlns:p14="http://schemas.microsoft.com/office/powerpoint/2010/main" val="773513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1.2 </a:t>
            </a:r>
            <a:r>
              <a:rPr lang="mr-IN" dirty="0" smtClean="0"/>
              <a:t>–</a:t>
            </a:r>
            <a:r>
              <a:rPr lang="en-US" dirty="0"/>
              <a:t> </a:t>
            </a:r>
            <a:r>
              <a:rPr lang="en-US" dirty="0" smtClean="0"/>
              <a:t>Classification &amp; Iris Dataset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84310" y="2865119"/>
            <a:ext cx="10018713" cy="292608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Enter the folder ‘Practical-1-1-DT</a:t>
            </a:r>
            <a:r>
              <a:rPr lang="en-US" dirty="0" smtClean="0"/>
              <a:t>’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Open ‘</a:t>
            </a:r>
            <a:r>
              <a:rPr lang="en-US" dirty="0" err="1" smtClean="0"/>
              <a:t>iris.py</a:t>
            </a:r>
            <a:r>
              <a:rPr lang="en-US" dirty="0" smtClean="0"/>
              <a:t>’, run the example, and make changes to the code, such as features, labels etc.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Complete Tasks 1 and 2 by implementing iris_dataset_2 and 3.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For a challenge, complete Task 3 by using another dataset. </a:t>
            </a:r>
          </a:p>
          <a:p>
            <a:pPr marL="0" indent="0">
              <a:buNone/>
            </a:pPr>
            <a:r>
              <a:rPr lang="en-US" dirty="0" smtClean="0"/>
              <a:t>Attempt all of the tasks before looking at the solutions-</a:t>
            </a:r>
            <a:r>
              <a:rPr lang="en-US" dirty="0" err="1" smtClean="0"/>
              <a:t>iris.py</a:t>
            </a:r>
            <a:r>
              <a:rPr lang="en-US" dirty="0" smtClean="0"/>
              <a:t>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974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922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483194" y="2332032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Regression is a measure of the relationship between some input values (features) and an output value (target).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4310" y="2645818"/>
            <a:ext cx="5298133" cy="4067381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Regression can be used for prediction of a target variable, the modeling of relationships, and the testing of hypotheses.</a:t>
            </a:r>
          </a:p>
          <a:p>
            <a:pPr algn="just"/>
            <a:r>
              <a:rPr lang="en-US" dirty="0" smtClean="0"/>
              <a:t>There are many different regression techniques.</a:t>
            </a:r>
          </a:p>
          <a:p>
            <a:pPr algn="just"/>
            <a:r>
              <a:rPr lang="en-US" dirty="0" smtClean="0"/>
              <a:t>Ski-Kit learn contains useful modules for regression</a:t>
            </a:r>
            <a:r>
              <a:rPr lang="en-US" dirty="0" smtClean="0"/>
              <a:t>.</a:t>
            </a:r>
            <a:endParaRPr lang="en-US" dirty="0" smtClean="0"/>
          </a:p>
        </p:txBody>
      </p:sp>
      <p:pic>
        <p:nvPicPr>
          <p:cNvPr id="9" name="Picture 8" descr="LinearRegressionExam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662" y="2687689"/>
            <a:ext cx="4633207" cy="359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228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1477949" y="1821123"/>
            <a:ext cx="973623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/>
              <a:t>Regression becomes very useful when the dataset being dealt with is large or there are many features to it.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597465"/>
            <a:ext cx="5298132" cy="4040469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In a linear regression model, n variables satisfy a linear relationship,</a:t>
            </a:r>
          </a:p>
          <a:p>
            <a:pPr marL="0" indent="0">
              <a:buNone/>
            </a:pPr>
            <a:r>
              <a:rPr lang="en-US" dirty="0" smtClean="0"/>
              <a:t>         y = </a:t>
            </a:r>
            <a:r>
              <a:rPr lang="en-US" dirty="0"/>
              <a:t>β</a:t>
            </a:r>
            <a:r>
              <a:rPr lang="en-US" baseline="-25000" dirty="0" smtClean="0"/>
              <a:t>0</a:t>
            </a:r>
            <a:r>
              <a:rPr lang="en-US" dirty="0" smtClean="0"/>
              <a:t> + β</a:t>
            </a:r>
            <a:r>
              <a:rPr lang="en-US" baseline="-25000" dirty="0"/>
              <a:t>1</a:t>
            </a: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 + β</a:t>
            </a:r>
            <a:r>
              <a:rPr lang="en-US" baseline="-25000" dirty="0"/>
              <a:t>2</a:t>
            </a:r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 + </a:t>
            </a:r>
            <a:r>
              <a:rPr lang="mr-IN" dirty="0" smtClean="0"/>
              <a:t>…</a:t>
            </a:r>
            <a:r>
              <a:rPr lang="en-GB" dirty="0" smtClean="0"/>
              <a:t> + β</a:t>
            </a:r>
            <a:r>
              <a:rPr lang="en-GB" baseline="-25000" dirty="0" err="1"/>
              <a:t>n</a:t>
            </a:r>
            <a:r>
              <a:rPr lang="en-GB" dirty="0" err="1" smtClean="0"/>
              <a:t>x</a:t>
            </a:r>
            <a:r>
              <a:rPr lang="en-GB" baseline="-25000" dirty="0" err="1" smtClean="0"/>
              <a:t>n</a:t>
            </a:r>
            <a:r>
              <a:rPr lang="en-GB" dirty="0" smtClean="0"/>
              <a:t> + </a:t>
            </a:r>
            <a:r>
              <a:rPr lang="en-GB" dirty="0" err="1" smtClean="0"/>
              <a:t>ε</a:t>
            </a:r>
            <a:r>
              <a:rPr lang="en-GB" baseline="-25000" dirty="0" err="1" smtClean="0"/>
              <a:t>i</a:t>
            </a:r>
            <a:endParaRPr lang="en-US" baseline="-25000" dirty="0"/>
          </a:p>
          <a:p>
            <a:pPr algn="just"/>
            <a:r>
              <a:rPr lang="en-US" dirty="0" smtClean="0"/>
              <a:t>where the coefficients β are unknown and </a:t>
            </a:r>
            <a:r>
              <a:rPr lang="en-GB" dirty="0" err="1" smtClean="0"/>
              <a:t>ε</a:t>
            </a:r>
            <a:r>
              <a:rPr lang="en-GB" baseline="-25000" dirty="0" err="1" smtClean="0"/>
              <a:t>i</a:t>
            </a:r>
            <a:r>
              <a:rPr lang="en-GB" baseline="-25000" dirty="0" smtClean="0"/>
              <a:t> </a:t>
            </a:r>
            <a:r>
              <a:rPr lang="en-US" dirty="0" smtClean="0"/>
              <a:t>are random error terms.</a:t>
            </a:r>
          </a:p>
          <a:p>
            <a:pPr algn="just"/>
            <a:r>
              <a:rPr lang="en-US" dirty="0" smtClean="0"/>
              <a:t>By </a:t>
            </a:r>
            <a:r>
              <a:rPr lang="en-US" dirty="0"/>
              <a:t>f</a:t>
            </a:r>
            <a:r>
              <a:rPr lang="en-US" dirty="0" smtClean="0"/>
              <a:t>itting a dataset, the β coefficients can be found and a model made.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pic>
        <p:nvPicPr>
          <p:cNvPr id="4" name="Picture 3" descr="HyperPlaneExam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078" y="2231022"/>
            <a:ext cx="5680792" cy="4406912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484310" y="3506563"/>
            <a:ext cx="5298133" cy="3847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Font typeface="Arial"/>
              <a:buNone/>
            </a:pPr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225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62246"/>
            <a:ext cx="10018713" cy="3613547"/>
          </a:xfrm>
        </p:spPr>
        <p:txBody>
          <a:bodyPr>
            <a:noAutofit/>
          </a:bodyPr>
          <a:lstStyle/>
          <a:p>
            <a:r>
              <a:rPr lang="en-US" dirty="0" smtClean="0"/>
              <a:t>Preprocessing </a:t>
            </a:r>
            <a:r>
              <a:rPr lang="en-US" dirty="0" smtClean="0"/>
              <a:t>is </a:t>
            </a:r>
            <a:r>
              <a:rPr lang="en-US" dirty="0" smtClean="0"/>
              <a:t>the processing of </a:t>
            </a:r>
            <a:r>
              <a:rPr lang="en-US" dirty="0" smtClean="0"/>
              <a:t>data before modeling or analysis such that it is gotten into a ready state to be worked on.</a:t>
            </a:r>
            <a:endParaRPr lang="en-US" dirty="0" smtClean="0"/>
          </a:p>
          <a:p>
            <a:r>
              <a:rPr lang="en-US" dirty="0" smtClean="0"/>
              <a:t>An example of preprocessing was seen earlier in the first classification exercise, where the texture of the fruit was given as a string and had to be converted to a binary number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Other preprocessing includes the </a:t>
            </a:r>
            <a:r>
              <a:rPr lang="en-US" dirty="0"/>
              <a:t>splitting of data into training and testing </a:t>
            </a:r>
            <a:r>
              <a:rPr lang="en-US" dirty="0" smtClean="0"/>
              <a:t>sets and </a:t>
            </a:r>
            <a:r>
              <a:rPr lang="en-US" dirty="0" err="1" smtClean="0"/>
              <a:t>normalisation</a:t>
            </a:r>
            <a:r>
              <a:rPr lang="en-US" dirty="0" smtClean="0"/>
              <a:t> of the data.</a:t>
            </a:r>
            <a:endParaRPr lang="en-US" dirty="0" smtClean="0"/>
          </a:p>
          <a:p>
            <a:r>
              <a:rPr lang="en-US" dirty="0" smtClean="0"/>
              <a:t>More about preprocessing can be found on the </a:t>
            </a:r>
            <a:r>
              <a:rPr lang="en-US" dirty="0" err="1" smtClean="0"/>
              <a:t>scikit</a:t>
            </a:r>
            <a:r>
              <a:rPr lang="en-US" dirty="0" smtClean="0"/>
              <a:t>-</a:t>
            </a:r>
            <a:r>
              <a:rPr lang="en-US" dirty="0"/>
              <a:t>learn website: </a:t>
            </a:r>
            <a:r>
              <a:rPr lang="en-US" dirty="0">
                <a:hlinkClick r:id="rId2"/>
              </a:rPr>
              <a:t>http://scikit-learn.org/stable/modules/preprocessing.html#</a:t>
            </a:r>
            <a:r>
              <a:rPr lang="en-US" dirty="0" smtClean="0">
                <a:hlinkClick r:id="rId2"/>
              </a:rPr>
              <a:t>preprocessing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13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Underfiitting</a:t>
            </a:r>
            <a:r>
              <a:rPr lang="en-US" dirty="0"/>
              <a:t> and </a:t>
            </a:r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966831"/>
            <a:ext cx="10018713" cy="4824370"/>
          </a:xfrm>
        </p:spPr>
        <p:txBody>
          <a:bodyPr/>
          <a:lstStyle/>
          <a:p>
            <a:pPr algn="just"/>
            <a:r>
              <a:rPr lang="en-US" dirty="0" smtClean="0"/>
              <a:t>If </a:t>
            </a:r>
            <a:r>
              <a:rPr lang="en-US" dirty="0" err="1" smtClean="0"/>
              <a:t>underfitted</a:t>
            </a:r>
            <a:r>
              <a:rPr lang="en-US" dirty="0" smtClean="0"/>
              <a:t> a model </a:t>
            </a:r>
            <a:r>
              <a:rPr lang="en-US" dirty="0" smtClean="0"/>
              <a:t>will not be good at making predictions.</a:t>
            </a:r>
          </a:p>
          <a:p>
            <a:pPr algn="just"/>
            <a:r>
              <a:rPr lang="en-US" dirty="0" smtClean="0"/>
              <a:t>If </a:t>
            </a:r>
            <a:r>
              <a:rPr lang="en-US" dirty="0" err="1" smtClean="0"/>
              <a:t>overfitted</a:t>
            </a:r>
            <a:r>
              <a:rPr lang="en-US" dirty="0" smtClean="0"/>
              <a:t> a model </a:t>
            </a:r>
            <a:r>
              <a:rPr lang="en-US" dirty="0" smtClean="0"/>
              <a:t>has been trained </a:t>
            </a:r>
            <a:r>
              <a:rPr lang="en-US" dirty="0" smtClean="0"/>
              <a:t>too much </a:t>
            </a:r>
            <a:r>
              <a:rPr lang="en-US" dirty="0" smtClean="0"/>
              <a:t>on one </a:t>
            </a:r>
            <a:r>
              <a:rPr lang="en-US" dirty="0" smtClean="0"/>
              <a:t>dataset </a:t>
            </a:r>
            <a:r>
              <a:rPr lang="en-US" dirty="0" smtClean="0"/>
              <a:t>and while it will </a:t>
            </a:r>
            <a:r>
              <a:rPr lang="en-US" dirty="0" smtClean="0"/>
              <a:t>good accuracy for </a:t>
            </a:r>
            <a:r>
              <a:rPr lang="en-US" dirty="0" smtClean="0"/>
              <a:t>that </a:t>
            </a:r>
            <a:r>
              <a:rPr lang="en-US" dirty="0" smtClean="0"/>
              <a:t>set</a:t>
            </a:r>
            <a:r>
              <a:rPr lang="en-US" dirty="0" smtClean="0"/>
              <a:t>, for </a:t>
            </a:r>
            <a:r>
              <a:rPr lang="en-US" dirty="0" smtClean="0"/>
              <a:t>other sets </a:t>
            </a:r>
            <a:r>
              <a:rPr lang="en-US" dirty="0" smtClean="0"/>
              <a:t>it </a:t>
            </a:r>
            <a:r>
              <a:rPr lang="en-US" dirty="0" smtClean="0"/>
              <a:t>wil</a:t>
            </a:r>
            <a:r>
              <a:rPr lang="en-US" dirty="0" smtClean="0"/>
              <a:t>l </a:t>
            </a:r>
            <a:r>
              <a:rPr lang="en-US" dirty="0" smtClean="0"/>
              <a:t>not have good accuracy.</a:t>
            </a:r>
            <a:endParaRPr lang="en-US" dirty="0" smtClean="0"/>
          </a:p>
          <a:p>
            <a:pPr algn="just"/>
            <a:r>
              <a:rPr lang="en-US" dirty="0" smtClean="0"/>
              <a:t>One way to reduce </a:t>
            </a:r>
            <a:r>
              <a:rPr lang="en-US" dirty="0" err="1" smtClean="0"/>
              <a:t>overfitting</a:t>
            </a:r>
            <a:r>
              <a:rPr lang="en-US" dirty="0" smtClean="0"/>
              <a:t> is to only include features in a dataset that </a:t>
            </a:r>
            <a:r>
              <a:rPr lang="en-US" dirty="0" smtClean="0"/>
              <a:t>are believed to have a </a:t>
            </a:r>
            <a:r>
              <a:rPr lang="en-US" dirty="0" smtClean="0"/>
              <a:t>significant impact on the target.</a:t>
            </a:r>
            <a:endParaRPr lang="en-US" dirty="0"/>
          </a:p>
        </p:txBody>
      </p:sp>
      <p:pic>
        <p:nvPicPr>
          <p:cNvPr id="6" name="Picture 5" descr="UnderOverFitt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970" y="4539897"/>
            <a:ext cx="7048500" cy="177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42331" y="6290856"/>
            <a:ext cx="66149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/>
                <a:cs typeface="Arial"/>
              </a:rPr>
              <a:t>https://</a:t>
            </a:r>
            <a:r>
              <a:rPr lang="en-US" sz="1200" dirty="0" err="1">
                <a:latin typeface="Arial"/>
                <a:cs typeface="Arial"/>
              </a:rPr>
              <a:t>stats.stackexchange.com</a:t>
            </a:r>
            <a:r>
              <a:rPr lang="en-US" sz="1200" dirty="0">
                <a:latin typeface="Arial"/>
                <a:cs typeface="Arial"/>
              </a:rPr>
              <a:t>/questions/192007/what-measures-you-look-at-the-determine-over-fitting-in-linear-regression/</a:t>
            </a:r>
            <a:r>
              <a:rPr lang="en-US" sz="1200" dirty="0" smtClean="0">
                <a:latin typeface="Arial"/>
                <a:cs typeface="Arial"/>
              </a:rPr>
              <a:t>192021 </a:t>
            </a:r>
            <a:endParaRPr lang="en-US"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8131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Scikit</a:t>
            </a:r>
            <a:r>
              <a:rPr lang="en-US" dirty="0" smtClean="0"/>
              <a:t>-Learn and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80805"/>
            <a:ext cx="10018713" cy="3822902"/>
          </a:xfrm>
        </p:spPr>
        <p:txBody>
          <a:bodyPr>
            <a:noAutofit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cikit</a:t>
            </a:r>
            <a:r>
              <a:rPr lang="en-US" dirty="0" smtClean="0"/>
              <a:t>-learn makes linear regression very simple.</a:t>
            </a:r>
          </a:p>
          <a:p>
            <a:r>
              <a:rPr lang="en-US" dirty="0" smtClean="0"/>
              <a:t>Import the </a:t>
            </a:r>
            <a:r>
              <a:rPr lang="en-US" dirty="0" err="1" smtClean="0"/>
              <a:t>linear_model</a:t>
            </a:r>
            <a:r>
              <a:rPr lang="en-US" dirty="0" smtClean="0"/>
              <a:t> module from </a:t>
            </a:r>
            <a:r>
              <a:rPr lang="en-US" dirty="0" err="1" smtClean="0"/>
              <a:t>sklearn</a:t>
            </a:r>
            <a:r>
              <a:rPr lang="en-US" dirty="0" smtClean="0"/>
              <a:t>, choose which linear model to use, fit the data to it, </a:t>
            </a:r>
            <a:r>
              <a:rPr lang="en-US" dirty="0" err="1" smtClean="0"/>
              <a:t>analyse</a:t>
            </a:r>
            <a:r>
              <a:rPr lang="en-US" dirty="0" smtClean="0"/>
              <a:t> and test the results.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scikit</a:t>
            </a:r>
            <a:r>
              <a:rPr lang="en-US" dirty="0" smtClean="0"/>
              <a:t>-learn there are a number of regression techniques </a:t>
            </a:r>
            <a:r>
              <a:rPr lang="en-US" dirty="0" smtClean="0"/>
              <a:t>available, including linear, </a:t>
            </a:r>
            <a:r>
              <a:rPr lang="en-US" dirty="0" smtClean="0"/>
              <a:t>lasso, </a:t>
            </a:r>
            <a:r>
              <a:rPr lang="en-US" dirty="0" smtClean="0"/>
              <a:t>and ridge regression.</a:t>
            </a:r>
            <a:endParaRPr lang="en-US" dirty="0" smtClean="0"/>
          </a:p>
          <a:p>
            <a:r>
              <a:rPr lang="en-US" dirty="0" smtClean="0"/>
              <a:t>The linear regression techniques can be found under </a:t>
            </a:r>
            <a:r>
              <a:rPr lang="en-US" dirty="0" err="1" smtClean="0"/>
              <a:t>sklearn.linear_model</a:t>
            </a:r>
            <a:endParaRPr lang="en-US" dirty="0" smtClean="0"/>
          </a:p>
          <a:p>
            <a:r>
              <a:rPr lang="en-US" dirty="0" err="1" smtClean="0"/>
              <a:t>Scikit</a:t>
            </a:r>
            <a:r>
              <a:rPr lang="en-US" dirty="0" smtClean="0"/>
              <a:t>-learn comes with some built in dataset which can be found under </a:t>
            </a:r>
            <a:r>
              <a:rPr lang="en-US" dirty="0" err="1" smtClean="0"/>
              <a:t>sklearn.datasets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26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and 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50590"/>
            <a:ext cx="10018713" cy="3124201"/>
          </a:xfrm>
        </p:spPr>
        <p:txBody>
          <a:bodyPr/>
          <a:lstStyle/>
          <a:p>
            <a:r>
              <a:rPr lang="en-US" dirty="0" smtClean="0"/>
              <a:t>When the target in a dataset is discrete the problem is one of classification.</a:t>
            </a:r>
          </a:p>
          <a:p>
            <a:r>
              <a:rPr lang="en-US" dirty="0" smtClean="0"/>
              <a:t>When the target in a dataset is continuous then the problem is one of prediction.</a:t>
            </a:r>
          </a:p>
          <a:p>
            <a:r>
              <a:rPr lang="en-US" dirty="0" smtClean="0"/>
              <a:t>It </a:t>
            </a:r>
            <a:r>
              <a:rPr lang="en-US" dirty="0" smtClean="0"/>
              <a:t>was seen how decision trees were used to classify the type of </a:t>
            </a:r>
            <a:r>
              <a:rPr lang="en-US" dirty="0" smtClean="0"/>
              <a:t>iris species.</a:t>
            </a:r>
            <a:endParaRPr lang="en-US" dirty="0" smtClean="0"/>
          </a:p>
          <a:p>
            <a:r>
              <a:rPr lang="en-US" dirty="0" smtClean="0"/>
              <a:t>Decision trees </a:t>
            </a:r>
            <a:r>
              <a:rPr lang="en-US" dirty="0" smtClean="0"/>
              <a:t>can be </a:t>
            </a:r>
            <a:r>
              <a:rPr lang="en-US" dirty="0" smtClean="0"/>
              <a:t>used continuous targets </a:t>
            </a:r>
            <a:r>
              <a:rPr lang="en-US" dirty="0" smtClean="0"/>
              <a:t>to predict </a:t>
            </a:r>
            <a:r>
              <a:rPr lang="en-US" dirty="0" smtClean="0"/>
              <a:t>values </a:t>
            </a:r>
            <a:r>
              <a:rPr lang="en-US" dirty="0" smtClean="0"/>
              <a:t>and the importance of each feature.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172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An introduction to Machine Learning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Practical 1 – Decision Trees/K-Means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More Theory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Practical 2 – TBD</a:t>
            </a:r>
          </a:p>
        </p:txBody>
      </p:sp>
    </p:spTree>
    <p:extLst>
      <p:ext uri="{BB962C8B-B14F-4D97-AF65-F5344CB8AC3E}">
        <p14:creationId xmlns:p14="http://schemas.microsoft.com/office/powerpoint/2010/main" val="1293438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Tree </a:t>
            </a:r>
            <a:r>
              <a:rPr lang="en-US" dirty="0" err="1" smtClean="0"/>
              <a:t>Regressor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3744323"/>
            <a:ext cx="4837597" cy="2470344"/>
          </a:xfrm>
        </p:spPr>
        <p:txBody>
          <a:bodyPr>
            <a:normAutofit/>
          </a:bodyPr>
          <a:lstStyle/>
          <a:p>
            <a:r>
              <a:rPr lang="en-US" dirty="0" smtClean="0"/>
              <a:t>When an optimal selection of features is chosen the Extra Tree performs as well as the Random Forest, though in general is computationally faster.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57817" y="6178482"/>
            <a:ext cx="55440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https</a:t>
            </a:r>
            <a:r>
              <a:rPr lang="en-US" sz="1200" dirty="0"/>
              <a:t>://</a:t>
            </a:r>
            <a:r>
              <a:rPr lang="en-US" sz="1200" dirty="0" err="1" smtClean="0"/>
              <a:t>wwrchgate.net</a:t>
            </a:r>
            <a:r>
              <a:rPr lang="en-US" sz="1200" dirty="0"/>
              <a:t>/301243118_fig4_Figure-6-Random-Forest-</a:t>
            </a:r>
            <a:r>
              <a:rPr lang="en-US" sz="1200" dirty="0" smtClean="0"/>
              <a:t>Model</a:t>
            </a:r>
            <a:r>
              <a:rPr lang="en-US" sz="1200" dirty="0"/>
              <a:t>w.resea</a:t>
            </a:r>
          </a:p>
        </p:txBody>
      </p:sp>
      <p:pic>
        <p:nvPicPr>
          <p:cNvPr id="6" name="Picture 5" descr="RandomFore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817" y="3716410"/>
            <a:ext cx="5545208" cy="2462072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1483193" y="1814373"/>
            <a:ext cx="10018713" cy="22470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To help improve accuracy for decision trees with regression and extra tree </a:t>
            </a:r>
            <a:r>
              <a:rPr lang="en-US" dirty="0" err="1" smtClean="0"/>
              <a:t>regressor</a:t>
            </a:r>
            <a:r>
              <a:rPr lang="en-US" dirty="0" smtClean="0"/>
              <a:t> can be used.</a:t>
            </a:r>
          </a:p>
          <a:p>
            <a:pPr algn="just"/>
            <a:r>
              <a:rPr lang="en-US" dirty="0"/>
              <a:t>An extra tree </a:t>
            </a:r>
            <a:r>
              <a:rPr lang="en-US" dirty="0" err="1"/>
              <a:t>regressor</a:t>
            </a:r>
            <a:r>
              <a:rPr lang="en-US" dirty="0"/>
              <a:t> </a:t>
            </a:r>
            <a:r>
              <a:rPr lang="en-US" dirty="0" smtClean="0"/>
              <a:t>fits </a:t>
            </a:r>
            <a:r>
              <a:rPr lang="en-US" dirty="0"/>
              <a:t>a number of </a:t>
            </a:r>
            <a:r>
              <a:rPr lang="en-US" dirty="0" err="1"/>
              <a:t>randomised</a:t>
            </a:r>
            <a:r>
              <a:rPr lang="en-US" dirty="0"/>
              <a:t> trees on </a:t>
            </a:r>
            <a:r>
              <a:rPr lang="en-US" dirty="0" smtClean="0"/>
              <a:t>different subsamples </a:t>
            </a:r>
            <a:r>
              <a:rPr lang="en-US" dirty="0"/>
              <a:t>of the dataset and </a:t>
            </a:r>
            <a:r>
              <a:rPr lang="en-US" dirty="0" smtClean="0"/>
              <a:t>averages them </a:t>
            </a:r>
            <a:r>
              <a:rPr lang="en-US" dirty="0"/>
              <a:t>to improve the </a:t>
            </a:r>
            <a:r>
              <a:rPr lang="en-US" dirty="0" smtClean="0"/>
              <a:t>accuracy </a:t>
            </a:r>
            <a:r>
              <a:rPr lang="en-US" dirty="0"/>
              <a:t>and </a:t>
            </a:r>
            <a:r>
              <a:rPr lang="en-US" dirty="0" smtClean="0"/>
              <a:t>to control </a:t>
            </a:r>
            <a:r>
              <a:rPr lang="en-US" dirty="0" err="1" smtClean="0"/>
              <a:t>overfitting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188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Importance and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Extra Trees are hard to </a:t>
            </a:r>
            <a:r>
              <a:rPr lang="en-US" dirty="0" err="1" smtClean="0"/>
              <a:t>visualise</a:t>
            </a:r>
            <a:r>
              <a:rPr lang="en-US" dirty="0" smtClean="0"/>
              <a:t> as there’s typically a large number of trees.</a:t>
            </a:r>
          </a:p>
          <a:p>
            <a:r>
              <a:rPr lang="en-US" dirty="0" smtClean="0"/>
              <a:t>Instead, useful information such as feature importance can be extracted.</a:t>
            </a:r>
          </a:p>
          <a:p>
            <a:r>
              <a:rPr lang="en-US" dirty="0" smtClean="0"/>
              <a:t>Feature importance gives a score to each feature that is a measure of how much they affect the target.</a:t>
            </a:r>
          </a:p>
          <a:p>
            <a:r>
              <a:rPr lang="en-US" dirty="0" smtClean="0"/>
              <a:t>To gauge the accuracy metrics such as the R-squared value can be used.</a:t>
            </a:r>
          </a:p>
          <a:p>
            <a:r>
              <a:rPr lang="en-US" dirty="0" smtClean="0"/>
              <a:t>Feature importance and the R-squared values are easy to extract in </a:t>
            </a:r>
            <a:r>
              <a:rPr lang="en-US" dirty="0" err="1" smtClean="0"/>
              <a:t>scikit</a:t>
            </a:r>
            <a:r>
              <a:rPr lang="en-US" dirty="0" smtClean="0"/>
              <a:t>-learn.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52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69149"/>
            <a:ext cx="10018713" cy="3124201"/>
          </a:xfrm>
        </p:spPr>
        <p:txBody>
          <a:bodyPr/>
          <a:lstStyle/>
          <a:p>
            <a:r>
              <a:rPr lang="en-US" dirty="0" smtClean="0"/>
              <a:t>An example of linear regression analysis </a:t>
            </a:r>
            <a:r>
              <a:rPr lang="en-US" dirty="0" smtClean="0"/>
              <a:t>using </a:t>
            </a:r>
            <a:r>
              <a:rPr lang="en-US" dirty="0" err="1" smtClean="0"/>
              <a:t>scikit</a:t>
            </a:r>
            <a:r>
              <a:rPr lang="en-US" dirty="0" smtClean="0"/>
              <a:t>-learn and Python can be found in the “</a:t>
            </a:r>
            <a:r>
              <a:rPr lang="en-US" dirty="0" err="1" smtClean="0"/>
              <a:t>RegressionExercise</a:t>
            </a:r>
            <a:r>
              <a:rPr lang="en-US" dirty="0" smtClean="0"/>
              <a:t>” </a:t>
            </a:r>
            <a:r>
              <a:rPr lang="en-US" dirty="0" err="1" smtClean="0"/>
              <a:t>Jupyter</a:t>
            </a:r>
            <a:r>
              <a:rPr lang="en-US" dirty="0" smtClean="0"/>
              <a:t> Notebook, located in the “Exercises” directory.</a:t>
            </a:r>
            <a:endParaRPr lang="en-US" dirty="0" smtClean="0"/>
          </a:p>
          <a:p>
            <a:r>
              <a:rPr lang="en-US" dirty="0" smtClean="0"/>
              <a:t>Follow </a:t>
            </a:r>
            <a:r>
              <a:rPr lang="en-US" dirty="0" smtClean="0"/>
              <a:t>through </a:t>
            </a:r>
            <a:r>
              <a:rPr lang="en-US" dirty="0" smtClean="0"/>
              <a:t>the regression analysis in this Notebook </a:t>
            </a:r>
            <a:r>
              <a:rPr lang="en-US" dirty="0" smtClean="0"/>
              <a:t>and </a:t>
            </a:r>
            <a:r>
              <a:rPr lang="en-US" dirty="0" smtClean="0"/>
              <a:t>perform the same </a:t>
            </a:r>
            <a:r>
              <a:rPr lang="en-US" dirty="0" smtClean="0"/>
              <a:t>regression </a:t>
            </a:r>
            <a:r>
              <a:rPr lang="en-US" dirty="0" smtClean="0"/>
              <a:t>analysis </a:t>
            </a:r>
            <a:r>
              <a:rPr lang="en-US" dirty="0" smtClean="0"/>
              <a:t>for the </a:t>
            </a:r>
            <a:r>
              <a:rPr lang="en-US" dirty="0" smtClean="0"/>
              <a:t>Boston</a:t>
            </a:r>
            <a:r>
              <a:rPr lang="en-US" dirty="0" smtClean="0"/>
              <a:t> dataset found in </a:t>
            </a:r>
            <a:r>
              <a:rPr lang="en-US" dirty="0" err="1" smtClean="0"/>
              <a:t>scikit</a:t>
            </a:r>
            <a:r>
              <a:rPr lang="en-US" smtClean="0"/>
              <a:t>-learn.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79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Regression can be used to find the relationship between </a:t>
            </a:r>
            <a:r>
              <a:rPr lang="en-US" dirty="0" smtClean="0"/>
              <a:t>a target variable </a:t>
            </a:r>
            <a:r>
              <a:rPr lang="en-US" dirty="0" smtClean="0"/>
              <a:t>and feature variables.</a:t>
            </a:r>
          </a:p>
          <a:p>
            <a:r>
              <a:rPr lang="en-US" dirty="0" smtClean="0"/>
              <a:t>It can also be used to predict values of the target variable for given feature values.</a:t>
            </a:r>
          </a:p>
          <a:p>
            <a:r>
              <a:rPr lang="en-US" dirty="0" smtClean="0"/>
              <a:t>Decision trees can be used to make a regression model.</a:t>
            </a:r>
          </a:p>
          <a:p>
            <a:r>
              <a:rPr lang="en-US" dirty="0" smtClean="0"/>
              <a:t>Feature </a:t>
            </a:r>
            <a:r>
              <a:rPr lang="en-US" dirty="0" err="1" smtClean="0"/>
              <a:t>importances</a:t>
            </a:r>
            <a:r>
              <a:rPr lang="en-US" dirty="0" smtClean="0"/>
              <a:t> can be found for a given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2728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Classifier With </a:t>
            </a:r>
            <a:r>
              <a:rPr lang="en-US" dirty="0" err="1" smtClean="0"/>
              <a:t>TensorFlow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84310" y="2513472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Basic </a:t>
            </a:r>
            <a:r>
              <a:rPr lang="en-US" dirty="0" smtClean="0"/>
              <a:t>Introduction to Deep-learning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TensorFlow</a:t>
            </a:r>
            <a:r>
              <a:rPr lang="en-US" dirty="0" smtClean="0"/>
              <a:t> for Poets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Practical 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Practical 2</a:t>
            </a:r>
          </a:p>
        </p:txBody>
      </p:sp>
    </p:spTree>
    <p:extLst>
      <p:ext uri="{BB962C8B-B14F-4D97-AF65-F5344CB8AC3E}">
        <p14:creationId xmlns:p14="http://schemas.microsoft.com/office/powerpoint/2010/main" val="2611220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Deep-Learning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735" t="45990" r="68286" b="9996"/>
          <a:stretch/>
        </p:blipFill>
        <p:spPr>
          <a:xfrm>
            <a:off x="1484311" y="2823589"/>
            <a:ext cx="3868739" cy="23750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7396" t="45294" r="58021" b="21488"/>
          <a:stretch/>
        </p:blipFill>
        <p:spPr>
          <a:xfrm>
            <a:off x="6614316" y="2823589"/>
            <a:ext cx="5041108" cy="1822088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84310" y="2023731"/>
            <a:ext cx="3868740" cy="79985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Hard </a:t>
            </a:r>
            <a:r>
              <a:rPr lang="en-US" dirty="0" smtClean="0"/>
              <a:t>Coding</a:t>
            </a:r>
            <a:endParaRPr lang="en-US" dirty="0" smtClean="0"/>
          </a:p>
        </p:txBody>
      </p:sp>
      <p:pic>
        <p:nvPicPr>
          <p:cNvPr id="7" name="Picture 2" descr="Image result for plate number uk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06"/>
          <a:stretch/>
        </p:blipFill>
        <p:spPr bwMode="auto">
          <a:xfrm>
            <a:off x="2066775" y="5532386"/>
            <a:ext cx="3371850" cy="80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603804" y="5417096"/>
            <a:ext cx="2969682" cy="2271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E.G License plate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14316" y="4816159"/>
            <a:ext cx="50411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Recap:</a:t>
            </a:r>
          </a:p>
          <a:p>
            <a:r>
              <a:rPr lang="en-US" dirty="0" smtClean="0"/>
              <a:t>Supervised: Feedback every time- (Practical 1)</a:t>
            </a:r>
          </a:p>
          <a:p>
            <a:r>
              <a:rPr lang="en-US" dirty="0" smtClean="0"/>
              <a:t>Unsupervised: No feedback, learns by itself</a:t>
            </a:r>
          </a:p>
          <a:p>
            <a:r>
              <a:rPr lang="en-US" dirty="0" smtClean="0"/>
              <a:t>Reinforced learning: Feedback if positive(trial and error)- Practical 2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614316" y="2023731"/>
            <a:ext cx="5041108" cy="7998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 smtClean="0"/>
              <a:t>Machine-Learning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4659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57735"/>
            <a:ext cx="10018713" cy="1752599"/>
          </a:xfrm>
        </p:spPr>
        <p:txBody>
          <a:bodyPr/>
          <a:lstStyle/>
          <a:p>
            <a:r>
              <a:rPr lang="en-US" dirty="0" smtClean="0"/>
              <a:t>Neural Network</a:t>
            </a:r>
            <a:endParaRPr lang="en-US" dirty="0"/>
          </a:p>
        </p:txBody>
      </p:sp>
      <p:pic>
        <p:nvPicPr>
          <p:cNvPr id="4" name="Picture 3" descr="Image result for neur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530" y="1448646"/>
            <a:ext cx="8619484" cy="481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mage result for license plate u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528" y="1904624"/>
            <a:ext cx="3425995" cy="2283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41874" y="2426993"/>
            <a:ext cx="1845765" cy="1086302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 smtClean="0"/>
              <a:t>License plate UK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41873" y="3580715"/>
            <a:ext cx="1845765" cy="1086302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 smtClean="0"/>
              <a:t>License plate FR</a:t>
            </a:r>
          </a:p>
        </p:txBody>
      </p:sp>
      <p:pic>
        <p:nvPicPr>
          <p:cNvPr id="8" name="Picture 7" descr="Image result for license plate fra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569" y="4209664"/>
            <a:ext cx="3179095" cy="72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3"/>
          <p:cNvSpPr>
            <a:spLocks noGrp="1"/>
          </p:cNvSpPr>
          <p:nvPr>
            <p:ph idx="1"/>
          </p:nvPr>
        </p:nvSpPr>
        <p:spPr>
          <a:xfrm>
            <a:off x="5331288" y="2839623"/>
            <a:ext cx="1758542" cy="1731662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smtClean="0"/>
              <a:t>f(complex_0)</a:t>
            </a:r>
          </a:p>
          <a:p>
            <a:pPr marL="0" indent="0">
              <a:buNone/>
            </a:pPr>
            <a:r>
              <a:rPr lang="en-GB" dirty="0"/>
              <a:t>f</a:t>
            </a:r>
            <a:r>
              <a:rPr lang="en-GB" dirty="0" smtClean="0"/>
              <a:t>(complex_1)</a:t>
            </a:r>
          </a:p>
          <a:p>
            <a:pPr marL="0" indent="0">
              <a:buNone/>
            </a:pPr>
            <a:r>
              <a:rPr lang="en-GB" dirty="0"/>
              <a:t>f</a:t>
            </a:r>
            <a:r>
              <a:rPr lang="en-GB" dirty="0" smtClean="0"/>
              <a:t>(complex_2)</a:t>
            </a:r>
          </a:p>
          <a:p>
            <a:pPr marL="0" indent="0">
              <a:buNone/>
            </a:pPr>
            <a:r>
              <a:rPr lang="en-GB" dirty="0" smtClean="0"/>
              <a:t>…</a:t>
            </a: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5331288" y="4571285"/>
            <a:ext cx="1758542" cy="4879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GB" sz="2200" dirty="0" smtClean="0"/>
              <a:t>f(complex_3)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24153" y="6343616"/>
            <a:ext cx="7120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http://playground.tensorflow.org/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4867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Image result for scikit learn map for choosing prediction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983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TensorFlow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77040"/>
            <a:ext cx="6215065" cy="3158181"/>
          </a:xfrm>
        </p:spPr>
        <p:txBody>
          <a:bodyPr/>
          <a:lstStyle/>
          <a:p>
            <a:r>
              <a:rPr lang="en-GB" dirty="0" err="1"/>
              <a:t>TensorFlow</a:t>
            </a:r>
            <a:r>
              <a:rPr lang="en-GB" dirty="0"/>
              <a:t> is a deep learning library recently open-sourced by Google.</a:t>
            </a:r>
          </a:p>
          <a:p>
            <a:r>
              <a:rPr lang="en-GB" dirty="0"/>
              <a:t>But what does it actually do</a:t>
            </a:r>
            <a:r>
              <a:rPr lang="en-GB" dirty="0" smtClean="0"/>
              <a:t>?</a:t>
            </a:r>
          </a:p>
          <a:p>
            <a:pPr marL="0" indent="0">
              <a:buNone/>
            </a:pPr>
            <a:r>
              <a:rPr lang="en-GB" dirty="0" err="1"/>
              <a:t>TensorFlow</a:t>
            </a:r>
            <a:r>
              <a:rPr lang="en-GB" dirty="0"/>
              <a:t> provides primitives for defining functions on tensors and automatically computing their derivatives.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23568" y="5739885"/>
            <a:ext cx="7120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http://playground.tensorflow.org/</a:t>
            </a:r>
            <a:endParaRPr lang="en-US" dirty="0"/>
          </a:p>
        </p:txBody>
      </p:sp>
      <p:pic>
        <p:nvPicPr>
          <p:cNvPr id="5" name="Picture 2" descr="Image result for tensorfl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375" y="2339922"/>
            <a:ext cx="4106334" cy="230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8864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1 - Supervised</a:t>
            </a:r>
            <a:endParaRPr lang="en-US" dirty="0"/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1484310" y="2109802"/>
            <a:ext cx="10018713" cy="15525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GB" dirty="0" smtClean="0"/>
              <a:t>https://</a:t>
            </a:r>
            <a:r>
              <a:rPr lang="en-GB" dirty="0" err="1" smtClean="0"/>
              <a:t>codelabs.developers.google.com</a:t>
            </a:r>
            <a:r>
              <a:rPr lang="en-GB" dirty="0" smtClean="0"/>
              <a:t>/</a:t>
            </a:r>
            <a:r>
              <a:rPr lang="en-GB" dirty="0" err="1" smtClean="0"/>
              <a:t>codelabs</a:t>
            </a:r>
            <a:r>
              <a:rPr lang="en-GB" dirty="0" smtClean="0"/>
              <a:t>/</a:t>
            </a:r>
            <a:r>
              <a:rPr lang="en-GB" dirty="0" err="1" smtClean="0"/>
              <a:t>tensorflow</a:t>
            </a:r>
            <a:r>
              <a:rPr lang="en-GB" dirty="0" smtClean="0"/>
              <a:t>-for-poets/?</a:t>
            </a:r>
            <a:r>
              <a:rPr lang="en-GB" dirty="0" err="1" smtClean="0"/>
              <a:t>utm_campaign</a:t>
            </a:r>
            <a:r>
              <a:rPr lang="en-GB" dirty="0" smtClean="0"/>
              <a:t>=chrome_series_machinelearning_063016&amp;utm_source=</a:t>
            </a:r>
            <a:r>
              <a:rPr lang="en-GB" dirty="0" err="1" smtClean="0"/>
              <a:t>gdev&amp;utm_medium</a:t>
            </a:r>
            <a:r>
              <a:rPr lang="en-GB" dirty="0" smtClean="0"/>
              <a:t>=yt-desc</a:t>
            </a:r>
            <a:r>
              <a:rPr lang="en-GB" smtClean="0"/>
              <a:t>#0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3510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Solid understanding of Python.</a:t>
            </a:r>
          </a:p>
          <a:p>
            <a:r>
              <a:rPr lang="en-US" dirty="0"/>
              <a:t>No/Little understanding of Machine Learning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Exposure to Pandas and </a:t>
            </a:r>
            <a:r>
              <a:rPr lang="en-US" dirty="0" err="1" smtClean="0"/>
              <a:t>NumPy</a:t>
            </a:r>
            <a:r>
              <a:rPr lang="en-US" dirty="0" smtClean="0"/>
              <a:t> beneficial.</a:t>
            </a:r>
          </a:p>
          <a:p>
            <a:r>
              <a:rPr lang="en-US" dirty="0" smtClean="0"/>
              <a:t>Knowledge of the </a:t>
            </a:r>
            <a:r>
              <a:rPr lang="en-US" dirty="0" err="1" smtClean="0"/>
              <a:t>Jupyter</a:t>
            </a:r>
            <a:r>
              <a:rPr lang="en-US" dirty="0" smtClean="0"/>
              <a:t> Notebook and a Python IDE like </a:t>
            </a:r>
            <a:r>
              <a:rPr lang="en-US" dirty="0" err="1"/>
              <a:t>S</a:t>
            </a:r>
            <a:r>
              <a:rPr lang="en-US" dirty="0" err="1" smtClean="0"/>
              <a:t>pyder</a:t>
            </a:r>
            <a:r>
              <a:rPr lang="en-US" i="1" dirty="0" smtClean="0"/>
              <a:t> </a:t>
            </a:r>
            <a:r>
              <a:rPr lang="en-US" dirty="0" smtClean="0"/>
              <a:t>will be beneficial.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4168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2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484310" y="2077549"/>
            <a:ext cx="10018713" cy="57150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What about </a:t>
            </a:r>
            <a:r>
              <a:rPr lang="en-GB" dirty="0" smtClean="0"/>
              <a:t>a </a:t>
            </a:r>
            <a:r>
              <a:rPr lang="en-GB" dirty="0" smtClean="0"/>
              <a:t>game using reinforcement learning?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065335" y="2823278"/>
            <a:ext cx="10018713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GB" dirty="0" smtClean="0"/>
              <a:t>Input                                                                 Output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846260" y="5521632"/>
            <a:ext cx="10018713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GB" dirty="0" smtClean="0"/>
              <a:t>Raw Pixel                                              </a:t>
            </a:r>
          </a:p>
        </p:txBody>
      </p:sp>
      <p:pic>
        <p:nvPicPr>
          <p:cNvPr id="14" name="Picture 2" descr="Image result for raw pixel pac m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860" y="3434067"/>
            <a:ext cx="2087565" cy="208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6105525" y="4140508"/>
            <a:ext cx="3044789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GB" dirty="0" smtClean="0"/>
              <a:t>Maximise the score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4486275" y="4001599"/>
            <a:ext cx="914400" cy="952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3781425" y="6184499"/>
            <a:ext cx="4994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/>
              </a:rPr>
              <a:t>https://github.com/HackerHouseYT/OpenAI-</a:t>
            </a:r>
            <a:r>
              <a:rPr lang="en-GB" dirty="0" smtClean="0">
                <a:hlinkClick r:id="rId3"/>
              </a:rPr>
              <a:t>NEAT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23049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Deep-Learning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11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83106"/>
            <a:ext cx="10018713" cy="3124201"/>
          </a:xfrm>
        </p:spPr>
        <p:txBody>
          <a:bodyPr/>
          <a:lstStyle/>
          <a:p>
            <a:r>
              <a:rPr lang="en-US" dirty="0" smtClean="0"/>
              <a:t>Machine learning is a wide ranging topic that focuses on learning from large datasets.</a:t>
            </a:r>
            <a:endParaRPr lang="en-US" dirty="0" smtClean="0"/>
          </a:p>
          <a:p>
            <a:r>
              <a:rPr lang="en-US" dirty="0" smtClean="0"/>
              <a:t>Data from discrete types of input can be classified using decision trees.</a:t>
            </a:r>
          </a:p>
          <a:p>
            <a:r>
              <a:rPr lang="en-US" dirty="0" smtClean="0"/>
              <a:t>Regression can be used to find relationships in datasets and to make predictions.</a:t>
            </a:r>
          </a:p>
          <a:p>
            <a:r>
              <a:rPr lang="en-US" dirty="0" err="1" smtClean="0"/>
              <a:t>TensorFlow</a:t>
            </a:r>
            <a:r>
              <a:rPr lang="en-US" dirty="0" smtClean="0"/>
              <a:t> can be used for image classification.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77840" y="6416041"/>
            <a:ext cx="6431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This work was supported by an EPSRC Doctoral Training Centre grant (EP/L015382/1)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005" y="-8466"/>
            <a:ext cx="1113995" cy="117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4421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38934"/>
            <a:ext cx="10018713" cy="3124201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scikit</a:t>
            </a:r>
            <a:r>
              <a:rPr lang="en-US" dirty="0"/>
              <a:t>-learn website: </a:t>
            </a:r>
            <a:r>
              <a:rPr lang="en-US" dirty="0" smtClean="0">
                <a:hlinkClick r:id="rId2"/>
              </a:rPr>
              <a:t>www.scikit</a:t>
            </a:r>
            <a:r>
              <a:rPr lang="en-US" dirty="0">
                <a:hlinkClick r:id="rId2"/>
              </a:rPr>
              <a:t>-</a:t>
            </a:r>
            <a:r>
              <a:rPr lang="en-US" dirty="0" smtClean="0">
                <a:hlinkClick r:id="rId2"/>
              </a:rPr>
              <a:t>learn.org</a:t>
            </a:r>
            <a:endParaRPr lang="en-US" dirty="0" smtClean="0"/>
          </a:p>
          <a:p>
            <a:r>
              <a:rPr lang="en-US" dirty="0"/>
              <a:t>The </a:t>
            </a:r>
            <a:r>
              <a:rPr lang="en-US" dirty="0" err="1"/>
              <a:t>tensorflow</a:t>
            </a:r>
            <a:r>
              <a:rPr lang="en-US" dirty="0"/>
              <a:t> website: </a:t>
            </a:r>
            <a:r>
              <a:rPr lang="en-US" dirty="0" smtClean="0">
                <a:hlinkClick r:id="rId3"/>
              </a:rPr>
              <a:t>www.tensorflow.org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/>
              <a:t>YouTube </a:t>
            </a:r>
            <a:r>
              <a:rPr lang="en-US" dirty="0" smtClean="0"/>
              <a:t>series on making a basic neural </a:t>
            </a:r>
            <a:r>
              <a:rPr lang="en-US" dirty="0" smtClean="0"/>
              <a:t>network: </a:t>
            </a:r>
            <a:r>
              <a:rPr lang="en-US" dirty="0" smtClean="0">
                <a:hlinkClick r:id="rId4"/>
              </a:rPr>
              <a:t>https:</a:t>
            </a:r>
            <a:r>
              <a:rPr lang="en-US" dirty="0">
                <a:hlinkClick r:id="rId4"/>
              </a:rPr>
              <a:t>//goo.gl/</a:t>
            </a:r>
            <a:r>
              <a:rPr lang="en-US" dirty="0" smtClean="0">
                <a:hlinkClick r:id="rId4"/>
              </a:rPr>
              <a:t>uvhELR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4268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</a:t>
            </a:r>
            <a:r>
              <a:rPr lang="mr-IN" dirty="0" smtClean="0"/>
              <a:t>–</a:t>
            </a:r>
            <a:r>
              <a:rPr lang="en-US" dirty="0" smtClean="0"/>
              <a:t> What is it?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>
            <a:normAutofit/>
          </a:bodyPr>
          <a:lstStyle/>
          <a:p>
            <a:r>
              <a:rPr lang="en-US" dirty="0" smtClean="0"/>
              <a:t>A subset of Computer Science and derived from Artificial Intelligence (AI)</a:t>
            </a:r>
          </a:p>
          <a:p>
            <a:r>
              <a:rPr lang="en-US" dirty="0" smtClean="0"/>
              <a:t>At it’s heart a probability generator, with strong ties to statistics/mathematical optimisation. </a:t>
            </a:r>
          </a:p>
          <a:p>
            <a:r>
              <a:rPr lang="en-US" dirty="0" smtClean="0"/>
              <a:t>Improving the probability score taken as ‘learning’. Uses this learnt data to ‘predict’ on new data.</a:t>
            </a:r>
            <a:endParaRPr lang="en-US" dirty="0"/>
          </a:p>
          <a:p>
            <a:r>
              <a:rPr lang="en-US" dirty="0" smtClean="0"/>
              <a:t>Examples of use: </a:t>
            </a:r>
            <a:r>
              <a:rPr lang="en-US" i="1" dirty="0" smtClean="0"/>
              <a:t>Spam Filtering, Character Recognition, Computer Vision, Search Engines, Social Media</a:t>
            </a:r>
          </a:p>
        </p:txBody>
      </p:sp>
    </p:spTree>
    <p:extLst>
      <p:ext uri="{BB962C8B-B14F-4D97-AF65-F5344CB8AC3E}">
        <p14:creationId xmlns:p14="http://schemas.microsoft.com/office/powerpoint/2010/main" val="4219084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</a:t>
            </a:r>
            <a:r>
              <a:rPr lang="mr-IN" dirty="0" smtClean="0"/>
              <a:t>–</a:t>
            </a:r>
            <a:r>
              <a:rPr lang="en-US" dirty="0" smtClean="0"/>
              <a:t> What is it?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33503" y="2217027"/>
            <a:ext cx="71203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i="1" dirty="0" smtClean="0"/>
              <a:t>F(</a:t>
            </a:r>
            <a:r>
              <a:rPr lang="en-US" sz="2400" b="1" i="1" dirty="0" smtClean="0"/>
              <a:t>X</a:t>
            </a:r>
            <a:r>
              <a:rPr lang="en-US" sz="2400" i="1" dirty="0" smtClean="0"/>
              <a:t>)</a:t>
            </a:r>
            <a:r>
              <a:rPr lang="en-US" sz="2400" b="1" i="1" dirty="0" smtClean="0"/>
              <a:t> = y</a:t>
            </a:r>
            <a:endParaRPr lang="en-US" sz="24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2429667" y="2575368"/>
            <a:ext cx="812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where </a:t>
            </a:r>
            <a:r>
              <a:rPr lang="en-US" sz="2400" b="1" i="1" dirty="0" smtClean="0"/>
              <a:t>X</a:t>
            </a:r>
            <a:r>
              <a:rPr lang="en-US" sz="2400" dirty="0" smtClean="0"/>
              <a:t> is a </a:t>
            </a:r>
            <a:r>
              <a:rPr lang="en-US" sz="2400" b="1" dirty="0" smtClean="0"/>
              <a:t>matrix</a:t>
            </a:r>
            <a:r>
              <a:rPr lang="en-US" sz="2400" dirty="0" smtClean="0"/>
              <a:t> of input, independent variables, and </a:t>
            </a:r>
            <a:r>
              <a:rPr lang="en-US" sz="2400" i="1" dirty="0" smtClean="0"/>
              <a:t>y</a:t>
            </a:r>
            <a:r>
              <a:rPr lang="en-US" sz="2400" dirty="0" smtClean="0"/>
              <a:t> is a </a:t>
            </a:r>
            <a:r>
              <a:rPr lang="en-US" sz="2400" b="1" dirty="0" smtClean="0"/>
              <a:t>vector</a:t>
            </a:r>
            <a:r>
              <a:rPr lang="en-US" sz="2400" dirty="0" smtClean="0"/>
              <a:t> of output, dependent variables </a:t>
            </a:r>
            <a:r>
              <a:rPr lang="en-US" sz="2400" i="1" dirty="0" smtClean="0"/>
              <a:t>that classify </a:t>
            </a:r>
            <a:r>
              <a:rPr lang="en-US" sz="2400" b="1" i="1" dirty="0" smtClean="0"/>
              <a:t>X</a:t>
            </a:r>
            <a:r>
              <a:rPr lang="en-US" sz="2400" dirty="0" smtClean="0"/>
              <a:t>.  </a:t>
            </a: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633022"/>
              </p:ext>
            </p:extLst>
          </p:nvPr>
        </p:nvGraphicFramePr>
        <p:xfrm>
          <a:off x="2429667" y="3528114"/>
          <a:ext cx="8128000" cy="2778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Sepal Length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Sepal Width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Petal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Length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Petal Width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Species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>
                          <a:effectLst/>
                        </a:rPr>
                        <a:t>5.1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</a:rPr>
                        <a:t>3.5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>
                          <a:effectLst/>
                        </a:rPr>
                        <a:t>1.4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effectLst/>
                        </a:rPr>
                        <a:t>0.2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I. </a:t>
                      </a:r>
                      <a:r>
                        <a:rPr lang="en-US" dirty="0" err="1">
                          <a:effectLst/>
                        </a:rPr>
                        <a:t>setosa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</a:rPr>
                        <a:t>4.9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</a:rPr>
                        <a:t>3.0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effectLst/>
                        </a:rPr>
                        <a:t>1.4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>
                          <a:effectLst/>
                        </a:rPr>
                        <a:t>0.2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I. setosa</a:t>
                      </a:r>
                    </a:p>
                  </a:txBody>
                  <a:tcPr marL="63500" marR="63500" marT="63500" marB="635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</a:rPr>
                        <a:t>4.7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</a:rPr>
                        <a:t>3.2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effectLst/>
                        </a:rPr>
                        <a:t>1.3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>
                          <a:effectLst/>
                        </a:rPr>
                        <a:t>0.2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I. </a:t>
                      </a:r>
                      <a:r>
                        <a:rPr lang="en-US" dirty="0" err="1">
                          <a:effectLst/>
                        </a:rPr>
                        <a:t>setosa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7.0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</a:rPr>
                        <a:t>3.2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</a:rPr>
                        <a:t>4.7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effectLst/>
                        </a:rPr>
                        <a:t>1.4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I. versicolor</a:t>
                      </a:r>
                    </a:p>
                  </a:txBody>
                  <a:tcPr marL="63500" marR="63500" marT="63500" marB="635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</a:rPr>
                        <a:t>6.4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</a:rPr>
                        <a:t>3.2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</a:rPr>
                        <a:t>4.5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>
                          <a:effectLst/>
                        </a:rPr>
                        <a:t>1.5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I. versicolor</a:t>
                      </a:r>
                    </a:p>
                  </a:txBody>
                  <a:tcPr marL="63500" marR="63500" marT="63500" marB="635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>
                          <a:effectLst/>
                        </a:rPr>
                        <a:t>6.3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</a:rPr>
                        <a:t>3.3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</a:rPr>
                        <a:t>6.0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dirty="0">
                          <a:effectLst/>
                        </a:rPr>
                        <a:t>2.5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I. </a:t>
                      </a:r>
                      <a:r>
                        <a:rPr lang="en-US" dirty="0" err="1">
                          <a:effectLst/>
                        </a:rPr>
                        <a:t>virginica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314145" y="6394598"/>
            <a:ext cx="23590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252525"/>
                </a:solidFill>
                <a:latin typeface="Arial" charset="0"/>
              </a:rPr>
              <a:t>Taken from Fisher's</a:t>
            </a:r>
            <a:r>
              <a:rPr lang="en-US" sz="1200" dirty="0">
                <a:solidFill>
                  <a:srgbClr val="252525"/>
                </a:solidFill>
                <a:latin typeface="Arial" charset="0"/>
              </a:rPr>
              <a:t> </a:t>
            </a:r>
            <a:r>
              <a:rPr lang="en-US" sz="1200" i="1" dirty="0">
                <a:solidFill>
                  <a:srgbClr val="252525"/>
                </a:solidFill>
                <a:latin typeface="Arial" charset="0"/>
              </a:rPr>
              <a:t>Iris</a:t>
            </a:r>
            <a:r>
              <a:rPr lang="en-US" sz="1200" dirty="0">
                <a:solidFill>
                  <a:srgbClr val="252525"/>
                </a:solidFill>
                <a:latin typeface="Arial" charset="0"/>
              </a:rPr>
              <a:t> data set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85426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4" name="Freeform 6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6" name="Freeform 8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7" name="Freeform 9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0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1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1" name="Rounded 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096000" y="648931"/>
            <a:ext cx="540702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4159"/>
          <a:stretch/>
        </p:blipFill>
        <p:spPr>
          <a:xfrm>
            <a:off x="6434407" y="1011765"/>
            <a:ext cx="4744154" cy="45467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4278928" cy="1752599"/>
          </a:xfrm>
        </p:spPr>
        <p:txBody>
          <a:bodyPr>
            <a:normAutofit/>
          </a:bodyPr>
          <a:lstStyle/>
          <a:p>
            <a:r>
              <a:rPr lang="en-US" dirty="0"/>
              <a:t>Iris Dataset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414529" y="2666999"/>
            <a:ext cx="4809687" cy="3124201"/>
          </a:xfrm>
        </p:spPr>
        <p:txBody>
          <a:bodyPr>
            <a:normAutofit/>
          </a:bodyPr>
          <a:lstStyle/>
          <a:p>
            <a:r>
              <a:rPr lang="en-US" dirty="0"/>
              <a:t>Each species is shaded </a:t>
            </a:r>
            <a:r>
              <a:rPr lang="en-US" dirty="0" smtClean="0"/>
              <a:t>a different </a:t>
            </a:r>
            <a:r>
              <a:rPr lang="en-US" dirty="0"/>
              <a:t>colour</a:t>
            </a:r>
          </a:p>
          <a:p>
            <a:r>
              <a:rPr lang="en-US" dirty="0"/>
              <a:t>Clear distinct </a:t>
            </a:r>
            <a:r>
              <a:rPr lang="en-US" dirty="0" smtClean="0"/>
              <a:t>patterns emerge</a:t>
            </a:r>
            <a:endParaRPr lang="en-US" dirty="0"/>
          </a:p>
          <a:p>
            <a:r>
              <a:rPr lang="en-US" dirty="0"/>
              <a:t>ML trained to learn these patterns</a:t>
            </a:r>
          </a:p>
          <a:p>
            <a:r>
              <a:rPr lang="en-US" dirty="0"/>
              <a:t>Applies it to new information when available</a:t>
            </a:r>
          </a:p>
        </p:txBody>
      </p:sp>
      <p:sp>
        <p:nvSpPr>
          <p:cNvPr id="3" name="Rectangle 2"/>
          <p:cNvSpPr/>
          <p:nvPr/>
        </p:nvSpPr>
        <p:spPr>
          <a:xfrm>
            <a:off x="6720875" y="5921307"/>
            <a:ext cx="4157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By </a:t>
            </a:r>
            <a:r>
              <a:rPr lang="en-US" sz="1200" dirty="0" err="1"/>
              <a:t>Nicoguaro</a:t>
            </a:r>
            <a:r>
              <a:rPr lang="en-US" sz="1200" dirty="0"/>
              <a:t> - Own work, CC BY 4.0, https://</a:t>
            </a:r>
            <a:r>
              <a:rPr lang="en-US" sz="1200" dirty="0" err="1"/>
              <a:t>commons.wikimedia.org</a:t>
            </a:r>
            <a:r>
              <a:rPr lang="en-US" sz="1200" dirty="0"/>
              <a:t>/w/</a:t>
            </a:r>
            <a:r>
              <a:rPr lang="en-US" sz="1200" dirty="0" err="1"/>
              <a:t>index.php?curid</a:t>
            </a:r>
            <a:r>
              <a:rPr lang="en-US" sz="1200" dirty="0"/>
              <a:t>=46257808</a:t>
            </a:r>
          </a:p>
        </p:txBody>
      </p:sp>
    </p:spTree>
    <p:extLst>
      <p:ext uri="{BB962C8B-B14F-4D97-AF65-F5344CB8AC3E}">
        <p14:creationId xmlns:p14="http://schemas.microsoft.com/office/powerpoint/2010/main" val="2155912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</a:t>
            </a:r>
            <a:r>
              <a:rPr lang="en-US" dirty="0" smtClean="0"/>
              <a:t>Learning </a:t>
            </a:r>
            <a:r>
              <a:rPr lang="mr-IN" dirty="0" smtClean="0"/>
              <a:t>–</a:t>
            </a:r>
            <a:r>
              <a:rPr lang="en-US" dirty="0"/>
              <a:t> </a:t>
            </a:r>
            <a:r>
              <a:rPr lang="en-US" dirty="0" smtClean="0"/>
              <a:t>Going </a:t>
            </a:r>
            <a:r>
              <a:rPr lang="en-US" dirty="0" smtClean="0"/>
              <a:t>slightly deeper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Three broad categories: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="1" dirty="0" smtClean="0"/>
              <a:t>Supervised Learning </a:t>
            </a:r>
            <a:r>
              <a:rPr lang="en-US" dirty="0" smtClean="0"/>
              <a:t>– Presented with example inputs and corresponding outputs, given by a ‘teacher’.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="1" dirty="0" smtClean="0"/>
              <a:t>Unsupervised Learning/Data Mining </a:t>
            </a:r>
            <a:r>
              <a:rPr lang="en-US" dirty="0" smtClean="0"/>
              <a:t>– No labels given to inputs, computer infers features.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="1" dirty="0" smtClean="0"/>
              <a:t>Reinforcement Learning </a:t>
            </a:r>
            <a:r>
              <a:rPr lang="en-US" dirty="0" smtClean="0"/>
              <a:t>– Interacts with a dynamic environment where it must perform a certain goal, feedback via rewards/punishments.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7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Understandability of Machine Learning</a:t>
            </a:r>
            <a:endParaRPr lang="en-US" dirty="0"/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991" y="2206613"/>
            <a:ext cx="7149818" cy="4164678"/>
          </a:xfrm>
        </p:spPr>
      </p:pic>
      <p:sp>
        <p:nvSpPr>
          <p:cNvPr id="5" name="TextBox 4"/>
          <p:cNvSpPr txBox="1"/>
          <p:nvPr/>
        </p:nvSpPr>
        <p:spPr>
          <a:xfrm>
            <a:off x="5642520" y="6471713"/>
            <a:ext cx="1505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Taken from </a:t>
            </a:r>
            <a:r>
              <a:rPr lang="en-US" sz="1200" dirty="0" err="1" smtClean="0"/>
              <a:t>Nautil.us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13575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308485"/>
            <a:ext cx="10018713" cy="3482715"/>
          </a:xfrm>
        </p:spPr>
        <p:txBody>
          <a:bodyPr/>
          <a:lstStyle/>
          <a:p>
            <a:r>
              <a:rPr lang="en-US" dirty="0" smtClean="0"/>
              <a:t>A package in Python programming language. Part of the Anaconda Distribution. </a:t>
            </a:r>
          </a:p>
          <a:p>
            <a:r>
              <a:rPr lang="en-US" dirty="0" smtClean="0"/>
              <a:t>Built on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> and </a:t>
            </a:r>
            <a:r>
              <a:rPr lang="en-US" dirty="0" err="1" smtClean="0"/>
              <a:t>MatPlotLib</a:t>
            </a:r>
            <a:r>
              <a:rPr lang="en-US" dirty="0" smtClean="0"/>
              <a:t> libraries.</a:t>
            </a:r>
          </a:p>
          <a:p>
            <a:r>
              <a:rPr lang="en-US" dirty="0" smtClean="0"/>
              <a:t>Open source, commercially usable.</a:t>
            </a:r>
          </a:p>
          <a:p>
            <a:r>
              <a:rPr lang="en-US" dirty="0" smtClean="0"/>
              <a:t>Simple to set up for most applications, very powerful functionality.</a:t>
            </a:r>
          </a:p>
          <a:p>
            <a:r>
              <a:rPr lang="en-US" dirty="0" smtClean="0"/>
              <a:t>Highly accessible.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8083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1659</TotalTime>
  <Words>1765</Words>
  <Application>Microsoft Macintosh PowerPoint</Application>
  <PresentationFormat>Custom</PresentationFormat>
  <Paragraphs>218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Parallax</vt:lpstr>
      <vt:lpstr>Introduction to Machine Learning in Python</vt:lpstr>
      <vt:lpstr>Overview</vt:lpstr>
      <vt:lpstr>Assumptions</vt:lpstr>
      <vt:lpstr>Machine Learning – What is it?</vt:lpstr>
      <vt:lpstr>Machine Learning – What is it?</vt:lpstr>
      <vt:lpstr>Iris Dataset</vt:lpstr>
      <vt:lpstr>Machine Learning – Going slightly deeper</vt:lpstr>
      <vt:lpstr>Understandability of Machine Learning</vt:lpstr>
      <vt:lpstr>Scikit-Learn</vt:lpstr>
      <vt:lpstr>PowerPoint Presentation</vt:lpstr>
      <vt:lpstr>Practical 1.1 – Decision Trees</vt:lpstr>
      <vt:lpstr>Practical 1.2 – Classification &amp; Iris Dataset</vt:lpstr>
      <vt:lpstr>Classification Summary</vt:lpstr>
      <vt:lpstr>Regression</vt:lpstr>
      <vt:lpstr>Regression</vt:lpstr>
      <vt:lpstr>Preprocessing</vt:lpstr>
      <vt:lpstr>Underfiitting and Overfitting</vt:lpstr>
      <vt:lpstr>Scikit-Learn and Regression</vt:lpstr>
      <vt:lpstr>Regression and Decision Trees</vt:lpstr>
      <vt:lpstr>Extra Tree Regressor</vt:lpstr>
      <vt:lpstr>Feature Importance and Metrics</vt:lpstr>
      <vt:lpstr>Regression Exercise</vt:lpstr>
      <vt:lpstr>Regression Summary</vt:lpstr>
      <vt:lpstr>Image Classifier With TensorFlow</vt:lpstr>
      <vt:lpstr>Deep-Learning</vt:lpstr>
      <vt:lpstr>Neural Network</vt:lpstr>
      <vt:lpstr>PowerPoint Presentation</vt:lpstr>
      <vt:lpstr>What is TensorFlow?</vt:lpstr>
      <vt:lpstr>Practical 1 - Supervised</vt:lpstr>
      <vt:lpstr>Practical 2</vt:lpstr>
      <vt:lpstr>Deep-Learning Summary</vt:lpstr>
      <vt:lpstr>Summary</vt:lpstr>
      <vt:lpstr>Further Resources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 in Python</dc:title>
  <dc:creator>Parkes G.M.</dc:creator>
  <cp:lastModifiedBy>Sam</cp:lastModifiedBy>
  <cp:revision>171</cp:revision>
  <dcterms:created xsi:type="dcterms:W3CDTF">2017-03-06T11:52:56Z</dcterms:created>
  <dcterms:modified xsi:type="dcterms:W3CDTF">2017-04-10T13:38:22Z</dcterms:modified>
</cp:coreProperties>
</file>