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4" r:id="rId5"/>
    <p:sldId id="277" r:id="rId6"/>
    <p:sldId id="258" r:id="rId7"/>
    <p:sldId id="259" r:id="rId8"/>
    <p:sldId id="260" r:id="rId9"/>
    <p:sldId id="278" r:id="rId10"/>
    <p:sldId id="262" r:id="rId11"/>
    <p:sldId id="263" r:id="rId12"/>
    <p:sldId id="264" r:id="rId13"/>
    <p:sldId id="265" r:id="rId14"/>
    <p:sldId id="266" r:id="rId15"/>
    <p:sldId id="271" r:id="rId16"/>
    <p:sldId id="273" r:id="rId17"/>
    <p:sldId id="272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5" r:id="rId26"/>
    <p:sldId id="287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2AD4C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ECDAA-DE9C-419F-B084-DC321414B3E6}" v="814" dt="2019-06-07T12:26:18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5BBD4-05EF-4032-B09F-915B9C473A1E}" type="doc">
      <dgm:prSet loTypeId="urn:microsoft.com/office/officeart/2005/8/layout/cycle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32F403B-83C3-4FC4-8871-723C8D6645D6}">
      <dgm:prSet phldrT="[Text]"/>
      <dgm:spPr/>
      <dgm:t>
        <a:bodyPr/>
        <a:lstStyle/>
        <a:p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understanding</a:t>
          </a:r>
          <a:endParaRPr lang="en-US" dirty="0"/>
        </a:p>
      </dgm:t>
    </dgm:pt>
    <dgm:pt modelId="{692B4FDE-4137-4628-A373-35DD6E98EFC3}" type="parTrans" cxnId="{D6B50C78-34E2-4B09-9054-39773ECF1043}">
      <dgm:prSet/>
      <dgm:spPr/>
      <dgm:t>
        <a:bodyPr/>
        <a:lstStyle/>
        <a:p>
          <a:endParaRPr lang="en-US"/>
        </a:p>
      </dgm:t>
    </dgm:pt>
    <dgm:pt modelId="{38791477-7864-45D1-A61F-B8EF34F56DE6}" type="sibTrans" cxnId="{D6B50C78-34E2-4B09-9054-39773ECF1043}">
      <dgm:prSet/>
      <dgm:spPr/>
      <dgm:t>
        <a:bodyPr/>
        <a:lstStyle/>
        <a:p>
          <a:endParaRPr lang="en-US"/>
        </a:p>
      </dgm:t>
    </dgm:pt>
    <dgm:pt modelId="{29469A97-B346-4E2B-8392-A81744EFD388}">
      <dgm:prSet phldrT="[Text]"/>
      <dgm:spPr/>
      <dgm:t>
        <a:bodyPr/>
        <a:lstStyle/>
        <a:p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cleaning</a:t>
          </a:r>
          <a:endParaRPr lang="en-US" dirty="0"/>
        </a:p>
      </dgm:t>
    </dgm:pt>
    <dgm:pt modelId="{B9A266D0-85EB-4AA8-874E-8E5206D957A9}" type="parTrans" cxnId="{4F224789-2A18-4A74-9595-86AB83B392C4}">
      <dgm:prSet/>
      <dgm:spPr/>
      <dgm:t>
        <a:bodyPr/>
        <a:lstStyle/>
        <a:p>
          <a:endParaRPr lang="en-US"/>
        </a:p>
      </dgm:t>
    </dgm:pt>
    <dgm:pt modelId="{B9D6554D-2265-4A7B-B509-8DAD9626C35B}" type="sibTrans" cxnId="{4F224789-2A18-4A74-9595-86AB83B392C4}">
      <dgm:prSet/>
      <dgm:spPr/>
      <dgm:t>
        <a:bodyPr/>
        <a:lstStyle/>
        <a:p>
          <a:endParaRPr lang="en-US"/>
        </a:p>
      </dgm:t>
    </dgm:pt>
    <dgm:pt modelId="{AA0F7560-171A-4873-854C-85BCBEB49CE0}">
      <dgm:prSet phldrT="[Text]"/>
      <dgm:spPr/>
      <dgm:t>
        <a:bodyPr/>
        <a:lstStyle/>
        <a:p>
          <a:r>
            <a:rPr lang="de-DE" dirty="0"/>
            <a:t>feature </a:t>
          </a:r>
          <a:r>
            <a:rPr lang="de-DE" dirty="0" err="1"/>
            <a:t>engineering</a:t>
          </a:r>
          <a:endParaRPr lang="en-US" dirty="0"/>
        </a:p>
      </dgm:t>
    </dgm:pt>
    <dgm:pt modelId="{D047DE7E-3E64-4C82-B9C8-EF58E31601DA}" type="parTrans" cxnId="{A66AAE1E-B60D-465F-A8A5-3F5824982B4E}">
      <dgm:prSet/>
      <dgm:spPr/>
      <dgm:t>
        <a:bodyPr/>
        <a:lstStyle/>
        <a:p>
          <a:endParaRPr lang="en-US"/>
        </a:p>
      </dgm:t>
    </dgm:pt>
    <dgm:pt modelId="{8E393560-A6C9-4958-95AC-C4813A364593}" type="sibTrans" cxnId="{A66AAE1E-B60D-465F-A8A5-3F5824982B4E}">
      <dgm:prSet/>
      <dgm:spPr/>
      <dgm:t>
        <a:bodyPr/>
        <a:lstStyle/>
        <a:p>
          <a:endParaRPr lang="en-US"/>
        </a:p>
      </dgm:t>
    </dgm:pt>
    <dgm:pt modelId="{8CD27D57-C355-4D1B-9E60-2658B293C5C6}">
      <dgm:prSet phldrT="[Text]"/>
      <dgm:spPr/>
      <dgm:t>
        <a:bodyPr/>
        <a:lstStyle/>
        <a:p>
          <a:r>
            <a:rPr lang="de-DE" dirty="0" err="1"/>
            <a:t>model</a:t>
          </a:r>
          <a:r>
            <a:rPr lang="de-DE" dirty="0"/>
            <a:t> </a:t>
          </a:r>
          <a:r>
            <a:rPr lang="de-DE" dirty="0" err="1"/>
            <a:t>training</a:t>
          </a:r>
          <a:endParaRPr lang="en-US" dirty="0"/>
        </a:p>
      </dgm:t>
    </dgm:pt>
    <dgm:pt modelId="{5751BC67-658B-46AD-9114-E0666E47CB7C}" type="parTrans" cxnId="{59542208-9C18-4300-A8EA-FD79DC91B198}">
      <dgm:prSet/>
      <dgm:spPr/>
      <dgm:t>
        <a:bodyPr/>
        <a:lstStyle/>
        <a:p>
          <a:endParaRPr lang="en-US"/>
        </a:p>
      </dgm:t>
    </dgm:pt>
    <dgm:pt modelId="{E6FDD31D-A3F7-454A-B03C-C0FEB7FF3273}" type="sibTrans" cxnId="{59542208-9C18-4300-A8EA-FD79DC91B198}">
      <dgm:prSet/>
      <dgm:spPr/>
      <dgm:t>
        <a:bodyPr/>
        <a:lstStyle/>
        <a:p>
          <a:endParaRPr lang="en-US"/>
        </a:p>
      </dgm:t>
    </dgm:pt>
    <dgm:pt modelId="{F8C10E3F-046D-40DC-AD9A-2C3216BC5C39}">
      <dgm:prSet phldrT="[Text]"/>
      <dgm:spPr/>
      <dgm:t>
        <a:bodyPr/>
        <a:lstStyle/>
        <a:p>
          <a:r>
            <a:rPr lang="de-DE" dirty="0" err="1"/>
            <a:t>evaluation</a:t>
          </a:r>
          <a:endParaRPr lang="en-US" dirty="0"/>
        </a:p>
      </dgm:t>
    </dgm:pt>
    <dgm:pt modelId="{44E9DA35-F709-4ACB-8615-EB2C7D93ABCD}" type="parTrans" cxnId="{4021C1A4-7493-47AF-807A-214918FE8D0B}">
      <dgm:prSet/>
      <dgm:spPr/>
      <dgm:t>
        <a:bodyPr/>
        <a:lstStyle/>
        <a:p>
          <a:endParaRPr lang="en-US"/>
        </a:p>
      </dgm:t>
    </dgm:pt>
    <dgm:pt modelId="{11446AF6-E543-4AB9-A171-EE7F82B559C6}" type="sibTrans" cxnId="{4021C1A4-7493-47AF-807A-214918FE8D0B}">
      <dgm:prSet/>
      <dgm:spPr/>
      <dgm:t>
        <a:bodyPr/>
        <a:lstStyle/>
        <a:p>
          <a:endParaRPr lang="en-US"/>
        </a:p>
      </dgm:t>
    </dgm:pt>
    <dgm:pt modelId="{D71B4B79-316F-4590-AC58-8E439556F839}" type="pres">
      <dgm:prSet presAssocID="{3B35BBD4-05EF-4032-B09F-915B9C473A1E}" presName="Name0" presStyleCnt="0">
        <dgm:presLayoutVars>
          <dgm:dir/>
          <dgm:resizeHandles val="exact"/>
        </dgm:presLayoutVars>
      </dgm:prSet>
      <dgm:spPr/>
    </dgm:pt>
    <dgm:pt modelId="{7CEB1BB7-5BFC-4E40-8543-350439FECD87}" type="pres">
      <dgm:prSet presAssocID="{3B35BBD4-05EF-4032-B09F-915B9C473A1E}" presName="cycle" presStyleCnt="0"/>
      <dgm:spPr/>
    </dgm:pt>
    <dgm:pt modelId="{D3A0DFA3-6558-4C91-A326-854E1334C942}" type="pres">
      <dgm:prSet presAssocID="{E32F403B-83C3-4FC4-8871-723C8D6645D6}" presName="nodeFirstNode" presStyleLbl="node1" presStyleIdx="0" presStyleCnt="5">
        <dgm:presLayoutVars>
          <dgm:bulletEnabled val="1"/>
        </dgm:presLayoutVars>
      </dgm:prSet>
      <dgm:spPr/>
    </dgm:pt>
    <dgm:pt modelId="{DEF37F7C-9A1F-4781-8D9E-29D9901DE64D}" type="pres">
      <dgm:prSet presAssocID="{38791477-7864-45D1-A61F-B8EF34F56DE6}" presName="sibTransFirstNode" presStyleLbl="bgShp" presStyleIdx="0" presStyleCnt="1"/>
      <dgm:spPr/>
    </dgm:pt>
    <dgm:pt modelId="{B2204E12-BDB8-4692-BAD1-6D42762E5D69}" type="pres">
      <dgm:prSet presAssocID="{29469A97-B346-4E2B-8392-A81744EFD388}" presName="nodeFollowingNodes" presStyleLbl="node1" presStyleIdx="1" presStyleCnt="5">
        <dgm:presLayoutVars>
          <dgm:bulletEnabled val="1"/>
        </dgm:presLayoutVars>
      </dgm:prSet>
      <dgm:spPr/>
    </dgm:pt>
    <dgm:pt modelId="{BF9A4AAB-1062-4A66-A314-AEE5B63FFA23}" type="pres">
      <dgm:prSet presAssocID="{AA0F7560-171A-4873-854C-85BCBEB49CE0}" presName="nodeFollowingNodes" presStyleLbl="node1" presStyleIdx="2" presStyleCnt="5">
        <dgm:presLayoutVars>
          <dgm:bulletEnabled val="1"/>
        </dgm:presLayoutVars>
      </dgm:prSet>
      <dgm:spPr/>
    </dgm:pt>
    <dgm:pt modelId="{274CF848-8297-40B5-A882-B93661959083}" type="pres">
      <dgm:prSet presAssocID="{8CD27D57-C355-4D1B-9E60-2658B293C5C6}" presName="nodeFollowingNodes" presStyleLbl="node1" presStyleIdx="3" presStyleCnt="5">
        <dgm:presLayoutVars>
          <dgm:bulletEnabled val="1"/>
        </dgm:presLayoutVars>
      </dgm:prSet>
      <dgm:spPr/>
    </dgm:pt>
    <dgm:pt modelId="{B7F2363F-7358-4498-8467-990849694BE7}" type="pres">
      <dgm:prSet presAssocID="{F8C10E3F-046D-40DC-AD9A-2C3216BC5C39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9542208-9C18-4300-A8EA-FD79DC91B198}" srcId="{3B35BBD4-05EF-4032-B09F-915B9C473A1E}" destId="{8CD27D57-C355-4D1B-9E60-2658B293C5C6}" srcOrd="3" destOrd="0" parTransId="{5751BC67-658B-46AD-9114-E0666E47CB7C}" sibTransId="{E6FDD31D-A3F7-454A-B03C-C0FEB7FF3273}"/>
    <dgm:cxn modelId="{A66AAE1E-B60D-465F-A8A5-3F5824982B4E}" srcId="{3B35BBD4-05EF-4032-B09F-915B9C473A1E}" destId="{AA0F7560-171A-4873-854C-85BCBEB49CE0}" srcOrd="2" destOrd="0" parTransId="{D047DE7E-3E64-4C82-B9C8-EF58E31601DA}" sibTransId="{8E393560-A6C9-4958-95AC-C4813A364593}"/>
    <dgm:cxn modelId="{AE928621-A79B-4DE3-A4C6-ED1DEBA0E876}" type="presOf" srcId="{8CD27D57-C355-4D1B-9E60-2658B293C5C6}" destId="{274CF848-8297-40B5-A882-B93661959083}" srcOrd="0" destOrd="0" presId="urn:microsoft.com/office/officeart/2005/8/layout/cycle3"/>
    <dgm:cxn modelId="{D4F00830-AC1B-4C3B-8598-B2F491E9DB3A}" type="presOf" srcId="{29469A97-B346-4E2B-8392-A81744EFD388}" destId="{B2204E12-BDB8-4692-BAD1-6D42762E5D69}" srcOrd="0" destOrd="0" presId="urn:microsoft.com/office/officeart/2005/8/layout/cycle3"/>
    <dgm:cxn modelId="{01042952-FA2E-41D0-8C6C-A9467A2F11DF}" type="presOf" srcId="{F8C10E3F-046D-40DC-AD9A-2C3216BC5C39}" destId="{B7F2363F-7358-4498-8467-990849694BE7}" srcOrd="0" destOrd="0" presId="urn:microsoft.com/office/officeart/2005/8/layout/cycle3"/>
    <dgm:cxn modelId="{D6B50C78-34E2-4B09-9054-39773ECF1043}" srcId="{3B35BBD4-05EF-4032-B09F-915B9C473A1E}" destId="{E32F403B-83C3-4FC4-8871-723C8D6645D6}" srcOrd="0" destOrd="0" parTransId="{692B4FDE-4137-4628-A373-35DD6E98EFC3}" sibTransId="{38791477-7864-45D1-A61F-B8EF34F56DE6}"/>
    <dgm:cxn modelId="{7B78EF7F-A4FD-47D8-9F2F-7A7A9465AC94}" type="presOf" srcId="{38791477-7864-45D1-A61F-B8EF34F56DE6}" destId="{DEF37F7C-9A1F-4781-8D9E-29D9901DE64D}" srcOrd="0" destOrd="0" presId="urn:microsoft.com/office/officeart/2005/8/layout/cycle3"/>
    <dgm:cxn modelId="{4F224789-2A18-4A74-9595-86AB83B392C4}" srcId="{3B35BBD4-05EF-4032-B09F-915B9C473A1E}" destId="{29469A97-B346-4E2B-8392-A81744EFD388}" srcOrd="1" destOrd="0" parTransId="{B9A266D0-85EB-4AA8-874E-8E5206D957A9}" sibTransId="{B9D6554D-2265-4A7B-B509-8DAD9626C35B}"/>
    <dgm:cxn modelId="{01ED4C89-44B2-4F5D-B9EA-B906E22F93E9}" type="presOf" srcId="{3B35BBD4-05EF-4032-B09F-915B9C473A1E}" destId="{D71B4B79-316F-4590-AC58-8E439556F839}" srcOrd="0" destOrd="0" presId="urn:microsoft.com/office/officeart/2005/8/layout/cycle3"/>
    <dgm:cxn modelId="{7858C393-DB6A-4930-9BBD-1711DE2043E3}" type="presOf" srcId="{E32F403B-83C3-4FC4-8871-723C8D6645D6}" destId="{D3A0DFA3-6558-4C91-A326-854E1334C942}" srcOrd="0" destOrd="0" presId="urn:microsoft.com/office/officeart/2005/8/layout/cycle3"/>
    <dgm:cxn modelId="{4021C1A4-7493-47AF-807A-214918FE8D0B}" srcId="{3B35BBD4-05EF-4032-B09F-915B9C473A1E}" destId="{F8C10E3F-046D-40DC-AD9A-2C3216BC5C39}" srcOrd="4" destOrd="0" parTransId="{44E9DA35-F709-4ACB-8615-EB2C7D93ABCD}" sibTransId="{11446AF6-E543-4AB9-A171-EE7F82B559C6}"/>
    <dgm:cxn modelId="{9ACC30B2-9952-400A-8602-8EC945F07C2A}" type="presOf" srcId="{AA0F7560-171A-4873-854C-85BCBEB49CE0}" destId="{BF9A4AAB-1062-4A66-A314-AEE5B63FFA23}" srcOrd="0" destOrd="0" presId="urn:microsoft.com/office/officeart/2005/8/layout/cycle3"/>
    <dgm:cxn modelId="{3F765484-3502-40D6-8287-A83EEB66A5EA}" type="presParOf" srcId="{D71B4B79-316F-4590-AC58-8E439556F839}" destId="{7CEB1BB7-5BFC-4E40-8543-350439FECD87}" srcOrd="0" destOrd="0" presId="urn:microsoft.com/office/officeart/2005/8/layout/cycle3"/>
    <dgm:cxn modelId="{12721FE8-01F8-4F30-878D-F130B778C7A8}" type="presParOf" srcId="{7CEB1BB7-5BFC-4E40-8543-350439FECD87}" destId="{D3A0DFA3-6558-4C91-A326-854E1334C942}" srcOrd="0" destOrd="0" presId="urn:microsoft.com/office/officeart/2005/8/layout/cycle3"/>
    <dgm:cxn modelId="{327A8348-1798-44FC-B9D1-4496DBD121C1}" type="presParOf" srcId="{7CEB1BB7-5BFC-4E40-8543-350439FECD87}" destId="{DEF37F7C-9A1F-4781-8D9E-29D9901DE64D}" srcOrd="1" destOrd="0" presId="urn:microsoft.com/office/officeart/2005/8/layout/cycle3"/>
    <dgm:cxn modelId="{E3BE8F96-47EF-4A69-BC16-A0D5659B2786}" type="presParOf" srcId="{7CEB1BB7-5BFC-4E40-8543-350439FECD87}" destId="{B2204E12-BDB8-4692-BAD1-6D42762E5D69}" srcOrd="2" destOrd="0" presId="urn:microsoft.com/office/officeart/2005/8/layout/cycle3"/>
    <dgm:cxn modelId="{861225F2-F3BC-46CD-AE70-13C848732F30}" type="presParOf" srcId="{7CEB1BB7-5BFC-4E40-8543-350439FECD87}" destId="{BF9A4AAB-1062-4A66-A314-AEE5B63FFA23}" srcOrd="3" destOrd="0" presId="urn:microsoft.com/office/officeart/2005/8/layout/cycle3"/>
    <dgm:cxn modelId="{D7317B23-A3E6-4A27-8866-051008DE53FD}" type="presParOf" srcId="{7CEB1BB7-5BFC-4E40-8543-350439FECD87}" destId="{274CF848-8297-40B5-A882-B93661959083}" srcOrd="4" destOrd="0" presId="urn:microsoft.com/office/officeart/2005/8/layout/cycle3"/>
    <dgm:cxn modelId="{6916A068-3DD3-471F-BADB-2A257C89ACA2}" type="presParOf" srcId="{7CEB1BB7-5BFC-4E40-8543-350439FECD87}" destId="{B7F2363F-7358-4498-8467-990849694BE7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51AEF-71CA-4399-9F5A-9F914EA18AE4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13AAA9AB-E4F8-4DE6-AF02-5504DDCF79D6}">
      <dgm:prSet phldrT="[Text]"/>
      <dgm:spPr/>
      <dgm:t>
        <a:bodyPr/>
        <a:lstStyle/>
        <a:p>
          <a:r>
            <a:rPr lang="de-DE" dirty="0" err="1"/>
            <a:t>read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B1E7C08F-E907-4D1A-9CB3-9F28BB59E28E}" type="parTrans" cxnId="{E4C8F2B9-1920-4B7A-873B-9D8F5A71D891}">
      <dgm:prSet/>
      <dgm:spPr/>
      <dgm:t>
        <a:bodyPr/>
        <a:lstStyle/>
        <a:p>
          <a:endParaRPr lang="en-US"/>
        </a:p>
      </dgm:t>
    </dgm:pt>
    <dgm:pt modelId="{D5F697F8-92B9-427B-9090-3EF707499F85}" type="sibTrans" cxnId="{E4C8F2B9-1920-4B7A-873B-9D8F5A71D891}">
      <dgm:prSet/>
      <dgm:spPr/>
      <dgm:t>
        <a:bodyPr/>
        <a:lstStyle/>
        <a:p>
          <a:endParaRPr lang="en-US"/>
        </a:p>
      </dgm:t>
    </dgm:pt>
    <dgm:pt modelId="{0C0B6645-C057-45BC-A2D0-59300D739443}">
      <dgm:prSet phldrT="[Text]"/>
      <dgm:spPr/>
      <dgm:t>
        <a:bodyPr/>
        <a:lstStyle/>
        <a:p>
          <a:r>
            <a:rPr lang="de-DE" dirty="0"/>
            <a:t>clean </a:t>
          </a:r>
          <a:r>
            <a:rPr lang="de-DE" dirty="0" err="1"/>
            <a:t>data</a:t>
          </a:r>
          <a:endParaRPr lang="en-US" dirty="0"/>
        </a:p>
      </dgm:t>
    </dgm:pt>
    <dgm:pt modelId="{3B95658E-071D-4973-9F98-1A0204187CE4}" type="parTrans" cxnId="{B674FDBC-6208-4730-B8F4-E67ED4F7B7E0}">
      <dgm:prSet/>
      <dgm:spPr/>
      <dgm:t>
        <a:bodyPr/>
        <a:lstStyle/>
        <a:p>
          <a:endParaRPr lang="en-US"/>
        </a:p>
      </dgm:t>
    </dgm:pt>
    <dgm:pt modelId="{09614C33-837B-4A60-A2D4-3C93E1EA5420}" type="sibTrans" cxnId="{B674FDBC-6208-4730-B8F4-E67ED4F7B7E0}">
      <dgm:prSet/>
      <dgm:spPr/>
      <dgm:t>
        <a:bodyPr/>
        <a:lstStyle/>
        <a:p>
          <a:endParaRPr lang="en-US"/>
        </a:p>
      </dgm:t>
    </dgm:pt>
    <dgm:pt modelId="{FE2D5FE1-7A11-47D4-BC13-08FA33D4265C}">
      <dgm:prSet phldrT="[Text]"/>
      <dgm:spPr/>
      <dgm:t>
        <a:bodyPr/>
        <a:lstStyle/>
        <a:p>
          <a:r>
            <a:rPr lang="de-DE" dirty="0" err="1"/>
            <a:t>create</a:t>
          </a:r>
          <a:r>
            <a:rPr lang="de-DE" dirty="0"/>
            <a:t> </a:t>
          </a:r>
          <a:r>
            <a:rPr lang="de-DE" dirty="0" err="1"/>
            <a:t>features</a:t>
          </a:r>
          <a:endParaRPr lang="en-US" dirty="0"/>
        </a:p>
      </dgm:t>
    </dgm:pt>
    <dgm:pt modelId="{2139A124-96D0-4C71-874C-E3E5C8D704E3}" type="parTrans" cxnId="{2F01F2FF-D179-4583-9E0B-F87B3732F324}">
      <dgm:prSet/>
      <dgm:spPr/>
      <dgm:t>
        <a:bodyPr/>
        <a:lstStyle/>
        <a:p>
          <a:endParaRPr lang="en-US"/>
        </a:p>
      </dgm:t>
    </dgm:pt>
    <dgm:pt modelId="{333D6872-7D42-4BF2-8006-6F9022AF551B}" type="sibTrans" cxnId="{2F01F2FF-D179-4583-9E0B-F87B3732F324}">
      <dgm:prSet/>
      <dgm:spPr/>
      <dgm:t>
        <a:bodyPr/>
        <a:lstStyle/>
        <a:p>
          <a:endParaRPr lang="en-US"/>
        </a:p>
      </dgm:t>
    </dgm:pt>
    <dgm:pt modelId="{7B972E5B-5410-48A7-87BF-A0B098655B83}">
      <dgm:prSet phldrT="[Text]"/>
      <dgm:spPr/>
      <dgm:t>
        <a:bodyPr/>
        <a:lstStyle/>
        <a:p>
          <a:r>
            <a:rPr lang="de-DE" dirty="0" err="1"/>
            <a:t>scale</a:t>
          </a:r>
          <a:r>
            <a:rPr lang="de-DE" dirty="0"/>
            <a:t> </a:t>
          </a:r>
          <a:r>
            <a:rPr lang="de-DE" dirty="0" err="1"/>
            <a:t>features</a:t>
          </a:r>
          <a:endParaRPr lang="en-US" dirty="0"/>
        </a:p>
      </dgm:t>
    </dgm:pt>
    <dgm:pt modelId="{F174CE86-36BB-4103-B48C-8DEE1907916F}" type="parTrans" cxnId="{28777625-CDE3-4CEF-A293-76D28EA1D92D}">
      <dgm:prSet/>
      <dgm:spPr/>
      <dgm:t>
        <a:bodyPr/>
        <a:lstStyle/>
        <a:p>
          <a:endParaRPr lang="en-US"/>
        </a:p>
      </dgm:t>
    </dgm:pt>
    <dgm:pt modelId="{3F979999-17C5-48E3-89AA-478973548A8B}" type="sibTrans" cxnId="{28777625-CDE3-4CEF-A293-76D28EA1D92D}">
      <dgm:prSet/>
      <dgm:spPr/>
      <dgm:t>
        <a:bodyPr/>
        <a:lstStyle/>
        <a:p>
          <a:endParaRPr lang="en-US"/>
        </a:p>
      </dgm:t>
    </dgm:pt>
    <dgm:pt modelId="{358C2ED2-AB35-407E-9C55-358539495299}" type="pres">
      <dgm:prSet presAssocID="{23351AEF-71CA-4399-9F5A-9F914EA18AE4}" presName="CompostProcess" presStyleCnt="0">
        <dgm:presLayoutVars>
          <dgm:dir/>
          <dgm:resizeHandles val="exact"/>
        </dgm:presLayoutVars>
      </dgm:prSet>
      <dgm:spPr/>
    </dgm:pt>
    <dgm:pt modelId="{6B2DBCFD-B574-4591-BE49-470D5316221D}" type="pres">
      <dgm:prSet presAssocID="{23351AEF-71CA-4399-9F5A-9F914EA18AE4}" presName="arrow" presStyleLbl="bgShp" presStyleIdx="0" presStyleCnt="1"/>
      <dgm:spPr/>
    </dgm:pt>
    <dgm:pt modelId="{F10014D4-5F30-4CB6-8125-B0B9216056CD}" type="pres">
      <dgm:prSet presAssocID="{23351AEF-71CA-4399-9F5A-9F914EA18AE4}" presName="linearProcess" presStyleCnt="0"/>
      <dgm:spPr/>
    </dgm:pt>
    <dgm:pt modelId="{EA12D760-F16C-48DB-B031-D1DAFF008FDC}" type="pres">
      <dgm:prSet presAssocID="{13AAA9AB-E4F8-4DE6-AF02-5504DDCF79D6}" presName="textNode" presStyleLbl="node1" presStyleIdx="0" presStyleCnt="4">
        <dgm:presLayoutVars>
          <dgm:bulletEnabled val="1"/>
        </dgm:presLayoutVars>
      </dgm:prSet>
      <dgm:spPr/>
    </dgm:pt>
    <dgm:pt modelId="{8BB7A6E3-0A3A-4455-BE91-73B16FA8E773}" type="pres">
      <dgm:prSet presAssocID="{D5F697F8-92B9-427B-9090-3EF707499F85}" presName="sibTrans" presStyleCnt="0"/>
      <dgm:spPr/>
    </dgm:pt>
    <dgm:pt modelId="{93C59DB2-D49B-4EB3-B011-F51A1247950F}" type="pres">
      <dgm:prSet presAssocID="{0C0B6645-C057-45BC-A2D0-59300D739443}" presName="textNode" presStyleLbl="node1" presStyleIdx="1" presStyleCnt="4">
        <dgm:presLayoutVars>
          <dgm:bulletEnabled val="1"/>
        </dgm:presLayoutVars>
      </dgm:prSet>
      <dgm:spPr/>
    </dgm:pt>
    <dgm:pt modelId="{23E2CE90-DC96-4F36-8DBF-6B8C80E0F074}" type="pres">
      <dgm:prSet presAssocID="{09614C33-837B-4A60-A2D4-3C93E1EA5420}" presName="sibTrans" presStyleCnt="0"/>
      <dgm:spPr/>
    </dgm:pt>
    <dgm:pt modelId="{EA4142BA-7856-4B41-BBFB-7041F1E084F4}" type="pres">
      <dgm:prSet presAssocID="{FE2D5FE1-7A11-47D4-BC13-08FA33D4265C}" presName="textNode" presStyleLbl="node1" presStyleIdx="2" presStyleCnt="4">
        <dgm:presLayoutVars>
          <dgm:bulletEnabled val="1"/>
        </dgm:presLayoutVars>
      </dgm:prSet>
      <dgm:spPr/>
    </dgm:pt>
    <dgm:pt modelId="{4B40A43A-614F-4CC5-A825-602ECFD88E13}" type="pres">
      <dgm:prSet presAssocID="{333D6872-7D42-4BF2-8006-6F9022AF551B}" presName="sibTrans" presStyleCnt="0"/>
      <dgm:spPr/>
    </dgm:pt>
    <dgm:pt modelId="{A5FE8FF4-534B-49E2-B1A4-CD9EF2638BAA}" type="pres">
      <dgm:prSet presAssocID="{7B972E5B-5410-48A7-87BF-A0B098655B8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8777625-CDE3-4CEF-A293-76D28EA1D92D}" srcId="{23351AEF-71CA-4399-9F5A-9F914EA18AE4}" destId="{7B972E5B-5410-48A7-87BF-A0B098655B83}" srcOrd="3" destOrd="0" parTransId="{F174CE86-36BB-4103-B48C-8DEE1907916F}" sibTransId="{3F979999-17C5-48E3-89AA-478973548A8B}"/>
    <dgm:cxn modelId="{D0FE9B5A-1E85-4FF2-9E17-B478B73ABD7E}" type="presOf" srcId="{23351AEF-71CA-4399-9F5A-9F914EA18AE4}" destId="{358C2ED2-AB35-407E-9C55-358539495299}" srcOrd="0" destOrd="0" presId="urn:microsoft.com/office/officeart/2005/8/layout/hProcess9"/>
    <dgm:cxn modelId="{7BAE31AD-EF19-4C81-A7CD-33BFDE74D3E8}" type="presOf" srcId="{FE2D5FE1-7A11-47D4-BC13-08FA33D4265C}" destId="{EA4142BA-7856-4B41-BBFB-7041F1E084F4}" srcOrd="0" destOrd="0" presId="urn:microsoft.com/office/officeart/2005/8/layout/hProcess9"/>
    <dgm:cxn modelId="{E4C8F2B9-1920-4B7A-873B-9D8F5A71D891}" srcId="{23351AEF-71CA-4399-9F5A-9F914EA18AE4}" destId="{13AAA9AB-E4F8-4DE6-AF02-5504DDCF79D6}" srcOrd="0" destOrd="0" parTransId="{B1E7C08F-E907-4D1A-9CB3-9F28BB59E28E}" sibTransId="{D5F697F8-92B9-427B-9090-3EF707499F85}"/>
    <dgm:cxn modelId="{B674FDBC-6208-4730-B8F4-E67ED4F7B7E0}" srcId="{23351AEF-71CA-4399-9F5A-9F914EA18AE4}" destId="{0C0B6645-C057-45BC-A2D0-59300D739443}" srcOrd="1" destOrd="0" parTransId="{3B95658E-071D-4973-9F98-1A0204187CE4}" sibTransId="{09614C33-837B-4A60-A2D4-3C93E1EA5420}"/>
    <dgm:cxn modelId="{7D5D39C6-9F40-492C-988D-C9F3236A344C}" type="presOf" srcId="{7B972E5B-5410-48A7-87BF-A0B098655B83}" destId="{A5FE8FF4-534B-49E2-B1A4-CD9EF2638BAA}" srcOrd="0" destOrd="0" presId="urn:microsoft.com/office/officeart/2005/8/layout/hProcess9"/>
    <dgm:cxn modelId="{9DE101E5-9E02-4E82-99E4-FF09FF24EB9E}" type="presOf" srcId="{0C0B6645-C057-45BC-A2D0-59300D739443}" destId="{93C59DB2-D49B-4EB3-B011-F51A1247950F}" srcOrd="0" destOrd="0" presId="urn:microsoft.com/office/officeart/2005/8/layout/hProcess9"/>
    <dgm:cxn modelId="{4BEA03F6-6D2A-4939-B660-07729DB8F052}" type="presOf" srcId="{13AAA9AB-E4F8-4DE6-AF02-5504DDCF79D6}" destId="{EA12D760-F16C-48DB-B031-D1DAFF008FDC}" srcOrd="0" destOrd="0" presId="urn:microsoft.com/office/officeart/2005/8/layout/hProcess9"/>
    <dgm:cxn modelId="{2F01F2FF-D179-4583-9E0B-F87B3732F324}" srcId="{23351AEF-71CA-4399-9F5A-9F914EA18AE4}" destId="{FE2D5FE1-7A11-47D4-BC13-08FA33D4265C}" srcOrd="2" destOrd="0" parTransId="{2139A124-96D0-4C71-874C-E3E5C8D704E3}" sibTransId="{333D6872-7D42-4BF2-8006-6F9022AF551B}"/>
    <dgm:cxn modelId="{537F89AB-17CD-4941-A503-CF3D9A4EC4CA}" type="presParOf" srcId="{358C2ED2-AB35-407E-9C55-358539495299}" destId="{6B2DBCFD-B574-4591-BE49-470D5316221D}" srcOrd="0" destOrd="0" presId="urn:microsoft.com/office/officeart/2005/8/layout/hProcess9"/>
    <dgm:cxn modelId="{61B7CE2E-0812-441A-B280-C0B8D80C52E1}" type="presParOf" srcId="{358C2ED2-AB35-407E-9C55-358539495299}" destId="{F10014D4-5F30-4CB6-8125-B0B9216056CD}" srcOrd="1" destOrd="0" presId="urn:microsoft.com/office/officeart/2005/8/layout/hProcess9"/>
    <dgm:cxn modelId="{7D1F3390-7026-42FD-9A82-AC42EC2D5B11}" type="presParOf" srcId="{F10014D4-5F30-4CB6-8125-B0B9216056CD}" destId="{EA12D760-F16C-48DB-B031-D1DAFF008FDC}" srcOrd="0" destOrd="0" presId="urn:microsoft.com/office/officeart/2005/8/layout/hProcess9"/>
    <dgm:cxn modelId="{180C82E4-D7A2-4203-9192-F4218F8B938B}" type="presParOf" srcId="{F10014D4-5F30-4CB6-8125-B0B9216056CD}" destId="{8BB7A6E3-0A3A-4455-BE91-73B16FA8E773}" srcOrd="1" destOrd="0" presId="urn:microsoft.com/office/officeart/2005/8/layout/hProcess9"/>
    <dgm:cxn modelId="{0845944D-23EE-44B8-AE67-040DF14F33AA}" type="presParOf" srcId="{F10014D4-5F30-4CB6-8125-B0B9216056CD}" destId="{93C59DB2-D49B-4EB3-B011-F51A1247950F}" srcOrd="2" destOrd="0" presId="urn:microsoft.com/office/officeart/2005/8/layout/hProcess9"/>
    <dgm:cxn modelId="{7053AE70-787F-4EDE-9F07-36441030CAAA}" type="presParOf" srcId="{F10014D4-5F30-4CB6-8125-B0B9216056CD}" destId="{23E2CE90-DC96-4F36-8DBF-6B8C80E0F074}" srcOrd="3" destOrd="0" presId="urn:microsoft.com/office/officeart/2005/8/layout/hProcess9"/>
    <dgm:cxn modelId="{1F758695-2D4B-4607-A90C-C5FA75A2DB30}" type="presParOf" srcId="{F10014D4-5F30-4CB6-8125-B0B9216056CD}" destId="{EA4142BA-7856-4B41-BBFB-7041F1E084F4}" srcOrd="4" destOrd="0" presId="urn:microsoft.com/office/officeart/2005/8/layout/hProcess9"/>
    <dgm:cxn modelId="{27591052-8665-4891-9EAC-82BE302EE0B3}" type="presParOf" srcId="{F10014D4-5F30-4CB6-8125-B0B9216056CD}" destId="{4B40A43A-614F-4CC5-A825-602ECFD88E13}" srcOrd="5" destOrd="0" presId="urn:microsoft.com/office/officeart/2005/8/layout/hProcess9"/>
    <dgm:cxn modelId="{337C32D9-7F38-4506-A686-6243F499FF3E}" type="presParOf" srcId="{F10014D4-5F30-4CB6-8125-B0B9216056CD}" destId="{A5FE8FF4-534B-49E2-B1A4-CD9EF2638BA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351AEF-71CA-4399-9F5A-9F914EA18AE4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13AAA9AB-E4F8-4DE6-AF02-5504DDCF79D6}">
      <dgm:prSet phldrT="[Text]"/>
      <dgm:spPr/>
      <dgm:t>
        <a:bodyPr/>
        <a:lstStyle/>
        <a:p>
          <a:r>
            <a:rPr lang="de-DE" dirty="0"/>
            <a:t>Create </a:t>
          </a:r>
          <a:r>
            <a:rPr lang="de-DE" dirty="0" err="1"/>
            <a:t>script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unseen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B1E7C08F-E907-4D1A-9CB3-9F28BB59E28E}" type="parTrans" cxnId="{E4C8F2B9-1920-4B7A-873B-9D8F5A71D891}">
      <dgm:prSet/>
      <dgm:spPr/>
      <dgm:t>
        <a:bodyPr/>
        <a:lstStyle/>
        <a:p>
          <a:endParaRPr lang="en-US"/>
        </a:p>
      </dgm:t>
    </dgm:pt>
    <dgm:pt modelId="{D5F697F8-92B9-427B-9090-3EF707499F85}" type="sibTrans" cxnId="{E4C8F2B9-1920-4B7A-873B-9D8F5A71D891}">
      <dgm:prSet/>
      <dgm:spPr/>
      <dgm:t>
        <a:bodyPr/>
        <a:lstStyle/>
        <a:p>
          <a:endParaRPr lang="en-US"/>
        </a:p>
      </dgm:t>
    </dgm:pt>
    <dgm:pt modelId="{0C0B6645-C057-45BC-A2D0-59300D739443}">
      <dgm:prSet phldrT="[Text]"/>
      <dgm:spPr/>
      <dgm:t>
        <a:bodyPr/>
        <a:lstStyle/>
        <a:p>
          <a:r>
            <a:rPr lang="de-DE" dirty="0" err="1"/>
            <a:t>Define</a:t>
          </a:r>
          <a:r>
            <a:rPr lang="de-DE" dirty="0"/>
            <a:t> a Docker </a:t>
          </a:r>
          <a:r>
            <a:rPr lang="de-DE" dirty="0" err="1"/>
            <a:t>image</a:t>
          </a:r>
          <a:endParaRPr lang="en-US" dirty="0"/>
        </a:p>
      </dgm:t>
    </dgm:pt>
    <dgm:pt modelId="{3B95658E-071D-4973-9F98-1A0204187CE4}" type="parTrans" cxnId="{B674FDBC-6208-4730-B8F4-E67ED4F7B7E0}">
      <dgm:prSet/>
      <dgm:spPr/>
      <dgm:t>
        <a:bodyPr/>
        <a:lstStyle/>
        <a:p>
          <a:endParaRPr lang="en-US"/>
        </a:p>
      </dgm:t>
    </dgm:pt>
    <dgm:pt modelId="{09614C33-837B-4A60-A2D4-3C93E1EA5420}" type="sibTrans" cxnId="{B674FDBC-6208-4730-B8F4-E67ED4F7B7E0}">
      <dgm:prSet/>
      <dgm:spPr/>
      <dgm:t>
        <a:bodyPr/>
        <a:lstStyle/>
        <a:p>
          <a:endParaRPr lang="en-US"/>
        </a:p>
      </dgm:t>
    </dgm:pt>
    <dgm:pt modelId="{FE2D5FE1-7A11-47D4-BC13-08FA33D4265C}">
      <dgm:prSet phldrT="[Text]"/>
      <dgm:spPr/>
      <dgm:t>
        <a:bodyPr/>
        <a:lstStyle/>
        <a:p>
          <a:r>
            <a:rPr lang="de-DE" dirty="0" err="1"/>
            <a:t>Built</a:t>
          </a:r>
          <a:r>
            <a:rPr lang="de-DE" dirty="0"/>
            <a:t> a Docker </a:t>
          </a:r>
          <a:r>
            <a:rPr lang="de-DE" dirty="0" err="1"/>
            <a:t>image</a:t>
          </a:r>
          <a:endParaRPr lang="en-US" dirty="0"/>
        </a:p>
      </dgm:t>
    </dgm:pt>
    <dgm:pt modelId="{2139A124-96D0-4C71-874C-E3E5C8D704E3}" type="parTrans" cxnId="{2F01F2FF-D179-4583-9E0B-F87B3732F324}">
      <dgm:prSet/>
      <dgm:spPr/>
      <dgm:t>
        <a:bodyPr/>
        <a:lstStyle/>
        <a:p>
          <a:endParaRPr lang="en-US"/>
        </a:p>
      </dgm:t>
    </dgm:pt>
    <dgm:pt modelId="{333D6872-7D42-4BF2-8006-6F9022AF551B}" type="sibTrans" cxnId="{2F01F2FF-D179-4583-9E0B-F87B3732F324}">
      <dgm:prSet/>
      <dgm:spPr/>
      <dgm:t>
        <a:bodyPr/>
        <a:lstStyle/>
        <a:p>
          <a:endParaRPr lang="en-US"/>
        </a:p>
      </dgm:t>
    </dgm:pt>
    <dgm:pt modelId="{7B972E5B-5410-48A7-87BF-A0B098655B83}">
      <dgm:prSet phldrT="[Text]"/>
      <dgm:spPr/>
      <dgm:t>
        <a:bodyPr/>
        <a:lstStyle/>
        <a:p>
          <a:r>
            <a:rPr lang="de-DE" dirty="0"/>
            <a:t>Run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docker</a:t>
          </a:r>
          <a:r>
            <a:rPr lang="de-DE" dirty="0"/>
            <a:t> (</a:t>
          </a:r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unseed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)</a:t>
          </a:r>
          <a:endParaRPr lang="en-US" dirty="0"/>
        </a:p>
      </dgm:t>
    </dgm:pt>
    <dgm:pt modelId="{F174CE86-36BB-4103-B48C-8DEE1907916F}" type="parTrans" cxnId="{28777625-CDE3-4CEF-A293-76D28EA1D92D}">
      <dgm:prSet/>
      <dgm:spPr/>
      <dgm:t>
        <a:bodyPr/>
        <a:lstStyle/>
        <a:p>
          <a:endParaRPr lang="en-US"/>
        </a:p>
      </dgm:t>
    </dgm:pt>
    <dgm:pt modelId="{3F979999-17C5-48E3-89AA-478973548A8B}" type="sibTrans" cxnId="{28777625-CDE3-4CEF-A293-76D28EA1D92D}">
      <dgm:prSet/>
      <dgm:spPr/>
      <dgm:t>
        <a:bodyPr/>
        <a:lstStyle/>
        <a:p>
          <a:endParaRPr lang="en-US"/>
        </a:p>
      </dgm:t>
    </dgm:pt>
    <dgm:pt modelId="{358C2ED2-AB35-407E-9C55-358539495299}" type="pres">
      <dgm:prSet presAssocID="{23351AEF-71CA-4399-9F5A-9F914EA18AE4}" presName="CompostProcess" presStyleCnt="0">
        <dgm:presLayoutVars>
          <dgm:dir/>
          <dgm:resizeHandles val="exact"/>
        </dgm:presLayoutVars>
      </dgm:prSet>
      <dgm:spPr/>
    </dgm:pt>
    <dgm:pt modelId="{6B2DBCFD-B574-4591-BE49-470D5316221D}" type="pres">
      <dgm:prSet presAssocID="{23351AEF-71CA-4399-9F5A-9F914EA18AE4}" presName="arrow" presStyleLbl="bgShp" presStyleIdx="0" presStyleCnt="1"/>
      <dgm:spPr/>
    </dgm:pt>
    <dgm:pt modelId="{F10014D4-5F30-4CB6-8125-B0B9216056CD}" type="pres">
      <dgm:prSet presAssocID="{23351AEF-71CA-4399-9F5A-9F914EA18AE4}" presName="linearProcess" presStyleCnt="0"/>
      <dgm:spPr/>
    </dgm:pt>
    <dgm:pt modelId="{EA12D760-F16C-48DB-B031-D1DAFF008FDC}" type="pres">
      <dgm:prSet presAssocID="{13AAA9AB-E4F8-4DE6-AF02-5504DDCF79D6}" presName="textNode" presStyleLbl="node1" presStyleIdx="0" presStyleCnt="4">
        <dgm:presLayoutVars>
          <dgm:bulletEnabled val="1"/>
        </dgm:presLayoutVars>
      </dgm:prSet>
      <dgm:spPr/>
    </dgm:pt>
    <dgm:pt modelId="{8BB7A6E3-0A3A-4455-BE91-73B16FA8E773}" type="pres">
      <dgm:prSet presAssocID="{D5F697F8-92B9-427B-9090-3EF707499F85}" presName="sibTrans" presStyleCnt="0"/>
      <dgm:spPr/>
    </dgm:pt>
    <dgm:pt modelId="{93C59DB2-D49B-4EB3-B011-F51A1247950F}" type="pres">
      <dgm:prSet presAssocID="{0C0B6645-C057-45BC-A2D0-59300D739443}" presName="textNode" presStyleLbl="node1" presStyleIdx="1" presStyleCnt="4">
        <dgm:presLayoutVars>
          <dgm:bulletEnabled val="1"/>
        </dgm:presLayoutVars>
      </dgm:prSet>
      <dgm:spPr/>
    </dgm:pt>
    <dgm:pt modelId="{23E2CE90-DC96-4F36-8DBF-6B8C80E0F074}" type="pres">
      <dgm:prSet presAssocID="{09614C33-837B-4A60-A2D4-3C93E1EA5420}" presName="sibTrans" presStyleCnt="0"/>
      <dgm:spPr/>
    </dgm:pt>
    <dgm:pt modelId="{EA4142BA-7856-4B41-BBFB-7041F1E084F4}" type="pres">
      <dgm:prSet presAssocID="{FE2D5FE1-7A11-47D4-BC13-08FA33D4265C}" presName="textNode" presStyleLbl="node1" presStyleIdx="2" presStyleCnt="4">
        <dgm:presLayoutVars>
          <dgm:bulletEnabled val="1"/>
        </dgm:presLayoutVars>
      </dgm:prSet>
      <dgm:spPr/>
    </dgm:pt>
    <dgm:pt modelId="{4B40A43A-614F-4CC5-A825-602ECFD88E13}" type="pres">
      <dgm:prSet presAssocID="{333D6872-7D42-4BF2-8006-6F9022AF551B}" presName="sibTrans" presStyleCnt="0"/>
      <dgm:spPr/>
    </dgm:pt>
    <dgm:pt modelId="{A5FE8FF4-534B-49E2-B1A4-CD9EF2638BAA}" type="pres">
      <dgm:prSet presAssocID="{7B972E5B-5410-48A7-87BF-A0B098655B8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8777625-CDE3-4CEF-A293-76D28EA1D92D}" srcId="{23351AEF-71CA-4399-9F5A-9F914EA18AE4}" destId="{7B972E5B-5410-48A7-87BF-A0B098655B83}" srcOrd="3" destOrd="0" parTransId="{F174CE86-36BB-4103-B48C-8DEE1907916F}" sibTransId="{3F979999-17C5-48E3-89AA-478973548A8B}"/>
    <dgm:cxn modelId="{D0FE9B5A-1E85-4FF2-9E17-B478B73ABD7E}" type="presOf" srcId="{23351AEF-71CA-4399-9F5A-9F914EA18AE4}" destId="{358C2ED2-AB35-407E-9C55-358539495299}" srcOrd="0" destOrd="0" presId="urn:microsoft.com/office/officeart/2005/8/layout/hProcess9"/>
    <dgm:cxn modelId="{7BAE31AD-EF19-4C81-A7CD-33BFDE74D3E8}" type="presOf" srcId="{FE2D5FE1-7A11-47D4-BC13-08FA33D4265C}" destId="{EA4142BA-7856-4B41-BBFB-7041F1E084F4}" srcOrd="0" destOrd="0" presId="urn:microsoft.com/office/officeart/2005/8/layout/hProcess9"/>
    <dgm:cxn modelId="{E4C8F2B9-1920-4B7A-873B-9D8F5A71D891}" srcId="{23351AEF-71CA-4399-9F5A-9F914EA18AE4}" destId="{13AAA9AB-E4F8-4DE6-AF02-5504DDCF79D6}" srcOrd="0" destOrd="0" parTransId="{B1E7C08F-E907-4D1A-9CB3-9F28BB59E28E}" sibTransId="{D5F697F8-92B9-427B-9090-3EF707499F85}"/>
    <dgm:cxn modelId="{B674FDBC-6208-4730-B8F4-E67ED4F7B7E0}" srcId="{23351AEF-71CA-4399-9F5A-9F914EA18AE4}" destId="{0C0B6645-C057-45BC-A2D0-59300D739443}" srcOrd="1" destOrd="0" parTransId="{3B95658E-071D-4973-9F98-1A0204187CE4}" sibTransId="{09614C33-837B-4A60-A2D4-3C93E1EA5420}"/>
    <dgm:cxn modelId="{7D5D39C6-9F40-492C-988D-C9F3236A344C}" type="presOf" srcId="{7B972E5B-5410-48A7-87BF-A0B098655B83}" destId="{A5FE8FF4-534B-49E2-B1A4-CD9EF2638BAA}" srcOrd="0" destOrd="0" presId="urn:microsoft.com/office/officeart/2005/8/layout/hProcess9"/>
    <dgm:cxn modelId="{9DE101E5-9E02-4E82-99E4-FF09FF24EB9E}" type="presOf" srcId="{0C0B6645-C057-45BC-A2D0-59300D739443}" destId="{93C59DB2-D49B-4EB3-B011-F51A1247950F}" srcOrd="0" destOrd="0" presId="urn:microsoft.com/office/officeart/2005/8/layout/hProcess9"/>
    <dgm:cxn modelId="{4BEA03F6-6D2A-4939-B660-07729DB8F052}" type="presOf" srcId="{13AAA9AB-E4F8-4DE6-AF02-5504DDCF79D6}" destId="{EA12D760-F16C-48DB-B031-D1DAFF008FDC}" srcOrd="0" destOrd="0" presId="urn:microsoft.com/office/officeart/2005/8/layout/hProcess9"/>
    <dgm:cxn modelId="{2F01F2FF-D179-4583-9E0B-F87B3732F324}" srcId="{23351AEF-71CA-4399-9F5A-9F914EA18AE4}" destId="{FE2D5FE1-7A11-47D4-BC13-08FA33D4265C}" srcOrd="2" destOrd="0" parTransId="{2139A124-96D0-4C71-874C-E3E5C8D704E3}" sibTransId="{333D6872-7D42-4BF2-8006-6F9022AF551B}"/>
    <dgm:cxn modelId="{537F89AB-17CD-4941-A503-CF3D9A4EC4CA}" type="presParOf" srcId="{358C2ED2-AB35-407E-9C55-358539495299}" destId="{6B2DBCFD-B574-4591-BE49-470D5316221D}" srcOrd="0" destOrd="0" presId="urn:microsoft.com/office/officeart/2005/8/layout/hProcess9"/>
    <dgm:cxn modelId="{61B7CE2E-0812-441A-B280-C0B8D80C52E1}" type="presParOf" srcId="{358C2ED2-AB35-407E-9C55-358539495299}" destId="{F10014D4-5F30-4CB6-8125-B0B9216056CD}" srcOrd="1" destOrd="0" presId="urn:microsoft.com/office/officeart/2005/8/layout/hProcess9"/>
    <dgm:cxn modelId="{7D1F3390-7026-42FD-9A82-AC42EC2D5B11}" type="presParOf" srcId="{F10014D4-5F30-4CB6-8125-B0B9216056CD}" destId="{EA12D760-F16C-48DB-B031-D1DAFF008FDC}" srcOrd="0" destOrd="0" presId="urn:microsoft.com/office/officeart/2005/8/layout/hProcess9"/>
    <dgm:cxn modelId="{180C82E4-D7A2-4203-9192-F4218F8B938B}" type="presParOf" srcId="{F10014D4-5F30-4CB6-8125-B0B9216056CD}" destId="{8BB7A6E3-0A3A-4455-BE91-73B16FA8E773}" srcOrd="1" destOrd="0" presId="urn:microsoft.com/office/officeart/2005/8/layout/hProcess9"/>
    <dgm:cxn modelId="{0845944D-23EE-44B8-AE67-040DF14F33AA}" type="presParOf" srcId="{F10014D4-5F30-4CB6-8125-B0B9216056CD}" destId="{93C59DB2-D49B-4EB3-B011-F51A1247950F}" srcOrd="2" destOrd="0" presId="urn:microsoft.com/office/officeart/2005/8/layout/hProcess9"/>
    <dgm:cxn modelId="{7053AE70-787F-4EDE-9F07-36441030CAAA}" type="presParOf" srcId="{F10014D4-5F30-4CB6-8125-B0B9216056CD}" destId="{23E2CE90-DC96-4F36-8DBF-6B8C80E0F074}" srcOrd="3" destOrd="0" presId="urn:microsoft.com/office/officeart/2005/8/layout/hProcess9"/>
    <dgm:cxn modelId="{1F758695-2D4B-4607-A90C-C5FA75A2DB30}" type="presParOf" srcId="{F10014D4-5F30-4CB6-8125-B0B9216056CD}" destId="{EA4142BA-7856-4B41-BBFB-7041F1E084F4}" srcOrd="4" destOrd="0" presId="urn:microsoft.com/office/officeart/2005/8/layout/hProcess9"/>
    <dgm:cxn modelId="{27591052-8665-4891-9EAC-82BE302EE0B3}" type="presParOf" srcId="{F10014D4-5F30-4CB6-8125-B0B9216056CD}" destId="{4B40A43A-614F-4CC5-A825-602ECFD88E13}" srcOrd="5" destOrd="0" presId="urn:microsoft.com/office/officeart/2005/8/layout/hProcess9"/>
    <dgm:cxn modelId="{337C32D9-7F38-4506-A686-6243F499FF3E}" type="presParOf" srcId="{F10014D4-5F30-4CB6-8125-B0B9216056CD}" destId="{A5FE8FF4-534B-49E2-B1A4-CD9EF2638BA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37F7C-9A1F-4781-8D9E-29D9901DE64D}">
      <dsp:nvSpPr>
        <dsp:cNvPr id="0" name=""/>
        <dsp:cNvSpPr/>
      </dsp:nvSpPr>
      <dsp:spPr>
        <a:xfrm>
          <a:off x="1229776" y="-27793"/>
          <a:ext cx="4842383" cy="4842383"/>
        </a:xfrm>
        <a:prstGeom prst="circularArrow">
          <a:avLst>
            <a:gd name="adj1" fmla="val 5544"/>
            <a:gd name="adj2" fmla="val 330680"/>
            <a:gd name="adj3" fmla="val 13786767"/>
            <a:gd name="adj4" fmla="val 17379369"/>
            <a:gd name="adj5" fmla="val 5757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0DFA3-6558-4C91-A326-854E1334C942}">
      <dsp:nvSpPr>
        <dsp:cNvPr id="0" name=""/>
        <dsp:cNvSpPr/>
      </dsp:nvSpPr>
      <dsp:spPr>
        <a:xfrm>
          <a:off x="2522519" y="1960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data</a:t>
          </a:r>
          <a:r>
            <a:rPr lang="de-DE" sz="2600" kern="1200" dirty="0"/>
            <a:t> </a:t>
          </a:r>
          <a:r>
            <a:rPr lang="de-DE" sz="2600" kern="1200" dirty="0" err="1"/>
            <a:t>understanding</a:t>
          </a:r>
          <a:endParaRPr lang="en-US" sz="2600" kern="1200" dirty="0"/>
        </a:p>
      </dsp:txBody>
      <dsp:txXfrm>
        <a:off x="2577605" y="57046"/>
        <a:ext cx="2146725" cy="1018276"/>
      </dsp:txXfrm>
    </dsp:sp>
    <dsp:sp modelId="{B2204E12-BDB8-4692-BAD1-6D42762E5D69}">
      <dsp:nvSpPr>
        <dsp:cNvPr id="0" name=""/>
        <dsp:cNvSpPr/>
      </dsp:nvSpPr>
      <dsp:spPr>
        <a:xfrm>
          <a:off x="4486434" y="142882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data</a:t>
          </a:r>
          <a:r>
            <a:rPr lang="de-DE" sz="2600" kern="1200" dirty="0"/>
            <a:t> </a:t>
          </a:r>
          <a:r>
            <a:rPr lang="de-DE" sz="2600" kern="1200" dirty="0" err="1"/>
            <a:t>cleaning</a:t>
          </a:r>
          <a:endParaRPr lang="en-US" sz="2600" kern="1200" dirty="0"/>
        </a:p>
      </dsp:txBody>
      <dsp:txXfrm>
        <a:off x="4541520" y="1483914"/>
        <a:ext cx="2146725" cy="1018276"/>
      </dsp:txXfrm>
    </dsp:sp>
    <dsp:sp modelId="{BF9A4AAB-1062-4A66-A314-AEE5B63FFA23}">
      <dsp:nvSpPr>
        <dsp:cNvPr id="0" name=""/>
        <dsp:cNvSpPr/>
      </dsp:nvSpPr>
      <dsp:spPr>
        <a:xfrm>
          <a:off x="3736285" y="373754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feature </a:t>
          </a:r>
          <a:r>
            <a:rPr lang="de-DE" sz="2600" kern="1200" dirty="0" err="1"/>
            <a:t>engineering</a:t>
          </a:r>
          <a:endParaRPr lang="en-US" sz="2600" kern="1200" dirty="0"/>
        </a:p>
      </dsp:txBody>
      <dsp:txXfrm>
        <a:off x="3791371" y="3792634"/>
        <a:ext cx="2146725" cy="1018276"/>
      </dsp:txXfrm>
    </dsp:sp>
    <dsp:sp modelId="{274CF848-8297-40B5-A882-B93661959083}">
      <dsp:nvSpPr>
        <dsp:cNvPr id="0" name=""/>
        <dsp:cNvSpPr/>
      </dsp:nvSpPr>
      <dsp:spPr>
        <a:xfrm>
          <a:off x="1308753" y="373754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model</a:t>
          </a:r>
          <a:r>
            <a:rPr lang="de-DE" sz="2600" kern="1200" dirty="0"/>
            <a:t> </a:t>
          </a:r>
          <a:r>
            <a:rPr lang="de-DE" sz="2600" kern="1200" dirty="0" err="1"/>
            <a:t>training</a:t>
          </a:r>
          <a:endParaRPr lang="en-US" sz="2600" kern="1200" dirty="0"/>
        </a:p>
      </dsp:txBody>
      <dsp:txXfrm>
        <a:off x="1363839" y="3792634"/>
        <a:ext cx="2146725" cy="1018276"/>
      </dsp:txXfrm>
    </dsp:sp>
    <dsp:sp modelId="{B7F2363F-7358-4498-8467-990849694BE7}">
      <dsp:nvSpPr>
        <dsp:cNvPr id="0" name=""/>
        <dsp:cNvSpPr/>
      </dsp:nvSpPr>
      <dsp:spPr>
        <a:xfrm>
          <a:off x="558604" y="142882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evaluation</a:t>
          </a:r>
          <a:endParaRPr lang="en-US" sz="2600" kern="1200" dirty="0"/>
        </a:p>
      </dsp:txBody>
      <dsp:txXfrm>
        <a:off x="613690" y="1483914"/>
        <a:ext cx="2146725" cy="1018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DBCFD-B574-4591-BE49-470D5316221D}">
      <dsp:nvSpPr>
        <dsp:cNvPr id="0" name=""/>
        <dsp:cNvSpPr/>
      </dsp:nvSpPr>
      <dsp:spPr>
        <a:xfrm>
          <a:off x="441621" y="0"/>
          <a:ext cx="5005048" cy="3300015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2D760-F16C-48DB-B031-D1DAFF008FDC}">
      <dsp:nvSpPr>
        <dsp:cNvPr id="0" name=""/>
        <dsp:cNvSpPr/>
      </dsp:nvSpPr>
      <dsp:spPr>
        <a:xfrm>
          <a:off x="759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read</a:t>
          </a:r>
          <a:r>
            <a:rPr lang="de-DE" sz="2500" kern="1200" dirty="0"/>
            <a:t> </a:t>
          </a:r>
          <a:r>
            <a:rPr lang="de-DE" sz="2500" kern="1200" dirty="0" err="1"/>
            <a:t>data</a:t>
          </a:r>
          <a:endParaRPr lang="en-US" sz="2500" kern="1200" dirty="0"/>
        </a:p>
      </dsp:txBody>
      <dsp:txXfrm>
        <a:off x="65196" y="1054441"/>
        <a:ext cx="1278883" cy="1191132"/>
      </dsp:txXfrm>
    </dsp:sp>
    <dsp:sp modelId="{93C59DB2-D49B-4EB3-B011-F51A1247950F}">
      <dsp:nvSpPr>
        <dsp:cNvPr id="0" name=""/>
        <dsp:cNvSpPr/>
      </dsp:nvSpPr>
      <dsp:spPr>
        <a:xfrm>
          <a:off x="1493764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clean </a:t>
          </a:r>
          <a:r>
            <a:rPr lang="de-DE" sz="2500" kern="1200" dirty="0" err="1"/>
            <a:t>data</a:t>
          </a:r>
          <a:endParaRPr lang="en-US" sz="2500" kern="1200" dirty="0"/>
        </a:p>
      </dsp:txBody>
      <dsp:txXfrm>
        <a:off x="1558201" y="1054441"/>
        <a:ext cx="1278883" cy="1191132"/>
      </dsp:txXfrm>
    </dsp:sp>
    <dsp:sp modelId="{EA4142BA-7856-4B41-BBFB-7041F1E084F4}">
      <dsp:nvSpPr>
        <dsp:cNvPr id="0" name=""/>
        <dsp:cNvSpPr/>
      </dsp:nvSpPr>
      <dsp:spPr>
        <a:xfrm>
          <a:off x="2986769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create</a:t>
          </a:r>
          <a:r>
            <a:rPr lang="de-DE" sz="2500" kern="1200" dirty="0"/>
            <a:t> </a:t>
          </a:r>
          <a:r>
            <a:rPr lang="de-DE" sz="2500" kern="1200" dirty="0" err="1"/>
            <a:t>features</a:t>
          </a:r>
          <a:endParaRPr lang="en-US" sz="2500" kern="1200" dirty="0"/>
        </a:p>
      </dsp:txBody>
      <dsp:txXfrm>
        <a:off x="3051206" y="1054441"/>
        <a:ext cx="1278883" cy="1191132"/>
      </dsp:txXfrm>
    </dsp:sp>
    <dsp:sp modelId="{A5FE8FF4-534B-49E2-B1A4-CD9EF2638BAA}">
      <dsp:nvSpPr>
        <dsp:cNvPr id="0" name=""/>
        <dsp:cNvSpPr/>
      </dsp:nvSpPr>
      <dsp:spPr>
        <a:xfrm>
          <a:off x="4479775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scale</a:t>
          </a:r>
          <a:r>
            <a:rPr lang="de-DE" sz="2500" kern="1200" dirty="0"/>
            <a:t> </a:t>
          </a:r>
          <a:r>
            <a:rPr lang="de-DE" sz="2500" kern="1200" dirty="0" err="1"/>
            <a:t>features</a:t>
          </a:r>
          <a:endParaRPr lang="en-US" sz="2500" kern="1200" dirty="0"/>
        </a:p>
      </dsp:txBody>
      <dsp:txXfrm>
        <a:off x="4544212" y="1054441"/>
        <a:ext cx="1278883" cy="1191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DBCFD-B574-4591-BE49-470D5316221D}">
      <dsp:nvSpPr>
        <dsp:cNvPr id="0" name=""/>
        <dsp:cNvSpPr/>
      </dsp:nvSpPr>
      <dsp:spPr>
        <a:xfrm>
          <a:off x="818605" y="0"/>
          <a:ext cx="9277531" cy="390009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2D760-F16C-48DB-B031-D1DAFF008FDC}">
      <dsp:nvSpPr>
        <dsp:cNvPr id="0" name=""/>
        <dsp:cNvSpPr/>
      </dsp:nvSpPr>
      <dsp:spPr>
        <a:xfrm>
          <a:off x="5462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Create </a:t>
          </a:r>
          <a:r>
            <a:rPr lang="de-DE" sz="2800" kern="1200" dirty="0" err="1"/>
            <a:t>script</a:t>
          </a:r>
          <a:r>
            <a:rPr lang="de-DE" sz="2800" kern="1200" dirty="0"/>
            <a:t> </a:t>
          </a:r>
          <a:r>
            <a:rPr lang="de-DE" sz="2800" kern="1200" dirty="0" err="1"/>
            <a:t>to</a:t>
          </a:r>
          <a:r>
            <a:rPr lang="de-DE" sz="2800" kern="1200" dirty="0"/>
            <a:t> </a:t>
          </a:r>
          <a:r>
            <a:rPr lang="de-DE" sz="2800" kern="1200" dirty="0" err="1"/>
            <a:t>classify</a:t>
          </a:r>
          <a:r>
            <a:rPr lang="de-DE" sz="2800" kern="1200" dirty="0"/>
            <a:t> </a:t>
          </a:r>
          <a:r>
            <a:rPr lang="de-DE" sz="2800" kern="1200" dirty="0" err="1"/>
            <a:t>unseen</a:t>
          </a:r>
          <a:r>
            <a:rPr lang="de-DE" sz="2800" kern="1200" dirty="0"/>
            <a:t> </a:t>
          </a:r>
          <a:r>
            <a:rPr lang="de-DE" sz="2800" kern="1200" dirty="0" err="1"/>
            <a:t>data</a:t>
          </a:r>
          <a:endParaRPr lang="en-US" sz="2800" kern="1200" dirty="0"/>
        </a:p>
      </dsp:txBody>
      <dsp:txXfrm>
        <a:off x="81617" y="1246181"/>
        <a:ext cx="2475115" cy="1407726"/>
      </dsp:txXfrm>
    </dsp:sp>
    <dsp:sp modelId="{93C59DB2-D49B-4EB3-B011-F51A1247950F}">
      <dsp:nvSpPr>
        <dsp:cNvPr id="0" name=""/>
        <dsp:cNvSpPr/>
      </dsp:nvSpPr>
      <dsp:spPr>
        <a:xfrm>
          <a:off x="2764259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Define</a:t>
          </a:r>
          <a:r>
            <a:rPr lang="de-DE" sz="2800" kern="1200" dirty="0"/>
            <a:t> a Docker </a:t>
          </a:r>
          <a:r>
            <a:rPr lang="de-DE" sz="2800" kern="1200" dirty="0" err="1"/>
            <a:t>image</a:t>
          </a:r>
          <a:endParaRPr lang="en-US" sz="2800" kern="1200" dirty="0"/>
        </a:p>
      </dsp:txBody>
      <dsp:txXfrm>
        <a:off x="2840414" y="1246181"/>
        <a:ext cx="2475115" cy="1407726"/>
      </dsp:txXfrm>
    </dsp:sp>
    <dsp:sp modelId="{EA4142BA-7856-4B41-BBFB-7041F1E084F4}">
      <dsp:nvSpPr>
        <dsp:cNvPr id="0" name=""/>
        <dsp:cNvSpPr/>
      </dsp:nvSpPr>
      <dsp:spPr>
        <a:xfrm>
          <a:off x="5523057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Built</a:t>
          </a:r>
          <a:r>
            <a:rPr lang="de-DE" sz="2800" kern="1200" dirty="0"/>
            <a:t> a Docker </a:t>
          </a:r>
          <a:r>
            <a:rPr lang="de-DE" sz="2800" kern="1200" dirty="0" err="1"/>
            <a:t>image</a:t>
          </a:r>
          <a:endParaRPr lang="en-US" sz="2800" kern="1200" dirty="0"/>
        </a:p>
      </dsp:txBody>
      <dsp:txXfrm>
        <a:off x="5599212" y="1246181"/>
        <a:ext cx="2475115" cy="1407726"/>
      </dsp:txXfrm>
    </dsp:sp>
    <dsp:sp modelId="{A5FE8FF4-534B-49E2-B1A4-CD9EF2638BAA}">
      <dsp:nvSpPr>
        <dsp:cNvPr id="0" name=""/>
        <dsp:cNvSpPr/>
      </dsp:nvSpPr>
      <dsp:spPr>
        <a:xfrm>
          <a:off x="8281854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Run </a:t>
          </a:r>
          <a:r>
            <a:rPr lang="de-DE" sz="2800" kern="1200" dirty="0" err="1"/>
            <a:t>the</a:t>
          </a:r>
          <a:r>
            <a:rPr lang="de-DE" sz="2800" kern="1200" dirty="0"/>
            <a:t> </a:t>
          </a:r>
          <a:r>
            <a:rPr lang="de-DE" sz="2800" kern="1200" dirty="0" err="1"/>
            <a:t>docker</a:t>
          </a:r>
          <a:r>
            <a:rPr lang="de-DE" sz="2800" kern="1200" dirty="0"/>
            <a:t> (</a:t>
          </a:r>
          <a:r>
            <a:rPr lang="de-DE" sz="2800" kern="1200" dirty="0" err="1"/>
            <a:t>classify</a:t>
          </a:r>
          <a:r>
            <a:rPr lang="de-DE" sz="2800" kern="1200" dirty="0"/>
            <a:t> </a:t>
          </a:r>
          <a:r>
            <a:rPr lang="de-DE" sz="2800" kern="1200" dirty="0" err="1"/>
            <a:t>unseed</a:t>
          </a:r>
          <a:r>
            <a:rPr lang="de-DE" sz="2800" kern="1200" dirty="0"/>
            <a:t> </a:t>
          </a:r>
          <a:r>
            <a:rPr lang="de-DE" sz="2800" kern="1200" dirty="0" err="1"/>
            <a:t>data</a:t>
          </a:r>
          <a:r>
            <a:rPr lang="de-DE" sz="2800" kern="1200" dirty="0"/>
            <a:t>)</a:t>
          </a:r>
          <a:endParaRPr lang="en-US" sz="2800" kern="1200" dirty="0"/>
        </a:p>
      </dsp:txBody>
      <dsp:txXfrm>
        <a:off x="8358009" y="1246181"/>
        <a:ext cx="2475115" cy="1407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9B451-32F6-47D1-A1E8-0886EBF7B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EE0409-C6C0-485F-99B4-2E9B5523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C2CA4D-3CAE-40A4-8691-E23AC79A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766ED-7A01-40F1-B220-9DE9E8D5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91E42E-CB47-4E40-BF65-2F8EC97E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8CFCE-E3A5-4180-BE08-1AC237D6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978022-F445-44F2-9A64-BD815B7BE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B7A98-7D12-4A92-9000-35D19E35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0A5ACD-500C-4DF4-9C2E-BE97DE4C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E8AF8-BA98-4C68-9979-C00B850E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BBBEF-A01F-41F2-A0EA-AF9AC8578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6CAE8-47F0-42CF-A43E-F0639C3C6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123024-28B0-4E44-8CF3-37D36D73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9CA15-5F0F-4CBA-9556-79BA4F68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D1A32-5F42-40AD-943E-74E37D48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DD29B-0BCA-4F26-9D62-3EF96680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ABDE0-402C-4D00-8906-354A11650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6CA16-DCE5-41D2-8ECE-0D70C9AA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83A20-DDEB-43ED-A4B3-3A768812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33080-CD6F-44D1-83D1-4D1A02FE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22F53-6753-4C11-8400-612FA10F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B86ED-62F3-4400-8EAD-7CA80F54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C1BA3-CD83-4F8A-819E-4BCE9DF4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F703D-9391-4CD6-A7DA-9773BC0C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A54BF2-2C59-42C4-B1A4-5FE643E5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E70D0-2722-466B-8446-9547AFFD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28359-F9EA-4886-B412-B378108CC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7CC2DD-3ECA-41E5-BA92-0043E06E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6C4D46-FED9-4778-A760-64F4D0F8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FE60E-84E9-4E9D-B4DC-EB359E1E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801533-626C-4238-938E-C9DEF8E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B552E-E3B5-44D9-A4BA-AA6512BE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84126C-4DE4-4156-9799-96345393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76FFE4-E5A9-48DD-A7A0-9D8FC8827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28FD5F-F9EE-46ED-BE30-6D72E9352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1DC19E-749E-4328-9106-E02893E5D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154B9C-7593-4ECE-AE4F-6AF0A5CF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674943-BC10-41BD-9D29-47054361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7E2298-CD02-42C3-862F-7965BC5E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1EAA9-7559-4910-B892-C92317DC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A694F3-D539-4123-AE26-516942A9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88EEEE-8169-4D3E-B663-66C4503D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1F2E5E-112E-4AEE-BF7F-26BE7811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333A96-BEC7-4486-9096-453D6F2D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A1C5EC-C4AB-40ED-A0B8-72068FFF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0D85EF-9EAB-49FF-A227-A6832759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A4AE-984A-437F-8CBF-1FE0EC8B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8FE19-EDFB-4106-8A84-A17AEB9A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4900B6-8B1D-4581-A5FC-A22CF3B2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893518-201C-44B2-9550-87BFE1C7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123E29-547B-4447-85E8-8F3CF821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F0375-ECA7-4332-9484-08BD2F83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E888A-5056-4060-8BF4-67AD8707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298ACA-F996-4472-811C-ABDEEF7F6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0AD3F-9F9B-43D8-BC0E-56893E56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E224C0-9CEF-4F9A-A417-DAC332A8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1289D-7C82-4086-A000-DEFFCF5F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1C1AD4-6AF2-44B7-91C8-7A963BB5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23C87D-E251-44A1-9245-1BD82E44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334396-3100-4D2D-BEBA-B2442A62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22D744-A2CA-4AB2-AA63-410BA4CAC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9D97-E9C2-419F-9C96-420A594C9B8C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75B98-3DFF-48BC-8694-222862534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E8BCBB-97AF-4033-816C-F352EE3E0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muelstelzer/twitter_sentiment_analysis.git" TargetMode="External"/><Relationship Id="rId5" Type="http://schemas.openxmlformats.org/officeDocument/2006/relationships/hyperlink" Target="https://github.com/uds-lsv/GermEval-2018-Data" TargetMode="External"/><Relationship Id="rId4" Type="http://schemas.openxmlformats.org/officeDocument/2006/relationships/hyperlink" Target="https://docs.docker.com/docker-for-windows/instal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E154A-BA41-4852-B50C-97D6B2D32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Offensive Tweet </a:t>
            </a:r>
            <a:r>
              <a:rPr lang="de-DE" dirty="0" err="1"/>
              <a:t>Prediction</a:t>
            </a:r>
            <a:br>
              <a:rPr lang="de-DE" dirty="0"/>
            </a:br>
            <a:r>
              <a:rPr lang="de-DE" dirty="0"/>
              <a:t>in R </a:t>
            </a:r>
            <a:r>
              <a:rPr lang="de-DE" dirty="0" err="1"/>
              <a:t>with</a:t>
            </a:r>
            <a:r>
              <a:rPr lang="de-DE" dirty="0"/>
              <a:t> Docker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20F183-B847-4359-8144-BE6460B4E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Hands-on Workshop</a:t>
            </a:r>
          </a:p>
          <a:p>
            <a:r>
              <a:rPr lang="de-DE" dirty="0"/>
              <a:t>07.06.19</a:t>
            </a:r>
          </a:p>
          <a:p>
            <a:r>
              <a:rPr lang="de-DE" dirty="0"/>
              <a:t>Samuel Stelzer</a:t>
            </a:r>
          </a:p>
        </p:txBody>
      </p:sp>
    </p:spTree>
    <p:extLst>
      <p:ext uri="{BB962C8B-B14F-4D97-AF65-F5344CB8AC3E}">
        <p14:creationId xmlns:p14="http://schemas.microsoft.com/office/powerpoint/2010/main" val="328238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packages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#!/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/bin/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Rscript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I. load libraries and source functions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'caret'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dplyr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tidytext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data.table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source(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"./R/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feature_creation.R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271EAD1E-8174-4A09-B650-A75E4F92E534}"/>
              </a:ext>
            </a:extLst>
          </p:cNvPr>
          <p:cNvSpPr/>
          <p:nvPr/>
        </p:nvSpPr>
        <p:spPr>
          <a:xfrm>
            <a:off x="9042399" y="2492828"/>
            <a:ext cx="2786743" cy="1629229"/>
          </a:xfrm>
          <a:prstGeom prst="wedgeRectCallout">
            <a:avLst>
              <a:gd name="adj1" fmla="val -188540"/>
              <a:gd name="adj2" fmla="val 232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attach</a:t>
            </a:r>
            <a:r>
              <a:rPr lang="de-DE" sz="2000" dirty="0"/>
              <a:t> </a:t>
            </a:r>
            <a:r>
              <a:rPr lang="de-DE" sz="2000" dirty="0" err="1"/>
              <a:t>packages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workspace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endParaRPr lang="en-US" sz="2000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DEFC2FCA-B759-4C38-B3AB-CA438FF2B6A3}"/>
              </a:ext>
            </a:extLst>
          </p:cNvPr>
          <p:cNvSpPr/>
          <p:nvPr/>
        </p:nvSpPr>
        <p:spPr>
          <a:xfrm>
            <a:off x="9042399" y="4444999"/>
            <a:ext cx="2786743" cy="1629229"/>
          </a:xfrm>
          <a:prstGeom prst="wedgeRectCallout">
            <a:avLst>
              <a:gd name="adj1" fmla="val -141144"/>
              <a:gd name="adj2" fmla="val 98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load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feature_creation.R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(</a:t>
            </a:r>
            <a:r>
              <a:rPr lang="de-DE" sz="2000" dirty="0" err="1"/>
              <a:t>execute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code in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803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II. read data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read tweet data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train_raw_df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read.table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"./data/germeval2018.training.txt"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header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, fill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sep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"\t"</a:t>
            </a:r>
            <a:r>
              <a:rPr lang="en-US" sz="2400" dirty="0">
                <a:latin typeface="Consolas" panose="020B0609020204030204" pitchFamily="49" charset="0"/>
              </a:rPr>
              <a:t>,  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comment.char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latin typeface="Consolas" panose="020B0609020204030204" pitchFamily="49" charset="0"/>
              </a:rPr>
              <a:t>, quote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stringsAsFactors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na.strings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encoding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"UTF-8"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3C8D97C-FBBA-4FC3-A4A0-A086BB38B417}"/>
              </a:ext>
            </a:extLst>
          </p:cNvPr>
          <p:cNvSpPr/>
          <p:nvPr/>
        </p:nvSpPr>
        <p:spPr>
          <a:xfrm>
            <a:off x="9622971" y="4640491"/>
            <a:ext cx="2278742" cy="1194253"/>
          </a:xfrm>
          <a:prstGeom prst="wedgeRectCallout">
            <a:avLst>
              <a:gd name="adj1" fmla="val -242910"/>
              <a:gd name="adj2" fmla="val -419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Usuall</a:t>
            </a:r>
            <a:r>
              <a:rPr lang="de-DE" sz="2000" dirty="0"/>
              <a:t> ‚#‘ but </a:t>
            </a:r>
            <a:r>
              <a:rPr lang="de-DE" sz="2000" dirty="0" err="1"/>
              <a:t>actual</a:t>
            </a:r>
            <a:r>
              <a:rPr lang="de-DE" sz="2000" dirty="0"/>
              <a:t> </a:t>
            </a:r>
            <a:r>
              <a:rPr lang="de-DE" sz="2000" dirty="0" err="1"/>
              <a:t>usefull</a:t>
            </a:r>
            <a:r>
              <a:rPr lang="de-DE" sz="2000" dirty="0"/>
              <a:t> </a:t>
            </a:r>
            <a:r>
              <a:rPr lang="de-DE" sz="2000" dirty="0" err="1"/>
              <a:t>character</a:t>
            </a:r>
            <a:r>
              <a:rPr lang="de-DE" sz="2000" dirty="0"/>
              <a:t> in Tweets</a:t>
            </a:r>
            <a:endParaRPr lang="en-US" sz="2000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E073074D-4CC2-4E94-8F90-23075214FD16}"/>
              </a:ext>
            </a:extLst>
          </p:cNvPr>
          <p:cNvSpPr/>
          <p:nvPr/>
        </p:nvSpPr>
        <p:spPr>
          <a:xfrm>
            <a:off x="9622971" y="2540001"/>
            <a:ext cx="2278742" cy="740229"/>
          </a:xfrm>
          <a:prstGeom prst="wedgeRectCallout">
            <a:avLst>
              <a:gd name="adj1" fmla="val -78604"/>
              <a:gd name="adj2" fmla="val 1331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tab-separated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endParaRPr lang="en-US" sz="2000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C34022CE-53A8-4504-8761-F0473ABB0699}"/>
              </a:ext>
            </a:extLst>
          </p:cNvPr>
          <p:cNvSpPr/>
          <p:nvPr/>
        </p:nvSpPr>
        <p:spPr>
          <a:xfrm>
            <a:off x="9622971" y="3374571"/>
            <a:ext cx="2278742" cy="1194253"/>
          </a:xfrm>
          <a:prstGeom prst="wedgeRectCallout">
            <a:avLst>
              <a:gd name="adj1" fmla="val -127623"/>
              <a:gd name="adj2" fmla="val 565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Quotes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in Tweets</a:t>
            </a:r>
            <a:endParaRPr lang="en-US" sz="2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008F5AFA-0A48-464A-A2EE-4919FC77348F}"/>
              </a:ext>
            </a:extLst>
          </p:cNvPr>
          <p:cNvSpPr/>
          <p:nvPr/>
        </p:nvSpPr>
        <p:spPr>
          <a:xfrm>
            <a:off x="9622971" y="5929085"/>
            <a:ext cx="2278742" cy="740229"/>
          </a:xfrm>
          <a:prstGeom prst="wedgeRectCallout">
            <a:avLst>
              <a:gd name="adj1" fmla="val -230197"/>
              <a:gd name="adj2" fmla="val -139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 </a:t>
            </a:r>
            <a:r>
              <a:rPr lang="de-DE" sz="2000" dirty="0" err="1"/>
              <a:t>careful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„Umlauts“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50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III. preprocess 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1. rename columns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names(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) &lt;- c(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"sentiment"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offense_type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2. factor variables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total_df$offense_type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total_df$offense_type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3C8D97C-FBBA-4FC3-A4A0-A086BB38B417}"/>
              </a:ext>
            </a:extLst>
          </p:cNvPr>
          <p:cNvSpPr/>
          <p:nvPr/>
        </p:nvSpPr>
        <p:spPr>
          <a:xfrm>
            <a:off x="9535885" y="5175930"/>
            <a:ext cx="2278742" cy="1194253"/>
          </a:xfrm>
          <a:prstGeom prst="wedgeRectCallout">
            <a:avLst>
              <a:gd name="adj1" fmla="val -181764"/>
              <a:gd name="adj2" fmla="val -625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Factor</a:t>
            </a:r>
            <a:r>
              <a:rPr lang="de-DE" sz="2000" dirty="0"/>
              <a:t> variables </a:t>
            </a:r>
            <a:r>
              <a:rPr lang="de-DE" sz="2000" dirty="0" err="1"/>
              <a:t>are</a:t>
            </a:r>
            <a:r>
              <a:rPr lang="de-DE" sz="2000" dirty="0"/>
              <a:t> „</a:t>
            </a:r>
            <a:r>
              <a:rPr lang="de-DE" sz="2000" dirty="0" err="1"/>
              <a:t>categorical</a:t>
            </a:r>
            <a:r>
              <a:rPr lang="de-DE" sz="2000" dirty="0"/>
              <a:t>“ 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3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Train-test </a:t>
            </a:r>
            <a:r>
              <a:rPr lang="de-DE" dirty="0" err="1"/>
              <a:t>split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6. split into training and test data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createDataPartition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0.8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list=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,]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test_df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[-</a:t>
            </a: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,]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E3D3BBEC-844A-49FE-9741-F5C2FE3FD8B2}"/>
              </a:ext>
            </a:extLst>
          </p:cNvPr>
          <p:cNvSpPr/>
          <p:nvPr/>
        </p:nvSpPr>
        <p:spPr>
          <a:xfrm>
            <a:off x="7924800" y="3429000"/>
            <a:ext cx="2278742" cy="1194253"/>
          </a:xfrm>
          <a:prstGeom prst="wedgeRectCallout">
            <a:avLst>
              <a:gd name="adj1" fmla="val -274758"/>
              <a:gd name="adj2" fmla="val -51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80%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pPr algn="ctr"/>
            <a:r>
              <a:rPr lang="de-DE" sz="2000" dirty="0"/>
              <a:t>20%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916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tf-idf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sentiments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IV. create sentiment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tfidf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 dictionaries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sentiment_words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train_df</a:t>
            </a:r>
            <a:r>
              <a:rPr lang="en-US" sz="24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unnest_tokens</a:t>
            </a:r>
            <a:r>
              <a:rPr lang="en-US" sz="2400" dirty="0">
                <a:latin typeface="Consolas" panose="020B0609020204030204" pitchFamily="49" charset="0"/>
              </a:rPr>
              <a:t>(word, text)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count(sentiment, word, sort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bind_tf_idf</a:t>
            </a:r>
            <a:r>
              <a:rPr lang="en-US" sz="2400" dirty="0">
                <a:latin typeface="Consolas" panose="020B0609020204030204" pitchFamily="49" charset="0"/>
              </a:rPr>
              <a:t>(word, sentiment, n)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mutate(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ifelse</a:t>
            </a:r>
            <a:r>
              <a:rPr lang="en-US" sz="2400" dirty="0">
                <a:latin typeface="Consolas" panose="020B0609020204030204" pitchFamily="49" charset="0"/>
              </a:rPr>
              <a:t>(sentiment ==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"OTHER"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 * -1)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) %&gt;%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arrange(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E3D3BBEC-844A-49FE-9741-F5C2FE3FD8B2}"/>
              </a:ext>
            </a:extLst>
          </p:cNvPr>
          <p:cNvSpPr/>
          <p:nvPr/>
        </p:nvSpPr>
        <p:spPr>
          <a:xfrm>
            <a:off x="9593942" y="1335315"/>
            <a:ext cx="2278742" cy="579436"/>
          </a:xfrm>
          <a:prstGeom prst="wedgeRectCallout">
            <a:avLst>
              <a:gd name="adj1" fmla="val -198962"/>
              <a:gd name="adj2" fmla="val 1377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pipe</a:t>
            </a:r>
            <a:r>
              <a:rPr lang="de-DE" sz="2000" dirty="0"/>
              <a:t>“ </a:t>
            </a:r>
            <a:r>
              <a:rPr lang="de-DE" sz="2000" dirty="0" err="1"/>
              <a:t>operator</a:t>
            </a:r>
            <a:endParaRPr lang="en-US" sz="2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461245CA-FA9E-4AA6-A8F5-479ECBF0A191}"/>
              </a:ext>
            </a:extLst>
          </p:cNvPr>
          <p:cNvSpPr/>
          <p:nvPr/>
        </p:nvSpPr>
        <p:spPr>
          <a:xfrm>
            <a:off x="9593942" y="2087564"/>
            <a:ext cx="2278742" cy="579436"/>
          </a:xfrm>
          <a:prstGeom prst="wedgeRectCallout">
            <a:avLst>
              <a:gd name="adj1" fmla="val -193230"/>
              <a:gd name="adj2" fmla="val 951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tokenize</a:t>
            </a:r>
            <a:endParaRPr lang="en-US" sz="20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6247FF94-3C8B-44A1-8E0F-10CE45B44D77}"/>
              </a:ext>
            </a:extLst>
          </p:cNvPr>
          <p:cNvSpPr/>
          <p:nvPr/>
        </p:nvSpPr>
        <p:spPr>
          <a:xfrm>
            <a:off x="9593942" y="2801936"/>
            <a:ext cx="2278742" cy="579436"/>
          </a:xfrm>
          <a:prstGeom prst="wedgeRectCallout">
            <a:avLst>
              <a:gd name="adj1" fmla="val -124440"/>
              <a:gd name="adj2" fmla="val 475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05AB223-0684-4735-BBCC-140D2EDE79E1}"/>
              </a:ext>
            </a:extLst>
          </p:cNvPr>
          <p:cNvSpPr/>
          <p:nvPr/>
        </p:nvSpPr>
        <p:spPr>
          <a:xfrm>
            <a:off x="9593942" y="3476629"/>
            <a:ext cx="2278742" cy="579436"/>
          </a:xfrm>
          <a:prstGeom prst="wedgeRectCallout">
            <a:avLst>
              <a:gd name="adj1" fmla="val -146733"/>
              <a:gd name="adj2" fmla="val 224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CE781A1A-79D9-4F08-9315-1EA44980327B}"/>
              </a:ext>
            </a:extLst>
          </p:cNvPr>
          <p:cNvSpPr/>
          <p:nvPr/>
        </p:nvSpPr>
        <p:spPr>
          <a:xfrm>
            <a:off x="9593942" y="4151321"/>
            <a:ext cx="2278742" cy="1371363"/>
          </a:xfrm>
          <a:prstGeom prst="wedgeRectCallout">
            <a:avLst>
              <a:gd name="adj1" fmla="val -146733"/>
              <a:gd name="adj2" fmla="val 224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negative </a:t>
            </a:r>
            <a:r>
              <a:rPr lang="de-DE" sz="2000" dirty="0" err="1"/>
              <a:t>for</a:t>
            </a:r>
            <a:r>
              <a:rPr lang="de-DE" sz="2000" dirty="0"/>
              <a:t> offensive </a:t>
            </a:r>
            <a:r>
              <a:rPr lang="de-DE" sz="2000" dirty="0" err="1"/>
              <a:t>words</a:t>
            </a:r>
            <a:r>
              <a:rPr lang="de-DE" sz="2000" dirty="0"/>
              <a:t> (</a:t>
            </a:r>
            <a:r>
              <a:rPr lang="de-DE" sz="2000" dirty="0" err="1"/>
              <a:t>stopwords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0)</a:t>
            </a:r>
            <a:endParaRPr lang="en-US" sz="2000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E132C99-BFC9-42AC-9367-FAC01A2D4692}"/>
              </a:ext>
            </a:extLst>
          </p:cNvPr>
          <p:cNvSpPr/>
          <p:nvPr/>
        </p:nvSpPr>
        <p:spPr>
          <a:xfrm>
            <a:off x="9593942" y="5657620"/>
            <a:ext cx="2278742" cy="579436"/>
          </a:xfrm>
          <a:prstGeom prst="wedgeRectCallout">
            <a:avLst>
              <a:gd name="adj1" fmla="val -300873"/>
              <a:gd name="adj2" fmla="val 325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sort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10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E132C99-BFC9-42AC-9367-FAC01A2D4692}"/>
              </a:ext>
            </a:extLst>
          </p:cNvPr>
          <p:cNvSpPr/>
          <p:nvPr/>
        </p:nvSpPr>
        <p:spPr>
          <a:xfrm>
            <a:off x="9521370" y="889002"/>
            <a:ext cx="2278742" cy="579436"/>
          </a:xfrm>
          <a:prstGeom prst="wedgeRectCallout">
            <a:avLst>
              <a:gd name="adj1" fmla="val -230809"/>
              <a:gd name="adj2" fmla="val 1352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endParaRPr lang="en-US" sz="2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1603374"/>
            <a:ext cx="2278742" cy="579436"/>
          </a:xfrm>
          <a:prstGeom prst="wedgeRectCallout">
            <a:avLst>
              <a:gd name="adj1" fmla="val -69025"/>
              <a:gd name="adj2" fmla="val 52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4999" y="2420259"/>
            <a:ext cx="2278742" cy="579436"/>
          </a:xfrm>
          <a:prstGeom prst="wedgeRectCallout">
            <a:avLst>
              <a:gd name="adj1" fmla="val -144185"/>
              <a:gd name="adj2" fmla="val 105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normalize</a:t>
            </a:r>
            <a:r>
              <a:rPr lang="de-DE" sz="2000" dirty="0"/>
              <a:t>“ and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mentions</a:t>
            </a:r>
            <a:endParaRPr lang="en-US" sz="2000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6507DBFA-7EF1-47BB-8E33-C928523F52E8}"/>
              </a:ext>
            </a:extLst>
          </p:cNvPr>
          <p:cNvSpPr/>
          <p:nvPr/>
        </p:nvSpPr>
        <p:spPr>
          <a:xfrm>
            <a:off x="2728683" y="5820229"/>
            <a:ext cx="6023431" cy="920864"/>
          </a:xfrm>
          <a:prstGeom prst="wedgeRectCallout">
            <a:avLst>
              <a:gd name="adj1" fmla="val 72174"/>
              <a:gd name="adj2" fmla="val -141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Most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relative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8C0E147-979D-4238-8D4B-5BE3C6583E6F}"/>
              </a:ext>
            </a:extLst>
          </p:cNvPr>
          <p:cNvSpPr/>
          <p:nvPr/>
        </p:nvSpPr>
        <p:spPr>
          <a:xfrm>
            <a:off x="9521370" y="5519059"/>
            <a:ext cx="2278742" cy="579436"/>
          </a:xfrm>
          <a:prstGeom prst="wedgeRectCallout">
            <a:avLst>
              <a:gd name="adj1" fmla="val -154376"/>
              <a:gd name="adj2" fmla="val -651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count</a:t>
            </a:r>
            <a:r>
              <a:rPr lang="de-DE" sz="2000" dirty="0"/>
              <a:t> and </a:t>
            </a:r>
            <a:r>
              <a:rPr lang="de-DE" sz="2000" dirty="0" err="1"/>
              <a:t>remove</a:t>
            </a:r>
            <a:r>
              <a:rPr lang="de-DE" sz="2000" dirty="0"/>
              <a:t> </a:t>
            </a:r>
            <a:r>
              <a:rPr lang="de-DE" sz="2000" dirty="0" err="1"/>
              <a:t>linebreaks</a:t>
            </a:r>
            <a:endParaRPr lang="en-US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nchar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"[^ ]+"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df$avg_chars_per_word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r>
              <a:rPr lang="en-US" sz="2000" dirty="0">
                <a:latin typeface="Consolas" panose="020B0609020204030204" pitchFamily="49" charset="0"/>
              </a:rPr>
              <a:t>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"@[a-zäöüß_0-9]+"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df$mentions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("(^| )@MENTION"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df$linebreaks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4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695541" y="738187"/>
            <a:ext cx="2278742" cy="1221241"/>
          </a:xfrm>
          <a:prstGeom prst="wedgeRectCallout">
            <a:avLst>
              <a:gd name="adj1" fmla="val -116796"/>
              <a:gd name="adj2" fmla="val 676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Consecutive</a:t>
            </a:r>
            <a:r>
              <a:rPr lang="de-DE" sz="2000" dirty="0"/>
              <a:t> </a:t>
            </a:r>
            <a:r>
              <a:rPr lang="de-DE" sz="2000" dirty="0" err="1"/>
              <a:t>identical</a:t>
            </a:r>
            <a:r>
              <a:rPr lang="de-DE" sz="2000" dirty="0"/>
              <a:t> </a:t>
            </a:r>
            <a:r>
              <a:rPr lang="de-DE" sz="2000" dirty="0" err="1"/>
              <a:t>punctuation</a:t>
            </a:r>
            <a:endParaRPr lang="de-DE" sz="2000" dirty="0"/>
          </a:p>
          <a:p>
            <a:pPr algn="ctr"/>
            <a:r>
              <a:rPr lang="de-DE" sz="2000" dirty="0"/>
              <a:t>„…“ „???“ „!!!“</a:t>
            </a:r>
            <a:endParaRPr lang="en-US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df$consecutive_punctuation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"([[: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punct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:]])\\1"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df$hashtags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df$all_caps_words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"(?:^| )[A-ZÄÖÜ]{4,}"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df$ws_before_punctuation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[;,!\\.\\?] ?[[:alpha:][;,!\\.\\?]]+(?:$| )"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df$non_ascii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"(?![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äöüß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])[^[:ascii:]]"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A5B6BEB-DD9C-4B77-B771-1C4EFB4A0CAC}"/>
              </a:ext>
            </a:extLst>
          </p:cNvPr>
          <p:cNvSpPr/>
          <p:nvPr/>
        </p:nvSpPr>
        <p:spPr>
          <a:xfrm>
            <a:off x="9641112" y="5484358"/>
            <a:ext cx="2278742" cy="1221241"/>
          </a:xfrm>
          <a:prstGeom prst="wedgeRectCallout">
            <a:avLst>
              <a:gd name="adj1" fmla="val -125076"/>
              <a:gd name="adj2" fmla="val -22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Non-ASCII </a:t>
            </a:r>
            <a:r>
              <a:rPr lang="de-DE" sz="2000" dirty="0" err="1"/>
              <a:t>characters</a:t>
            </a:r>
            <a:r>
              <a:rPr lang="de-DE" sz="2000" dirty="0"/>
              <a:t> (Emojis), </a:t>
            </a:r>
            <a:r>
              <a:rPr lang="de-DE" sz="2000" dirty="0" err="1"/>
              <a:t>exclude</a:t>
            </a:r>
            <a:r>
              <a:rPr lang="de-DE" sz="2000" dirty="0"/>
              <a:t> Umlauts</a:t>
            </a:r>
            <a:endParaRPr lang="en-US" sz="2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7F5E5829-BA3F-47C4-B76A-7D689BB5B7C3}"/>
              </a:ext>
            </a:extLst>
          </p:cNvPr>
          <p:cNvSpPr/>
          <p:nvPr/>
        </p:nvSpPr>
        <p:spPr>
          <a:xfrm>
            <a:off x="9641112" y="2332490"/>
            <a:ext cx="2278742" cy="918709"/>
          </a:xfrm>
          <a:prstGeom prst="wedgeRectCallout">
            <a:avLst>
              <a:gd name="adj1" fmla="val -68388"/>
              <a:gd name="adj2" fmla="val 500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hashtags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594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III</a:t>
            </a:r>
            <a:endParaRPr lang="en-US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E132C99-BFC9-42AC-9367-FAC01A2D4692}"/>
              </a:ext>
            </a:extLst>
          </p:cNvPr>
          <p:cNvSpPr/>
          <p:nvPr/>
        </p:nvSpPr>
        <p:spPr>
          <a:xfrm>
            <a:off x="9521370" y="889002"/>
            <a:ext cx="2278742" cy="579436"/>
          </a:xfrm>
          <a:prstGeom prst="wedgeRectCallout">
            <a:avLst>
              <a:gd name="adj1" fmla="val -230809"/>
              <a:gd name="adj2" fmla="val 1352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endParaRPr lang="en-US" sz="2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1603374"/>
            <a:ext cx="2278742" cy="579436"/>
          </a:xfrm>
          <a:prstGeom prst="wedgeRectCallout">
            <a:avLst>
              <a:gd name="adj1" fmla="val -69025"/>
              <a:gd name="adj2" fmla="val 52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4999" y="2420259"/>
            <a:ext cx="2278742" cy="579436"/>
          </a:xfrm>
          <a:prstGeom prst="wedgeRectCallout">
            <a:avLst>
              <a:gd name="adj1" fmla="val -144185"/>
              <a:gd name="adj2" fmla="val 105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normalize</a:t>
            </a:r>
            <a:r>
              <a:rPr lang="de-DE" sz="2000" dirty="0"/>
              <a:t>“ and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mentions</a:t>
            </a:r>
            <a:endParaRPr lang="en-US" sz="2000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6507DBFA-7EF1-47BB-8E33-C928523F52E8}"/>
              </a:ext>
            </a:extLst>
          </p:cNvPr>
          <p:cNvSpPr/>
          <p:nvPr/>
        </p:nvSpPr>
        <p:spPr>
          <a:xfrm>
            <a:off x="2728683" y="5820229"/>
            <a:ext cx="6023431" cy="920864"/>
          </a:xfrm>
          <a:prstGeom prst="wedgeRectCallout">
            <a:avLst>
              <a:gd name="adj1" fmla="val 72174"/>
              <a:gd name="adj2" fmla="val -141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Most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relative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8C0E147-979D-4238-8D4B-5BE3C6583E6F}"/>
              </a:ext>
            </a:extLst>
          </p:cNvPr>
          <p:cNvSpPr/>
          <p:nvPr/>
        </p:nvSpPr>
        <p:spPr>
          <a:xfrm>
            <a:off x="9521370" y="5519059"/>
            <a:ext cx="2278742" cy="579436"/>
          </a:xfrm>
          <a:prstGeom prst="wedgeRectCallout">
            <a:avLst>
              <a:gd name="adj1" fmla="val -154376"/>
              <a:gd name="adj2" fmla="val -651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count</a:t>
            </a:r>
            <a:r>
              <a:rPr lang="de-DE" sz="2000" dirty="0"/>
              <a:t> and </a:t>
            </a:r>
            <a:r>
              <a:rPr lang="de-DE" sz="2000" dirty="0" err="1"/>
              <a:t>remove</a:t>
            </a:r>
            <a:r>
              <a:rPr lang="de-DE" sz="2000" dirty="0"/>
              <a:t> </a:t>
            </a:r>
            <a:r>
              <a:rPr lang="de-DE" sz="2000" dirty="0" err="1"/>
              <a:t>linebreaks</a:t>
            </a:r>
            <a:endParaRPr lang="en-US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nchar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"[^ ]+"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df$avg_chars_per_word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r>
              <a:rPr lang="en-US" sz="2000" dirty="0">
                <a:latin typeface="Consolas" panose="020B0609020204030204" pitchFamily="49" charset="0"/>
              </a:rPr>
              <a:t>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"@[a-zäöüß_0-9]+"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df$mentions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("(^| )@MENTION"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df$linebreaks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) / </a:t>
            </a:r>
            <a:r>
              <a:rPr lang="en-US" sz="2000" dirty="0" err="1">
                <a:latin typeface="Consolas" panose="020B0609020204030204" pitchFamily="49" charset="0"/>
              </a:rPr>
              <a:t>df$chars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df$text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97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create_tf_idf_df</a:t>
            </a:r>
            <a:r>
              <a:rPr lang="en-US" sz="2000" dirty="0">
                <a:latin typeface="Consolas" panose="020B0609020204030204" pitchFamily="49" charset="0"/>
              </a:rPr>
              <a:t>(df)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df$max_positive_sentiment_tfidf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ifelse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(</a:t>
            </a:r>
            <a:r>
              <a:rPr lang="en-US" sz="2000" dirty="0" err="1">
                <a:latin typeface="Consolas" panose="020B0609020204030204" pitchFamily="49" charset="0"/>
              </a:rPr>
              <a:t>nrow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 ==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max_positive_sentiment_tfidf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df$min_positive_sentiment_tfidf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ifelse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(</a:t>
            </a:r>
            <a:r>
              <a:rPr lang="en-US" sz="2000" dirty="0" err="1">
                <a:latin typeface="Consolas" panose="020B0609020204030204" pitchFamily="49" charset="0"/>
              </a:rPr>
              <a:t>nrow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 ==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min_positive_sentiment_tfidf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df$negatives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ifelse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(</a:t>
            </a:r>
            <a:r>
              <a:rPr lang="en-US" sz="2000" dirty="0" err="1">
                <a:latin typeface="Consolas" panose="020B0609020204030204" pitchFamily="49" charset="0"/>
              </a:rPr>
              <a:t>nrow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 ==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number_of_negatives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)/</a:t>
            </a:r>
            <a:r>
              <a:rPr lang="en-US" sz="2000" dirty="0" err="1">
                <a:latin typeface="Consolas" panose="020B0609020204030204" pitchFamily="49" charset="0"/>
              </a:rPr>
              <a:t>df$words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IV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217433"/>
              <a:gd name="adj2" fmla="val 700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vectorization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same </a:t>
            </a:r>
            <a:r>
              <a:rPr lang="de-DE" sz="2000" dirty="0" err="1"/>
              <a:t>matrix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did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1370" y="2089371"/>
            <a:ext cx="2278742" cy="1429655"/>
          </a:xfrm>
          <a:prstGeom prst="wedgeRectCallout">
            <a:avLst>
              <a:gd name="adj1" fmla="val -165841"/>
              <a:gd name="adj2" fmla="val -248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Feature: maximum positive </a:t>
            </a:r>
            <a:r>
              <a:rPr lang="de-DE" sz="2000" dirty="0" err="1"/>
              <a:t>sentiment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 (</a:t>
            </a:r>
            <a:r>
              <a:rPr lang="de-DE" sz="2000" dirty="0" err="1"/>
              <a:t>single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)</a:t>
            </a:r>
            <a:endParaRPr lang="en-US" sz="2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8C0E147-979D-4238-8D4B-5BE3C6583E6F}"/>
              </a:ext>
            </a:extLst>
          </p:cNvPr>
          <p:cNvSpPr/>
          <p:nvPr/>
        </p:nvSpPr>
        <p:spPr>
          <a:xfrm>
            <a:off x="9521370" y="4601030"/>
            <a:ext cx="2278742" cy="1816781"/>
          </a:xfrm>
          <a:prstGeom prst="wedgeRectCallout">
            <a:avLst>
              <a:gd name="adj1" fmla="val -204057"/>
              <a:gd name="adj2" fmla="val 132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Using</a:t>
            </a:r>
            <a:r>
              <a:rPr lang="de-DE" sz="2000" dirty="0"/>
              <a:t> a </a:t>
            </a:r>
            <a:r>
              <a:rPr lang="de-DE" sz="2000" dirty="0" err="1"/>
              <a:t>dictionary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German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sentiments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fraction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negative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881281B-9605-4208-85FB-5C10BEFE1C43}"/>
              </a:ext>
            </a:extLst>
          </p:cNvPr>
          <p:cNvSpPr/>
          <p:nvPr/>
        </p:nvSpPr>
        <p:spPr>
          <a:xfrm>
            <a:off x="9521370" y="3686616"/>
            <a:ext cx="2278742" cy="725723"/>
          </a:xfrm>
          <a:prstGeom prst="wedgeRectCallout">
            <a:avLst>
              <a:gd name="adj1" fmla="val -168389"/>
              <a:gd name="adj2" fmla="val -456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analogous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minimum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4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2. scale and center training data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scaler &lt;- </a:t>
            </a:r>
            <a:r>
              <a:rPr lang="en-US" sz="2400" dirty="0" err="1">
                <a:latin typeface="Consolas" panose="020B0609020204030204" pitchFamily="49" charset="0"/>
              </a:rPr>
              <a:t>preProcess</a:t>
            </a:r>
            <a:r>
              <a:rPr lang="en-US" sz="2400" dirty="0">
                <a:latin typeface="Consolas" panose="020B0609020204030204" pitchFamily="49" charset="0"/>
              </a:rPr>
              <a:t>(train, method = c(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"center"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"scale"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train &lt;- predict(scaler, train)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test &lt;- predict(scaler, test)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saveRDS</a:t>
            </a:r>
            <a:r>
              <a:rPr lang="en-US" sz="2400" dirty="0">
                <a:latin typeface="Consolas" panose="020B0609020204030204" pitchFamily="49" charset="0"/>
              </a:rPr>
              <a:t>(scaler,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scaler.rds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(0-mean, </a:t>
            </a:r>
            <a:r>
              <a:rPr lang="de-DE" dirty="0" err="1"/>
              <a:t>unit-std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204057"/>
              <a:gd name="adj2" fmla="val 883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train</a:t>
            </a:r>
            <a:r>
              <a:rPr lang="de-DE" sz="2000" dirty="0"/>
              <a:t>“ </a:t>
            </a:r>
            <a:r>
              <a:rPr lang="de-DE" sz="2000" dirty="0" err="1"/>
              <a:t>scaler</a:t>
            </a:r>
            <a:r>
              <a:rPr lang="de-DE" sz="2000" dirty="0"/>
              <a:t> on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preProcess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2745694"/>
            <a:ext cx="2278742" cy="1429655"/>
          </a:xfrm>
          <a:prstGeom prst="wedgeRectCallout">
            <a:avLst>
              <a:gd name="adj1" fmla="val -190681"/>
              <a:gd name="adj2" fmla="val -27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Apply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and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710674"/>
            <a:ext cx="2278742" cy="1429655"/>
          </a:xfrm>
          <a:prstGeom prst="wedgeRectCallout">
            <a:avLst>
              <a:gd name="adj1" fmla="val -181764"/>
              <a:gd name="adj2" fmla="val -64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Save </a:t>
            </a:r>
            <a:r>
              <a:rPr lang="de-DE" sz="1600" dirty="0" err="1">
                <a:latin typeface="Consolas" panose="020B0609020204030204" pitchFamily="49" charset="0"/>
              </a:rPr>
              <a:t>scaler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unseen</a:t>
            </a:r>
            <a:r>
              <a:rPr lang="de-DE" sz="2000" dirty="0"/>
              <a:t> </a:t>
            </a:r>
            <a:r>
              <a:rPr lang="de-DE" sz="2000" dirty="0" err="1"/>
              <a:t>tweets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Preparations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Installing</a:t>
            </a:r>
            <a:r>
              <a:rPr lang="de-DE" dirty="0"/>
              <a:t> Tools and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9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3. define train control and tune grid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train_control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trainControl</a:t>
            </a:r>
            <a:r>
              <a:rPr lang="en-US" sz="2400" dirty="0">
                <a:latin typeface="Consolas" panose="020B0609020204030204" pitchFamily="49" charset="0"/>
              </a:rPr>
              <a:t>(method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"cv"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     number = 5,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classProbs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tune_grid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expand.grid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nrounds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75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max_depth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eta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0.08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0.12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0.2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gamma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0.05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colsample_bytree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0.75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min_child_weight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0.3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subsample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0.7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0.8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0.9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Traing</a:t>
            </a:r>
            <a:r>
              <a:rPr lang="de-DE" dirty="0"/>
              <a:t>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129535"/>
              <a:gd name="adj2" fmla="val 8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5-fold </a:t>
            </a:r>
            <a:r>
              <a:rPr lang="de-DE" sz="2000" dirty="0" err="1"/>
              <a:t>cross</a:t>
            </a:r>
            <a:r>
              <a:rPr lang="de-DE" sz="2000" dirty="0"/>
              <a:t>-validation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2147326"/>
            <a:ext cx="2278742" cy="2915895"/>
          </a:xfrm>
          <a:prstGeom prst="wedgeRectCallout">
            <a:avLst>
              <a:gd name="adj1" fmla="val -91954"/>
              <a:gd name="adj2" fmla="val 19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Create </a:t>
            </a:r>
            <a:r>
              <a:rPr lang="de-DE" sz="2000" dirty="0" err="1"/>
              <a:t>grid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grid</a:t>
            </a:r>
            <a:r>
              <a:rPr lang="de-DE" sz="2000" dirty="0"/>
              <a:t> </a:t>
            </a:r>
            <a:r>
              <a:rPr lang="de-DE" sz="2000" dirty="0" err="1"/>
              <a:t>search</a:t>
            </a:r>
            <a:r>
              <a:rPr lang="de-DE" sz="2000" dirty="0"/>
              <a:t> (</a:t>
            </a:r>
            <a:r>
              <a:rPr lang="de-DE" sz="2000" dirty="0" err="1"/>
              <a:t>try</a:t>
            </a:r>
            <a:r>
              <a:rPr lang="de-DE" sz="2000" dirty="0"/>
              <a:t> all </a:t>
            </a:r>
            <a:r>
              <a:rPr lang="de-DE" sz="2000" dirty="0" err="1"/>
              <a:t>parameter</a:t>
            </a:r>
            <a:r>
              <a:rPr lang="de-DE" sz="2000" dirty="0"/>
              <a:t> </a:t>
            </a:r>
            <a:r>
              <a:rPr lang="de-DE" sz="2000" dirty="0" err="1"/>
              <a:t>combinations</a:t>
            </a:r>
            <a:r>
              <a:rPr lang="de-DE" sz="2000" dirty="0"/>
              <a:t> and </a:t>
            </a:r>
            <a:r>
              <a:rPr lang="de-DE" sz="2000" dirty="0" err="1"/>
              <a:t>keep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)</a:t>
            </a:r>
            <a:endParaRPr lang="de-DE" sz="2000" dirty="0">
              <a:latin typeface="Calibri "/>
            </a:endParaRPr>
          </a:p>
          <a:p>
            <a:pPr algn="ctr"/>
            <a:r>
              <a:rPr lang="de-DE" sz="2000" dirty="0">
                <a:latin typeface="Calibri "/>
                <a:sym typeface="Wingdings" panose="05000000000000000000" pitchFamily="2" charset="2"/>
              </a:rPr>
              <a:t> Start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with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around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default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adjust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each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iteration</a:t>
            </a:r>
            <a:endParaRPr lang="en-US" sz="2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513209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4. fit model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fit &lt;- train(sentiment ~ .,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data = train,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method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xgbTree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trControl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train_control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tuneGrid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tune_grid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tuneLength</a:t>
            </a:r>
            <a:r>
              <a:rPr lang="en-US" sz="2400" dirty="0">
                <a:latin typeface="Consolas" panose="020B0609020204030204" pitchFamily="49" charset="0"/>
              </a:rPr>
              <a:t> = 10)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Traing</a:t>
            </a:r>
            <a:r>
              <a:rPr lang="de-DE" dirty="0"/>
              <a:t>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316159"/>
              <a:gd name="adj2" fmla="val 832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train</a:t>
            </a:r>
            <a:r>
              <a:rPr lang="de-DE" sz="2000" dirty="0"/>
              <a:t>“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3429000"/>
            <a:ext cx="2278742" cy="746349"/>
          </a:xfrm>
          <a:prstGeom prst="wedgeRectCallout">
            <a:avLst>
              <a:gd name="adj1" fmla="val -191318"/>
              <a:gd name="adj2" fmla="val -408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XGBoost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1895253"/>
            <a:ext cx="2278742" cy="1429655"/>
          </a:xfrm>
          <a:prstGeom prst="wedgeRectCallout">
            <a:avLst>
              <a:gd name="adj1" fmla="val -223802"/>
              <a:gd name="adj2" fmla="val -1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Target variable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sentiment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FB64D064-35B9-4893-A2DE-932C13A05AE7}"/>
              </a:ext>
            </a:extLst>
          </p:cNvPr>
          <p:cNvSpPr/>
          <p:nvPr/>
        </p:nvSpPr>
        <p:spPr>
          <a:xfrm>
            <a:off x="9521370" y="5579799"/>
            <a:ext cx="2278742" cy="746349"/>
          </a:xfrm>
          <a:prstGeom prst="wedgeRectCallout">
            <a:avLst>
              <a:gd name="adj1" fmla="val -191318"/>
              <a:gd name="adj2" fmla="val -408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XGBoost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52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5. testing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 &lt;- predict(fit, test)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6. print metrics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prec</a:t>
            </a:r>
            <a:r>
              <a:rPr lang="en-US" sz="2400" dirty="0">
                <a:latin typeface="Consolas" panose="020B0609020204030204" pitchFamily="49" charset="0"/>
              </a:rPr>
              <a:t> &lt;- precision(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rec &lt;- recall(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f1 &lt;- </a:t>
            </a:r>
            <a:r>
              <a:rPr lang="en-US" sz="2400" dirty="0" err="1">
                <a:latin typeface="Consolas" panose="020B0609020204030204" pitchFamily="49" charset="0"/>
              </a:rPr>
              <a:t>F_meas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conf_matrix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confusionMatrix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nsolas" panose="020B0609020204030204" pitchFamily="49" charset="0"/>
              </a:rPr>
              <a:t>saveRDS</a:t>
            </a:r>
            <a:r>
              <a:rPr lang="fr-FR" sz="2400" dirty="0">
                <a:latin typeface="Consolas" panose="020B0609020204030204" pitchFamily="49" charset="0"/>
              </a:rPr>
              <a:t>(fit, paste0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("./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models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model.rds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latin typeface="Consolas" panose="020B0609020204030204" pitchFamily="49" charset="0"/>
              </a:rPr>
              <a:t>))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2755446"/>
          </a:xfrm>
          <a:prstGeom prst="wedgeRectCallout">
            <a:avLst>
              <a:gd name="adj1" fmla="val -188133"/>
              <a:gd name="adj2" fmla="val 19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Apply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trained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r>
              <a:rPr lang="de-DE" sz="2000" dirty="0"/>
              <a:t> (</a:t>
            </a:r>
            <a:r>
              <a:rPr lang="de-DE" sz="1600" dirty="0">
                <a:latin typeface="Consolas" panose="020B0609020204030204" pitchFamily="49" charset="0"/>
              </a:rPr>
              <a:t>fit</a:t>
            </a:r>
            <a:r>
              <a:rPr lang="de-DE" sz="2000" dirty="0"/>
              <a:t>)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760685"/>
            <a:ext cx="2278742" cy="1612901"/>
          </a:xfrm>
          <a:prstGeom prst="wedgeRectCallout">
            <a:avLst>
              <a:gd name="adj1" fmla="val -163929"/>
              <a:gd name="adj2" fmla="val -428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Calculate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metrics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iterations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53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3.Deploy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deploy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9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en-US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6AAA95-7F36-4269-9CA7-D286EA186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166165"/>
              </p:ext>
            </p:extLst>
          </p:nvPr>
        </p:nvGraphicFramePr>
        <p:xfrm>
          <a:off x="566056" y="1838042"/>
          <a:ext cx="10914743" cy="390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994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#!/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/bin/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Rscript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options(warn=-1)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(library(caret))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dplyr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tidytext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data.table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stringr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source(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"./R/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feature_creation.R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Create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732190"/>
          </a:xfrm>
          <a:prstGeom prst="wedgeRectCallout">
            <a:avLst>
              <a:gd name="adj1" fmla="val -284038"/>
              <a:gd name="adj2" fmla="val 454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define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where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Rscript.exe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located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Docker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023695"/>
            <a:ext cx="2278742" cy="2349891"/>
          </a:xfrm>
          <a:prstGeom prst="wedgeRectCallout">
            <a:avLst>
              <a:gd name="adj1" fmla="val -187604"/>
              <a:gd name="adj2" fmla="val 2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Source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feature </a:t>
            </a:r>
            <a:r>
              <a:rPr lang="de-DE" sz="2000" dirty="0" err="1"/>
              <a:t>creation</a:t>
            </a:r>
            <a:r>
              <a:rPr lang="de-DE" sz="2000" dirty="0"/>
              <a:t> (</a:t>
            </a:r>
            <a:r>
              <a:rPr lang="de-DE" sz="2000" dirty="0" err="1"/>
              <a:t>including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loading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sentiment</a:t>
            </a:r>
            <a:r>
              <a:rPr lang="de-DE" sz="2000" dirty="0"/>
              <a:t> </a:t>
            </a:r>
            <a:r>
              <a:rPr lang="de-DE" sz="2000" dirty="0" err="1"/>
              <a:t>dictionaries</a:t>
            </a:r>
            <a:r>
              <a:rPr lang="de-DE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2422E904-BC1E-4B31-B4FE-CB51B660279F}"/>
              </a:ext>
            </a:extLst>
          </p:cNvPr>
          <p:cNvSpPr/>
          <p:nvPr/>
        </p:nvSpPr>
        <p:spPr>
          <a:xfrm>
            <a:off x="9521370" y="2194410"/>
            <a:ext cx="2278742" cy="1732190"/>
          </a:xfrm>
          <a:prstGeom prst="wedgeRectCallout">
            <a:avLst>
              <a:gd name="adj1" fmla="val -285242"/>
              <a:gd name="adj2" fmla="val -316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Suppress</a:t>
            </a:r>
            <a:r>
              <a:rPr lang="de-DE" sz="2000" dirty="0"/>
              <a:t> </a:t>
            </a:r>
            <a:r>
              <a:rPr lang="de-DE" sz="2000" dirty="0" err="1"/>
              <a:t>warnings</a:t>
            </a:r>
            <a:r>
              <a:rPr lang="de-DE" sz="2000" dirty="0"/>
              <a:t> and </a:t>
            </a:r>
            <a:r>
              <a:rPr lang="de-DE" sz="2000" dirty="0" err="1"/>
              <a:t>loading</a:t>
            </a:r>
            <a:r>
              <a:rPr lang="de-DE" sz="2000" dirty="0"/>
              <a:t> </a:t>
            </a:r>
            <a:r>
              <a:rPr lang="de-DE" sz="2000" dirty="0" err="1"/>
              <a:t>messages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4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commandArgs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trailingOnly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model &lt;- </a:t>
            </a:r>
            <a:r>
              <a:rPr lang="en-US" sz="2400" dirty="0" err="1">
                <a:latin typeface="Consolas" panose="020B0609020204030204" pitchFamily="49" charset="0"/>
              </a:rPr>
              <a:t>readRDS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scaler &lt;- </a:t>
            </a:r>
            <a:r>
              <a:rPr lang="en-US" sz="2400" dirty="0" err="1">
                <a:latin typeface="Consolas" panose="020B0609020204030204" pitchFamily="49" charset="0"/>
              </a:rPr>
              <a:t>readRDS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scaler.rds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text &lt;-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(text, </a:t>
            </a:r>
            <a:r>
              <a:rPr lang="en-US" sz="2400" dirty="0" err="1">
                <a:latin typeface="Consolas" panose="020B0609020204030204" pitchFamily="49" charset="0"/>
              </a:rPr>
              <a:t>stringsAsFactors</a:t>
            </a:r>
            <a:r>
              <a:rPr lang="en-US" sz="2400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</a:t>
            </a:r>
            <a:r>
              <a:rPr lang="en-US" sz="2400" dirty="0" err="1">
                <a:latin typeface="Consolas" panose="020B0609020204030204" pitchFamily="49" charset="0"/>
              </a:rPr>
              <a:t>create_features</a:t>
            </a:r>
            <a:r>
              <a:rPr lang="en-US" sz="2400" dirty="0">
                <a:latin typeface="Consolas" panose="020B0609020204030204" pitchFamily="49" charset="0"/>
              </a:rPr>
              <a:t>(df)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predict(scaler, df)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df[,2:ncol(df)]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result &lt;- predict(model, df)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print(paste(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"Prediction for tweet:"</a:t>
            </a:r>
            <a:r>
              <a:rPr lang="en-US" sz="2400" dirty="0">
                <a:latin typeface="Consolas" panose="020B0609020204030204" pitchFamily="49" charset="0"/>
              </a:rPr>
              <a:t>, text,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- "</a:t>
            </a:r>
            <a:r>
              <a:rPr lang="en-US" sz="2400" dirty="0">
                <a:latin typeface="Consolas" panose="020B0609020204030204" pitchFamily="49" charset="0"/>
              </a:rPr>
              <a:t>,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as.character</a:t>
            </a:r>
            <a:r>
              <a:rPr lang="en-US" sz="2400" dirty="0">
                <a:latin typeface="Consolas" panose="020B0609020204030204" pitchFamily="49" charset="0"/>
              </a:rPr>
              <a:t>(result)))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Create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60499"/>
          </a:xfrm>
          <a:prstGeom prst="wedgeRectCallout">
            <a:avLst>
              <a:gd name="adj1" fmla="val -171680"/>
              <a:gd name="adj2" fmla="val 638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accept</a:t>
            </a:r>
            <a:r>
              <a:rPr lang="de-DE" sz="2000" dirty="0"/>
              <a:t> </a:t>
            </a:r>
            <a:r>
              <a:rPr lang="de-DE" sz="2000" dirty="0" err="1"/>
              <a:t>agrument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command</a:t>
            </a:r>
            <a:r>
              <a:rPr lang="de-DE" sz="2000" dirty="0"/>
              <a:t> </a:t>
            </a:r>
            <a:r>
              <a:rPr lang="de-DE" sz="2000" dirty="0" err="1"/>
              <a:t>line</a:t>
            </a:r>
            <a:r>
              <a:rPr lang="de-DE" sz="2000" dirty="0"/>
              <a:t> </a:t>
            </a:r>
            <a:r>
              <a:rPr lang="de-DE" sz="2000" dirty="0" err="1"/>
              <a:t>call</a:t>
            </a:r>
            <a:r>
              <a:rPr lang="de-DE" sz="2000" dirty="0"/>
              <a:t> and </a:t>
            </a:r>
            <a:r>
              <a:rPr lang="de-DE" sz="2000" dirty="0" err="1"/>
              <a:t>store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in </a:t>
            </a:r>
            <a:r>
              <a:rPr lang="de-DE" sz="1600" dirty="0" err="1">
                <a:latin typeface="Consolas" panose="020B0609020204030204" pitchFamily="49" charset="0"/>
              </a:rPr>
              <a:t>args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5696712"/>
            <a:ext cx="2278742" cy="722594"/>
          </a:xfrm>
          <a:prstGeom prst="wedgeRectCallout">
            <a:avLst>
              <a:gd name="adj1" fmla="val -92101"/>
              <a:gd name="adj2" fmla="val 25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Print </a:t>
            </a:r>
            <a:r>
              <a:rPr lang="de-DE" sz="2000" dirty="0" err="1"/>
              <a:t>result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52381184-C3B7-4F6A-9C15-C8D451059A3D}"/>
              </a:ext>
            </a:extLst>
          </p:cNvPr>
          <p:cNvSpPr/>
          <p:nvPr/>
        </p:nvSpPr>
        <p:spPr>
          <a:xfrm>
            <a:off x="9521370" y="2043189"/>
            <a:ext cx="2278742" cy="1088853"/>
          </a:xfrm>
          <a:prstGeom prst="wedgeRectCallout">
            <a:avLst>
              <a:gd name="adj1" fmla="val -162049"/>
              <a:gd name="adj2" fmla="val -58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Load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r>
              <a:rPr lang="de-DE" sz="2000" dirty="0"/>
              <a:t> (</a:t>
            </a:r>
            <a:r>
              <a:rPr lang="de-DE" sz="2000" dirty="0" err="1"/>
              <a:t>scaler</a:t>
            </a:r>
            <a:r>
              <a:rPr lang="de-DE" sz="2000" dirty="0"/>
              <a:t>, </a:t>
            </a:r>
            <a:r>
              <a:rPr lang="de-DE" sz="2000" dirty="0" err="1"/>
              <a:t>XGBoost</a:t>
            </a:r>
            <a:r>
              <a:rPr lang="de-DE" sz="2000" dirty="0"/>
              <a:t> fit)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741DC17D-489F-44CB-9E01-80CD5208092B}"/>
              </a:ext>
            </a:extLst>
          </p:cNvPr>
          <p:cNvSpPr/>
          <p:nvPr/>
        </p:nvSpPr>
        <p:spPr>
          <a:xfrm>
            <a:off x="9521370" y="3346947"/>
            <a:ext cx="2278742" cy="1184245"/>
          </a:xfrm>
          <a:prstGeom prst="wedgeRectCallout">
            <a:avLst>
              <a:gd name="adj1" fmla="val -98246"/>
              <a:gd name="adj2" fmla="val -159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a </a:t>
            </a:r>
            <a:r>
              <a:rPr lang="de-DE" sz="2000" dirty="0" err="1"/>
              <a:t>data.frame</a:t>
            </a:r>
            <a:r>
              <a:rPr lang="de-DE" sz="2000" dirty="0"/>
              <a:t> and </a:t>
            </a:r>
            <a:r>
              <a:rPr lang="de-DE" sz="2000" dirty="0" err="1"/>
              <a:t>execute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create_features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4315092-2B8F-42F7-9887-2197E9780DFE}"/>
              </a:ext>
            </a:extLst>
          </p:cNvPr>
          <p:cNvSpPr/>
          <p:nvPr/>
        </p:nvSpPr>
        <p:spPr>
          <a:xfrm>
            <a:off x="9521370" y="4752655"/>
            <a:ext cx="2278742" cy="722594"/>
          </a:xfrm>
          <a:prstGeom prst="wedgeRectCallout">
            <a:avLst>
              <a:gd name="adj1" fmla="val -231744"/>
              <a:gd name="adj2" fmla="val 38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Classify</a:t>
            </a:r>
            <a:r>
              <a:rPr lang="de-DE" sz="2000" dirty="0">
                <a:solidFill>
                  <a:schemeClr val="tx1"/>
                </a:solidFill>
              </a:rPr>
              <a:t> tweet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40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get 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FROM r-base:3.6.0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copy files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COPY .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WORKDIR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install packages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latin typeface="Consolas" panose="020B0609020204030204" pitchFamily="49" charset="0"/>
              </a:rPr>
              <a:t>Rscript</a:t>
            </a:r>
            <a:r>
              <a:rPr lang="en-US" sz="2400" dirty="0">
                <a:latin typeface="Consolas" panose="020B0609020204030204" pitchFamily="49" charset="0"/>
              </a:rPr>
              <a:t>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</a:rPr>
              <a:t>install_packages.R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define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entrypoint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ENTRYPOINT ["</a:t>
            </a:r>
            <a:r>
              <a:rPr lang="en-US" sz="2400" dirty="0" err="1">
                <a:latin typeface="Consolas" panose="020B0609020204030204" pitchFamily="49" charset="0"/>
              </a:rPr>
              <a:t>Rscript</a:t>
            </a:r>
            <a:r>
              <a:rPr lang="en-US" sz="2400" dirty="0">
                <a:latin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</a:rPr>
              <a:t>predict_tweet.R</a:t>
            </a:r>
            <a:r>
              <a:rPr lang="en-US" sz="2400" dirty="0"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Define</a:t>
            </a:r>
            <a:r>
              <a:rPr lang="de-DE" dirty="0"/>
              <a:t> a Docker 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951611"/>
          </a:xfrm>
          <a:prstGeom prst="wedgeRectCallout">
            <a:avLst>
              <a:gd name="adj1" fmla="val -303699"/>
              <a:gd name="adj2" fmla="val 1501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Install</a:t>
            </a:r>
            <a:r>
              <a:rPr lang="de-DE" sz="2000" dirty="0"/>
              <a:t> R </a:t>
            </a:r>
            <a:r>
              <a:rPr lang="de-DE" sz="2000" dirty="0" err="1"/>
              <a:t>version</a:t>
            </a:r>
            <a:r>
              <a:rPr lang="de-DE" sz="2000" dirty="0"/>
              <a:t> 3.6.0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618412"/>
            <a:ext cx="2278742" cy="1965267"/>
          </a:xfrm>
          <a:prstGeom prst="wedgeRectCallout">
            <a:avLst>
              <a:gd name="adj1" fmla="val -147076"/>
              <a:gd name="adj2" fmla="val 393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Set </a:t>
            </a:r>
            <a:r>
              <a:rPr lang="de-DE" sz="2000" dirty="0" err="1"/>
              <a:t>entrypoint</a:t>
            </a:r>
            <a:r>
              <a:rPr lang="de-DE" sz="2000" dirty="0"/>
              <a:t> (</a:t>
            </a:r>
            <a:r>
              <a:rPr lang="de-DE" sz="2000" dirty="0" err="1"/>
              <a:t>this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executed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Docker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2000" dirty="0"/>
              <a:t> </a:t>
            </a:r>
            <a:r>
              <a:rPr lang="de-DE" sz="2000" dirty="0" err="1"/>
              <a:t>command</a:t>
            </a:r>
            <a:r>
              <a:rPr lang="de-DE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52381184-C3B7-4F6A-9C15-C8D451059A3D}"/>
              </a:ext>
            </a:extLst>
          </p:cNvPr>
          <p:cNvSpPr/>
          <p:nvPr/>
        </p:nvSpPr>
        <p:spPr>
          <a:xfrm>
            <a:off x="9521370" y="1513710"/>
            <a:ext cx="2278742" cy="1586979"/>
          </a:xfrm>
          <a:prstGeom prst="wedgeRectCallout">
            <a:avLst>
              <a:gd name="adj1" fmla="val -265980"/>
              <a:gd name="adj2" fmla="val 918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Copy </a:t>
            </a:r>
            <a:r>
              <a:rPr lang="de-DE" sz="2000" dirty="0" err="1"/>
              <a:t>files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usr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local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src</a:t>
            </a:r>
            <a:r>
              <a:rPr lang="de-DE" sz="1600" dirty="0">
                <a:latin typeface="Consolas" panose="020B0609020204030204" pitchFamily="49" charset="0"/>
              </a:rPr>
              <a:t>/ </a:t>
            </a:r>
            <a:r>
              <a:rPr lang="de-DE" sz="2000" dirty="0"/>
              <a:t>and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working</a:t>
            </a:r>
            <a:r>
              <a:rPr lang="de-DE" sz="2000" dirty="0"/>
              <a:t> </a:t>
            </a:r>
            <a:r>
              <a:rPr lang="de-DE" sz="2000" dirty="0" err="1"/>
              <a:t>directory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4315092-2B8F-42F7-9887-2197E9780DFE}"/>
              </a:ext>
            </a:extLst>
          </p:cNvPr>
          <p:cNvSpPr/>
          <p:nvPr/>
        </p:nvSpPr>
        <p:spPr>
          <a:xfrm>
            <a:off x="9521370" y="3297664"/>
            <a:ext cx="2278742" cy="1123774"/>
          </a:xfrm>
          <a:prstGeom prst="wedgeRectCallout">
            <a:avLst>
              <a:gd name="adj1" fmla="val -129821"/>
              <a:gd name="adj2" fmla="val 92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Run </a:t>
            </a:r>
            <a:r>
              <a:rPr lang="de-D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install_packages.R</a:t>
            </a:r>
            <a:endParaRPr 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install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requirements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51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R</a:t>
            </a:r>
            <a:r>
              <a:rPr lang="en-US" sz="2400" dirty="0"/>
              <a:t>un command line tool (as admin)</a:t>
            </a:r>
          </a:p>
          <a:p>
            <a:r>
              <a:rPr lang="en-US" sz="2400" dirty="0"/>
              <a:t>Navigate to the folder where the repository was cloned</a:t>
            </a: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cd &lt;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path_to_git_repo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twitter_sentiment_analysis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 </a:t>
            </a:r>
          </a:p>
          <a:p>
            <a:endParaRPr lang="en-US" sz="2400" dirty="0"/>
          </a:p>
          <a:p>
            <a:r>
              <a:rPr lang="en-US" sz="2400" dirty="0"/>
              <a:t>Build the docker (will take several minutes, downloading R and packages)</a:t>
            </a: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 build -t predict .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(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0A068338-4DF3-44E6-A6FF-EDCA93CAFA54}"/>
              </a:ext>
            </a:extLst>
          </p:cNvPr>
          <p:cNvSpPr/>
          <p:nvPr/>
        </p:nvSpPr>
        <p:spPr>
          <a:xfrm>
            <a:off x="285930" y="4956049"/>
            <a:ext cx="1314270" cy="1408176"/>
          </a:xfrm>
          <a:prstGeom prst="wedgeRectCallout">
            <a:avLst>
              <a:gd name="adj1" fmla="val 85689"/>
              <a:gd name="adj2" fmla="val -1155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Build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en-US" sz="2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7BA5BDBE-E455-4AA5-9641-21CC809F943D}"/>
              </a:ext>
            </a:extLst>
          </p:cNvPr>
          <p:cNvSpPr/>
          <p:nvPr/>
        </p:nvSpPr>
        <p:spPr>
          <a:xfrm>
            <a:off x="1819074" y="4956049"/>
            <a:ext cx="1314270" cy="1408176"/>
          </a:xfrm>
          <a:prstGeom prst="wedgeRectCallout">
            <a:avLst>
              <a:gd name="adj1" fmla="val 21680"/>
              <a:gd name="adj2" fmla="val -116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Give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a </a:t>
            </a:r>
            <a:r>
              <a:rPr lang="de-DE" sz="2000" dirty="0" err="1"/>
              <a:t>name</a:t>
            </a:r>
            <a:r>
              <a:rPr lang="de-DE" sz="2000" dirty="0"/>
              <a:t> (tag)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566465F2-43AF-45C7-9EF1-DDD6CDB95857}"/>
              </a:ext>
            </a:extLst>
          </p:cNvPr>
          <p:cNvSpPr/>
          <p:nvPr/>
        </p:nvSpPr>
        <p:spPr>
          <a:xfrm>
            <a:off x="3352218" y="4956049"/>
            <a:ext cx="2253054" cy="1408176"/>
          </a:xfrm>
          <a:prstGeom prst="wedgeRectCallout">
            <a:avLst>
              <a:gd name="adj1" fmla="val -27022"/>
              <a:gd name="adj2" fmla="val -116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Path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Dockerfile</a:t>
            </a:r>
            <a:endParaRPr lang="de-DE" sz="2000" dirty="0"/>
          </a:p>
          <a:p>
            <a:pPr algn="ctr"/>
            <a:r>
              <a:rPr lang="de-DE" sz="2000" dirty="0"/>
              <a:t>(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)</a:t>
            </a:r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FF0262-FE2F-4BCA-9441-7CE897EE1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51" r="38589"/>
          <a:stretch/>
        </p:blipFill>
        <p:spPr>
          <a:xfrm>
            <a:off x="5824146" y="4197096"/>
            <a:ext cx="6118479" cy="21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8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sz="2400" dirty="0"/>
              <a:t>Run the Docker image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 run predict 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"der Dummschwätzer Herr #Dobrindt gehört nicht in die #Bundesregierung sondern ins Irrenhaus #CDU #CSU"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[1] "Prediction for tweet: 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"der Dummschwätzer Herr #Dobrindt gehört nicht in die #Bundesregierung sondern ins Irrenhaus #CDU #CSU"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-  OFFENSE"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Predict</a:t>
            </a:r>
            <a:r>
              <a:rPr lang="de-DE" dirty="0"/>
              <a:t> an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utterace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5E02921E-F5C3-4320-80B0-5A85566C20DB}"/>
              </a:ext>
            </a:extLst>
          </p:cNvPr>
          <p:cNvSpPr/>
          <p:nvPr/>
        </p:nvSpPr>
        <p:spPr>
          <a:xfrm>
            <a:off x="1136322" y="2231137"/>
            <a:ext cx="2283534" cy="1408176"/>
          </a:xfrm>
          <a:prstGeom prst="wedgeRectCallout">
            <a:avLst>
              <a:gd name="adj1" fmla="val 2900"/>
              <a:gd name="adj2" fmla="val 649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57CD8746-D956-4818-82B8-C9107215C95E}"/>
              </a:ext>
            </a:extLst>
          </p:cNvPr>
          <p:cNvSpPr/>
          <p:nvPr/>
        </p:nvSpPr>
        <p:spPr>
          <a:xfrm>
            <a:off x="4361688" y="2231137"/>
            <a:ext cx="2054352" cy="1408176"/>
          </a:xfrm>
          <a:prstGeom prst="wedgeRectCallout">
            <a:avLst>
              <a:gd name="adj1" fmla="val 16114"/>
              <a:gd name="adj2" fmla="val 604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new</a:t>
            </a:r>
            <a:r>
              <a:rPr lang="de-DE" sz="2000" dirty="0"/>
              <a:t> tweet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argument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81A63805-44FA-45DB-9AF6-58F207A45FAF}"/>
              </a:ext>
            </a:extLst>
          </p:cNvPr>
          <p:cNvSpPr/>
          <p:nvPr/>
        </p:nvSpPr>
        <p:spPr>
          <a:xfrm>
            <a:off x="5913120" y="5181601"/>
            <a:ext cx="2054352" cy="1408176"/>
          </a:xfrm>
          <a:prstGeom prst="wedgeRectCallout">
            <a:avLst>
              <a:gd name="adj1" fmla="val 31693"/>
              <a:gd name="adj2" fmla="val -67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Output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7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Installing</a:t>
            </a:r>
            <a:r>
              <a:rPr lang="de-DE" dirty="0"/>
              <a:t> R and Docker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Download and </a:t>
            </a:r>
            <a:r>
              <a:rPr lang="de-DE" dirty="0" err="1"/>
              <a:t>install</a:t>
            </a:r>
            <a:r>
              <a:rPr lang="de-DE" dirty="0"/>
              <a:t> R: </a:t>
            </a:r>
            <a:br>
              <a:rPr lang="de-DE" dirty="0"/>
            </a:br>
            <a:r>
              <a:rPr lang="en-US" dirty="0">
                <a:hlinkClick r:id="rId2"/>
              </a:rPr>
              <a:t>https://cran.r-project.org/bin/windows/base/</a:t>
            </a:r>
            <a:endParaRPr lang="en-US" dirty="0"/>
          </a:p>
          <a:p>
            <a:r>
              <a:rPr lang="en-US" dirty="0"/>
              <a:t>Download and install </a:t>
            </a:r>
            <a:r>
              <a:rPr lang="en-US" dirty="0" err="1"/>
              <a:t>Rstudio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https://www.rstudio.com/products/rstudio/download/</a:t>
            </a:r>
            <a:endParaRPr lang="en-US" dirty="0"/>
          </a:p>
          <a:p>
            <a:r>
              <a:rPr lang="en-US" dirty="0"/>
              <a:t>Download Docker Desktop and register account:</a:t>
            </a:r>
            <a:br>
              <a:rPr lang="en-US" dirty="0"/>
            </a:br>
            <a:r>
              <a:rPr lang="en-US" dirty="0">
                <a:hlinkClick r:id="rId4"/>
              </a:rPr>
              <a:t>https://docs.docker.com/docker-for-windows/install/</a:t>
            </a:r>
            <a:endParaRPr lang="en-US" dirty="0"/>
          </a:p>
          <a:p>
            <a:r>
              <a:rPr lang="en-US" dirty="0"/>
              <a:t>Download data:</a:t>
            </a:r>
            <a:br>
              <a:rPr lang="en-US" dirty="0"/>
            </a:br>
            <a:r>
              <a:rPr lang="de-DE" u="sng" dirty="0">
                <a:hlinkClick r:id="rId5"/>
              </a:rPr>
              <a:t>https://github.com/uds-lsv/GermEval-2018-Data</a:t>
            </a:r>
            <a:endParaRPr lang="de-DE" u="sng" dirty="0"/>
          </a:p>
          <a:p>
            <a:r>
              <a:rPr lang="de-DE" dirty="0"/>
              <a:t>Clone </a:t>
            </a:r>
            <a:r>
              <a:rPr lang="de-DE" dirty="0" err="1"/>
              <a:t>project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6"/>
              </a:rPr>
              <a:t>https://github.com/samuelstelzer/twitter_sentiment_analysis.git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06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9999"/>
                </a:solidFill>
                <a:latin typeface="Consolas" panose="020B0609020204030204" pitchFamily="49" charset="0"/>
              </a:rPr>
              <a:t>#!/</a:t>
            </a:r>
            <a:r>
              <a:rPr lang="en-US" dirty="0" err="1">
                <a:solidFill>
                  <a:srgbClr val="009999"/>
                </a:solidFill>
                <a:latin typeface="Consolas" panose="020B0609020204030204" pitchFamily="49" charset="0"/>
              </a:rPr>
              <a:t>usr</a:t>
            </a:r>
            <a:r>
              <a:rPr lang="en-US" dirty="0">
                <a:solidFill>
                  <a:srgbClr val="009999"/>
                </a:solidFill>
                <a:latin typeface="Consolas" panose="020B0609020204030204" pitchFamily="49" charset="0"/>
              </a:rPr>
              <a:t>/bin/ </a:t>
            </a:r>
            <a:r>
              <a:rPr lang="en-US" dirty="0" err="1">
                <a:solidFill>
                  <a:srgbClr val="009999"/>
                </a:solidFill>
                <a:latin typeface="Consolas" panose="020B0609020204030204" pitchFamily="49" charset="0"/>
              </a:rPr>
              <a:t>Rscript</a:t>
            </a:r>
            <a:endParaRPr lang="en-US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'caret'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xgboost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dplyr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tidytext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data.table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2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Problem and </a:t>
            </a:r>
            <a:r>
              <a:rPr lang="de-DE" dirty="0" err="1"/>
              <a:t>approach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and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3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toxic</a:t>
            </a:r>
            <a:r>
              <a:rPr lang="de-DE" dirty="0"/>
              <a:t>/offensive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on Twitter</a:t>
            </a:r>
          </a:p>
          <a:p>
            <a:endParaRPr lang="de-DE" dirty="0"/>
          </a:p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labled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tweet </a:t>
            </a:r>
            <a:r>
              <a:rPr lang="de-DE" dirty="0" err="1"/>
              <a:t>is</a:t>
            </a:r>
            <a:r>
              <a:rPr lang="de-DE" dirty="0"/>
              <a:t> offensive?</a:t>
            </a:r>
          </a:p>
          <a:p>
            <a:endParaRPr lang="de-DE" dirty="0"/>
          </a:p>
          <a:p>
            <a:r>
              <a:rPr lang="de-DE" dirty="0"/>
              <a:t>Approach: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mining</a:t>
            </a:r>
            <a:r>
              <a:rPr lang="de-DE" dirty="0"/>
              <a:t> </a:t>
            </a:r>
            <a:r>
              <a:rPr lang="de-DE" dirty="0" err="1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2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Process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87117A2-7E31-49C6-86AA-B258716436C9}"/>
              </a:ext>
            </a:extLst>
          </p:cNvPr>
          <p:cNvGrpSpPr/>
          <p:nvPr/>
        </p:nvGrpSpPr>
        <p:grpSpPr>
          <a:xfrm>
            <a:off x="-406400" y="1688381"/>
            <a:ext cx="10332266" cy="4877791"/>
            <a:chOff x="-912682" y="1449369"/>
            <a:chExt cx="10838548" cy="5116803"/>
          </a:xfrm>
        </p:grpSpPr>
        <p:sp>
          <p:nvSpPr>
            <p:cNvPr id="6" name="Pfeil: gebogen 5">
              <a:extLst>
                <a:ext uri="{FF2B5EF4-FFF2-40B4-BE49-F238E27FC236}">
                  <a16:creationId xmlns:a16="http://schemas.microsoft.com/office/drawing/2014/main" id="{BB57F496-C342-4376-8B68-AB699C29DDDE}"/>
                </a:ext>
              </a:extLst>
            </p:cNvPr>
            <p:cNvSpPr/>
            <p:nvPr/>
          </p:nvSpPr>
          <p:spPr>
            <a:xfrm flipH="1">
              <a:off x="-912682" y="1449369"/>
              <a:ext cx="5074700" cy="5074700"/>
            </a:xfrm>
            <a:prstGeom prst="circularArrow">
              <a:avLst>
                <a:gd name="adj1" fmla="val 5544"/>
                <a:gd name="adj2" fmla="val 330680"/>
                <a:gd name="adj3" fmla="val 13777222"/>
                <a:gd name="adj4" fmla="val 10657517"/>
                <a:gd name="adj5" fmla="val 5757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aphicFrame>
          <p:nvGraphicFramePr>
            <p:cNvPr id="5" name="Diagramm 4">
              <a:extLst>
                <a:ext uri="{FF2B5EF4-FFF2-40B4-BE49-F238E27FC236}">
                  <a16:creationId xmlns:a16="http://schemas.microsoft.com/office/drawing/2014/main" id="{3FA4D7DD-F81A-45AF-B834-D6171E0F69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2391595"/>
                </p:ext>
              </p:extLst>
            </p:nvPr>
          </p:nvGraphicFramePr>
          <p:xfrm>
            <a:off x="2266134" y="1459684"/>
            <a:ext cx="7659732" cy="5106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E68EC35-C5F5-44D1-B235-0505D9B7F544}"/>
                </a:ext>
              </a:extLst>
            </p:cNvPr>
            <p:cNvGrpSpPr/>
            <p:nvPr/>
          </p:nvGrpSpPr>
          <p:grpSpPr>
            <a:xfrm>
              <a:off x="364685" y="1449369"/>
              <a:ext cx="2374965" cy="1187482"/>
              <a:chOff x="2642383" y="2099"/>
              <a:chExt cx="2374965" cy="118748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D1CACCF2-1AE7-40EB-931D-7167EEAD69A2}"/>
                  </a:ext>
                </a:extLst>
              </p:cNvPr>
              <p:cNvSpPr/>
              <p:nvPr/>
            </p:nvSpPr>
            <p:spPr>
              <a:xfrm>
                <a:off x="2642383" y="2099"/>
                <a:ext cx="2374965" cy="1187482"/>
              </a:xfrm>
              <a:prstGeom prst="roundRect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Rechteck: abgerundete Ecken 4">
                <a:extLst>
                  <a:ext uri="{FF2B5EF4-FFF2-40B4-BE49-F238E27FC236}">
                    <a16:creationId xmlns:a16="http://schemas.microsoft.com/office/drawing/2014/main" id="{1E112A84-9BEE-4341-8014-B5757600A125}"/>
                  </a:ext>
                </a:extLst>
              </p:cNvPr>
              <p:cNvSpPr txBox="1"/>
              <p:nvPr/>
            </p:nvSpPr>
            <p:spPr>
              <a:xfrm>
                <a:off x="2700351" y="60067"/>
                <a:ext cx="2259029" cy="10715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marL="0" lvl="0" indent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2700" dirty="0" err="1"/>
                  <a:t>deployment</a:t>
                </a:r>
                <a:endParaRPr lang="en-US" sz="2700" kern="1200" dirty="0"/>
              </a:p>
            </p:txBody>
          </p:sp>
        </p:grp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364BD28-BB49-40C0-8492-D9206ADA034A}"/>
              </a:ext>
            </a:extLst>
          </p:cNvPr>
          <p:cNvSpPr/>
          <p:nvPr/>
        </p:nvSpPr>
        <p:spPr>
          <a:xfrm>
            <a:off x="5696712" y="3953162"/>
            <a:ext cx="1216152" cy="5760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</a:t>
            </a:r>
            <a:r>
              <a:rPr lang="de-DE" dirty="0" err="1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6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922A4CF9-ECFD-468D-86F9-0F5AEFCA33A7}"/>
              </a:ext>
            </a:extLst>
          </p:cNvPr>
          <p:cNvSpPr/>
          <p:nvPr/>
        </p:nvSpPr>
        <p:spPr>
          <a:xfrm rot="9708917" flipH="1">
            <a:off x="1407645" y="-389402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Pfeil: gebogen 15">
            <a:extLst>
              <a:ext uri="{FF2B5EF4-FFF2-40B4-BE49-F238E27FC236}">
                <a16:creationId xmlns:a16="http://schemas.microsoft.com/office/drawing/2014/main" id="{78E3AD2C-83EA-4B3D-8486-A1BCD555ED4F}"/>
              </a:ext>
            </a:extLst>
          </p:cNvPr>
          <p:cNvSpPr/>
          <p:nvPr/>
        </p:nvSpPr>
        <p:spPr>
          <a:xfrm rot="11891083" flipH="1" flipV="1">
            <a:off x="1353954" y="4091887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Data Pipeline</a:t>
            </a:r>
            <a:endParaRPr lang="en-US" dirty="0"/>
          </a:p>
        </p:txBody>
      </p:sp>
      <p:sp>
        <p:nvSpPr>
          <p:cNvPr id="7" name="Pfeil: gebogen 6">
            <a:extLst>
              <a:ext uri="{FF2B5EF4-FFF2-40B4-BE49-F238E27FC236}">
                <a16:creationId xmlns:a16="http://schemas.microsoft.com/office/drawing/2014/main" id="{24585E1F-61A7-4D52-B436-983AD9090D5D}"/>
              </a:ext>
            </a:extLst>
          </p:cNvPr>
          <p:cNvSpPr/>
          <p:nvPr/>
        </p:nvSpPr>
        <p:spPr>
          <a:xfrm rot="16200000" flipH="1" flipV="1">
            <a:off x="6618517" y="3719505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CBAB98C8-9F36-4445-A862-B9EEC870DC29}"/>
              </a:ext>
            </a:extLst>
          </p:cNvPr>
          <p:cNvSpPr/>
          <p:nvPr/>
        </p:nvSpPr>
        <p:spPr>
          <a:xfrm rot="5400000" flipH="1">
            <a:off x="6618517" y="-137448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6AAA95-7F36-4269-9CA7-D286EA186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687197"/>
              </p:ext>
            </p:extLst>
          </p:nvPr>
        </p:nvGraphicFramePr>
        <p:xfrm>
          <a:off x="3386337" y="2592785"/>
          <a:ext cx="5888292" cy="3300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8F58510-E049-44E4-BE3E-E4763D2194DA}"/>
              </a:ext>
            </a:extLst>
          </p:cNvPr>
          <p:cNvGrpSpPr/>
          <p:nvPr/>
        </p:nvGrpSpPr>
        <p:grpSpPr>
          <a:xfrm>
            <a:off x="9932253" y="1621164"/>
            <a:ext cx="1404000" cy="1332000"/>
            <a:chOff x="6201041" y="1131751"/>
            <a:chExt cx="1926301" cy="1509001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2834765B-3D81-46EE-8A51-31F9A1C5C0F8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hteck: abgerundete Ecken 4">
              <a:extLst>
                <a:ext uri="{FF2B5EF4-FFF2-40B4-BE49-F238E27FC236}">
                  <a16:creationId xmlns:a16="http://schemas.microsoft.com/office/drawing/2014/main" id="{9B48592D-07B3-4698-AE7B-CFD14958C67F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train</a:t>
              </a:r>
              <a:endParaRPr lang="en-US" sz="2500" kern="1200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C3BC6A-DBAE-408F-B1B8-8770682059CE}"/>
              </a:ext>
            </a:extLst>
          </p:cNvPr>
          <p:cNvGrpSpPr/>
          <p:nvPr/>
        </p:nvGrpSpPr>
        <p:grpSpPr>
          <a:xfrm>
            <a:off x="9932254" y="5417049"/>
            <a:ext cx="1404000" cy="1332000"/>
            <a:chOff x="6201041" y="1131751"/>
            <a:chExt cx="1926301" cy="1509001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F23AE012-B658-4980-AD5C-6B6EE0EDC7AE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08292C3C-2443-4F85-829C-045AF86F7916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predict</a:t>
              </a:r>
              <a:endParaRPr lang="en-US" sz="2500" kern="1200" dirty="0"/>
            </a:p>
          </p:txBody>
        </p:sp>
      </p:grpSp>
      <p:sp>
        <p:nvSpPr>
          <p:cNvPr id="3" name="Flussdiagramm: Magnetplattenspeicher 2">
            <a:extLst>
              <a:ext uri="{FF2B5EF4-FFF2-40B4-BE49-F238E27FC236}">
                <a16:creationId xmlns:a16="http://schemas.microsoft.com/office/drawing/2014/main" id="{481A1D15-95A0-49F0-868C-430D2F13F40B}"/>
              </a:ext>
            </a:extLst>
          </p:cNvPr>
          <p:cNvSpPr/>
          <p:nvPr/>
        </p:nvSpPr>
        <p:spPr>
          <a:xfrm>
            <a:off x="838200" y="2029425"/>
            <a:ext cx="2079171" cy="15846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500" dirty="0" err="1"/>
              <a:t>training</a:t>
            </a:r>
            <a:endParaRPr lang="de-DE" sz="2500" dirty="0"/>
          </a:p>
          <a:p>
            <a:pPr algn="ctr"/>
            <a:r>
              <a:rPr lang="de-DE" sz="2500" dirty="0" err="1"/>
              <a:t>data</a:t>
            </a:r>
            <a:endParaRPr lang="en-US" sz="2500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DD7BAAB-866B-4D35-A6A4-91437B6F229B}"/>
              </a:ext>
            </a:extLst>
          </p:cNvPr>
          <p:cNvGrpSpPr/>
          <p:nvPr/>
        </p:nvGrpSpPr>
        <p:grpSpPr>
          <a:xfrm>
            <a:off x="599971" y="5284877"/>
            <a:ext cx="2317399" cy="1332000"/>
            <a:chOff x="6201041" y="1131751"/>
            <a:chExt cx="1926301" cy="1509001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ABD82B4A-B260-48B7-907F-4091A1ED46DE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14F23A97-0F07-4A68-91F9-014973BC0622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application</a:t>
              </a:r>
              <a:endParaRPr lang="en-US" sz="2500" kern="1200" dirty="0"/>
            </a:p>
          </p:txBody>
        </p:sp>
      </p:grp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3D9F4A9-8BEA-423D-B7EB-B854BF245D6A}"/>
              </a:ext>
            </a:extLst>
          </p:cNvPr>
          <p:cNvSpPr/>
          <p:nvPr/>
        </p:nvSpPr>
        <p:spPr>
          <a:xfrm>
            <a:off x="5365277" y="4996234"/>
            <a:ext cx="1930412" cy="5760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2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Modelling (code walk-</a:t>
            </a:r>
            <a:r>
              <a:rPr lang="de-DE" dirty="0" err="1"/>
              <a:t>through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description</a:t>
            </a:r>
            <a:r>
              <a:rPr lang="de-DE" dirty="0"/>
              <a:t>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Microsoft Office PowerPoint</Application>
  <PresentationFormat>Breitbild</PresentationFormat>
  <Paragraphs>305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</vt:lpstr>
      <vt:lpstr>Calibri Light</vt:lpstr>
      <vt:lpstr>Consolas</vt:lpstr>
      <vt:lpstr>Office</vt:lpstr>
      <vt:lpstr>Offensive Tweet Prediction in R with Docker</vt:lpstr>
      <vt:lpstr>1. Preparations</vt:lpstr>
      <vt:lpstr>Installing R and Docker</vt:lpstr>
      <vt:lpstr>Installing packages</vt:lpstr>
      <vt:lpstr>2. Problem and approach</vt:lpstr>
      <vt:lpstr>Problem description</vt:lpstr>
      <vt:lpstr>Machine Learning Process</vt:lpstr>
      <vt:lpstr>Machine Learning Data Pipeline</vt:lpstr>
      <vt:lpstr>2. Modelling (code walk-through)</vt:lpstr>
      <vt:lpstr>Load packages</vt:lpstr>
      <vt:lpstr>Read data</vt:lpstr>
      <vt:lpstr>Some data preparation</vt:lpstr>
      <vt:lpstr>Train-test split</vt:lpstr>
      <vt:lpstr>tf-idf for the sentiments</vt:lpstr>
      <vt:lpstr>Feature creation I</vt:lpstr>
      <vt:lpstr>Feature creation II</vt:lpstr>
      <vt:lpstr>Feature creation III</vt:lpstr>
      <vt:lpstr>Feature creation IV</vt:lpstr>
      <vt:lpstr>Scaling data (0-mean, unit-std)</vt:lpstr>
      <vt:lpstr>Traing XGBoost classifier I</vt:lpstr>
      <vt:lpstr>Traing XGBoost classifier II</vt:lpstr>
      <vt:lpstr>Evaluate classifier</vt:lpstr>
      <vt:lpstr>3.Deploy</vt:lpstr>
      <vt:lpstr>Deployment steps</vt:lpstr>
      <vt:lpstr>Create script to classify unseen data I</vt:lpstr>
      <vt:lpstr>Create script to classify unseen data II</vt:lpstr>
      <vt:lpstr>Define a Docker image</vt:lpstr>
      <vt:lpstr>Run the docker (classify unseed data)</vt:lpstr>
      <vt:lpstr>Predict an unseen utterace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Offense-Prediction in R mit Docker</dc:title>
  <dc:creator>Samuel Stelzer</dc:creator>
  <cp:lastModifiedBy>Samuel Stelzer (mayato)</cp:lastModifiedBy>
  <cp:revision>1</cp:revision>
  <dcterms:created xsi:type="dcterms:W3CDTF">2019-06-07T09:56:35Z</dcterms:created>
  <dcterms:modified xsi:type="dcterms:W3CDTF">2019-06-07T12:27:21Z</dcterms:modified>
</cp:coreProperties>
</file>