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6" r:id="rId4"/>
    <p:sldId id="257" r:id="rId5"/>
    <p:sldId id="274" r:id="rId6"/>
    <p:sldId id="277" r:id="rId7"/>
    <p:sldId id="258" r:id="rId8"/>
    <p:sldId id="259" r:id="rId9"/>
    <p:sldId id="260" r:id="rId10"/>
    <p:sldId id="278" r:id="rId11"/>
    <p:sldId id="262" r:id="rId12"/>
    <p:sldId id="263" r:id="rId13"/>
    <p:sldId id="264" r:id="rId14"/>
    <p:sldId id="265" r:id="rId15"/>
    <p:sldId id="266" r:id="rId16"/>
    <p:sldId id="271" r:id="rId17"/>
    <p:sldId id="273" r:id="rId18"/>
    <p:sldId id="272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7" r:id="rId36"/>
    <p:sldId id="296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AD4C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BBD4-05EF-4032-B09F-915B9C473A1E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2F403B-83C3-4FC4-8871-723C8D6645D6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understanding</a:t>
          </a:r>
          <a:endParaRPr lang="en-US" dirty="0"/>
        </a:p>
      </dgm:t>
    </dgm:pt>
    <dgm:pt modelId="{692B4FDE-4137-4628-A373-35DD6E98EFC3}" type="parTrans" cxnId="{D6B50C78-34E2-4B09-9054-39773ECF1043}">
      <dgm:prSet/>
      <dgm:spPr/>
      <dgm:t>
        <a:bodyPr/>
        <a:lstStyle/>
        <a:p>
          <a:endParaRPr lang="en-US"/>
        </a:p>
      </dgm:t>
    </dgm:pt>
    <dgm:pt modelId="{38791477-7864-45D1-A61F-B8EF34F56DE6}" type="sibTrans" cxnId="{D6B50C78-34E2-4B09-9054-39773ECF1043}">
      <dgm:prSet/>
      <dgm:spPr/>
      <dgm:t>
        <a:bodyPr/>
        <a:lstStyle/>
        <a:p>
          <a:endParaRPr lang="en-US"/>
        </a:p>
      </dgm:t>
    </dgm:pt>
    <dgm:pt modelId="{29469A97-B346-4E2B-8392-A81744EFD388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cleaning</a:t>
          </a:r>
          <a:endParaRPr lang="en-US" dirty="0"/>
        </a:p>
      </dgm:t>
    </dgm:pt>
    <dgm:pt modelId="{B9A266D0-85EB-4AA8-874E-8E5206D957A9}" type="parTrans" cxnId="{4F224789-2A18-4A74-9595-86AB83B392C4}">
      <dgm:prSet/>
      <dgm:spPr/>
      <dgm:t>
        <a:bodyPr/>
        <a:lstStyle/>
        <a:p>
          <a:endParaRPr lang="en-US"/>
        </a:p>
      </dgm:t>
    </dgm:pt>
    <dgm:pt modelId="{B9D6554D-2265-4A7B-B509-8DAD9626C35B}" type="sibTrans" cxnId="{4F224789-2A18-4A74-9595-86AB83B392C4}">
      <dgm:prSet/>
      <dgm:spPr/>
      <dgm:t>
        <a:bodyPr/>
        <a:lstStyle/>
        <a:p>
          <a:endParaRPr lang="en-US"/>
        </a:p>
      </dgm:t>
    </dgm:pt>
    <dgm:pt modelId="{AA0F7560-171A-4873-854C-85BCBEB49CE0}">
      <dgm:prSet phldrT="[Text]"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engineering</a:t>
          </a:r>
          <a:endParaRPr lang="en-US" dirty="0"/>
        </a:p>
      </dgm:t>
    </dgm:pt>
    <dgm:pt modelId="{D047DE7E-3E64-4C82-B9C8-EF58E31601DA}" type="parTrans" cxnId="{A66AAE1E-B60D-465F-A8A5-3F5824982B4E}">
      <dgm:prSet/>
      <dgm:spPr/>
      <dgm:t>
        <a:bodyPr/>
        <a:lstStyle/>
        <a:p>
          <a:endParaRPr lang="en-US"/>
        </a:p>
      </dgm:t>
    </dgm:pt>
    <dgm:pt modelId="{8E393560-A6C9-4958-95AC-C4813A364593}" type="sibTrans" cxnId="{A66AAE1E-B60D-465F-A8A5-3F5824982B4E}">
      <dgm:prSet/>
      <dgm:spPr/>
      <dgm:t>
        <a:bodyPr/>
        <a:lstStyle/>
        <a:p>
          <a:endParaRPr lang="en-US"/>
        </a:p>
      </dgm:t>
    </dgm:pt>
    <dgm:pt modelId="{8CD27D57-C355-4D1B-9E60-2658B293C5C6}">
      <dgm:prSet phldrT="[Text]"/>
      <dgm:spPr/>
      <dgm:t>
        <a:bodyPr/>
        <a:lstStyle/>
        <a:p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training</a:t>
          </a:r>
          <a:endParaRPr lang="en-US" dirty="0"/>
        </a:p>
      </dgm:t>
    </dgm:pt>
    <dgm:pt modelId="{5751BC67-658B-46AD-9114-E0666E47CB7C}" type="parTrans" cxnId="{59542208-9C18-4300-A8EA-FD79DC91B198}">
      <dgm:prSet/>
      <dgm:spPr/>
      <dgm:t>
        <a:bodyPr/>
        <a:lstStyle/>
        <a:p>
          <a:endParaRPr lang="en-US"/>
        </a:p>
      </dgm:t>
    </dgm:pt>
    <dgm:pt modelId="{E6FDD31D-A3F7-454A-B03C-C0FEB7FF3273}" type="sibTrans" cxnId="{59542208-9C18-4300-A8EA-FD79DC91B198}">
      <dgm:prSet/>
      <dgm:spPr/>
      <dgm:t>
        <a:bodyPr/>
        <a:lstStyle/>
        <a:p>
          <a:endParaRPr lang="en-US"/>
        </a:p>
      </dgm:t>
    </dgm:pt>
    <dgm:pt modelId="{F8C10E3F-046D-40DC-AD9A-2C3216BC5C39}">
      <dgm:prSet phldrT="[Text]"/>
      <dgm:spPr/>
      <dgm:t>
        <a:bodyPr/>
        <a:lstStyle/>
        <a:p>
          <a:r>
            <a:rPr lang="de-DE" dirty="0" err="1"/>
            <a:t>evaluation</a:t>
          </a:r>
          <a:endParaRPr lang="en-US" dirty="0"/>
        </a:p>
      </dgm:t>
    </dgm:pt>
    <dgm:pt modelId="{44E9DA35-F709-4ACB-8615-EB2C7D93ABCD}" type="parTrans" cxnId="{4021C1A4-7493-47AF-807A-214918FE8D0B}">
      <dgm:prSet/>
      <dgm:spPr/>
      <dgm:t>
        <a:bodyPr/>
        <a:lstStyle/>
        <a:p>
          <a:endParaRPr lang="en-US"/>
        </a:p>
      </dgm:t>
    </dgm:pt>
    <dgm:pt modelId="{11446AF6-E543-4AB9-A171-EE7F82B559C6}" type="sibTrans" cxnId="{4021C1A4-7493-47AF-807A-214918FE8D0B}">
      <dgm:prSet/>
      <dgm:spPr/>
      <dgm:t>
        <a:bodyPr/>
        <a:lstStyle/>
        <a:p>
          <a:endParaRPr lang="en-US"/>
        </a:p>
      </dgm:t>
    </dgm:pt>
    <dgm:pt modelId="{D71B4B79-316F-4590-AC58-8E439556F839}" type="pres">
      <dgm:prSet presAssocID="{3B35BBD4-05EF-4032-B09F-915B9C473A1E}" presName="Name0" presStyleCnt="0">
        <dgm:presLayoutVars>
          <dgm:dir/>
          <dgm:resizeHandles val="exact"/>
        </dgm:presLayoutVars>
      </dgm:prSet>
      <dgm:spPr/>
    </dgm:pt>
    <dgm:pt modelId="{7CEB1BB7-5BFC-4E40-8543-350439FECD87}" type="pres">
      <dgm:prSet presAssocID="{3B35BBD4-05EF-4032-B09F-915B9C473A1E}" presName="cycle" presStyleCnt="0"/>
      <dgm:spPr/>
    </dgm:pt>
    <dgm:pt modelId="{D3A0DFA3-6558-4C91-A326-854E1334C942}" type="pres">
      <dgm:prSet presAssocID="{E32F403B-83C3-4FC4-8871-723C8D6645D6}" presName="nodeFirstNode" presStyleLbl="node1" presStyleIdx="0" presStyleCnt="5">
        <dgm:presLayoutVars>
          <dgm:bulletEnabled val="1"/>
        </dgm:presLayoutVars>
      </dgm:prSet>
      <dgm:spPr/>
    </dgm:pt>
    <dgm:pt modelId="{DEF37F7C-9A1F-4781-8D9E-29D9901DE64D}" type="pres">
      <dgm:prSet presAssocID="{38791477-7864-45D1-A61F-B8EF34F56DE6}" presName="sibTransFirstNode" presStyleLbl="bgShp" presStyleIdx="0" presStyleCnt="1"/>
      <dgm:spPr/>
    </dgm:pt>
    <dgm:pt modelId="{B2204E12-BDB8-4692-BAD1-6D42762E5D69}" type="pres">
      <dgm:prSet presAssocID="{29469A97-B346-4E2B-8392-A81744EFD388}" presName="nodeFollowingNodes" presStyleLbl="node1" presStyleIdx="1" presStyleCnt="5">
        <dgm:presLayoutVars>
          <dgm:bulletEnabled val="1"/>
        </dgm:presLayoutVars>
      </dgm:prSet>
      <dgm:spPr/>
    </dgm:pt>
    <dgm:pt modelId="{BF9A4AAB-1062-4A66-A314-AEE5B63FFA23}" type="pres">
      <dgm:prSet presAssocID="{AA0F7560-171A-4873-854C-85BCBEB49CE0}" presName="nodeFollowingNodes" presStyleLbl="node1" presStyleIdx="2" presStyleCnt="5">
        <dgm:presLayoutVars>
          <dgm:bulletEnabled val="1"/>
        </dgm:presLayoutVars>
      </dgm:prSet>
      <dgm:spPr/>
    </dgm:pt>
    <dgm:pt modelId="{274CF848-8297-40B5-A882-B93661959083}" type="pres">
      <dgm:prSet presAssocID="{8CD27D57-C355-4D1B-9E60-2658B293C5C6}" presName="nodeFollowingNodes" presStyleLbl="node1" presStyleIdx="3" presStyleCnt="5">
        <dgm:presLayoutVars>
          <dgm:bulletEnabled val="1"/>
        </dgm:presLayoutVars>
      </dgm:prSet>
      <dgm:spPr/>
    </dgm:pt>
    <dgm:pt modelId="{B7F2363F-7358-4498-8467-990849694BE7}" type="pres">
      <dgm:prSet presAssocID="{F8C10E3F-046D-40DC-AD9A-2C3216BC5C3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9542208-9C18-4300-A8EA-FD79DC91B198}" srcId="{3B35BBD4-05EF-4032-B09F-915B9C473A1E}" destId="{8CD27D57-C355-4D1B-9E60-2658B293C5C6}" srcOrd="3" destOrd="0" parTransId="{5751BC67-658B-46AD-9114-E0666E47CB7C}" sibTransId="{E6FDD31D-A3F7-454A-B03C-C0FEB7FF3273}"/>
    <dgm:cxn modelId="{A66AAE1E-B60D-465F-A8A5-3F5824982B4E}" srcId="{3B35BBD4-05EF-4032-B09F-915B9C473A1E}" destId="{AA0F7560-171A-4873-854C-85BCBEB49CE0}" srcOrd="2" destOrd="0" parTransId="{D047DE7E-3E64-4C82-B9C8-EF58E31601DA}" sibTransId="{8E393560-A6C9-4958-95AC-C4813A364593}"/>
    <dgm:cxn modelId="{AE928621-A79B-4DE3-A4C6-ED1DEBA0E876}" type="presOf" srcId="{8CD27D57-C355-4D1B-9E60-2658B293C5C6}" destId="{274CF848-8297-40B5-A882-B93661959083}" srcOrd="0" destOrd="0" presId="urn:microsoft.com/office/officeart/2005/8/layout/cycle3"/>
    <dgm:cxn modelId="{D4F00830-AC1B-4C3B-8598-B2F491E9DB3A}" type="presOf" srcId="{29469A97-B346-4E2B-8392-A81744EFD388}" destId="{B2204E12-BDB8-4692-BAD1-6D42762E5D69}" srcOrd="0" destOrd="0" presId="urn:microsoft.com/office/officeart/2005/8/layout/cycle3"/>
    <dgm:cxn modelId="{01042952-FA2E-41D0-8C6C-A9467A2F11DF}" type="presOf" srcId="{F8C10E3F-046D-40DC-AD9A-2C3216BC5C39}" destId="{B7F2363F-7358-4498-8467-990849694BE7}" srcOrd="0" destOrd="0" presId="urn:microsoft.com/office/officeart/2005/8/layout/cycle3"/>
    <dgm:cxn modelId="{D6B50C78-34E2-4B09-9054-39773ECF1043}" srcId="{3B35BBD4-05EF-4032-B09F-915B9C473A1E}" destId="{E32F403B-83C3-4FC4-8871-723C8D6645D6}" srcOrd="0" destOrd="0" parTransId="{692B4FDE-4137-4628-A373-35DD6E98EFC3}" sibTransId="{38791477-7864-45D1-A61F-B8EF34F56DE6}"/>
    <dgm:cxn modelId="{7B78EF7F-A4FD-47D8-9F2F-7A7A9465AC94}" type="presOf" srcId="{38791477-7864-45D1-A61F-B8EF34F56DE6}" destId="{DEF37F7C-9A1F-4781-8D9E-29D9901DE64D}" srcOrd="0" destOrd="0" presId="urn:microsoft.com/office/officeart/2005/8/layout/cycle3"/>
    <dgm:cxn modelId="{4F224789-2A18-4A74-9595-86AB83B392C4}" srcId="{3B35BBD4-05EF-4032-B09F-915B9C473A1E}" destId="{29469A97-B346-4E2B-8392-A81744EFD388}" srcOrd="1" destOrd="0" parTransId="{B9A266D0-85EB-4AA8-874E-8E5206D957A9}" sibTransId="{B9D6554D-2265-4A7B-B509-8DAD9626C35B}"/>
    <dgm:cxn modelId="{01ED4C89-44B2-4F5D-B9EA-B906E22F93E9}" type="presOf" srcId="{3B35BBD4-05EF-4032-B09F-915B9C473A1E}" destId="{D71B4B79-316F-4590-AC58-8E439556F839}" srcOrd="0" destOrd="0" presId="urn:microsoft.com/office/officeart/2005/8/layout/cycle3"/>
    <dgm:cxn modelId="{7858C393-DB6A-4930-9BBD-1711DE2043E3}" type="presOf" srcId="{E32F403B-83C3-4FC4-8871-723C8D6645D6}" destId="{D3A0DFA3-6558-4C91-A326-854E1334C942}" srcOrd="0" destOrd="0" presId="urn:microsoft.com/office/officeart/2005/8/layout/cycle3"/>
    <dgm:cxn modelId="{4021C1A4-7493-47AF-807A-214918FE8D0B}" srcId="{3B35BBD4-05EF-4032-B09F-915B9C473A1E}" destId="{F8C10E3F-046D-40DC-AD9A-2C3216BC5C39}" srcOrd="4" destOrd="0" parTransId="{44E9DA35-F709-4ACB-8615-EB2C7D93ABCD}" sibTransId="{11446AF6-E543-4AB9-A171-EE7F82B559C6}"/>
    <dgm:cxn modelId="{9ACC30B2-9952-400A-8602-8EC945F07C2A}" type="presOf" srcId="{AA0F7560-171A-4873-854C-85BCBEB49CE0}" destId="{BF9A4AAB-1062-4A66-A314-AEE5B63FFA23}" srcOrd="0" destOrd="0" presId="urn:microsoft.com/office/officeart/2005/8/layout/cycle3"/>
    <dgm:cxn modelId="{3F765484-3502-40D6-8287-A83EEB66A5EA}" type="presParOf" srcId="{D71B4B79-316F-4590-AC58-8E439556F839}" destId="{7CEB1BB7-5BFC-4E40-8543-350439FECD87}" srcOrd="0" destOrd="0" presId="urn:microsoft.com/office/officeart/2005/8/layout/cycle3"/>
    <dgm:cxn modelId="{12721FE8-01F8-4F30-878D-F130B778C7A8}" type="presParOf" srcId="{7CEB1BB7-5BFC-4E40-8543-350439FECD87}" destId="{D3A0DFA3-6558-4C91-A326-854E1334C942}" srcOrd="0" destOrd="0" presId="urn:microsoft.com/office/officeart/2005/8/layout/cycle3"/>
    <dgm:cxn modelId="{327A8348-1798-44FC-B9D1-4496DBD121C1}" type="presParOf" srcId="{7CEB1BB7-5BFC-4E40-8543-350439FECD87}" destId="{DEF37F7C-9A1F-4781-8D9E-29D9901DE64D}" srcOrd="1" destOrd="0" presId="urn:microsoft.com/office/officeart/2005/8/layout/cycle3"/>
    <dgm:cxn modelId="{E3BE8F96-47EF-4A69-BC16-A0D5659B2786}" type="presParOf" srcId="{7CEB1BB7-5BFC-4E40-8543-350439FECD87}" destId="{B2204E12-BDB8-4692-BAD1-6D42762E5D69}" srcOrd="2" destOrd="0" presId="urn:microsoft.com/office/officeart/2005/8/layout/cycle3"/>
    <dgm:cxn modelId="{861225F2-F3BC-46CD-AE70-13C848732F30}" type="presParOf" srcId="{7CEB1BB7-5BFC-4E40-8543-350439FECD87}" destId="{BF9A4AAB-1062-4A66-A314-AEE5B63FFA23}" srcOrd="3" destOrd="0" presId="urn:microsoft.com/office/officeart/2005/8/layout/cycle3"/>
    <dgm:cxn modelId="{D7317B23-A3E6-4A27-8866-051008DE53FD}" type="presParOf" srcId="{7CEB1BB7-5BFC-4E40-8543-350439FECD87}" destId="{274CF848-8297-40B5-A882-B93661959083}" srcOrd="4" destOrd="0" presId="urn:microsoft.com/office/officeart/2005/8/layout/cycle3"/>
    <dgm:cxn modelId="{6916A068-3DD3-471F-BADB-2A257C89ACA2}" type="presParOf" srcId="{7CEB1BB7-5BFC-4E40-8543-350439FECD87}" destId="{B7F2363F-7358-4498-8467-990849694BE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 err="1"/>
            <a:t>read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/>
            <a:t>clean </a:t>
          </a:r>
          <a:r>
            <a:rPr lang="de-DE" dirty="0" err="1"/>
            <a:t>data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script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unseen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Built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/>
            <a:t>Run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docker</a:t>
          </a:r>
          <a:r>
            <a:rPr lang="de-DE" dirty="0"/>
            <a:t> (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F7C-9A1F-4781-8D9E-29D9901DE64D}">
      <dsp:nvSpPr>
        <dsp:cNvPr id="0" name=""/>
        <dsp:cNvSpPr/>
      </dsp:nvSpPr>
      <dsp:spPr>
        <a:xfrm>
          <a:off x="1229776" y="-27793"/>
          <a:ext cx="4842383" cy="4842383"/>
        </a:xfrm>
        <a:prstGeom prst="circularArrow">
          <a:avLst>
            <a:gd name="adj1" fmla="val 5544"/>
            <a:gd name="adj2" fmla="val 330680"/>
            <a:gd name="adj3" fmla="val 13786767"/>
            <a:gd name="adj4" fmla="val 17379369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DFA3-6558-4C91-A326-854E1334C942}">
      <dsp:nvSpPr>
        <dsp:cNvPr id="0" name=""/>
        <dsp:cNvSpPr/>
      </dsp:nvSpPr>
      <dsp:spPr>
        <a:xfrm>
          <a:off x="2522519" y="1960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understanding</a:t>
          </a:r>
          <a:endParaRPr lang="en-US" sz="2600" kern="1200" dirty="0"/>
        </a:p>
      </dsp:txBody>
      <dsp:txXfrm>
        <a:off x="2577605" y="57046"/>
        <a:ext cx="2146725" cy="1018276"/>
      </dsp:txXfrm>
    </dsp:sp>
    <dsp:sp modelId="{B2204E12-BDB8-4692-BAD1-6D42762E5D69}">
      <dsp:nvSpPr>
        <dsp:cNvPr id="0" name=""/>
        <dsp:cNvSpPr/>
      </dsp:nvSpPr>
      <dsp:spPr>
        <a:xfrm>
          <a:off x="448643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cleaning</a:t>
          </a:r>
          <a:endParaRPr lang="en-US" sz="2600" kern="1200" dirty="0"/>
        </a:p>
      </dsp:txBody>
      <dsp:txXfrm>
        <a:off x="4541520" y="1483914"/>
        <a:ext cx="2146725" cy="1018276"/>
      </dsp:txXfrm>
    </dsp:sp>
    <dsp:sp modelId="{BF9A4AAB-1062-4A66-A314-AEE5B63FFA23}">
      <dsp:nvSpPr>
        <dsp:cNvPr id="0" name=""/>
        <dsp:cNvSpPr/>
      </dsp:nvSpPr>
      <dsp:spPr>
        <a:xfrm>
          <a:off x="3736285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feature </a:t>
          </a:r>
          <a:r>
            <a:rPr lang="de-DE" sz="2600" kern="1200" dirty="0" err="1"/>
            <a:t>engineering</a:t>
          </a:r>
          <a:endParaRPr lang="en-US" sz="2600" kern="1200" dirty="0"/>
        </a:p>
      </dsp:txBody>
      <dsp:txXfrm>
        <a:off x="3791371" y="3792634"/>
        <a:ext cx="2146725" cy="1018276"/>
      </dsp:txXfrm>
    </dsp:sp>
    <dsp:sp modelId="{274CF848-8297-40B5-A882-B93661959083}">
      <dsp:nvSpPr>
        <dsp:cNvPr id="0" name=""/>
        <dsp:cNvSpPr/>
      </dsp:nvSpPr>
      <dsp:spPr>
        <a:xfrm>
          <a:off x="1308753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model</a:t>
          </a:r>
          <a:r>
            <a:rPr lang="de-DE" sz="2600" kern="1200" dirty="0"/>
            <a:t> </a:t>
          </a:r>
          <a:r>
            <a:rPr lang="de-DE" sz="2600" kern="1200" dirty="0" err="1"/>
            <a:t>training</a:t>
          </a:r>
          <a:endParaRPr lang="en-US" sz="2600" kern="1200" dirty="0"/>
        </a:p>
      </dsp:txBody>
      <dsp:txXfrm>
        <a:off x="1363839" y="3792634"/>
        <a:ext cx="2146725" cy="1018276"/>
      </dsp:txXfrm>
    </dsp:sp>
    <dsp:sp modelId="{B7F2363F-7358-4498-8467-990849694BE7}">
      <dsp:nvSpPr>
        <dsp:cNvPr id="0" name=""/>
        <dsp:cNvSpPr/>
      </dsp:nvSpPr>
      <dsp:spPr>
        <a:xfrm>
          <a:off x="55860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evaluation</a:t>
          </a:r>
          <a:endParaRPr lang="en-US" sz="2600" kern="1200" dirty="0"/>
        </a:p>
      </dsp:txBody>
      <dsp:txXfrm>
        <a:off x="613690" y="1483914"/>
        <a:ext cx="2146725" cy="101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441621" y="0"/>
          <a:ext cx="5005048" cy="330001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75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read</a:t>
          </a:r>
          <a:r>
            <a:rPr lang="de-DE" sz="2500" kern="1200" dirty="0"/>
            <a:t>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65196" y="1054441"/>
        <a:ext cx="1278883" cy="1191132"/>
      </dsp:txXfrm>
    </dsp:sp>
    <dsp:sp modelId="{93C59DB2-D49B-4EB3-B011-F51A1247950F}">
      <dsp:nvSpPr>
        <dsp:cNvPr id="0" name=""/>
        <dsp:cNvSpPr/>
      </dsp:nvSpPr>
      <dsp:spPr>
        <a:xfrm>
          <a:off x="1493764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clean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1558201" y="1054441"/>
        <a:ext cx="1278883" cy="1191132"/>
      </dsp:txXfrm>
    </dsp:sp>
    <dsp:sp modelId="{EA4142BA-7856-4B41-BBFB-7041F1E084F4}">
      <dsp:nvSpPr>
        <dsp:cNvPr id="0" name=""/>
        <dsp:cNvSpPr/>
      </dsp:nvSpPr>
      <dsp:spPr>
        <a:xfrm>
          <a:off x="298676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create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3051206" y="1054441"/>
        <a:ext cx="1278883" cy="1191132"/>
      </dsp:txXfrm>
    </dsp:sp>
    <dsp:sp modelId="{A5FE8FF4-534B-49E2-B1A4-CD9EF2638BAA}">
      <dsp:nvSpPr>
        <dsp:cNvPr id="0" name=""/>
        <dsp:cNvSpPr/>
      </dsp:nvSpPr>
      <dsp:spPr>
        <a:xfrm>
          <a:off x="4479775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scale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4544212" y="1054441"/>
        <a:ext cx="1278883" cy="119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818605" y="0"/>
          <a:ext cx="9277531" cy="390009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5462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Create </a:t>
          </a:r>
          <a:r>
            <a:rPr lang="de-DE" sz="2800" kern="1200" dirty="0" err="1"/>
            <a:t>script</a:t>
          </a:r>
          <a:r>
            <a:rPr lang="de-DE" sz="2800" kern="1200" dirty="0"/>
            <a:t> </a:t>
          </a:r>
          <a:r>
            <a:rPr lang="de-DE" sz="2800" kern="1200" dirty="0" err="1"/>
            <a:t>to</a:t>
          </a:r>
          <a:r>
            <a:rPr lang="de-DE" sz="2800" kern="1200" dirty="0"/>
            <a:t> 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unseen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endParaRPr lang="en-US" sz="2800" kern="1200" dirty="0"/>
        </a:p>
      </dsp:txBody>
      <dsp:txXfrm>
        <a:off x="81617" y="1246181"/>
        <a:ext cx="2475115" cy="1407726"/>
      </dsp:txXfrm>
    </dsp:sp>
    <dsp:sp modelId="{93C59DB2-D49B-4EB3-B011-F51A1247950F}">
      <dsp:nvSpPr>
        <dsp:cNvPr id="0" name=""/>
        <dsp:cNvSpPr/>
      </dsp:nvSpPr>
      <dsp:spPr>
        <a:xfrm>
          <a:off x="2764259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Define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2840414" y="1246181"/>
        <a:ext cx="2475115" cy="1407726"/>
      </dsp:txXfrm>
    </dsp:sp>
    <dsp:sp modelId="{EA4142BA-7856-4B41-BBFB-7041F1E084F4}">
      <dsp:nvSpPr>
        <dsp:cNvPr id="0" name=""/>
        <dsp:cNvSpPr/>
      </dsp:nvSpPr>
      <dsp:spPr>
        <a:xfrm>
          <a:off x="5523057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Built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5599212" y="1246181"/>
        <a:ext cx="2475115" cy="1407726"/>
      </dsp:txXfrm>
    </dsp:sp>
    <dsp:sp modelId="{A5FE8FF4-534B-49E2-B1A4-CD9EF2638BAA}">
      <dsp:nvSpPr>
        <dsp:cNvPr id="0" name=""/>
        <dsp:cNvSpPr/>
      </dsp:nvSpPr>
      <dsp:spPr>
        <a:xfrm>
          <a:off x="8281854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Run </a:t>
          </a:r>
          <a:r>
            <a:rPr lang="de-DE" sz="2800" kern="1200" dirty="0" err="1"/>
            <a:t>the</a:t>
          </a:r>
          <a:r>
            <a:rPr lang="de-DE" sz="2800" kern="1200" dirty="0"/>
            <a:t> </a:t>
          </a:r>
          <a:r>
            <a:rPr lang="de-DE" sz="2800" kern="1200" dirty="0" err="1"/>
            <a:t>docker</a:t>
          </a:r>
          <a:r>
            <a:rPr lang="de-DE" sz="2800" kern="1200" dirty="0"/>
            <a:t> (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unseed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r>
            <a:rPr lang="de-DE" sz="2800" kern="1200" dirty="0"/>
            <a:t>)</a:t>
          </a:r>
          <a:endParaRPr lang="en-US" sz="2800" kern="1200" dirty="0"/>
        </a:p>
      </dsp:txBody>
      <dsp:txXfrm>
        <a:off x="8358009" y="1246181"/>
        <a:ext cx="2475115" cy="140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B451-32F6-47D1-A1E8-0886EBF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E0409-C6C0-485F-99B4-2E9B5523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2CA4D-3CAE-40A4-8691-E23AC79A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766ED-7A01-40F1-B220-9DE9E8D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1E42E-CB47-4E40-BF65-2F8EC97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8CFCE-E3A5-4180-BE08-1AC237D6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78022-F445-44F2-9A64-BD815B7B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B7A98-7D12-4A92-9000-35D19E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A5ACD-500C-4DF4-9C2E-BE97DE4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E8AF8-BA98-4C68-9979-C00B850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BBBEF-A01F-41F2-A0EA-AF9AC857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CAE8-47F0-42CF-A43E-F0639C3C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23024-28B0-4E44-8CF3-37D36D7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CA15-5F0F-4CBA-9556-79BA4F6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D1A32-5F42-40AD-943E-74E37D4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D29B-0BCA-4F26-9D62-3EF966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ABDE0-402C-4D00-8906-354A1165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CA16-DCE5-41D2-8ECE-0D70C9A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83A20-DDEB-43ED-A4B3-3A768812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3080-CD6F-44D1-83D1-4D1A02F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2F53-6753-4C11-8400-612FA10F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B86ED-62F3-4400-8EAD-7CA80F5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C1BA3-CD83-4F8A-819E-4BCE9DF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F703D-9391-4CD6-A7DA-9773BC0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54BF2-2C59-42C4-B1A4-5FE643E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70D0-2722-466B-8446-9547AF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8359-F9EA-4886-B412-B378108C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CC2DD-3ECA-41E5-BA92-0043E06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C4D46-FED9-4778-A760-64F4D0F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FE60E-84E9-4E9D-B4DC-EB359E1E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1533-626C-4238-938E-C9DEF8E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B552E-E3B5-44D9-A4BA-AA6512BE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4126C-4DE4-4156-9799-9634539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FFE4-E5A9-48DD-A7A0-9D8FC882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8FD5F-F9EE-46ED-BE30-6D72E935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DC19E-749E-4328-9106-E02893E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54B9C-7593-4ECE-AE4F-6AF0A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674943-BC10-41BD-9D29-47054361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2298-CD02-42C3-862F-7965BC5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EAA9-7559-4910-B892-C92317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694F3-D539-4123-AE26-516942A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8EEEE-8169-4D3E-B663-66C4503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F2E5E-112E-4AEE-BF7F-26BE781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333A96-BEC7-4486-9096-453D6F2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1C5EC-C4AB-40ED-A0B8-72068FF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D85EF-9EAB-49FF-A227-A683275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A4AE-984A-437F-8CBF-1FE0EC8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FE19-EDFB-4106-8A84-A17AEB9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900B6-8B1D-4581-A5FC-A22CF3B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93518-201C-44B2-9550-87BFE1C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3E29-547B-4447-85E8-8F3CF82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0375-ECA7-4332-9484-08BD2F8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888A-5056-4060-8BF4-67AD870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98ACA-F996-4472-811C-ABDEEF7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0AD3F-9F9B-43D8-BC0E-56893E56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224C0-9CEF-4F9A-A417-DAC332A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289D-7C82-4086-A000-DEFFCF5F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C1AD4-6AF2-44B7-91C8-7A963BB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3C87D-E251-44A1-9245-1BD82E4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396-3100-4D2D-BEBA-B2442A6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2D744-A2CA-4AB2-AA63-410BA4CA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75B98-3DFF-48BC-8694-22286253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8BCBB-97AF-4033-816C-F352EE3E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github.com/samuelstelzer/twitter_sentiment_analysi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ds-lsv/GermEval-2018-Data" TargetMode="Externa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6E154A-BA41-4852-B50C-97D6B2D3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Offensive Tweet Prediction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in R with Docker</a:t>
            </a: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0F183-B847-4359-8144-BE6460B4E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800">
                <a:solidFill>
                  <a:srgbClr val="FFFFFF"/>
                </a:solidFill>
              </a:rPr>
              <a:t>Hands-on Workshop</a:t>
            </a:r>
          </a:p>
          <a:p>
            <a:r>
              <a:rPr lang="de-DE" sz="800">
                <a:solidFill>
                  <a:srgbClr val="FFFFFF"/>
                </a:solidFill>
              </a:rPr>
              <a:t>07.06.19</a:t>
            </a:r>
          </a:p>
          <a:p>
            <a:r>
              <a:rPr lang="de-DE" sz="800">
                <a:solidFill>
                  <a:srgbClr val="FFFFFF"/>
                </a:solidFill>
              </a:rPr>
              <a:t>Samuel Stelzer</a:t>
            </a:r>
          </a:p>
        </p:txBody>
      </p:sp>
    </p:spTree>
    <p:extLst>
      <p:ext uri="{BB962C8B-B14F-4D97-AF65-F5344CB8AC3E}">
        <p14:creationId xmlns:p14="http://schemas.microsoft.com/office/powerpoint/2010/main" val="32823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Modelling (code walk-through)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Short description: what does the code do?</a:t>
            </a:r>
          </a:p>
        </p:txBody>
      </p:sp>
    </p:spTree>
    <p:extLst>
      <p:ext uri="{BB962C8B-B14F-4D97-AF65-F5344CB8AC3E}">
        <p14:creationId xmlns:p14="http://schemas.microsoft.com/office/powerpoint/2010/main" val="4294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I. load libraries and source functions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1EAD1E-8174-4A09-B650-A75E4F92E534}"/>
              </a:ext>
            </a:extLst>
          </p:cNvPr>
          <p:cNvSpPr/>
          <p:nvPr/>
        </p:nvSpPr>
        <p:spPr>
          <a:xfrm>
            <a:off x="9042399" y="2492828"/>
            <a:ext cx="2786743" cy="1629229"/>
          </a:xfrm>
          <a:prstGeom prst="wedgeRectCallout">
            <a:avLst>
              <a:gd name="adj1" fmla="val -188540"/>
              <a:gd name="adj2" fmla="val 23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attach</a:t>
            </a:r>
            <a:r>
              <a:rPr lang="de-DE" sz="2000" dirty="0"/>
              <a:t> </a:t>
            </a:r>
            <a:r>
              <a:rPr lang="de-DE" sz="2000" dirty="0" err="1"/>
              <a:t>packages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workspace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EFC2FCA-B759-4C38-B3AB-CA438FF2B6A3}"/>
              </a:ext>
            </a:extLst>
          </p:cNvPr>
          <p:cNvSpPr/>
          <p:nvPr/>
        </p:nvSpPr>
        <p:spPr>
          <a:xfrm>
            <a:off x="9042399" y="4444999"/>
            <a:ext cx="2786743" cy="1629229"/>
          </a:xfrm>
          <a:prstGeom prst="wedgeRectCallout">
            <a:avLst>
              <a:gd name="adj1" fmla="val -141144"/>
              <a:gd name="adj2" fmla="val 9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feature_creation.R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code in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0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II. read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read tweet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train_raw_df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read.table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"./data/germeval2018.training.txt"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header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 fill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sep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"\t"</a:t>
            </a:r>
            <a:r>
              <a:rPr lang="en-US" sz="2400" dirty="0">
                <a:latin typeface="Consolas" panose="020B0609020204030204" pitchFamily="49" charset="0"/>
              </a:rPr>
              <a:t>,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comment.char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 quote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na.strings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encoding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"UTF-8"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622971" y="4640491"/>
            <a:ext cx="2278742" cy="1194253"/>
          </a:xfrm>
          <a:prstGeom prst="wedgeRectCallout">
            <a:avLst>
              <a:gd name="adj1" fmla="val -242910"/>
              <a:gd name="adj2" fmla="val -419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Usuall</a:t>
            </a:r>
            <a:r>
              <a:rPr lang="de-DE" sz="2000" dirty="0"/>
              <a:t> ‚#‘ but 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73074D-4CC2-4E94-8F90-23075214FD16}"/>
              </a:ext>
            </a:extLst>
          </p:cNvPr>
          <p:cNvSpPr/>
          <p:nvPr/>
        </p:nvSpPr>
        <p:spPr>
          <a:xfrm>
            <a:off x="9622971" y="2540001"/>
            <a:ext cx="2278742" cy="740229"/>
          </a:xfrm>
          <a:prstGeom prst="wedgeRectCallout">
            <a:avLst>
              <a:gd name="adj1" fmla="val -78604"/>
              <a:gd name="adj2" fmla="val 1331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tab-separated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en-US" sz="2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C34022CE-53A8-4504-8761-F0473ABB0699}"/>
              </a:ext>
            </a:extLst>
          </p:cNvPr>
          <p:cNvSpPr/>
          <p:nvPr/>
        </p:nvSpPr>
        <p:spPr>
          <a:xfrm>
            <a:off x="9622971" y="3374571"/>
            <a:ext cx="2278742" cy="1194253"/>
          </a:xfrm>
          <a:prstGeom prst="wedgeRectCallout">
            <a:avLst>
              <a:gd name="adj1" fmla="val -127623"/>
              <a:gd name="adj2" fmla="val 56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008F5AFA-0A48-464A-A2EE-4919FC77348F}"/>
              </a:ext>
            </a:extLst>
          </p:cNvPr>
          <p:cNvSpPr/>
          <p:nvPr/>
        </p:nvSpPr>
        <p:spPr>
          <a:xfrm>
            <a:off x="9622971" y="5929085"/>
            <a:ext cx="2278742" cy="740229"/>
          </a:xfrm>
          <a:prstGeom prst="wedgeRectCallout">
            <a:avLst>
              <a:gd name="adj1" fmla="val -230197"/>
              <a:gd name="adj2" fmla="val -13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 </a:t>
            </a:r>
            <a:r>
              <a:rPr lang="de-DE" sz="2000" dirty="0" err="1"/>
              <a:t>careful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„Umlauts“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III. preprocess 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1. rename columns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names(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) &lt;-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"sentiment"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offense_type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factor variables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535885" y="5175930"/>
            <a:ext cx="2278742" cy="1194253"/>
          </a:xfrm>
          <a:prstGeom prst="wedgeRectCallout">
            <a:avLst>
              <a:gd name="adj1" fmla="val -181764"/>
              <a:gd name="adj2" fmla="val -62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Factor</a:t>
            </a:r>
            <a:r>
              <a:rPr lang="de-DE" sz="2000" dirty="0"/>
              <a:t> variables </a:t>
            </a:r>
            <a:r>
              <a:rPr lang="de-DE" sz="2000" dirty="0" err="1"/>
              <a:t>are</a:t>
            </a:r>
            <a:r>
              <a:rPr lang="de-DE" sz="2000" dirty="0"/>
              <a:t> „</a:t>
            </a:r>
            <a:r>
              <a:rPr lang="de-DE" sz="2000" dirty="0" err="1"/>
              <a:t>categorical</a:t>
            </a:r>
            <a:r>
              <a:rPr lang="de-DE" sz="2000" dirty="0"/>
              <a:t>“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Train-test </a:t>
            </a:r>
            <a:r>
              <a:rPr lang="de-DE" dirty="0" err="1"/>
              <a:t>split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split into training and test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createDataPartition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list=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[-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7924800" y="3429000"/>
            <a:ext cx="2278742" cy="1194253"/>
          </a:xfrm>
          <a:prstGeom prst="wedgeRectCallout">
            <a:avLst>
              <a:gd name="adj1" fmla="val -274758"/>
              <a:gd name="adj2" fmla="val -51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80%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20%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16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IV. create sentiment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tfidf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 dictionaries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sentiment_words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(word, text)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count(sentiment, word, sort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bind_tf_idf</a:t>
            </a:r>
            <a:r>
              <a:rPr lang="en-US" sz="2400" dirty="0">
                <a:latin typeface="Consolas" panose="020B0609020204030204" pitchFamily="49" charset="0"/>
              </a:rPr>
              <a:t>(word, sentiment, n)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mutate(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ifelse</a:t>
            </a:r>
            <a:r>
              <a:rPr lang="en-US" sz="2400" dirty="0">
                <a:latin typeface="Consolas" panose="020B0609020204030204" pitchFamily="49" charset="0"/>
              </a:rPr>
              <a:t>(sentiment ==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"OTHER"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* 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) %&gt;%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arrange(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9593942" y="1335315"/>
            <a:ext cx="2278742" cy="579436"/>
          </a:xfrm>
          <a:prstGeom prst="wedgeRectCallout">
            <a:avLst>
              <a:gd name="adj1" fmla="val -198962"/>
              <a:gd name="adj2" fmla="val 1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pipe</a:t>
            </a:r>
            <a:r>
              <a:rPr lang="de-DE" sz="2000" dirty="0"/>
              <a:t>“ </a:t>
            </a:r>
            <a:r>
              <a:rPr lang="de-DE" sz="2000" dirty="0" err="1"/>
              <a:t>operator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1245CA-FA9E-4AA6-A8F5-479ECBF0A191}"/>
              </a:ext>
            </a:extLst>
          </p:cNvPr>
          <p:cNvSpPr/>
          <p:nvPr/>
        </p:nvSpPr>
        <p:spPr>
          <a:xfrm>
            <a:off x="9593942" y="2087564"/>
            <a:ext cx="2278742" cy="579436"/>
          </a:xfrm>
          <a:prstGeom prst="wedgeRectCallout">
            <a:avLst>
              <a:gd name="adj1" fmla="val -193230"/>
              <a:gd name="adj2" fmla="val 95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tokenize</a:t>
            </a:r>
            <a:endParaRPr lang="en-US" sz="2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247FF94-3C8B-44A1-8E0F-10CE45B44D77}"/>
              </a:ext>
            </a:extLst>
          </p:cNvPr>
          <p:cNvSpPr/>
          <p:nvPr/>
        </p:nvSpPr>
        <p:spPr>
          <a:xfrm>
            <a:off x="9593942" y="2801936"/>
            <a:ext cx="2278742" cy="579436"/>
          </a:xfrm>
          <a:prstGeom prst="wedgeRectCallout">
            <a:avLst>
              <a:gd name="adj1" fmla="val -124440"/>
              <a:gd name="adj2" fmla="val 475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05AB223-0684-4735-BBCC-140D2EDE79E1}"/>
              </a:ext>
            </a:extLst>
          </p:cNvPr>
          <p:cNvSpPr/>
          <p:nvPr/>
        </p:nvSpPr>
        <p:spPr>
          <a:xfrm>
            <a:off x="9593942" y="3476629"/>
            <a:ext cx="2278742" cy="579436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CE781A1A-79D9-4F08-9315-1EA44980327B}"/>
              </a:ext>
            </a:extLst>
          </p:cNvPr>
          <p:cNvSpPr/>
          <p:nvPr/>
        </p:nvSpPr>
        <p:spPr>
          <a:xfrm>
            <a:off x="9593942" y="4151321"/>
            <a:ext cx="2278742" cy="1371363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negative </a:t>
            </a:r>
            <a:r>
              <a:rPr lang="de-DE" sz="2000" dirty="0" err="1"/>
              <a:t>for</a:t>
            </a:r>
            <a:r>
              <a:rPr lang="de-DE" sz="2000" dirty="0"/>
              <a:t> offensive </a:t>
            </a:r>
            <a:r>
              <a:rPr lang="de-DE" sz="2000" dirty="0" err="1"/>
              <a:t>words</a:t>
            </a:r>
            <a:r>
              <a:rPr lang="de-DE" sz="2000" dirty="0"/>
              <a:t> (</a:t>
            </a:r>
            <a:r>
              <a:rPr lang="de-DE" sz="2000" dirty="0" err="1"/>
              <a:t>stopwords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0)</a:t>
            </a:r>
            <a:endParaRPr lang="en-US" sz="2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93942" y="5657620"/>
            <a:ext cx="2278742" cy="579436"/>
          </a:xfrm>
          <a:prstGeom prst="wedgeRectCallout">
            <a:avLst>
              <a:gd name="adj1" fmla="val -300873"/>
              <a:gd name="adj2" fmla="val 3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sort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0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695541" y="738187"/>
            <a:ext cx="2278742" cy="1221241"/>
          </a:xfrm>
          <a:prstGeom prst="wedgeRectCallout">
            <a:avLst>
              <a:gd name="adj1" fmla="val -116796"/>
              <a:gd name="adj2" fmla="val 676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Consecutive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punctuation</a:t>
            </a:r>
            <a:endParaRPr lang="de-DE" sz="2000" dirty="0"/>
          </a:p>
          <a:p>
            <a:pPr algn="ctr"/>
            <a:r>
              <a:rPr lang="de-DE" sz="2000" dirty="0"/>
              <a:t>„…“ „???“ „!!!“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df$consecutive_punctuation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"([[: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punct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:]])\\1"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df$hashtags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df$all_caps_words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"(?:^| )[A-ZÄÖÜ]{4,}"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df$ws_before_punctuation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[;,!\\.\\?] ?[[:alpha:][;,!\\.\\?]]+(?:$| )"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df$non_ascii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"(?![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äöüß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])[^[:ascii:]]"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5B6BEB-DD9C-4B77-B771-1C4EFB4A0CAC}"/>
              </a:ext>
            </a:extLst>
          </p:cNvPr>
          <p:cNvSpPr/>
          <p:nvPr/>
        </p:nvSpPr>
        <p:spPr>
          <a:xfrm>
            <a:off x="9641112" y="5484358"/>
            <a:ext cx="2278742" cy="1221241"/>
          </a:xfrm>
          <a:prstGeom prst="wedgeRectCallout">
            <a:avLst>
              <a:gd name="adj1" fmla="val -125076"/>
              <a:gd name="adj2" fmla="val -22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Non-ASCII </a:t>
            </a:r>
            <a:r>
              <a:rPr lang="de-DE" sz="2000" dirty="0" err="1"/>
              <a:t>characters</a:t>
            </a:r>
            <a:r>
              <a:rPr lang="de-DE" sz="2000" dirty="0"/>
              <a:t> (Emojis), </a:t>
            </a:r>
            <a:r>
              <a:rPr lang="de-DE" sz="2000" dirty="0" err="1"/>
              <a:t>exclude</a:t>
            </a:r>
            <a:r>
              <a:rPr lang="de-DE" sz="2000" dirty="0"/>
              <a:t> Umlauts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F5E5829-BA3F-47C4-B76A-7D689BB5B7C3}"/>
              </a:ext>
            </a:extLst>
          </p:cNvPr>
          <p:cNvSpPr/>
          <p:nvPr/>
        </p:nvSpPr>
        <p:spPr>
          <a:xfrm>
            <a:off x="9641112" y="2332490"/>
            <a:ext cx="2278742" cy="918709"/>
          </a:xfrm>
          <a:prstGeom prst="wedgeRectCallout">
            <a:avLst>
              <a:gd name="adj1" fmla="val -68388"/>
              <a:gd name="adj2" fmla="val 50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hashtags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4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7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df$max_positive_sentiment_tfidf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max_positive_sentiment_tfidf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df$min_positive_sentiment_tfidf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min_positive_sentiment_tfidf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df$negatives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number_of_negatives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7433"/>
              <a:gd name="adj2" fmla="val 700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vectorization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89371"/>
            <a:ext cx="2278742" cy="1429655"/>
          </a:xfrm>
          <a:prstGeom prst="wedgeRectCallout">
            <a:avLst>
              <a:gd name="adj1" fmla="val -165841"/>
              <a:gd name="adj2" fmla="val -24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Feature: maximum positive </a:t>
            </a:r>
            <a:r>
              <a:rPr lang="de-DE" sz="2000" dirty="0" err="1"/>
              <a:t>sentiment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(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4601030"/>
            <a:ext cx="2278742" cy="1816781"/>
          </a:xfrm>
          <a:prstGeom prst="wedgeRectCallout">
            <a:avLst>
              <a:gd name="adj1" fmla="val -204057"/>
              <a:gd name="adj2" fmla="val 132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dictionary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German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sentiments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negative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3686616"/>
            <a:ext cx="2278742" cy="725723"/>
          </a:xfrm>
          <a:prstGeom prst="wedgeRectCallout">
            <a:avLst>
              <a:gd name="adj1" fmla="val -168389"/>
              <a:gd name="adj2" fmla="val -45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analogous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minimum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Content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>
                <a:solidFill>
                  <a:srgbClr val="000000"/>
                </a:solidFill>
              </a:rPr>
              <a:t>Preparations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Problem and 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Modelling (code walk-</a:t>
            </a:r>
            <a:r>
              <a:rPr lang="de-DE" sz="2000" dirty="0" err="1">
                <a:solidFill>
                  <a:srgbClr val="000000"/>
                </a:solidFill>
              </a:rPr>
              <a:t>through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Appendix: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7531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scale and center training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preProcess</a:t>
            </a:r>
            <a:r>
              <a:rPr lang="en-US" sz="2400" dirty="0">
                <a:latin typeface="Consolas" panose="020B0609020204030204" pitchFamily="49" charset="0"/>
              </a:rPr>
              <a:t>(train, method =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"center"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"scale"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train &lt;- predict(scaler, train)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test &lt;- predict(scaler, test)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saveRDS</a:t>
            </a:r>
            <a:r>
              <a:rPr lang="en-US" sz="2400" dirty="0">
                <a:latin typeface="Consolas" panose="020B0609020204030204" pitchFamily="49" charset="0"/>
              </a:rPr>
              <a:t>(scaler,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(0-mean, </a:t>
            </a:r>
            <a:r>
              <a:rPr lang="de-DE" dirty="0" err="1"/>
              <a:t>unit-std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04057"/>
              <a:gd name="adj2" fmla="val 88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scaler</a:t>
            </a:r>
            <a:r>
              <a:rPr lang="de-DE" sz="2000" dirty="0"/>
              <a:t> on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preProcess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745694"/>
            <a:ext cx="2278742" cy="1429655"/>
          </a:xfrm>
          <a:prstGeom prst="wedgeRectCallout">
            <a:avLst>
              <a:gd name="adj1" fmla="val -190681"/>
              <a:gd name="adj2" fmla="val -27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and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10674"/>
            <a:ext cx="2278742" cy="1429655"/>
          </a:xfrm>
          <a:prstGeom prst="wedgeRectCallout">
            <a:avLst>
              <a:gd name="adj1" fmla="val -181764"/>
              <a:gd name="adj2" fmla="val -64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</a:t>
            </a:r>
            <a:r>
              <a:rPr lang="de-DE" sz="1600" dirty="0" err="1">
                <a:latin typeface="Consolas" panose="020B0609020204030204" pitchFamily="49" charset="0"/>
              </a:rPr>
              <a:t>scaler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unseen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3. define train control and tune grid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trainControl</a:t>
            </a:r>
            <a:r>
              <a:rPr lang="en-US" sz="2400" dirty="0">
                <a:latin typeface="Consolas" panose="020B0609020204030204" pitchFamily="49" charset="0"/>
              </a:rPr>
              <a:t>(method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"cv"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number = 5,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classProbs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expand.grid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eta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gamma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subsample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0.9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29535"/>
              <a:gd name="adj2" fmla="val 8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5-fold </a:t>
            </a:r>
            <a:r>
              <a:rPr lang="de-DE" sz="2000" dirty="0" err="1"/>
              <a:t>cross</a:t>
            </a:r>
            <a:r>
              <a:rPr lang="de-DE" sz="2000" dirty="0"/>
              <a:t>-validation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147326"/>
            <a:ext cx="2278742" cy="2915895"/>
          </a:xfrm>
          <a:prstGeom prst="wedgeRectCallout">
            <a:avLst>
              <a:gd name="adj1" fmla="val -91954"/>
              <a:gd name="adj2" fmla="val 1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try</a:t>
            </a:r>
            <a:r>
              <a:rPr lang="de-DE" sz="2000" dirty="0"/>
              <a:t> all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combinations</a:t>
            </a:r>
            <a:r>
              <a:rPr lang="de-DE" sz="2000" dirty="0"/>
              <a:t> and </a:t>
            </a:r>
            <a:r>
              <a:rPr lang="de-DE" sz="2000" dirty="0" err="1"/>
              <a:t>keep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)</a:t>
            </a:r>
            <a:endParaRPr lang="de-DE" sz="2000" dirty="0">
              <a:latin typeface="Calibri "/>
            </a:endParaRPr>
          </a:p>
          <a:p>
            <a:pPr algn="ctr"/>
            <a:r>
              <a:rPr lang="de-DE" sz="2000" dirty="0">
                <a:latin typeface="Calibri "/>
                <a:sym typeface="Wingdings" panose="05000000000000000000" pitchFamily="2" charset="2"/>
              </a:rPr>
              <a:t> Start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around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default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adjust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each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iteration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1320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4. fit model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fit &lt;- train(sentiment ~ .,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data = train,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tuneGrid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tuneLength</a:t>
            </a:r>
            <a:r>
              <a:rPr lang="en-US" sz="2400" dirty="0">
                <a:latin typeface="Consolas" panose="020B0609020204030204" pitchFamily="49" charset="0"/>
              </a:rPr>
              <a:t> = 10)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316159"/>
              <a:gd name="adj2" fmla="val 83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3429000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1895253"/>
            <a:ext cx="2278742" cy="1429655"/>
          </a:xfrm>
          <a:prstGeom prst="wedgeRectCallout">
            <a:avLst>
              <a:gd name="adj1" fmla="val -223802"/>
              <a:gd name="adj2" fmla="val -1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Target variable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sentiment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B64D064-35B9-4893-A2DE-932C13A05AE7}"/>
              </a:ext>
            </a:extLst>
          </p:cNvPr>
          <p:cNvSpPr/>
          <p:nvPr/>
        </p:nvSpPr>
        <p:spPr>
          <a:xfrm>
            <a:off x="9521370" y="5579799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5. testing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 &lt;- predict(fit, test)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print metrics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prec</a:t>
            </a:r>
            <a:r>
              <a:rPr lang="en-US" sz="2400" dirty="0">
                <a:latin typeface="Consolas" panose="020B0609020204030204" pitchFamily="49" charset="0"/>
              </a:rPr>
              <a:t> &lt;- precision(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rec &lt;- recall(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f1 &lt;- </a:t>
            </a:r>
            <a:r>
              <a:rPr lang="en-US" sz="2400" dirty="0" err="1">
                <a:latin typeface="Consolas" panose="020B0609020204030204" pitchFamily="49" charset="0"/>
              </a:rPr>
              <a:t>F_meas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conf_matrix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confusionMatrix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saveRDS</a:t>
            </a:r>
            <a:r>
              <a:rPr lang="fr-FR" sz="2400" dirty="0">
                <a:latin typeface="Consolas" panose="020B0609020204030204" pitchFamily="49" charset="0"/>
              </a:rPr>
              <a:t>(fit, paste0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("./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latin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2755446"/>
          </a:xfrm>
          <a:prstGeom prst="wedgeRectCallout">
            <a:avLst>
              <a:gd name="adj1" fmla="val -188133"/>
              <a:gd name="adj2" fmla="val 1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r>
              <a:rPr lang="de-DE" sz="2000" dirty="0"/>
              <a:t> (</a:t>
            </a:r>
            <a:r>
              <a:rPr lang="de-DE" sz="1600" dirty="0">
                <a:latin typeface="Consolas" panose="020B0609020204030204" pitchFamily="49" charset="0"/>
              </a:rPr>
              <a:t>fit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60685"/>
            <a:ext cx="2278742" cy="1612901"/>
          </a:xfrm>
          <a:prstGeom prst="wedgeRectCallout">
            <a:avLst>
              <a:gd name="adj1" fmla="val -163929"/>
              <a:gd name="adj2" fmla="val -4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How to deploy the trained model to predict new data</a:t>
            </a:r>
          </a:p>
        </p:txBody>
      </p:sp>
    </p:spTree>
    <p:extLst>
      <p:ext uri="{BB962C8B-B14F-4D97-AF65-F5344CB8AC3E}">
        <p14:creationId xmlns:p14="http://schemas.microsoft.com/office/powerpoint/2010/main" val="145189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66165"/>
              </p:ext>
            </p:extLst>
          </p:nvPr>
        </p:nvGraphicFramePr>
        <p:xfrm>
          <a:off x="566056" y="1838042"/>
          <a:ext cx="10914743" cy="390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9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options(warn=-1)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(library(caret))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dplyr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tidytext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data.table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stringr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732190"/>
          </a:xfrm>
          <a:prstGeom prst="wedgeRectCallout">
            <a:avLst>
              <a:gd name="adj1" fmla="val -284038"/>
              <a:gd name="adj2" fmla="val 454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Rscript.exe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located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Docker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023695"/>
            <a:ext cx="2278742" cy="2349891"/>
          </a:xfrm>
          <a:prstGeom prst="wedgeRectCallout">
            <a:avLst>
              <a:gd name="adj1" fmla="val -187604"/>
              <a:gd name="adj2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Source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feature </a:t>
            </a:r>
            <a:r>
              <a:rPr lang="de-DE" sz="2000" dirty="0" err="1"/>
              <a:t>creation</a:t>
            </a:r>
            <a:r>
              <a:rPr lang="de-DE" sz="2000" dirty="0"/>
              <a:t> (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dictionaries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2422E904-BC1E-4B31-B4FE-CB51B660279F}"/>
              </a:ext>
            </a:extLst>
          </p:cNvPr>
          <p:cNvSpPr/>
          <p:nvPr/>
        </p:nvSpPr>
        <p:spPr>
          <a:xfrm>
            <a:off x="9521370" y="2194410"/>
            <a:ext cx="2278742" cy="1732190"/>
          </a:xfrm>
          <a:prstGeom prst="wedgeRectCallout">
            <a:avLst>
              <a:gd name="adj1" fmla="val -285242"/>
              <a:gd name="adj2" fmla="val -31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Suppress</a:t>
            </a:r>
            <a:r>
              <a:rPr lang="de-DE" sz="2000" dirty="0"/>
              <a:t> </a:t>
            </a:r>
            <a:r>
              <a:rPr lang="de-DE" sz="2000" dirty="0" err="1"/>
              <a:t>warnings</a:t>
            </a:r>
            <a:r>
              <a:rPr lang="de-DE" sz="2000" dirty="0"/>
              <a:t> and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4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commandArgs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trailingOnly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text &lt;-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(text,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create_features</a:t>
            </a:r>
            <a:r>
              <a:rPr lang="en-US" sz="24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predict(scaler, 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df[,2:ncol(df)]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result &lt;- predict(model, df)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print(paste(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"Prediction for tweet:"</a:t>
            </a:r>
            <a:r>
              <a:rPr lang="en-US" sz="2400" dirty="0">
                <a:latin typeface="Consolas" panose="020B0609020204030204" pitchFamily="49" charset="0"/>
              </a:rPr>
              <a:t>, text,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- "</a:t>
            </a:r>
            <a:r>
              <a:rPr lang="en-US" sz="2400" dirty="0">
                <a:latin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as.character</a:t>
            </a:r>
            <a:r>
              <a:rPr lang="en-US" sz="2400" dirty="0">
                <a:latin typeface="Consolas" panose="020B0609020204030204" pitchFamily="49" charset="0"/>
              </a:rPr>
              <a:t>(result)))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60499"/>
          </a:xfrm>
          <a:prstGeom prst="wedgeRectCallout">
            <a:avLst>
              <a:gd name="adj1" fmla="val -171680"/>
              <a:gd name="adj2" fmla="val 63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accept</a:t>
            </a:r>
            <a:r>
              <a:rPr lang="de-DE" sz="2000" dirty="0"/>
              <a:t> </a:t>
            </a:r>
            <a:r>
              <a:rPr lang="de-DE" sz="2000" dirty="0" err="1"/>
              <a:t>agrument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1600" dirty="0" err="1">
                <a:latin typeface="Consolas" panose="020B0609020204030204" pitchFamily="49" charset="0"/>
              </a:rPr>
              <a:t>args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5696712"/>
            <a:ext cx="2278742" cy="722594"/>
          </a:xfrm>
          <a:prstGeom prst="wedgeRectCallout">
            <a:avLst>
              <a:gd name="adj1" fmla="val -92101"/>
              <a:gd name="adj2" fmla="val 2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Print </a:t>
            </a:r>
            <a:r>
              <a:rPr lang="de-DE" sz="2000" dirty="0" err="1"/>
              <a:t>result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2043189"/>
            <a:ext cx="2278742" cy="1088853"/>
          </a:xfrm>
          <a:prstGeom prst="wedgeRectCallout">
            <a:avLst>
              <a:gd name="adj1" fmla="val -162049"/>
              <a:gd name="adj2" fmla="val -5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Load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(</a:t>
            </a:r>
            <a:r>
              <a:rPr lang="de-DE" sz="2000" dirty="0" err="1"/>
              <a:t>scaler</a:t>
            </a:r>
            <a:r>
              <a:rPr lang="de-DE" sz="2000" dirty="0"/>
              <a:t>, </a:t>
            </a:r>
            <a:r>
              <a:rPr lang="de-DE" sz="2000" dirty="0" err="1"/>
              <a:t>XGBoost</a:t>
            </a:r>
            <a:r>
              <a:rPr lang="de-DE" sz="2000" dirty="0"/>
              <a:t> fit)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41DC17D-489F-44CB-9E01-80CD5208092B}"/>
              </a:ext>
            </a:extLst>
          </p:cNvPr>
          <p:cNvSpPr/>
          <p:nvPr/>
        </p:nvSpPr>
        <p:spPr>
          <a:xfrm>
            <a:off x="9521370" y="3346947"/>
            <a:ext cx="2278742" cy="1184245"/>
          </a:xfrm>
          <a:prstGeom prst="wedgeRectCallout">
            <a:avLst>
              <a:gd name="adj1" fmla="val -98246"/>
              <a:gd name="adj2" fmla="val -15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data.frame</a:t>
            </a:r>
            <a:r>
              <a:rPr lang="de-DE" sz="2000" dirty="0"/>
              <a:t> and 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create_features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4752655"/>
            <a:ext cx="2278742" cy="722594"/>
          </a:xfrm>
          <a:prstGeom prst="wedgeRectCallout">
            <a:avLst>
              <a:gd name="adj1" fmla="val -231744"/>
              <a:gd name="adj2" fmla="val 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Classify</a:t>
            </a:r>
            <a:r>
              <a:rPr lang="de-DE" sz="2000" dirty="0">
                <a:solidFill>
                  <a:schemeClr val="tx1"/>
                </a:solidFill>
              </a:rPr>
              <a:t> tweet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r-base:3.6.0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copy files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COPY .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WORKDIR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install packages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install_packages.R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define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ENTRYPOINT ["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predict_tweet.R</a:t>
            </a:r>
            <a:r>
              <a:rPr lang="en-US" sz="2400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Define</a:t>
            </a:r>
            <a:r>
              <a:rPr lang="de-DE" dirty="0"/>
              <a:t> a Docker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951611"/>
          </a:xfrm>
          <a:prstGeom prst="wedgeRectCallout">
            <a:avLst>
              <a:gd name="adj1" fmla="val -303699"/>
              <a:gd name="adj2" fmla="val 150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Install</a:t>
            </a:r>
            <a:r>
              <a:rPr lang="de-DE" sz="2000" dirty="0"/>
              <a:t> R </a:t>
            </a:r>
            <a:r>
              <a:rPr lang="de-DE" sz="2000" dirty="0" err="1"/>
              <a:t>version</a:t>
            </a:r>
            <a:r>
              <a:rPr lang="de-DE" sz="2000" dirty="0"/>
              <a:t> 3.6.0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618412"/>
            <a:ext cx="2278742" cy="1965267"/>
          </a:xfrm>
          <a:prstGeom prst="wedgeRectCallout">
            <a:avLst>
              <a:gd name="adj1" fmla="val -147076"/>
              <a:gd name="adj2" fmla="val 39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Set </a:t>
            </a:r>
            <a:r>
              <a:rPr lang="de-DE" sz="2000" dirty="0" err="1"/>
              <a:t>entrypoint</a:t>
            </a:r>
            <a:r>
              <a:rPr lang="de-DE" sz="2000" dirty="0"/>
              <a:t> (</a:t>
            </a:r>
            <a:r>
              <a:rPr lang="de-DE" sz="2000" dirty="0" err="1"/>
              <a:t>this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executed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1513710"/>
            <a:ext cx="2278742" cy="1586979"/>
          </a:xfrm>
          <a:prstGeom prst="wedgeRectCallout">
            <a:avLst>
              <a:gd name="adj1" fmla="val -265980"/>
              <a:gd name="adj2" fmla="val 91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Copy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usr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local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</a:rPr>
              <a:t>/ </a:t>
            </a:r>
            <a:r>
              <a:rPr lang="de-DE" sz="2000" dirty="0"/>
              <a:t>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directory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3297664"/>
            <a:ext cx="2278742" cy="1123774"/>
          </a:xfrm>
          <a:prstGeom prst="wedgeRectCallout">
            <a:avLst>
              <a:gd name="adj1" fmla="val -129821"/>
              <a:gd name="adj2" fmla="val 92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</a:t>
            </a:r>
            <a:r>
              <a:rPr lang="de-D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install_packages.R</a:t>
            </a:r>
            <a:endParaRPr 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install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requirements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</a:t>
            </a:r>
            <a:r>
              <a:rPr lang="en-US" sz="2400" dirty="0"/>
              <a:t>un command line tool (as admin)</a:t>
            </a:r>
          </a:p>
          <a:p>
            <a:r>
              <a:rPr lang="en-US" sz="2400" dirty="0"/>
              <a:t>Navigate to the folder where the repository was cloned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&lt;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path_to_git_repo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twitter_sentiment_analysis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 </a:t>
            </a:r>
          </a:p>
          <a:p>
            <a:endParaRPr lang="en-US" sz="2400" dirty="0"/>
          </a:p>
          <a:p>
            <a:r>
              <a:rPr lang="en-US" sz="2400" dirty="0"/>
              <a:t>Build the docker (will take several minutes, downloading R and packages)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build -t predict 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0A068338-4DF3-44E6-A6FF-EDCA93CAFA54}"/>
              </a:ext>
            </a:extLst>
          </p:cNvPr>
          <p:cNvSpPr/>
          <p:nvPr/>
        </p:nvSpPr>
        <p:spPr>
          <a:xfrm>
            <a:off x="285930" y="4956049"/>
            <a:ext cx="1314270" cy="1408176"/>
          </a:xfrm>
          <a:prstGeom prst="wedgeRectCallout">
            <a:avLst>
              <a:gd name="adj1" fmla="val 85689"/>
              <a:gd name="adj2" fmla="val -115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Build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7BA5BDBE-E455-4AA5-9641-21CC809F943D}"/>
              </a:ext>
            </a:extLst>
          </p:cNvPr>
          <p:cNvSpPr/>
          <p:nvPr/>
        </p:nvSpPr>
        <p:spPr>
          <a:xfrm>
            <a:off x="1819074" y="4956049"/>
            <a:ext cx="1314270" cy="1408176"/>
          </a:xfrm>
          <a:prstGeom prst="wedgeRectCallout">
            <a:avLst>
              <a:gd name="adj1" fmla="val 21680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a </a:t>
            </a:r>
            <a:r>
              <a:rPr lang="de-DE" sz="2000" dirty="0" err="1"/>
              <a:t>name</a:t>
            </a:r>
            <a:r>
              <a:rPr lang="de-DE" sz="2000" dirty="0"/>
              <a:t> (tag)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566465F2-43AF-45C7-9EF1-DDD6CDB95857}"/>
              </a:ext>
            </a:extLst>
          </p:cNvPr>
          <p:cNvSpPr/>
          <p:nvPr/>
        </p:nvSpPr>
        <p:spPr>
          <a:xfrm>
            <a:off x="3352218" y="4956049"/>
            <a:ext cx="2253054" cy="1408176"/>
          </a:xfrm>
          <a:prstGeom prst="wedgeRectCallout">
            <a:avLst>
              <a:gd name="adj1" fmla="val -27022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Path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Dockerfile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)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F0262-FE2F-4BCA-9441-7CE897EE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1" r="38589"/>
          <a:stretch/>
        </p:blipFill>
        <p:spPr>
          <a:xfrm>
            <a:off x="5824146" y="4197096"/>
            <a:ext cx="6118479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Preparations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Installing Tools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61539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sz="2400" dirty="0"/>
              <a:t>Run the Docker image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run predict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[1] "Prediction for tweet: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-  OFFENSE"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Predict</a:t>
            </a:r>
            <a:r>
              <a:rPr lang="de-DE" dirty="0"/>
              <a:t> an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utterace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5E02921E-F5C3-4320-80B0-5A85566C20DB}"/>
              </a:ext>
            </a:extLst>
          </p:cNvPr>
          <p:cNvSpPr/>
          <p:nvPr/>
        </p:nvSpPr>
        <p:spPr>
          <a:xfrm>
            <a:off x="1136322" y="2231137"/>
            <a:ext cx="2283534" cy="1408176"/>
          </a:xfrm>
          <a:prstGeom prst="wedgeRectCallout">
            <a:avLst>
              <a:gd name="adj1" fmla="val 2900"/>
              <a:gd name="adj2" fmla="val 649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7CD8746-D956-4818-82B8-C9107215C95E}"/>
              </a:ext>
            </a:extLst>
          </p:cNvPr>
          <p:cNvSpPr/>
          <p:nvPr/>
        </p:nvSpPr>
        <p:spPr>
          <a:xfrm>
            <a:off x="4361688" y="2231137"/>
            <a:ext cx="2054352" cy="1408176"/>
          </a:xfrm>
          <a:prstGeom prst="wedgeRectCallout">
            <a:avLst>
              <a:gd name="adj1" fmla="val 16114"/>
              <a:gd name="adj2" fmla="val 60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new</a:t>
            </a:r>
            <a:r>
              <a:rPr lang="de-DE" sz="2000" dirty="0"/>
              <a:t> tweet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argument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A63805-44FA-45DB-9AF6-58F207A45FAF}"/>
              </a:ext>
            </a:extLst>
          </p:cNvPr>
          <p:cNvSpPr/>
          <p:nvPr/>
        </p:nvSpPr>
        <p:spPr>
          <a:xfrm>
            <a:off x="5913120" y="5181601"/>
            <a:ext cx="2054352" cy="1408176"/>
          </a:xfrm>
          <a:prstGeom prst="wedgeRectCallout">
            <a:avLst>
              <a:gd name="adj1" fmla="val 31693"/>
              <a:gd name="adj2" fmla="val -67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Output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7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Appendix: Troubleshooting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Norton Security / Docker Settings</a:t>
            </a:r>
          </a:p>
        </p:txBody>
      </p:sp>
    </p:spTree>
    <p:extLst>
      <p:ext uri="{BB962C8B-B14F-4D97-AF65-F5344CB8AC3E}">
        <p14:creationId xmlns:p14="http://schemas.microsoft.com/office/powerpoint/2010/main" val="831476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Mit user-Admin </a:t>
            </a:r>
            <a:r>
              <a:rPr lang="de-DE" sz="2400" dirty="0" err="1"/>
              <a:t>account</a:t>
            </a:r>
            <a:r>
              <a:rPr lang="de-DE" sz="2400" dirty="0"/>
              <a:t> anmelden</a:t>
            </a:r>
          </a:p>
          <a:p>
            <a:r>
              <a:rPr lang="de-DE" sz="2400" dirty="0"/>
              <a:t>Norton Security öffnen</a:t>
            </a:r>
          </a:p>
          <a:p>
            <a:r>
              <a:rPr lang="de-DE" sz="2400" dirty="0"/>
              <a:t>Einstellungen wählen</a:t>
            </a:r>
          </a:p>
          <a:p>
            <a:r>
              <a:rPr lang="en-US" sz="2400" dirty="0"/>
              <a:t>Firewall </a:t>
            </a:r>
            <a:r>
              <a:rPr lang="en-US" sz="2400" dirty="0" err="1"/>
              <a:t>Einstellungen</a:t>
            </a:r>
            <a:r>
              <a:rPr lang="en-US" sz="2400" dirty="0"/>
              <a:t> </a:t>
            </a:r>
            <a:r>
              <a:rPr lang="en-US" sz="2400" dirty="0" err="1"/>
              <a:t>öffnen</a:t>
            </a:r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E4A25A6-61DB-4CA9-A562-05282F2C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t="7509" r="14227" b="88088"/>
          <a:stretch/>
        </p:blipFill>
        <p:spPr>
          <a:xfrm>
            <a:off x="3999123" y="2864385"/>
            <a:ext cx="3471525" cy="26971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0EDC47-D9A6-49DE-B997-8E687F893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28957" r="33430" b="25360"/>
          <a:stretch/>
        </p:blipFill>
        <p:spPr>
          <a:xfrm>
            <a:off x="1233888" y="3646984"/>
            <a:ext cx="4384714" cy="279828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54EB64-7B1C-4FFB-BDBA-791DE02886BC}"/>
              </a:ext>
            </a:extLst>
          </p:cNvPr>
          <p:cNvSpPr/>
          <p:nvPr/>
        </p:nvSpPr>
        <p:spPr>
          <a:xfrm>
            <a:off x="1255923" y="4417764"/>
            <a:ext cx="2192357" cy="757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AD11C3F-5542-4538-BC2F-75EBA70B101D}"/>
              </a:ext>
            </a:extLst>
          </p:cNvPr>
          <p:cNvSpPr/>
          <p:nvPr/>
        </p:nvSpPr>
        <p:spPr>
          <a:xfrm>
            <a:off x="5221371" y="2823202"/>
            <a:ext cx="987405" cy="310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4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Zum Reiter </a:t>
            </a:r>
            <a:r>
              <a:rPr lang="de-DE" sz="2400" dirty="0" err="1"/>
              <a:t>Datenverkehrregel</a:t>
            </a:r>
            <a:endParaRPr lang="de-DE" sz="2400" dirty="0"/>
          </a:p>
          <a:p>
            <a:r>
              <a:rPr lang="de-DE" sz="2400" dirty="0"/>
              <a:t>Regel ‚Hinzufügen‘ klicken</a:t>
            </a:r>
          </a:p>
          <a:p>
            <a:r>
              <a:rPr lang="de-DE" sz="2400" dirty="0"/>
              <a:t>Zulassen </a:t>
            </a:r>
            <a:r>
              <a:rPr lang="de-DE" sz="2400" dirty="0">
                <a:sym typeface="Wingdings" panose="05000000000000000000" pitchFamily="2" charset="2"/>
              </a:rPr>
              <a:t> Weiter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Verbindungen zu und von anderen Computern  Weiter</a:t>
            </a:r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0A9383-6BAE-4089-BEE0-6D36CFFF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5185930"/>
            <a:ext cx="4772691" cy="543001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4B1981-72DD-4530-8701-09B66C4B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3317985"/>
            <a:ext cx="64588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9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Nur folgende Computer und Sites </a:t>
            </a:r>
            <a:r>
              <a:rPr lang="de-DE" sz="2400" dirty="0">
                <a:sym typeface="Wingdings" panose="05000000000000000000" pitchFamily="2" charset="2"/>
              </a:rPr>
              <a:t> Einzeln  10.0.75.0 bis 10.0.75.2  OK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Weiter 				  		      Weiter bis Dialogende</a:t>
            </a: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C23C7F-E3CA-4147-83CF-941928879D1D}"/>
              </a:ext>
            </a:extLst>
          </p:cNvPr>
          <p:cNvGrpSpPr/>
          <p:nvPr/>
        </p:nvGrpSpPr>
        <p:grpSpPr>
          <a:xfrm>
            <a:off x="504022" y="2372567"/>
            <a:ext cx="6885542" cy="4120308"/>
            <a:chOff x="1189822" y="2372567"/>
            <a:chExt cx="6885542" cy="4120308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1AE262B-33E2-40FA-B1B4-189CF0A84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2976" r="3365" b="16929"/>
            <a:stretch/>
          </p:blipFill>
          <p:spPr>
            <a:xfrm>
              <a:off x="1189822" y="2372567"/>
              <a:ext cx="6885542" cy="412030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254EB64-7B1C-4FFB-BDBA-791DE02886BC}"/>
                </a:ext>
              </a:extLst>
            </p:cNvPr>
            <p:cNvSpPr/>
            <p:nvPr/>
          </p:nvSpPr>
          <p:spPr>
            <a:xfrm>
              <a:off x="1189822" y="3745734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37ACB5C-F575-4A8A-B95D-3B7C87C64D09}"/>
                </a:ext>
              </a:extLst>
            </p:cNvPr>
            <p:cNvSpPr/>
            <p:nvPr/>
          </p:nvSpPr>
          <p:spPr>
            <a:xfrm>
              <a:off x="3903643" y="508795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3B5F1D9-1864-42A5-A7CC-5D48362E4CA3}"/>
                </a:ext>
              </a:extLst>
            </p:cNvPr>
            <p:cNvSpPr/>
            <p:nvPr/>
          </p:nvSpPr>
          <p:spPr>
            <a:xfrm>
              <a:off x="3903642" y="384488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92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</a:t>
            </a:r>
            <a:r>
              <a:rPr lang="de-DE" sz="2400" dirty="0" err="1"/>
              <a:t>Expose</a:t>
            </a:r>
            <a:r>
              <a:rPr lang="de-DE" sz="2400" dirty="0"/>
              <a:t> </a:t>
            </a:r>
            <a:r>
              <a:rPr lang="de-DE" sz="2400" dirty="0" err="1"/>
              <a:t>daemon</a:t>
            </a:r>
            <a:r>
              <a:rPr lang="de-DE" sz="2400" dirty="0"/>
              <a:t>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Expose</a:t>
            </a:r>
            <a:r>
              <a:rPr lang="de-DE" dirty="0"/>
              <a:t> </a:t>
            </a:r>
            <a:r>
              <a:rPr lang="de-DE" dirty="0" err="1"/>
              <a:t>Daemon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5" cy="1717739"/>
            <a:chOff x="7782646" y="1027906"/>
            <a:chExt cx="3202830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6" y="2495130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A0F8C66-1EAA-42E7-87E7-DB8F9F9E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5" y="3266851"/>
            <a:ext cx="6748849" cy="3586386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4FA0F4-BAB4-4774-8C6C-5DF9A16FD57F}"/>
              </a:ext>
            </a:extLst>
          </p:cNvPr>
          <p:cNvSpPr/>
          <p:nvPr/>
        </p:nvSpPr>
        <p:spPr>
          <a:xfrm>
            <a:off x="2980944" y="6117335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C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Shared</a:t>
            </a:r>
            <a:r>
              <a:rPr lang="de-DE" dirty="0"/>
              <a:t> Drives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4" cy="1717739"/>
            <a:chOff x="7782647" y="1027906"/>
            <a:chExt cx="3202829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7" y="2495131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84507E93-9069-499B-AB32-1407E03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08" b="1668"/>
          <a:stretch/>
        </p:blipFill>
        <p:spPr>
          <a:xfrm>
            <a:off x="1192198" y="3216723"/>
            <a:ext cx="6729330" cy="3375659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73BA92-BFCA-43FF-A396-D3B82A7A808E}"/>
              </a:ext>
            </a:extLst>
          </p:cNvPr>
          <p:cNvSpPr/>
          <p:nvPr/>
        </p:nvSpPr>
        <p:spPr>
          <a:xfrm>
            <a:off x="3319272" y="4904552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Taskmanager als Admin ausführen</a:t>
            </a:r>
          </a:p>
          <a:p>
            <a:r>
              <a:rPr lang="de-DE" sz="2400" dirty="0"/>
              <a:t>Im Reiter Dienste „Docker Desktop“</a:t>
            </a:r>
          </a:p>
          <a:p>
            <a:r>
              <a:rPr lang="de-DE" sz="2400" dirty="0" err="1"/>
              <a:t>Rechstklick</a:t>
            </a:r>
            <a:endParaRPr lang="de-DE" sz="2400" dirty="0"/>
          </a:p>
          <a:p>
            <a:r>
              <a:rPr lang="de-DE" sz="2400" dirty="0"/>
              <a:t>Neu starten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Restart Service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A7E607-44BF-457E-9CC0-96544DBB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99" y="1589102"/>
            <a:ext cx="5333256" cy="472720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AD309E9-E8CB-477C-9609-8BD921823CB4}"/>
              </a:ext>
            </a:extLst>
          </p:cNvPr>
          <p:cNvSpPr/>
          <p:nvPr/>
        </p:nvSpPr>
        <p:spPr>
          <a:xfrm>
            <a:off x="8559561" y="5215231"/>
            <a:ext cx="1124266" cy="1514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Installing R and Docker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000000"/>
                </a:solidFill>
              </a:rPr>
              <a:t>Download and install R: </a:t>
            </a:r>
            <a:br>
              <a:rPr lang="de-DE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  <a:hlinkClick r:id="rId3"/>
              </a:rPr>
              <a:t>https://cran.r-project.org/bin/windows/base/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Download and install Rstudio: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  <a:hlinkClick r:id="rId4"/>
              </a:rPr>
              <a:t>https://www.rstudio.com/products/rstudio/download/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Download Docker Desktop and register account: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  <a:hlinkClick r:id="rId5"/>
              </a:rPr>
              <a:t>https://docs.docker.com/docker-for-windows/install/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Download data: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de-DE" sz="2000" u="sng">
                <a:solidFill>
                  <a:srgbClr val="000000"/>
                </a:solidFill>
                <a:hlinkClick r:id="rId6"/>
              </a:rPr>
              <a:t>https://github.com/uds-lsv/GermEval-2018-Data</a:t>
            </a:r>
            <a:endParaRPr lang="de-DE" sz="2000" u="sng">
              <a:solidFill>
                <a:srgbClr val="000000"/>
              </a:solidFill>
            </a:endParaRPr>
          </a:p>
          <a:p>
            <a:r>
              <a:rPr lang="de-DE" sz="2000">
                <a:solidFill>
                  <a:srgbClr val="000000"/>
                </a:solidFill>
              </a:rPr>
              <a:t>Clone project:</a:t>
            </a:r>
            <a:br>
              <a:rPr lang="de-DE" sz="2000">
                <a:solidFill>
                  <a:srgbClr val="000000"/>
                </a:solidFill>
              </a:rPr>
            </a:br>
            <a:r>
              <a:rPr lang="de-DE" sz="2000">
                <a:solidFill>
                  <a:srgbClr val="000000"/>
                </a:solidFill>
                <a:hlinkClick r:id="rId7"/>
              </a:rPr>
              <a:t>https://github.com/samuelstelzer/twitter_sentiment_analysis.git</a:t>
            </a:r>
            <a:endParaRPr lang="de-D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Installing 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  <a:latin typeface="Consolas" panose="020B0609020204030204" pitchFamily="49" charset="0"/>
              </a:rPr>
              <a:t>#!/usr/bin/ Rscript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'xgboost'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'dplyr'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'tidytext'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'data.table'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'stringr'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Problem and approach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Problem and 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16991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toxic</a:t>
            </a:r>
            <a:r>
              <a:rPr lang="de-DE" dirty="0"/>
              <a:t>/offensive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Twitter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tweet </a:t>
            </a:r>
            <a:r>
              <a:rPr lang="de-DE" dirty="0" err="1"/>
              <a:t>is</a:t>
            </a:r>
            <a:r>
              <a:rPr lang="de-DE" dirty="0"/>
              <a:t> offensive?</a:t>
            </a:r>
          </a:p>
          <a:p>
            <a:endParaRPr lang="de-DE" dirty="0"/>
          </a:p>
          <a:p>
            <a:r>
              <a:rPr lang="de-DE" dirty="0"/>
              <a:t>Approach: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Process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7117A2-7E31-49C6-86AA-B258716436C9}"/>
              </a:ext>
            </a:extLst>
          </p:cNvPr>
          <p:cNvGrpSpPr/>
          <p:nvPr/>
        </p:nvGrpSpPr>
        <p:grpSpPr>
          <a:xfrm>
            <a:off x="-406400" y="1688381"/>
            <a:ext cx="10332266" cy="4877791"/>
            <a:chOff x="-912682" y="1449369"/>
            <a:chExt cx="10838548" cy="5116803"/>
          </a:xfrm>
        </p:grpSpPr>
        <p:sp>
          <p:nvSpPr>
            <p:cNvPr id="6" name="Pfeil: gebogen 5">
              <a:extLst>
                <a:ext uri="{FF2B5EF4-FFF2-40B4-BE49-F238E27FC236}">
                  <a16:creationId xmlns:a16="http://schemas.microsoft.com/office/drawing/2014/main" id="{BB57F496-C342-4376-8B68-AB699C29DDDE}"/>
                </a:ext>
              </a:extLst>
            </p:cNvPr>
            <p:cNvSpPr/>
            <p:nvPr/>
          </p:nvSpPr>
          <p:spPr>
            <a:xfrm flipH="1">
              <a:off x="-912682" y="1449369"/>
              <a:ext cx="5074700" cy="5074700"/>
            </a:xfrm>
            <a:prstGeom prst="circularArrow">
              <a:avLst>
                <a:gd name="adj1" fmla="val 5544"/>
                <a:gd name="adj2" fmla="val 330680"/>
                <a:gd name="adj3" fmla="val 13777222"/>
                <a:gd name="adj4" fmla="val 10657517"/>
                <a:gd name="adj5" fmla="val 575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3FA4D7DD-F81A-45AF-B834-D6171E0F69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2391595"/>
                </p:ext>
              </p:extLst>
            </p:nvPr>
          </p:nvGraphicFramePr>
          <p:xfrm>
            <a:off x="2266134" y="1459684"/>
            <a:ext cx="7659732" cy="5106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68EC35-C5F5-44D1-B235-0505D9B7F544}"/>
                </a:ext>
              </a:extLst>
            </p:cNvPr>
            <p:cNvGrpSpPr/>
            <p:nvPr/>
          </p:nvGrpSpPr>
          <p:grpSpPr>
            <a:xfrm>
              <a:off x="364685" y="1449369"/>
              <a:ext cx="2374965" cy="1187482"/>
              <a:chOff x="2642383" y="2099"/>
              <a:chExt cx="2374965" cy="118748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1CACCF2-1AE7-40EB-931D-7167EEAD69A2}"/>
                  </a:ext>
                </a:extLst>
              </p:cNvPr>
              <p:cNvSpPr/>
              <p:nvPr/>
            </p:nvSpPr>
            <p:spPr>
              <a:xfrm>
                <a:off x="2642383" y="2099"/>
                <a:ext cx="2374965" cy="1187482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hteck: abgerundete Ecken 4">
                <a:extLst>
                  <a:ext uri="{FF2B5EF4-FFF2-40B4-BE49-F238E27FC236}">
                    <a16:creationId xmlns:a16="http://schemas.microsoft.com/office/drawing/2014/main" id="{1E112A84-9BEE-4341-8014-B5757600A125}"/>
                  </a:ext>
                </a:extLst>
              </p:cNvPr>
              <p:cNvSpPr txBox="1"/>
              <p:nvPr/>
            </p:nvSpPr>
            <p:spPr>
              <a:xfrm>
                <a:off x="2700351" y="60067"/>
                <a:ext cx="2259029" cy="10715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700" dirty="0" err="1"/>
                  <a:t>deployment</a:t>
                </a:r>
                <a:endParaRPr lang="en-US" sz="2700" kern="1200" dirty="0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364BD28-BB49-40C0-8492-D9206ADA034A}"/>
              </a:ext>
            </a:extLst>
          </p:cNvPr>
          <p:cNvSpPr/>
          <p:nvPr/>
        </p:nvSpPr>
        <p:spPr>
          <a:xfrm>
            <a:off x="5696712" y="3953162"/>
            <a:ext cx="121615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922A4CF9-ECFD-468D-86F9-0F5AEFCA33A7}"/>
              </a:ext>
            </a:extLst>
          </p:cNvPr>
          <p:cNvSpPr/>
          <p:nvPr/>
        </p:nvSpPr>
        <p:spPr>
          <a:xfrm rot="9708917" flipH="1">
            <a:off x="1407645" y="-389402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8E3AD2C-83EA-4B3D-8486-A1BCD555ED4F}"/>
              </a:ext>
            </a:extLst>
          </p:cNvPr>
          <p:cNvSpPr/>
          <p:nvPr/>
        </p:nvSpPr>
        <p:spPr>
          <a:xfrm rot="11891083" flipH="1" flipV="1">
            <a:off x="1353954" y="4091887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Data Pipeline</a:t>
            </a:r>
            <a:endParaRPr lang="en-US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24585E1F-61A7-4D52-B436-983AD9090D5D}"/>
              </a:ext>
            </a:extLst>
          </p:cNvPr>
          <p:cNvSpPr/>
          <p:nvPr/>
        </p:nvSpPr>
        <p:spPr>
          <a:xfrm rot="16200000" flipH="1" flipV="1">
            <a:off x="6618517" y="3719505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BAB98C8-9F36-4445-A862-B9EEC870DC29}"/>
              </a:ext>
            </a:extLst>
          </p:cNvPr>
          <p:cNvSpPr/>
          <p:nvPr/>
        </p:nvSpPr>
        <p:spPr>
          <a:xfrm rot="5400000" flipH="1">
            <a:off x="6618517" y="-137448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687197"/>
              </p:ext>
            </p:extLst>
          </p:nvPr>
        </p:nvGraphicFramePr>
        <p:xfrm>
          <a:off x="3386337" y="2592785"/>
          <a:ext cx="5888292" cy="33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8F58510-E049-44E4-BE3E-E4763D2194DA}"/>
              </a:ext>
            </a:extLst>
          </p:cNvPr>
          <p:cNvGrpSpPr/>
          <p:nvPr/>
        </p:nvGrpSpPr>
        <p:grpSpPr>
          <a:xfrm>
            <a:off x="9932253" y="1621164"/>
            <a:ext cx="1404000" cy="1332000"/>
            <a:chOff x="6201041" y="1131751"/>
            <a:chExt cx="1926301" cy="150900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834765B-3D81-46EE-8A51-31F9A1C5C0F8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9B48592D-07B3-4698-AE7B-CFD14958C67F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train</a:t>
              </a:r>
              <a:endParaRPr lang="en-US" sz="25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C3BC6A-DBAE-408F-B1B8-8770682059CE}"/>
              </a:ext>
            </a:extLst>
          </p:cNvPr>
          <p:cNvGrpSpPr/>
          <p:nvPr/>
        </p:nvGrpSpPr>
        <p:grpSpPr>
          <a:xfrm>
            <a:off x="9932254" y="5417049"/>
            <a:ext cx="1404000" cy="1332000"/>
            <a:chOff x="6201041" y="1131751"/>
            <a:chExt cx="1926301" cy="150900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23AE012-B658-4980-AD5C-6B6EE0EDC7A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08292C3C-2443-4F85-829C-045AF86F7916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predict</a:t>
              </a:r>
              <a:endParaRPr lang="en-US" sz="2500" kern="1200" dirty="0"/>
            </a:p>
          </p:txBody>
        </p:sp>
      </p:grpSp>
      <p:sp>
        <p:nvSpPr>
          <p:cNvPr id="3" name="Flussdiagramm: Magnetplattenspeicher 2">
            <a:extLst>
              <a:ext uri="{FF2B5EF4-FFF2-40B4-BE49-F238E27FC236}">
                <a16:creationId xmlns:a16="http://schemas.microsoft.com/office/drawing/2014/main" id="{481A1D15-95A0-49F0-868C-430D2F13F40B}"/>
              </a:ext>
            </a:extLst>
          </p:cNvPr>
          <p:cNvSpPr/>
          <p:nvPr/>
        </p:nvSpPr>
        <p:spPr>
          <a:xfrm>
            <a:off x="838200" y="2029425"/>
            <a:ext cx="2079171" cy="15846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500" dirty="0" err="1"/>
              <a:t>training</a:t>
            </a:r>
            <a:endParaRPr lang="de-DE" sz="2500" dirty="0"/>
          </a:p>
          <a:p>
            <a:pPr algn="ctr"/>
            <a:r>
              <a:rPr lang="de-DE" sz="2500" dirty="0" err="1"/>
              <a:t>data</a:t>
            </a:r>
            <a:endParaRPr lang="en-US" sz="25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D7BAAB-866B-4D35-A6A4-91437B6F229B}"/>
              </a:ext>
            </a:extLst>
          </p:cNvPr>
          <p:cNvGrpSpPr/>
          <p:nvPr/>
        </p:nvGrpSpPr>
        <p:grpSpPr>
          <a:xfrm>
            <a:off x="599971" y="5284877"/>
            <a:ext cx="2317399" cy="1332000"/>
            <a:chOff x="6201041" y="1131751"/>
            <a:chExt cx="1926301" cy="150900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BD82B4A-B260-48B7-907F-4091A1ED46D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14F23A97-0F07-4A68-91F9-014973BC0622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application</a:t>
              </a:r>
              <a:endParaRPr lang="en-US" sz="2500" kern="1200" dirty="0"/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D9F4A9-8BEA-423D-B7EB-B854BF245D6A}"/>
              </a:ext>
            </a:extLst>
          </p:cNvPr>
          <p:cNvSpPr/>
          <p:nvPr/>
        </p:nvSpPr>
        <p:spPr>
          <a:xfrm>
            <a:off x="5365277" y="4996234"/>
            <a:ext cx="193041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Microsoft Office PowerPoint</Application>
  <PresentationFormat>Breitbild</PresentationFormat>
  <Paragraphs>343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</vt:lpstr>
      <vt:lpstr>Calibri Light</vt:lpstr>
      <vt:lpstr>Consolas</vt:lpstr>
      <vt:lpstr>Office</vt:lpstr>
      <vt:lpstr>Offensive Tweet Prediction in R with Docker</vt:lpstr>
      <vt:lpstr>Content</vt:lpstr>
      <vt:lpstr>1. Preparations</vt:lpstr>
      <vt:lpstr>Installing R and Docker</vt:lpstr>
      <vt:lpstr>Installing packages</vt:lpstr>
      <vt:lpstr>2. Problem and approach</vt:lpstr>
      <vt:lpstr>Problem description</vt:lpstr>
      <vt:lpstr>Machine Learning Process</vt:lpstr>
      <vt:lpstr>Machine Learning Data Pipeline</vt:lpstr>
      <vt:lpstr>3. Modelling (code walk-through)</vt:lpstr>
      <vt:lpstr>Load packages</vt:lpstr>
      <vt:lpstr>Read data</vt:lpstr>
      <vt:lpstr>Some data preparation</vt:lpstr>
      <vt:lpstr>Train-test split</vt:lpstr>
      <vt:lpstr>tf-idf for the sentiments</vt:lpstr>
      <vt:lpstr>Feature creation I</vt:lpstr>
      <vt:lpstr>Feature creation II</vt:lpstr>
      <vt:lpstr>Feature creation III</vt:lpstr>
      <vt:lpstr>Feature creation IV</vt:lpstr>
      <vt:lpstr>Scaling data (0-mean, unit-std)</vt:lpstr>
      <vt:lpstr>Traing XGBoost classifier I</vt:lpstr>
      <vt:lpstr>Traing XGBoost classifier II</vt:lpstr>
      <vt:lpstr>Evaluate classifier</vt:lpstr>
      <vt:lpstr>4.Deploy</vt:lpstr>
      <vt:lpstr>Deployment steps</vt:lpstr>
      <vt:lpstr>Create script to classify unseen data I</vt:lpstr>
      <vt:lpstr>Create script to classify unseen data II</vt:lpstr>
      <vt:lpstr>Define a Docker image</vt:lpstr>
      <vt:lpstr>Run the docker (classify unseed data)</vt:lpstr>
      <vt:lpstr>Predict an unseen utterace</vt:lpstr>
      <vt:lpstr>5. Appendix: Troubleshooting</vt:lpstr>
      <vt:lpstr>Ausnahmeregel für Firewall hinzufügen</vt:lpstr>
      <vt:lpstr>Ausnahmeregel für Firewall hinzufügen</vt:lpstr>
      <vt:lpstr>Ausnahmeregel für Firewall hinzufügen</vt:lpstr>
      <vt:lpstr>Docker Expose Daemon</vt:lpstr>
      <vt:lpstr>Docker Shared Drives</vt:lpstr>
      <vt:lpstr>Docker Restart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Tweet Prediction in R with Docker</dc:title>
  <dc:creator>Samuel Stelzer (mayato)</dc:creator>
  <cp:lastModifiedBy>Samuel Stelzer (mayato)</cp:lastModifiedBy>
  <cp:revision>2</cp:revision>
  <dcterms:created xsi:type="dcterms:W3CDTF">2019-06-07T12:58:05Z</dcterms:created>
  <dcterms:modified xsi:type="dcterms:W3CDTF">2019-06-07T12:59:41Z</dcterms:modified>
</cp:coreProperties>
</file>