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4"/>
  </p:notesMasterIdLst>
  <p:sldIdLst>
    <p:sldId id="256" r:id="rId2"/>
    <p:sldId id="258" r:id="rId3"/>
    <p:sldId id="259" r:id="rId4"/>
    <p:sldId id="260" r:id="rId5"/>
    <p:sldId id="261" r:id="rId6"/>
    <p:sldId id="262" r:id="rId7"/>
    <p:sldId id="271" r:id="rId8"/>
    <p:sldId id="263" r:id="rId9"/>
    <p:sldId id="264" r:id="rId10"/>
    <p:sldId id="265" r:id="rId11"/>
    <p:sldId id="267" r:id="rId12"/>
    <p:sldId id="268" r:id="rId13"/>
    <p:sldId id="269" r:id="rId14"/>
    <p:sldId id="270" r:id="rId15"/>
    <p:sldId id="273" r:id="rId16"/>
    <p:sldId id="274" r:id="rId17"/>
    <p:sldId id="275" r:id="rId18"/>
    <p:sldId id="276" r:id="rId19"/>
    <p:sldId id="277" r:id="rId20"/>
    <p:sldId id="278" r:id="rId21"/>
    <p:sldId id="280"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6481" autoAdjust="0"/>
  </p:normalViewPr>
  <p:slideViewPr>
    <p:cSldViewPr snapToGrid="0" showGuides="1">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EF396-AEA8-45F9-BCBF-1BEEA7D49DA4}" type="datetimeFigureOut">
              <a:rPr lang="en-US" smtClean="0"/>
              <a:t>30-Mar-16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E738A2-B2ED-49B3-A4AA-7CA5E0EADCCD}" type="slidenum">
              <a:rPr lang="en-US" smtClean="0"/>
              <a:t>‹#›</a:t>
            </a:fld>
            <a:endParaRPr lang="en-US"/>
          </a:p>
        </p:txBody>
      </p:sp>
    </p:spTree>
    <p:extLst>
      <p:ext uri="{BB962C8B-B14F-4D97-AF65-F5344CB8AC3E}">
        <p14:creationId xmlns:p14="http://schemas.microsoft.com/office/powerpoint/2010/main" val="1547134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Section</a:t>
            </a:r>
            <a:r>
              <a:rPr lang="en-US" baseline="0" dirty="0" smtClean="0"/>
              <a:t> 187 states of  </a:t>
            </a:r>
            <a:r>
              <a:rPr lang="en-US" sz="1200" i="1" kern="1200" dirty="0" smtClean="0">
                <a:solidFill>
                  <a:schemeClr val="tx1"/>
                </a:solidFill>
                <a:effectLst/>
                <a:latin typeface="+mn-lt"/>
                <a:ea typeface="+mn-ea"/>
                <a:cs typeface="+mn-cs"/>
              </a:rPr>
              <a:t>POWER TO PROSCRIBE UNACCEPTABLE FOREIGN BROADCASTING</a:t>
            </a: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1" kern="1200" dirty="0" smtClean="0">
                <a:solidFill>
                  <a:schemeClr val="tx1"/>
                </a:solidFill>
                <a:effectLst/>
                <a:latin typeface="+mn-lt"/>
                <a:ea typeface="+mn-ea"/>
                <a:cs typeface="+mn-cs"/>
              </a:rPr>
              <a:t>SERVICES</a:t>
            </a: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29E738A2-B2ED-49B3-A4AA-7CA5E0EADCCD}" type="slidenum">
              <a:rPr lang="en-US" smtClean="0"/>
              <a:t>19</a:t>
            </a:fld>
            <a:endParaRPr lang="en-US"/>
          </a:p>
        </p:txBody>
      </p:sp>
    </p:spTree>
    <p:extLst>
      <p:ext uri="{BB962C8B-B14F-4D97-AF65-F5344CB8AC3E}">
        <p14:creationId xmlns:p14="http://schemas.microsoft.com/office/powerpoint/2010/main" val="2306276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29-Mar-16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29-Mar-16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29-Mar-16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29-Mar-16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29-Mar-16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29-Mar-16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29-Mar-16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29-Mar-16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29-Mar-16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29-Mar-16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29-Mar-16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29-Mar-16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29-Mar-16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29-Mar-16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29-Mar-16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29-Mar-16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29-Mar-16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29-Mar-16</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3521" y="455554"/>
            <a:ext cx="9440034" cy="3142785"/>
          </a:xfrm>
          <a:effectLst>
            <a:outerShdw blurRad="152400" dist="317500" dir="5400000" sx="90000" sy="-19000" rotWithShape="0">
              <a:prstClr val="black">
                <a:alpha val="15000"/>
              </a:prstClr>
            </a:outerShdw>
          </a:effectLst>
        </p:spPr>
        <p:txBody>
          <a:bodyPr>
            <a:noAutofit/>
          </a:bodyPr>
          <a:lstStyle/>
          <a:p>
            <a:r>
              <a:rPr lang="en-US" sz="6000" b="1" dirty="0" smtClean="0">
                <a:effectLst>
                  <a:glow rad="63500">
                    <a:schemeClr val="accent5">
                      <a:satMod val="175000"/>
                      <a:alpha val="40000"/>
                    </a:schemeClr>
                  </a:glow>
                  <a:outerShdw blurRad="50800" dist="38100" dir="16200000" rotWithShape="0">
                    <a:prstClr val="black">
                      <a:alpha val="40000"/>
                    </a:prstClr>
                  </a:outerShdw>
                  <a:reflection blurRad="6350" stA="55000" endA="300" endPos="45500" dir="5400000" sy="-100000" algn="bl" rotWithShape="0"/>
                </a:effectLst>
                <a:latin typeface="Arial Rounded MT Bold" panose="020F0704030504030204" pitchFamily="34" charset="0"/>
              </a:rPr>
              <a:t>BICMA Act 2006</a:t>
            </a:r>
            <a:br>
              <a:rPr lang="en-US" sz="6000" b="1" dirty="0" smtClean="0">
                <a:effectLst>
                  <a:glow rad="63500">
                    <a:schemeClr val="accent5">
                      <a:satMod val="175000"/>
                      <a:alpha val="40000"/>
                    </a:schemeClr>
                  </a:glow>
                  <a:outerShdw blurRad="50800" dist="38100" dir="16200000" rotWithShape="0">
                    <a:prstClr val="black">
                      <a:alpha val="40000"/>
                    </a:prstClr>
                  </a:outerShdw>
                  <a:reflection blurRad="6350" stA="55000" endA="300" endPos="45500" dir="5400000" sy="-100000" algn="bl" rotWithShape="0"/>
                </a:effectLst>
                <a:latin typeface="Arial Rounded MT Bold" panose="020F0704030504030204" pitchFamily="34" charset="0"/>
              </a:rPr>
            </a:br>
            <a:r>
              <a:rPr lang="en-US" sz="6000" b="1" dirty="0" smtClean="0">
                <a:effectLst>
                  <a:glow rad="63500">
                    <a:schemeClr val="accent5">
                      <a:satMod val="175000"/>
                      <a:alpha val="40000"/>
                    </a:schemeClr>
                  </a:glow>
                  <a:outerShdw blurRad="50800" dist="38100" dir="16200000" rotWithShape="0">
                    <a:prstClr val="black">
                      <a:alpha val="40000"/>
                    </a:prstClr>
                  </a:outerShdw>
                  <a:reflection blurRad="6350" stA="55000" endA="300" endPos="45500" dir="5400000" sy="-100000" algn="bl" rotWithShape="0"/>
                </a:effectLst>
                <a:latin typeface="Arial Rounded MT Bold" panose="020F0704030504030204" pitchFamily="34" charset="0"/>
              </a:rPr>
              <a:t>               CyberSecurity</a:t>
            </a:r>
            <a:r>
              <a:rPr lang="en-US" sz="6000" dirty="0">
                <a:effectLst>
                  <a:glow rad="228600">
                    <a:schemeClr val="accent4">
                      <a:satMod val="175000"/>
                      <a:alpha val="40000"/>
                    </a:schemeClr>
                  </a:glow>
                  <a:outerShdw blurRad="9525" dist="25400" dir="14640000" algn="tl" rotWithShape="0">
                    <a:schemeClr val="bg1">
                      <a:alpha val="30000"/>
                    </a:schemeClr>
                  </a:outerShdw>
                  <a:reflection blurRad="6350" stA="50000" endA="300" endPos="50000" dist="29997" dir="5400000" sy="-100000" algn="bl" rotWithShape="0"/>
                </a:effectLst>
                <a:latin typeface="Arial Rounded MT Bold" panose="020F0704030504030204" pitchFamily="34" charset="0"/>
              </a:rPr>
              <a:t/>
            </a:r>
            <a:br>
              <a:rPr lang="en-US" sz="6000" dirty="0">
                <a:effectLst>
                  <a:glow rad="228600">
                    <a:schemeClr val="accent4">
                      <a:satMod val="175000"/>
                      <a:alpha val="40000"/>
                    </a:schemeClr>
                  </a:glow>
                  <a:outerShdw blurRad="9525" dist="25400" dir="14640000" algn="tl" rotWithShape="0">
                    <a:schemeClr val="bg1">
                      <a:alpha val="30000"/>
                    </a:schemeClr>
                  </a:outerShdw>
                  <a:reflection blurRad="6350" stA="50000" endA="300" endPos="50000" dist="29997" dir="5400000" sy="-100000" algn="bl" rotWithShape="0"/>
                </a:effectLst>
                <a:latin typeface="Arial Rounded MT Bold" panose="020F0704030504030204" pitchFamily="34" charset="0"/>
              </a:rPr>
            </a:br>
            <a:endParaRPr lang="en-US" sz="6000" dirty="0">
              <a:effectLst>
                <a:glow rad="228600">
                  <a:schemeClr val="accent4">
                    <a:satMod val="175000"/>
                    <a:alpha val="40000"/>
                  </a:schemeClr>
                </a:glow>
                <a:outerShdw blurRad="9525" dist="25400" dir="14640000" algn="tl" rotWithShape="0">
                  <a:schemeClr val="bg1">
                    <a:alpha val="30000"/>
                  </a:schemeClr>
                </a:outerShdw>
                <a:reflection blurRad="6350" stA="50000" endA="300" endPos="50000" dist="29997" dir="5400000" sy="-100000" algn="bl" rotWithShape="0"/>
              </a:effectLst>
              <a:latin typeface="Arial Rounded MT Bold" panose="020F0704030504030204" pitchFamily="34" charset="0"/>
            </a:endParaRPr>
          </a:p>
        </p:txBody>
      </p:sp>
      <p:sp>
        <p:nvSpPr>
          <p:cNvPr id="3" name="Subtitle 2"/>
          <p:cNvSpPr>
            <a:spLocks noGrp="1"/>
          </p:cNvSpPr>
          <p:nvPr>
            <p:ph type="subTitle" idx="1"/>
          </p:nvPr>
        </p:nvSpPr>
        <p:spPr>
          <a:xfrm>
            <a:off x="4353058" y="3598339"/>
            <a:ext cx="6825803" cy="2403216"/>
          </a:xfrm>
        </p:spPr>
        <p:txBody>
          <a:bodyPr>
            <a:normAutofit fontScale="77500" lnSpcReduction="20000"/>
          </a:bodyPr>
          <a:lstStyle/>
          <a:p>
            <a:r>
              <a:rPr lang="en-US" sz="3200" dirty="0" smtClean="0">
                <a:latin typeface="Comic Sans MS" panose="030F0702030302020204" pitchFamily="66" charset="0"/>
              </a:rPr>
              <a:t>Group 7 members:</a:t>
            </a:r>
          </a:p>
          <a:p>
            <a:r>
              <a:rPr lang="en-US" sz="3200" dirty="0" err="1" smtClean="0">
                <a:latin typeface="Comic Sans MS" panose="030F0702030302020204" pitchFamily="66" charset="0"/>
              </a:rPr>
              <a:t>Dorji</a:t>
            </a:r>
            <a:r>
              <a:rPr lang="en-US" sz="3200" dirty="0" smtClean="0">
                <a:latin typeface="Comic Sans MS" panose="030F0702030302020204" pitchFamily="66" charset="0"/>
              </a:rPr>
              <a:t> </a:t>
            </a:r>
            <a:r>
              <a:rPr lang="en-US" sz="3200" dirty="0" err="1" smtClean="0">
                <a:latin typeface="Comic Sans MS" panose="030F0702030302020204" pitchFamily="66" charset="0"/>
              </a:rPr>
              <a:t>khandu</a:t>
            </a:r>
            <a:endParaRPr lang="en-US" sz="3200" dirty="0" smtClean="0">
              <a:latin typeface="Comic Sans MS" panose="030F0702030302020204" pitchFamily="66" charset="0"/>
            </a:endParaRPr>
          </a:p>
          <a:p>
            <a:r>
              <a:rPr lang="en-US" sz="3200" dirty="0" err="1" smtClean="0">
                <a:latin typeface="Comic Sans MS" panose="030F0702030302020204" pitchFamily="66" charset="0"/>
              </a:rPr>
              <a:t>Jigme</a:t>
            </a:r>
            <a:r>
              <a:rPr lang="en-US" sz="3200" dirty="0" smtClean="0">
                <a:latin typeface="Comic Sans MS" panose="030F0702030302020204" pitchFamily="66" charset="0"/>
              </a:rPr>
              <a:t> </a:t>
            </a:r>
            <a:r>
              <a:rPr lang="en-US" sz="3200" dirty="0" err="1">
                <a:latin typeface="Comic Sans MS" panose="030F0702030302020204" pitchFamily="66" charset="0"/>
              </a:rPr>
              <a:t>S</a:t>
            </a:r>
            <a:r>
              <a:rPr lang="en-US" sz="3200" dirty="0" err="1" smtClean="0">
                <a:latin typeface="Comic Sans MS" panose="030F0702030302020204" pitchFamily="66" charset="0"/>
              </a:rPr>
              <a:t>ingye</a:t>
            </a:r>
            <a:endParaRPr lang="en-US" sz="3200" dirty="0" smtClean="0">
              <a:latin typeface="Comic Sans MS" panose="030F0702030302020204" pitchFamily="66" charset="0"/>
            </a:endParaRPr>
          </a:p>
          <a:p>
            <a:r>
              <a:rPr lang="en-US" sz="3200" dirty="0" smtClean="0">
                <a:latin typeface="Comic Sans MS" panose="030F0702030302020204" pitchFamily="66" charset="0"/>
              </a:rPr>
              <a:t>Karma </a:t>
            </a:r>
            <a:r>
              <a:rPr lang="en-US" sz="3200" dirty="0">
                <a:latin typeface="Comic Sans MS" panose="030F0702030302020204" pitchFamily="66" charset="0"/>
              </a:rPr>
              <a:t>C</a:t>
            </a:r>
            <a:r>
              <a:rPr lang="en-US" sz="3200" dirty="0" smtClean="0">
                <a:latin typeface="Comic Sans MS" panose="030F0702030302020204" pitchFamily="66" charset="0"/>
              </a:rPr>
              <a:t>hoden Wangmo</a:t>
            </a:r>
          </a:p>
          <a:p>
            <a:r>
              <a:rPr lang="en-US" sz="3200" dirty="0" smtClean="0">
                <a:latin typeface="Comic Sans MS" panose="030F0702030302020204" pitchFamily="66" charset="0"/>
              </a:rPr>
              <a:t>Samuel </a:t>
            </a:r>
            <a:r>
              <a:rPr lang="en-US" sz="3200" dirty="0">
                <a:latin typeface="Comic Sans MS" panose="030F0702030302020204" pitchFamily="66" charset="0"/>
              </a:rPr>
              <a:t>P</a:t>
            </a:r>
            <a:r>
              <a:rPr lang="en-US" sz="3200" dirty="0" smtClean="0">
                <a:latin typeface="Comic Sans MS" panose="030F0702030302020204" pitchFamily="66" charset="0"/>
              </a:rPr>
              <a:t>radhan</a:t>
            </a:r>
          </a:p>
          <a:p>
            <a:endParaRPr lang="en-US" sz="4000" dirty="0" smtClean="0"/>
          </a:p>
          <a:p>
            <a:endParaRPr lang="en-US" sz="4000" dirty="0"/>
          </a:p>
        </p:txBody>
      </p:sp>
    </p:spTree>
    <p:extLst>
      <p:ext uri="{BB962C8B-B14F-4D97-AF65-F5344CB8AC3E}">
        <p14:creationId xmlns:p14="http://schemas.microsoft.com/office/powerpoint/2010/main" val="55388780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307" y="560471"/>
            <a:ext cx="10973405" cy="5788814"/>
          </a:xfrm>
        </p:spPr>
        <p:txBody>
          <a:bodyPr>
            <a:normAutofit/>
          </a:bodyPr>
          <a:lstStyle/>
          <a:p>
            <a:pPr marL="36900" indent="0" algn="just">
              <a:buNone/>
            </a:pPr>
            <a:r>
              <a:rPr lang="en-US" dirty="0" smtClean="0">
                <a:latin typeface="Comic Sans MS" panose="030F0702030302020204" pitchFamily="66" charset="0"/>
              </a:rPr>
              <a:t> (2) For </a:t>
            </a:r>
            <a:r>
              <a:rPr lang="en-US" dirty="0">
                <a:latin typeface="Comic Sans MS" panose="030F0702030302020204" pitchFamily="66" charset="0"/>
              </a:rPr>
              <a:t>the purposes of this Section, it is </a:t>
            </a:r>
            <a:r>
              <a:rPr lang="en-US" dirty="0" smtClean="0">
                <a:latin typeface="Comic Sans MS" panose="030F0702030302020204" pitchFamily="66" charset="0"/>
              </a:rPr>
              <a:t>immaterial whether </a:t>
            </a:r>
            <a:r>
              <a:rPr lang="en-US" dirty="0">
                <a:latin typeface="Comic Sans MS" panose="030F0702030302020204" pitchFamily="66" charset="0"/>
              </a:rPr>
              <a:t>the offence to which this Section applies is </a:t>
            </a:r>
            <a:r>
              <a:rPr lang="en-US" dirty="0" smtClean="0">
                <a:latin typeface="Comic Sans MS" panose="030F0702030302020204" pitchFamily="66" charset="0"/>
              </a:rPr>
              <a:t>to be </a:t>
            </a:r>
            <a:r>
              <a:rPr lang="en-US" dirty="0">
                <a:latin typeface="Comic Sans MS" panose="030F0702030302020204" pitchFamily="66" charset="0"/>
              </a:rPr>
              <a:t>committed at the same time when the </a:t>
            </a:r>
            <a:r>
              <a:rPr lang="en-US" dirty="0" smtClean="0">
                <a:latin typeface="Comic Sans MS" panose="030F0702030302020204" pitchFamily="66" charset="0"/>
              </a:rPr>
              <a:t>unauthorized access </a:t>
            </a:r>
            <a:r>
              <a:rPr lang="en-US" dirty="0">
                <a:latin typeface="Comic Sans MS" panose="030F0702030302020204" pitchFamily="66" charset="0"/>
              </a:rPr>
              <a:t>is secured or on any future occasion</a:t>
            </a:r>
            <a:r>
              <a:rPr lang="en-US" dirty="0" smtClean="0">
                <a:latin typeface="Comic Sans MS" panose="030F0702030302020204" pitchFamily="66" charset="0"/>
              </a:rPr>
              <a:t>.</a:t>
            </a:r>
          </a:p>
          <a:p>
            <a:pPr marL="36900" indent="0" algn="just">
              <a:buNone/>
            </a:pPr>
            <a:r>
              <a:rPr lang="en-US" dirty="0" smtClean="0">
                <a:latin typeface="Comic Sans MS" panose="030F0702030302020204" pitchFamily="66" charset="0"/>
              </a:rPr>
              <a:t>(</a:t>
            </a:r>
            <a:r>
              <a:rPr lang="en-US" dirty="0">
                <a:latin typeface="Comic Sans MS" panose="030F0702030302020204" pitchFamily="66" charset="0"/>
              </a:rPr>
              <a:t>3) Any person who is found guilty of an offence shall, </a:t>
            </a:r>
            <a:r>
              <a:rPr lang="en-US" dirty="0" smtClean="0">
                <a:latin typeface="Comic Sans MS" panose="030F0702030302020204" pitchFamily="66" charset="0"/>
              </a:rPr>
              <a:t>on conviction</a:t>
            </a:r>
            <a:r>
              <a:rPr lang="en-US" dirty="0">
                <a:latin typeface="Comic Sans MS" panose="030F0702030302020204" pitchFamily="66" charset="0"/>
              </a:rPr>
              <a:t>, be liable for such offence as </a:t>
            </a:r>
            <a:r>
              <a:rPr lang="en-US" dirty="0" smtClean="0">
                <a:latin typeface="Comic Sans MS" panose="030F0702030302020204" pitchFamily="66" charset="0"/>
              </a:rPr>
              <a:t>prescribed under </a:t>
            </a:r>
            <a:r>
              <a:rPr lang="en-US" dirty="0">
                <a:latin typeface="Comic Sans MS" panose="030F0702030302020204" pitchFamily="66" charset="0"/>
              </a:rPr>
              <a:t>the Penal </a:t>
            </a:r>
            <a:r>
              <a:rPr lang="en-US" dirty="0" smtClean="0">
                <a:latin typeface="Comic Sans MS" panose="030F0702030302020204" pitchFamily="66" charset="0"/>
              </a:rPr>
              <a:t>Code.</a:t>
            </a:r>
          </a:p>
          <a:p>
            <a:pPr marL="36900" indent="0" algn="just">
              <a:buNone/>
            </a:pPr>
            <a:endParaRPr lang="en-US" dirty="0" smtClean="0">
              <a:latin typeface="Comic Sans MS" panose="030F0702030302020204" pitchFamily="66" charset="0"/>
            </a:endParaRPr>
          </a:p>
          <a:p>
            <a:pPr marL="36900" indent="0" algn="just">
              <a:buNone/>
            </a:pPr>
            <a:r>
              <a:rPr lang="en-US" b="1" dirty="0" smtClean="0">
                <a:solidFill>
                  <a:srgbClr val="FFFF00"/>
                </a:solidFill>
                <a:latin typeface="Comic Sans MS" panose="030F0702030302020204" pitchFamily="66" charset="0"/>
              </a:rPr>
              <a:t>Hacking(section 173)</a:t>
            </a:r>
          </a:p>
          <a:p>
            <a:pPr marL="36900" indent="0" algn="just">
              <a:buNone/>
            </a:pPr>
            <a:r>
              <a:rPr lang="en-US" dirty="0">
                <a:latin typeface="Comic Sans MS" panose="030F0702030302020204" pitchFamily="66" charset="0"/>
              </a:rPr>
              <a:t>(1) Whoever, with the intent to cause or knowing that he is likely to cause wrongful loss or damage to the public or any person, destroys or denies service or deletes or alters any information residing in a computer or diminishes its value or utility or affects it injuriously by any means, including buffer over-flow, commits hacking.</a:t>
            </a:r>
          </a:p>
          <a:p>
            <a:pPr marL="36900" indent="0">
              <a:buNone/>
            </a:pPr>
            <a:endParaRPr lang="en-US" dirty="0">
              <a:latin typeface="Comic Sans MS" panose="030F0702030302020204" pitchFamily="66" charset="0"/>
            </a:endParaRPr>
          </a:p>
          <a:p>
            <a:pPr marL="36900" indent="0">
              <a:buNone/>
            </a:pPr>
            <a:r>
              <a:rPr lang="en-US" dirty="0">
                <a:latin typeface="Comic Sans MS" panose="030F0702030302020204" pitchFamily="66" charset="0"/>
              </a:rPr>
              <a:t>(2) In addition to any civil action for damages allowed under any law, whoever commits hacking shall be guilty of the offence of tampering with computer materials under the Penal Code</a:t>
            </a:r>
            <a:r>
              <a:rPr lang="en-US" dirty="0"/>
              <a:t>.</a:t>
            </a:r>
          </a:p>
          <a:p>
            <a:pPr marL="36900" indent="0" algn="just">
              <a:buNone/>
            </a:pPr>
            <a:endParaRPr lang="en-US" dirty="0" smtClean="0">
              <a:solidFill>
                <a:srgbClr val="FFFF00"/>
              </a:solidFill>
              <a:latin typeface="Comic Sans MS" panose="030F0702030302020204" pitchFamily="66" charset="0"/>
            </a:endParaRPr>
          </a:p>
        </p:txBody>
      </p:sp>
    </p:spTree>
    <p:extLst>
      <p:ext uri="{BB962C8B-B14F-4D97-AF65-F5344CB8AC3E}">
        <p14:creationId xmlns:p14="http://schemas.microsoft.com/office/powerpoint/2010/main" val="377011502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428" y="528034"/>
            <a:ext cx="10675129" cy="5718219"/>
          </a:xfrm>
        </p:spPr>
        <p:txBody>
          <a:bodyPr>
            <a:normAutofit lnSpcReduction="10000"/>
          </a:bodyPr>
          <a:lstStyle/>
          <a:p>
            <a:pPr marL="36900" indent="0" algn="just">
              <a:buNone/>
            </a:pPr>
            <a:r>
              <a:rPr lang="en-US" b="1" dirty="0" smtClean="0">
                <a:solidFill>
                  <a:srgbClr val="FFFF00"/>
                </a:solidFill>
                <a:latin typeface="Comic Sans MS" panose="030F0702030302020204" pitchFamily="66" charset="0"/>
              </a:rPr>
              <a:t>Vulnerability assessment(penetration ) testing .(section 174)</a:t>
            </a:r>
          </a:p>
          <a:p>
            <a:pPr marL="36900" indent="0" algn="just">
              <a:buNone/>
            </a:pPr>
            <a:r>
              <a:rPr lang="en-US" dirty="0" smtClean="0">
                <a:latin typeface="Comic Sans MS" panose="030F0702030302020204" pitchFamily="66" charset="0"/>
              </a:rPr>
              <a:t> </a:t>
            </a:r>
            <a:r>
              <a:rPr lang="en-US" dirty="0">
                <a:latin typeface="Comic Sans MS" panose="030F0702030302020204" pitchFamily="66" charset="0"/>
              </a:rPr>
              <a:t>(1) Any person, with the intent to assess the </a:t>
            </a:r>
            <a:r>
              <a:rPr lang="en-US" dirty="0" smtClean="0">
                <a:latin typeface="Comic Sans MS" panose="030F0702030302020204" pitchFamily="66" charset="0"/>
              </a:rPr>
              <a:t>security vulnerabilities </a:t>
            </a:r>
            <a:r>
              <a:rPr lang="en-US" dirty="0">
                <a:latin typeface="Comic Sans MS" panose="030F0702030302020204" pitchFamily="66" charset="0"/>
              </a:rPr>
              <a:t>of a computer by performing </a:t>
            </a:r>
            <a:r>
              <a:rPr lang="en-US" dirty="0" smtClean="0">
                <a:latin typeface="Comic Sans MS" panose="030F0702030302020204" pitchFamily="66" charset="0"/>
              </a:rPr>
              <a:t>a penetration test, shall not cause or knowing that he is likely </a:t>
            </a:r>
            <a:r>
              <a:rPr lang="en-US" dirty="0">
                <a:latin typeface="Comic Sans MS" panose="030F0702030302020204" pitchFamily="66" charset="0"/>
              </a:rPr>
              <a:t>to cause wrongful loss or damage to </a:t>
            </a:r>
            <a:r>
              <a:rPr lang="en-US" dirty="0" smtClean="0">
                <a:latin typeface="Comic Sans MS" panose="030F0702030302020204" pitchFamily="66" charset="0"/>
              </a:rPr>
              <a:t>the computer</a:t>
            </a:r>
            <a:r>
              <a:rPr lang="en-US" dirty="0">
                <a:latin typeface="Comic Sans MS" panose="030F0702030302020204" pitchFamily="66" charset="0"/>
              </a:rPr>
              <a:t>, destroy or delete or alter any </a:t>
            </a:r>
            <a:r>
              <a:rPr lang="en-US" dirty="0" smtClean="0">
                <a:latin typeface="Comic Sans MS" panose="030F0702030302020204" pitchFamily="66" charset="0"/>
              </a:rPr>
              <a:t>information residing </a:t>
            </a:r>
            <a:r>
              <a:rPr lang="en-US" dirty="0">
                <a:latin typeface="Comic Sans MS" panose="030F0702030302020204" pitchFamily="66" charset="0"/>
              </a:rPr>
              <a:t>in the computer or diminishes its value or </a:t>
            </a:r>
            <a:r>
              <a:rPr lang="en-US" dirty="0" smtClean="0">
                <a:latin typeface="Comic Sans MS" panose="030F0702030302020204" pitchFamily="66" charset="0"/>
              </a:rPr>
              <a:t>utility or </a:t>
            </a:r>
            <a:r>
              <a:rPr lang="en-US" dirty="0">
                <a:latin typeface="Comic Sans MS" panose="030F0702030302020204" pitchFamily="66" charset="0"/>
              </a:rPr>
              <a:t>affect it injuriously by any means</a:t>
            </a:r>
            <a:r>
              <a:rPr lang="en-US" dirty="0" smtClean="0">
                <a:latin typeface="Comic Sans MS" panose="030F0702030302020204" pitchFamily="66" charset="0"/>
              </a:rPr>
              <a:t>.</a:t>
            </a:r>
          </a:p>
          <a:p>
            <a:pPr marL="36900" indent="0" algn="just">
              <a:buNone/>
            </a:pPr>
            <a:endParaRPr lang="en-US" dirty="0" smtClean="0">
              <a:latin typeface="Comic Sans MS" panose="030F0702030302020204" pitchFamily="66" charset="0"/>
            </a:endParaRPr>
          </a:p>
          <a:p>
            <a:pPr marL="36900" indent="0" algn="just">
              <a:buNone/>
            </a:pPr>
            <a:r>
              <a:rPr lang="en-US" dirty="0" smtClean="0">
                <a:latin typeface="Comic Sans MS" panose="030F0702030302020204" pitchFamily="66" charset="0"/>
              </a:rPr>
              <a:t>(</a:t>
            </a:r>
            <a:r>
              <a:rPr lang="en-US" dirty="0">
                <a:latin typeface="Comic Sans MS" panose="030F0702030302020204" pitchFamily="66" charset="0"/>
              </a:rPr>
              <a:t>2) Whoever undertakes a test of a computer’s </a:t>
            </a:r>
            <a:r>
              <a:rPr lang="en-US" dirty="0" smtClean="0">
                <a:latin typeface="Comic Sans MS" panose="030F0702030302020204" pitchFamily="66" charset="0"/>
              </a:rPr>
              <a:t>security vulnerabilities </a:t>
            </a:r>
            <a:r>
              <a:rPr lang="en-US" dirty="0">
                <a:latin typeface="Comic Sans MS" panose="030F0702030302020204" pitchFamily="66" charset="0"/>
              </a:rPr>
              <a:t>shall do so only after agreeing to </a:t>
            </a:r>
            <a:r>
              <a:rPr lang="en-US" dirty="0" smtClean="0">
                <a:latin typeface="Comic Sans MS" panose="030F0702030302020204" pitchFamily="66" charset="0"/>
              </a:rPr>
              <a:t>the terms </a:t>
            </a:r>
            <a:r>
              <a:rPr lang="en-US" dirty="0">
                <a:latin typeface="Comic Sans MS" panose="030F0702030302020204" pitchFamily="66" charset="0"/>
              </a:rPr>
              <a:t>of the vulnerability assessment test with </a:t>
            </a:r>
            <a:r>
              <a:rPr lang="en-US" dirty="0" smtClean="0">
                <a:latin typeface="Comic Sans MS" panose="030F0702030302020204" pitchFamily="66" charset="0"/>
              </a:rPr>
              <a:t>the </a:t>
            </a:r>
            <a:r>
              <a:rPr lang="en-US" dirty="0" err="1" smtClean="0">
                <a:latin typeface="Comic Sans MS" panose="030F0702030302020204" pitchFamily="66" charset="0"/>
              </a:rPr>
              <a:t>authorised</a:t>
            </a:r>
            <a:r>
              <a:rPr lang="en-US" dirty="0" smtClean="0">
                <a:latin typeface="Comic Sans MS" panose="030F0702030302020204" pitchFamily="66" charset="0"/>
              </a:rPr>
              <a:t> </a:t>
            </a:r>
            <a:r>
              <a:rPr lang="en-US" dirty="0">
                <a:latin typeface="Comic Sans MS" panose="030F0702030302020204" pitchFamily="66" charset="0"/>
              </a:rPr>
              <a:t>owner of a computer, or their agent. </a:t>
            </a:r>
            <a:r>
              <a:rPr lang="en-US" dirty="0" smtClean="0">
                <a:latin typeface="Comic Sans MS" panose="030F0702030302020204" pitchFamily="66" charset="0"/>
              </a:rPr>
              <a:t>The agreement </a:t>
            </a:r>
            <a:r>
              <a:rPr lang="en-US" dirty="0">
                <a:latin typeface="Comic Sans MS" panose="030F0702030302020204" pitchFamily="66" charset="0"/>
              </a:rPr>
              <a:t>shall cover the following areas</a:t>
            </a:r>
            <a:r>
              <a:rPr lang="en-US" dirty="0" smtClean="0">
                <a:latin typeface="Comic Sans MS" panose="030F0702030302020204" pitchFamily="66" charset="0"/>
              </a:rPr>
              <a:t>:</a:t>
            </a:r>
          </a:p>
          <a:p>
            <a:pPr marL="36900" indent="0" algn="just">
              <a:buNone/>
            </a:pPr>
            <a:r>
              <a:rPr lang="en-US" dirty="0">
                <a:latin typeface="Comic Sans MS" panose="030F0702030302020204" pitchFamily="66" charset="0"/>
              </a:rPr>
              <a:t>(a) all consulting and information gathering </a:t>
            </a:r>
            <a:r>
              <a:rPr lang="en-US" dirty="0" smtClean="0">
                <a:latin typeface="Comic Sans MS" panose="030F0702030302020204" pitchFamily="66" charset="0"/>
              </a:rPr>
              <a:t>to probe </a:t>
            </a:r>
            <a:r>
              <a:rPr lang="en-US" dirty="0">
                <a:latin typeface="Comic Sans MS" panose="030F0702030302020204" pitchFamily="66" charset="0"/>
              </a:rPr>
              <a:t>all devices as specified by </a:t>
            </a:r>
            <a:r>
              <a:rPr lang="en-US" dirty="0" smtClean="0">
                <a:latin typeface="Comic Sans MS" panose="030F0702030302020204" pitchFamily="66" charset="0"/>
              </a:rPr>
              <a:t>the organization, </a:t>
            </a:r>
            <a:r>
              <a:rPr lang="en-US" dirty="0">
                <a:latin typeface="Comic Sans MS" panose="030F0702030302020204" pitchFamily="66" charset="0"/>
              </a:rPr>
              <a:t>but not devices which are </a:t>
            </a:r>
            <a:r>
              <a:rPr lang="en-US" dirty="0" smtClean="0">
                <a:latin typeface="Comic Sans MS" panose="030F0702030302020204" pitchFamily="66" charset="0"/>
              </a:rPr>
              <a:t>outside the </a:t>
            </a:r>
            <a:r>
              <a:rPr lang="en-US" dirty="0">
                <a:latin typeface="Comic Sans MS" panose="030F0702030302020204" pitchFamily="66" charset="0"/>
              </a:rPr>
              <a:t>scope;</a:t>
            </a:r>
          </a:p>
          <a:p>
            <a:pPr marL="36900" indent="0" algn="just">
              <a:buNone/>
            </a:pPr>
            <a:r>
              <a:rPr lang="en-US" dirty="0">
                <a:latin typeface="Comic Sans MS" panose="030F0702030302020204" pitchFamily="66" charset="0"/>
              </a:rPr>
              <a:t>(b) discuss the </a:t>
            </a:r>
            <a:r>
              <a:rPr lang="en-US" dirty="0" smtClean="0">
                <a:latin typeface="Comic Sans MS" panose="030F0702030302020204" pitchFamily="66" charset="0"/>
              </a:rPr>
              <a:t>organization's </a:t>
            </a:r>
            <a:r>
              <a:rPr lang="en-US" dirty="0">
                <a:latin typeface="Comic Sans MS" panose="030F0702030302020204" pitchFamily="66" charset="0"/>
              </a:rPr>
              <a:t>security policy </a:t>
            </a:r>
            <a:r>
              <a:rPr lang="en-US" dirty="0" smtClean="0">
                <a:latin typeface="Comic Sans MS" panose="030F0702030302020204" pitchFamily="66" charset="0"/>
              </a:rPr>
              <a:t>to determine </a:t>
            </a:r>
            <a:r>
              <a:rPr lang="en-US" dirty="0">
                <a:latin typeface="Comic Sans MS" panose="030F0702030302020204" pitchFamily="66" charset="0"/>
              </a:rPr>
              <a:t>company standards and </a:t>
            </a:r>
            <a:r>
              <a:rPr lang="en-US" dirty="0" smtClean="0">
                <a:latin typeface="Comic Sans MS" panose="030F0702030302020204" pitchFamily="66" charset="0"/>
              </a:rPr>
              <a:t>best practices</a:t>
            </a:r>
            <a:r>
              <a:rPr lang="en-US" dirty="0">
                <a:latin typeface="Comic Sans MS" panose="030F0702030302020204" pitchFamily="66" charset="0"/>
              </a:rPr>
              <a:t>;</a:t>
            </a:r>
          </a:p>
          <a:p>
            <a:pPr marL="36900" indent="0" algn="just">
              <a:buNone/>
            </a:pPr>
            <a:r>
              <a:rPr lang="en-US" dirty="0">
                <a:latin typeface="Comic Sans MS" panose="030F0702030302020204" pitchFamily="66" charset="0"/>
              </a:rPr>
              <a:t>(c) discuss the issues surrounding the decision </a:t>
            </a:r>
            <a:r>
              <a:rPr lang="en-US" dirty="0" smtClean="0">
                <a:latin typeface="Comic Sans MS" panose="030F0702030302020204" pitchFamily="66" charset="0"/>
              </a:rPr>
              <a:t>to perform the penetration test against a production </a:t>
            </a:r>
            <a:r>
              <a:rPr lang="en-US" dirty="0">
                <a:latin typeface="Comic Sans MS" panose="030F0702030302020204" pitchFamily="66" charset="0"/>
              </a:rPr>
              <a:t>network, and analyze the </a:t>
            </a:r>
            <a:r>
              <a:rPr lang="en-US" dirty="0" smtClean="0">
                <a:latin typeface="Comic Sans MS" panose="030F0702030302020204" pitchFamily="66" charset="0"/>
              </a:rPr>
              <a:t>risks associated </a:t>
            </a:r>
            <a:r>
              <a:rPr lang="en-US" dirty="0">
                <a:latin typeface="Comic Sans MS" panose="030F0702030302020204" pitchFamily="66" charset="0"/>
              </a:rPr>
              <a:t>with such a test;</a:t>
            </a:r>
          </a:p>
        </p:txBody>
      </p:sp>
    </p:spTree>
    <p:extLst>
      <p:ext uri="{BB962C8B-B14F-4D97-AF65-F5344CB8AC3E}">
        <p14:creationId xmlns:p14="http://schemas.microsoft.com/office/powerpoint/2010/main" val="343033482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764" y="1307446"/>
            <a:ext cx="11218104" cy="4951686"/>
          </a:xfrm>
        </p:spPr>
        <p:txBody>
          <a:bodyPr>
            <a:normAutofit/>
          </a:bodyPr>
          <a:lstStyle/>
          <a:p>
            <a:pPr marL="36900" indent="0" algn="just">
              <a:buNone/>
            </a:pPr>
            <a:r>
              <a:rPr lang="en-US" dirty="0">
                <a:latin typeface="Comic Sans MS" panose="030F0702030302020204" pitchFamily="66" charset="0"/>
              </a:rPr>
              <a:t>(d) discuss the </a:t>
            </a:r>
            <a:r>
              <a:rPr lang="en-US" dirty="0" smtClean="0">
                <a:latin typeface="Comic Sans MS" panose="030F0702030302020204" pitchFamily="66" charset="0"/>
              </a:rPr>
              <a:t>organization's </a:t>
            </a:r>
            <a:r>
              <a:rPr lang="en-US" dirty="0">
                <a:latin typeface="Comic Sans MS" panose="030F0702030302020204" pitchFamily="66" charset="0"/>
              </a:rPr>
              <a:t>ability to recover </a:t>
            </a:r>
            <a:r>
              <a:rPr lang="en-US" dirty="0" smtClean="0">
                <a:latin typeface="Comic Sans MS" panose="030F0702030302020204" pitchFamily="66" charset="0"/>
              </a:rPr>
              <a:t>from loss </a:t>
            </a:r>
            <a:r>
              <a:rPr lang="en-US" dirty="0">
                <a:latin typeface="Comic Sans MS" panose="030F0702030302020204" pitchFamily="66" charset="0"/>
              </a:rPr>
              <a:t>of data during testing by having in </a:t>
            </a:r>
            <a:r>
              <a:rPr lang="en-US" dirty="0" smtClean="0">
                <a:latin typeface="Comic Sans MS" panose="030F0702030302020204" pitchFamily="66" charset="0"/>
              </a:rPr>
              <a:t>place adequate </a:t>
            </a:r>
            <a:r>
              <a:rPr lang="en-US" dirty="0">
                <a:latin typeface="Comic Sans MS" panose="030F0702030302020204" pitchFamily="66" charset="0"/>
              </a:rPr>
              <a:t>incident-response and </a:t>
            </a:r>
            <a:r>
              <a:rPr lang="en-US" dirty="0" smtClean="0">
                <a:latin typeface="Comic Sans MS" panose="030F0702030302020204" pitchFamily="66" charset="0"/>
              </a:rPr>
              <a:t>disaster recovery plans </a:t>
            </a:r>
            <a:r>
              <a:rPr lang="en-US" dirty="0">
                <a:latin typeface="Comic Sans MS" panose="030F0702030302020204" pitchFamily="66" charset="0"/>
              </a:rPr>
              <a:t>that have been developed </a:t>
            </a:r>
            <a:r>
              <a:rPr lang="en-US" dirty="0" smtClean="0">
                <a:latin typeface="Comic Sans MS" panose="030F0702030302020204" pitchFamily="66" charset="0"/>
              </a:rPr>
              <a:t>and verified </a:t>
            </a:r>
            <a:r>
              <a:rPr lang="en-US" dirty="0">
                <a:latin typeface="Comic Sans MS" panose="030F0702030302020204" pitchFamily="66" charset="0"/>
              </a:rPr>
              <a:t>before testing begins</a:t>
            </a:r>
            <a:r>
              <a:rPr lang="en-US" dirty="0" smtClean="0">
                <a:latin typeface="Comic Sans MS" panose="030F0702030302020204" pitchFamily="66" charset="0"/>
              </a:rPr>
              <a:t>;</a:t>
            </a:r>
          </a:p>
          <a:p>
            <a:pPr marL="36900" indent="0" algn="just">
              <a:buNone/>
            </a:pPr>
            <a:r>
              <a:rPr lang="en-US" dirty="0">
                <a:latin typeface="Comic Sans MS" panose="030F0702030302020204" pitchFamily="66" charset="0"/>
              </a:rPr>
              <a:t>(e) plan the test with the </a:t>
            </a:r>
            <a:r>
              <a:rPr lang="en-US" dirty="0" smtClean="0">
                <a:latin typeface="Comic Sans MS" panose="030F0702030302020204" pitchFamily="66" charset="0"/>
              </a:rPr>
              <a:t>organization's ICT technical </a:t>
            </a:r>
            <a:r>
              <a:rPr lang="en-US" dirty="0">
                <a:latin typeface="Comic Sans MS" panose="030F0702030302020204" pitchFamily="66" charset="0"/>
              </a:rPr>
              <a:t>staff, and determine what is off </a:t>
            </a:r>
            <a:r>
              <a:rPr lang="en-US" dirty="0" smtClean="0">
                <a:latin typeface="Comic Sans MS" panose="030F0702030302020204" pitchFamily="66" charset="0"/>
              </a:rPr>
              <a:t>limits during </a:t>
            </a:r>
            <a:r>
              <a:rPr lang="en-US" dirty="0">
                <a:latin typeface="Comic Sans MS" panose="030F0702030302020204" pitchFamily="66" charset="0"/>
              </a:rPr>
              <a:t>the test;</a:t>
            </a:r>
          </a:p>
          <a:p>
            <a:pPr marL="36900" indent="0" algn="just">
              <a:buNone/>
            </a:pPr>
            <a:r>
              <a:rPr lang="en-US" dirty="0">
                <a:latin typeface="Comic Sans MS" panose="030F0702030302020204" pitchFamily="66" charset="0"/>
              </a:rPr>
              <a:t>(f) involve the technical staff of the </a:t>
            </a:r>
            <a:r>
              <a:rPr lang="en-US" dirty="0" smtClean="0">
                <a:latin typeface="Comic Sans MS" panose="030F0702030302020204" pitchFamily="66" charset="0"/>
              </a:rPr>
              <a:t>organization when </a:t>
            </a:r>
            <a:r>
              <a:rPr lang="en-US" dirty="0">
                <a:latin typeface="Comic Sans MS" panose="030F0702030302020204" pitchFamily="66" charset="0"/>
              </a:rPr>
              <a:t>required to ensure the integrity of the </a:t>
            </a:r>
            <a:r>
              <a:rPr lang="en-US" dirty="0" smtClean="0">
                <a:latin typeface="Comic Sans MS" panose="030F0702030302020204" pitchFamily="66" charset="0"/>
              </a:rPr>
              <a:t>test and </a:t>
            </a:r>
            <a:r>
              <a:rPr lang="en-US" dirty="0">
                <a:latin typeface="Comic Sans MS" panose="030F0702030302020204" pitchFamily="66" charset="0"/>
              </a:rPr>
              <a:t>to reduce the risk of vulnerability to </a:t>
            </a:r>
            <a:r>
              <a:rPr lang="en-US" dirty="0" smtClean="0">
                <a:latin typeface="Comic Sans MS" panose="030F0702030302020204" pitchFamily="66" charset="0"/>
              </a:rPr>
              <a:t>the organization;</a:t>
            </a:r>
          </a:p>
          <a:p>
            <a:pPr marL="36900" indent="0" algn="just">
              <a:buNone/>
            </a:pPr>
            <a:r>
              <a:rPr lang="en-US" dirty="0" smtClean="0">
                <a:latin typeface="Comic Sans MS" panose="030F0702030302020204" pitchFamily="66" charset="0"/>
              </a:rPr>
              <a:t>(</a:t>
            </a:r>
            <a:r>
              <a:rPr lang="en-US" dirty="0">
                <a:latin typeface="Comic Sans MS" panose="030F0702030302020204" pitchFamily="66" charset="0"/>
              </a:rPr>
              <a:t>g) perform the penetration testing of only </a:t>
            </a:r>
            <a:r>
              <a:rPr lang="en-US" dirty="0" smtClean="0">
                <a:latin typeface="Comic Sans MS" panose="030F0702030302020204" pitchFamily="66" charset="0"/>
              </a:rPr>
              <a:t>the specified </a:t>
            </a:r>
            <a:r>
              <a:rPr lang="en-US" dirty="0">
                <a:latin typeface="Comic Sans MS" panose="030F0702030302020204" pitchFamily="66" charset="0"/>
              </a:rPr>
              <a:t>devices; and</a:t>
            </a:r>
          </a:p>
          <a:p>
            <a:pPr marL="36900" indent="0" algn="just">
              <a:buNone/>
            </a:pPr>
            <a:r>
              <a:rPr lang="en-US" dirty="0">
                <a:latin typeface="Comic Sans MS" panose="030F0702030302020204" pitchFamily="66" charset="0"/>
              </a:rPr>
              <a:t>(h) report the findings to the </a:t>
            </a:r>
            <a:r>
              <a:rPr lang="en-US" dirty="0" smtClean="0">
                <a:latin typeface="Comic Sans MS" panose="030F0702030302020204" pitchFamily="66" charset="0"/>
              </a:rPr>
              <a:t>organization </a:t>
            </a:r>
            <a:r>
              <a:rPr lang="en-US" dirty="0">
                <a:latin typeface="Comic Sans MS" panose="030F0702030302020204" pitchFamily="66" charset="0"/>
              </a:rPr>
              <a:t>only, </a:t>
            </a:r>
            <a:r>
              <a:rPr lang="en-US" dirty="0" smtClean="0">
                <a:latin typeface="Comic Sans MS" panose="030F0702030302020204" pitchFamily="66" charset="0"/>
              </a:rPr>
              <a:t>and not </a:t>
            </a:r>
            <a:r>
              <a:rPr lang="en-US" dirty="0">
                <a:latin typeface="Comic Sans MS" panose="030F0702030302020204" pitchFamily="66" charset="0"/>
              </a:rPr>
              <a:t>to other third parties</a:t>
            </a:r>
            <a:r>
              <a:rPr lang="en-US" dirty="0" smtClean="0">
                <a:latin typeface="Comic Sans MS" panose="030F0702030302020204" pitchFamily="66" charset="0"/>
              </a:rPr>
              <a:t>.</a:t>
            </a:r>
          </a:p>
          <a:p>
            <a:pPr marL="36900" indent="0" algn="just">
              <a:buNone/>
            </a:pPr>
            <a:endParaRPr lang="en-US" dirty="0" smtClean="0">
              <a:latin typeface="Comic Sans MS" panose="030F0702030302020204" pitchFamily="66" charset="0"/>
            </a:endParaRPr>
          </a:p>
          <a:p>
            <a:pPr marL="36900" indent="0" algn="just">
              <a:buNone/>
            </a:pPr>
            <a:r>
              <a:rPr lang="en-US" dirty="0" smtClean="0">
                <a:latin typeface="Comic Sans MS" panose="030F0702030302020204" pitchFamily="66" charset="0"/>
              </a:rPr>
              <a:t>(</a:t>
            </a:r>
            <a:r>
              <a:rPr lang="en-US" dirty="0">
                <a:latin typeface="Comic Sans MS" panose="030F0702030302020204" pitchFamily="66" charset="0"/>
              </a:rPr>
              <a:t>3) Whoever undertakes a vulnerability </a:t>
            </a:r>
            <a:r>
              <a:rPr lang="en-US" dirty="0" smtClean="0">
                <a:latin typeface="Comic Sans MS" panose="030F0702030302020204" pitchFamily="66" charset="0"/>
              </a:rPr>
              <a:t>assessment (penetration</a:t>
            </a:r>
            <a:r>
              <a:rPr lang="en-US" dirty="0">
                <a:latin typeface="Comic Sans MS" panose="030F0702030302020204" pitchFamily="66" charset="0"/>
              </a:rPr>
              <a:t>) test, without due regard to the </a:t>
            </a:r>
            <a:r>
              <a:rPr lang="en-US" dirty="0" smtClean="0">
                <a:latin typeface="Comic Sans MS" panose="030F0702030302020204" pitchFamily="66" charset="0"/>
              </a:rPr>
              <a:t>above conditions</a:t>
            </a:r>
            <a:r>
              <a:rPr lang="en-US" dirty="0">
                <a:latin typeface="Comic Sans MS" panose="030F0702030302020204" pitchFamily="66" charset="0"/>
              </a:rPr>
              <a:t>, shall be guilty of an offence, under </a:t>
            </a:r>
            <a:r>
              <a:rPr lang="en-US" dirty="0" smtClean="0">
                <a:latin typeface="Comic Sans MS" panose="030F0702030302020204" pitchFamily="66" charset="0"/>
              </a:rPr>
              <a:t>the Penal </a:t>
            </a:r>
            <a:r>
              <a:rPr lang="en-US" dirty="0">
                <a:latin typeface="Comic Sans MS" panose="030F0702030302020204" pitchFamily="66" charset="0"/>
              </a:rPr>
              <a:t>Code.</a:t>
            </a:r>
          </a:p>
        </p:txBody>
      </p:sp>
    </p:spTree>
    <p:extLst>
      <p:ext uri="{BB962C8B-B14F-4D97-AF65-F5344CB8AC3E}">
        <p14:creationId xmlns:p14="http://schemas.microsoft.com/office/powerpoint/2010/main" val="146969164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791" y="457440"/>
            <a:ext cx="11063557" cy="5544115"/>
          </a:xfrm>
        </p:spPr>
        <p:txBody>
          <a:bodyPr>
            <a:normAutofit/>
          </a:bodyPr>
          <a:lstStyle/>
          <a:p>
            <a:pPr marL="36900" indent="0" algn="just">
              <a:buNone/>
            </a:pPr>
            <a:r>
              <a:rPr lang="en-US" b="1" dirty="0" smtClean="0">
                <a:solidFill>
                  <a:srgbClr val="FFFF00"/>
                </a:solidFill>
                <a:latin typeface="Comic Sans MS" panose="030F0702030302020204" pitchFamily="66" charset="0"/>
              </a:rPr>
              <a:t>Prohibition of online harassment(section 175)</a:t>
            </a:r>
            <a:endParaRPr lang="en-US" b="1" dirty="0">
              <a:solidFill>
                <a:srgbClr val="FFFF00"/>
              </a:solidFill>
              <a:latin typeface="Comic Sans MS" panose="030F0702030302020204" pitchFamily="66" charset="0"/>
            </a:endParaRPr>
          </a:p>
          <a:p>
            <a:pPr marL="36900" indent="0" algn="just">
              <a:buNone/>
            </a:pPr>
            <a:r>
              <a:rPr lang="en-US" dirty="0" smtClean="0">
                <a:latin typeface="Comic Sans MS" panose="030F0702030302020204" pitchFamily="66" charset="0"/>
              </a:rPr>
              <a:t>(1</a:t>
            </a:r>
            <a:r>
              <a:rPr lang="en-US" dirty="0">
                <a:latin typeface="Comic Sans MS" panose="030F0702030302020204" pitchFamily="66" charset="0"/>
              </a:rPr>
              <a:t>) Whoever:</a:t>
            </a:r>
          </a:p>
          <a:p>
            <a:pPr marL="36900" indent="0" algn="just">
              <a:buNone/>
            </a:pPr>
            <a:r>
              <a:rPr lang="en-US" dirty="0">
                <a:latin typeface="Comic Sans MS" panose="030F0702030302020204" pitchFamily="66" charset="0"/>
              </a:rPr>
              <a:t>(a) knowingly within Bhutan or in </a:t>
            </a:r>
            <a:r>
              <a:rPr lang="en-US" dirty="0" smtClean="0">
                <a:latin typeface="Comic Sans MS" panose="030F0702030302020204" pitchFamily="66" charset="0"/>
              </a:rPr>
              <a:t>foreign communications </a:t>
            </a:r>
            <a:r>
              <a:rPr lang="en-US" dirty="0">
                <a:latin typeface="Comic Sans MS" panose="030F0702030302020204" pitchFamily="66" charset="0"/>
              </a:rPr>
              <a:t>with Bhutan by means of an ICT</a:t>
            </a:r>
          </a:p>
          <a:p>
            <a:pPr marL="36900" indent="0" algn="just">
              <a:buNone/>
            </a:pPr>
            <a:r>
              <a:rPr lang="en-US" dirty="0">
                <a:latin typeface="Comic Sans MS" panose="030F0702030302020204" pitchFamily="66" charset="0"/>
              </a:rPr>
              <a:t>device makes any harassing communication </a:t>
            </a:r>
            <a:r>
              <a:rPr lang="en-US" dirty="0" smtClean="0">
                <a:latin typeface="Comic Sans MS" panose="030F0702030302020204" pitchFamily="66" charset="0"/>
              </a:rPr>
              <a:t>in any </a:t>
            </a:r>
            <a:r>
              <a:rPr lang="en-US" dirty="0">
                <a:latin typeface="Comic Sans MS" panose="030F0702030302020204" pitchFamily="66" charset="0"/>
              </a:rPr>
              <a:t>form including any comment, request,</a:t>
            </a:r>
          </a:p>
          <a:p>
            <a:pPr marL="36900" indent="0" algn="just">
              <a:buNone/>
            </a:pPr>
            <a:r>
              <a:rPr lang="en-US" dirty="0">
                <a:latin typeface="Comic Sans MS" panose="030F0702030302020204" pitchFamily="66" charset="0"/>
              </a:rPr>
              <a:t>suggestion, proposal, or image via e-mail, </a:t>
            </a:r>
            <a:r>
              <a:rPr lang="en-US" dirty="0" smtClean="0">
                <a:latin typeface="Comic Sans MS" panose="030F0702030302020204" pitchFamily="66" charset="0"/>
              </a:rPr>
              <a:t>short message </a:t>
            </a:r>
            <a:r>
              <a:rPr lang="en-US" dirty="0">
                <a:latin typeface="Comic Sans MS" panose="030F0702030302020204" pitchFamily="66" charset="0"/>
              </a:rPr>
              <a:t>service (SMS), or other </a:t>
            </a:r>
            <a:r>
              <a:rPr lang="en-US" dirty="0" smtClean="0">
                <a:latin typeface="Comic Sans MS" panose="030F0702030302020204" pitchFamily="66" charset="0"/>
              </a:rPr>
              <a:t>online communication </a:t>
            </a:r>
            <a:r>
              <a:rPr lang="en-US" dirty="0">
                <a:latin typeface="Comic Sans MS" panose="030F0702030302020204" pitchFamily="66" charset="0"/>
              </a:rPr>
              <a:t>means, regardless of </a:t>
            </a:r>
            <a:r>
              <a:rPr lang="en-US" dirty="0" smtClean="0">
                <a:latin typeface="Comic Sans MS" panose="030F0702030302020204" pitchFamily="66" charset="0"/>
              </a:rPr>
              <a:t>whether the </a:t>
            </a:r>
            <a:r>
              <a:rPr lang="en-US" dirty="0">
                <a:latin typeface="Comic Sans MS" panose="030F0702030302020204" pitchFamily="66" charset="0"/>
              </a:rPr>
              <a:t>maker of such communication placed the</a:t>
            </a:r>
          </a:p>
          <a:p>
            <a:pPr marL="36900" indent="0" algn="just">
              <a:buNone/>
            </a:pPr>
            <a:r>
              <a:rPr lang="en-US" dirty="0">
                <a:latin typeface="Comic Sans MS" panose="030F0702030302020204" pitchFamily="66" charset="0"/>
              </a:rPr>
              <a:t>call or initiated the communications, </a:t>
            </a:r>
            <a:r>
              <a:rPr lang="en-US" dirty="0" smtClean="0">
                <a:latin typeface="Comic Sans MS" panose="030F0702030302020204" pitchFamily="66" charset="0"/>
              </a:rPr>
              <a:t>or</a:t>
            </a:r>
          </a:p>
          <a:p>
            <a:pPr marL="36900" indent="0" algn="just">
              <a:buNone/>
            </a:pPr>
            <a:r>
              <a:rPr lang="en-US" dirty="0">
                <a:latin typeface="Comic Sans MS" panose="030F0702030302020204" pitchFamily="66" charset="0"/>
              </a:rPr>
              <a:t>(b) knowingly permits any ICT facility under </a:t>
            </a:r>
            <a:r>
              <a:rPr lang="en-US" dirty="0" smtClean="0">
                <a:latin typeface="Comic Sans MS" panose="030F0702030302020204" pitchFamily="66" charset="0"/>
              </a:rPr>
              <a:t>such person’s </a:t>
            </a:r>
            <a:r>
              <a:rPr lang="en-US" dirty="0">
                <a:latin typeface="Comic Sans MS" panose="030F0702030302020204" pitchFamily="66" charset="0"/>
              </a:rPr>
              <a:t>control to be used for an </a:t>
            </a:r>
            <a:r>
              <a:rPr lang="en-US" dirty="0" smtClean="0">
                <a:latin typeface="Comic Sans MS" panose="030F0702030302020204" pitchFamily="66" charset="0"/>
              </a:rPr>
              <a:t>activity prohibited </a:t>
            </a:r>
            <a:r>
              <a:rPr lang="en-US" dirty="0">
                <a:latin typeface="Comic Sans MS" panose="030F0702030302020204" pitchFamily="66" charset="0"/>
              </a:rPr>
              <a:t>by Sub-sections 171(1) and 172 (</a:t>
            </a:r>
            <a:r>
              <a:rPr lang="en-US" dirty="0" smtClean="0">
                <a:latin typeface="Comic Sans MS" panose="030F0702030302020204" pitchFamily="66" charset="0"/>
              </a:rPr>
              <a:t>1) above </a:t>
            </a:r>
            <a:r>
              <a:rPr lang="en-US" dirty="0">
                <a:latin typeface="Comic Sans MS" panose="030F0702030302020204" pitchFamily="66" charset="0"/>
              </a:rPr>
              <a:t>with the intent that it be used for </a:t>
            </a:r>
            <a:r>
              <a:rPr lang="en-US" dirty="0" smtClean="0">
                <a:latin typeface="Comic Sans MS" panose="030F0702030302020204" pitchFamily="66" charset="0"/>
              </a:rPr>
              <a:t>such activity,</a:t>
            </a:r>
            <a:r>
              <a:rPr lang="en-US" dirty="0">
                <a:latin typeface="Comic Sans MS" panose="030F0702030302020204" pitchFamily="66" charset="0"/>
              </a:rPr>
              <a:t> shall be guilty of the offence of harassment</a:t>
            </a:r>
            <a:r>
              <a:rPr lang="en-US" dirty="0"/>
              <a:t>.</a:t>
            </a:r>
          </a:p>
          <a:p>
            <a:pPr marL="36900" indent="0" algn="just">
              <a:buNone/>
            </a:pPr>
            <a:endParaRPr lang="en-US" dirty="0">
              <a:latin typeface="Comic Sans MS" panose="030F0702030302020204" pitchFamily="66" charset="0"/>
            </a:endParaRPr>
          </a:p>
        </p:txBody>
      </p:sp>
    </p:spTree>
    <p:extLst>
      <p:ext uri="{BB962C8B-B14F-4D97-AF65-F5344CB8AC3E}">
        <p14:creationId xmlns:p14="http://schemas.microsoft.com/office/powerpoint/2010/main" val="299238227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0458" y="573351"/>
            <a:ext cx="10986285" cy="4925928"/>
          </a:xfrm>
        </p:spPr>
        <p:txBody>
          <a:bodyPr>
            <a:normAutofit/>
          </a:bodyPr>
          <a:lstStyle/>
          <a:p>
            <a:pPr marL="36900" indent="0" algn="just">
              <a:buNone/>
            </a:pPr>
            <a:r>
              <a:rPr lang="en-US" dirty="0" smtClean="0">
                <a:latin typeface="Comic Sans MS" panose="030F0702030302020204" pitchFamily="66" charset="0"/>
              </a:rPr>
              <a:t>(</a:t>
            </a:r>
            <a:r>
              <a:rPr lang="en-US" dirty="0">
                <a:latin typeface="Comic Sans MS" panose="030F0702030302020204" pitchFamily="66" charset="0"/>
              </a:rPr>
              <a:t>2) </a:t>
            </a:r>
            <a:endParaRPr lang="en-US" dirty="0" smtClean="0">
              <a:latin typeface="Comic Sans MS" panose="030F0702030302020204" pitchFamily="66" charset="0"/>
            </a:endParaRPr>
          </a:p>
          <a:p>
            <a:pPr marL="36900" indent="0" algn="just">
              <a:buNone/>
            </a:pPr>
            <a:r>
              <a:rPr lang="en-US" dirty="0" smtClean="0">
                <a:latin typeface="Comic Sans MS" panose="030F0702030302020204" pitchFamily="66" charset="0"/>
              </a:rPr>
              <a:t>(</a:t>
            </a:r>
            <a:r>
              <a:rPr lang="en-US" dirty="0">
                <a:latin typeface="Comic Sans MS" panose="030F0702030302020204" pitchFamily="66" charset="0"/>
              </a:rPr>
              <a:t>a) No person shall be held to have violated </a:t>
            </a:r>
            <a:r>
              <a:rPr lang="en-US" dirty="0" smtClean="0">
                <a:latin typeface="Comic Sans MS" panose="030F0702030302020204" pitchFamily="66" charset="0"/>
              </a:rPr>
              <a:t>Subsection (1</a:t>
            </a:r>
            <a:r>
              <a:rPr lang="en-US" dirty="0">
                <a:latin typeface="Comic Sans MS" panose="030F0702030302020204" pitchFamily="66" charset="0"/>
              </a:rPr>
              <a:t>) solely for providing access or</a:t>
            </a:r>
          </a:p>
          <a:p>
            <a:pPr marL="36900" indent="0" algn="just">
              <a:buNone/>
            </a:pPr>
            <a:r>
              <a:rPr lang="en-US" dirty="0">
                <a:latin typeface="Comic Sans MS" panose="030F0702030302020204" pitchFamily="66" charset="0"/>
              </a:rPr>
              <a:t>connection to or from a facility, system, </a:t>
            </a:r>
            <a:r>
              <a:rPr lang="en-US" dirty="0" smtClean="0">
                <a:latin typeface="Comic Sans MS" panose="030F0702030302020204" pitchFamily="66" charset="0"/>
              </a:rPr>
              <a:t>or network </a:t>
            </a:r>
            <a:r>
              <a:rPr lang="en-US" dirty="0">
                <a:latin typeface="Comic Sans MS" panose="030F0702030302020204" pitchFamily="66" charset="0"/>
              </a:rPr>
              <a:t>over which that person has no control,</a:t>
            </a:r>
          </a:p>
          <a:p>
            <a:pPr marL="36900" indent="0" algn="just">
              <a:buNone/>
            </a:pPr>
            <a:r>
              <a:rPr lang="en-US" dirty="0">
                <a:latin typeface="Comic Sans MS" panose="030F0702030302020204" pitchFamily="66" charset="0"/>
              </a:rPr>
              <a:t>including related capabilities which </a:t>
            </a:r>
            <a:r>
              <a:rPr lang="en-US" dirty="0" smtClean="0">
                <a:latin typeface="Comic Sans MS" panose="030F0702030302020204" pitchFamily="66" charset="0"/>
              </a:rPr>
              <a:t>are incidental </a:t>
            </a:r>
            <a:r>
              <a:rPr lang="en-US" dirty="0">
                <a:latin typeface="Comic Sans MS" panose="030F0702030302020204" pitchFamily="66" charset="0"/>
              </a:rPr>
              <a:t>to providing access or </a:t>
            </a:r>
            <a:r>
              <a:rPr lang="en-US" dirty="0" smtClean="0">
                <a:latin typeface="Comic Sans MS" panose="030F0702030302020204" pitchFamily="66" charset="0"/>
              </a:rPr>
              <a:t>connection. This </a:t>
            </a:r>
            <a:r>
              <a:rPr lang="en-US" dirty="0">
                <a:latin typeface="Comic Sans MS" panose="030F0702030302020204" pitchFamily="66" charset="0"/>
              </a:rPr>
              <a:t>Sub-section shall not be applicable to </a:t>
            </a:r>
            <a:r>
              <a:rPr lang="en-US" dirty="0" smtClean="0">
                <a:latin typeface="Comic Sans MS" panose="030F0702030302020204" pitchFamily="66" charset="0"/>
              </a:rPr>
              <a:t>an individual </a:t>
            </a:r>
            <a:r>
              <a:rPr lang="en-US" dirty="0">
                <a:latin typeface="Comic Sans MS" panose="030F0702030302020204" pitchFamily="66" charset="0"/>
              </a:rPr>
              <a:t>who is a conspirator with, an </a:t>
            </a:r>
            <a:r>
              <a:rPr lang="en-US" dirty="0" smtClean="0">
                <a:latin typeface="Comic Sans MS" panose="030F0702030302020204" pitchFamily="66" charset="0"/>
              </a:rPr>
              <a:t>entity actively </a:t>
            </a:r>
            <a:r>
              <a:rPr lang="en-US" dirty="0">
                <a:latin typeface="Comic Sans MS" panose="030F0702030302020204" pitchFamily="66" charset="0"/>
              </a:rPr>
              <a:t>involved in the creation, editing </a:t>
            </a:r>
            <a:r>
              <a:rPr lang="en-US" dirty="0" smtClean="0">
                <a:latin typeface="Comic Sans MS" panose="030F0702030302020204" pitchFamily="66" charset="0"/>
              </a:rPr>
              <a:t>or knowing </a:t>
            </a:r>
            <a:r>
              <a:rPr lang="en-US" dirty="0">
                <a:latin typeface="Comic Sans MS" panose="030F0702030302020204" pitchFamily="66" charset="0"/>
              </a:rPr>
              <a:t>distribution of </a:t>
            </a:r>
            <a:r>
              <a:rPr lang="en-US" dirty="0" smtClean="0">
                <a:latin typeface="Comic Sans MS" panose="030F0702030302020204" pitchFamily="66" charset="0"/>
              </a:rPr>
              <a:t>harassment communications</a:t>
            </a:r>
            <a:r>
              <a:rPr lang="en-US" dirty="0">
                <a:latin typeface="Comic Sans MS" panose="030F0702030302020204" pitchFamily="66" charset="0"/>
              </a:rPr>
              <a:t>, which violate this Section</a:t>
            </a:r>
            <a:r>
              <a:rPr lang="en-US" dirty="0" smtClean="0">
                <a:latin typeface="Comic Sans MS" panose="030F0702030302020204" pitchFamily="66" charset="0"/>
              </a:rPr>
              <a:t>.</a:t>
            </a:r>
          </a:p>
          <a:p>
            <a:pPr marL="36900" indent="0" algn="just">
              <a:buNone/>
            </a:pPr>
            <a:r>
              <a:rPr lang="en-US" dirty="0">
                <a:latin typeface="Comic Sans MS" panose="030F0702030302020204" pitchFamily="66" charset="0"/>
              </a:rPr>
              <a:t>(b) No employer shall be held liable under </a:t>
            </a:r>
            <a:r>
              <a:rPr lang="en-US" dirty="0" smtClean="0">
                <a:latin typeface="Comic Sans MS" panose="030F0702030302020204" pitchFamily="66" charset="0"/>
              </a:rPr>
              <a:t>this Section </a:t>
            </a:r>
            <a:r>
              <a:rPr lang="en-US" dirty="0">
                <a:latin typeface="Comic Sans MS" panose="030F0702030302020204" pitchFamily="66" charset="0"/>
              </a:rPr>
              <a:t>for the actions of an employee or </a:t>
            </a:r>
            <a:r>
              <a:rPr lang="en-US" dirty="0" smtClean="0">
                <a:latin typeface="Comic Sans MS" panose="030F0702030302020204" pitchFamily="66" charset="0"/>
              </a:rPr>
              <a:t>agent unless </a:t>
            </a:r>
            <a:r>
              <a:rPr lang="en-US" dirty="0">
                <a:latin typeface="Comic Sans MS" panose="030F0702030302020204" pitchFamily="66" charset="0"/>
              </a:rPr>
              <a:t>the employee’s or agent’s conduct </a:t>
            </a:r>
            <a:r>
              <a:rPr lang="en-US" dirty="0" smtClean="0">
                <a:latin typeface="Comic Sans MS" panose="030F0702030302020204" pitchFamily="66" charset="0"/>
              </a:rPr>
              <a:t>is within </a:t>
            </a:r>
            <a:r>
              <a:rPr lang="en-US" dirty="0">
                <a:latin typeface="Comic Sans MS" panose="030F0702030302020204" pitchFamily="66" charset="0"/>
              </a:rPr>
              <a:t>the scope of his employment or </a:t>
            </a:r>
            <a:r>
              <a:rPr lang="en-US" dirty="0" smtClean="0">
                <a:latin typeface="Comic Sans MS" panose="030F0702030302020204" pitchFamily="66" charset="0"/>
              </a:rPr>
              <a:t>agency and </a:t>
            </a:r>
            <a:r>
              <a:rPr lang="en-US" dirty="0">
                <a:latin typeface="Comic Sans MS" panose="030F0702030302020204" pitchFamily="66" charset="0"/>
              </a:rPr>
              <a:t>the employer has knowledge of, </a:t>
            </a:r>
            <a:r>
              <a:rPr lang="en-US" dirty="0" smtClean="0">
                <a:latin typeface="Comic Sans MS" panose="030F0702030302020204" pitchFamily="66" charset="0"/>
              </a:rPr>
              <a:t>authorizes, or </a:t>
            </a:r>
            <a:r>
              <a:rPr lang="en-US" dirty="0">
                <a:latin typeface="Comic Sans MS" panose="030F0702030302020204" pitchFamily="66" charset="0"/>
              </a:rPr>
              <a:t>ratifies the employee’s or agent’s conduct.</a:t>
            </a:r>
          </a:p>
        </p:txBody>
      </p:sp>
    </p:spTree>
    <p:extLst>
      <p:ext uri="{BB962C8B-B14F-4D97-AF65-F5344CB8AC3E}">
        <p14:creationId xmlns:p14="http://schemas.microsoft.com/office/powerpoint/2010/main" val="191202077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276" y="521835"/>
            <a:ext cx="11385529" cy="6085027"/>
          </a:xfrm>
        </p:spPr>
        <p:txBody>
          <a:bodyPr>
            <a:normAutofit/>
          </a:bodyPr>
          <a:lstStyle/>
          <a:p>
            <a:pPr marL="36900" indent="0">
              <a:buNone/>
            </a:pPr>
            <a:r>
              <a:rPr lang="en-US" sz="2400" b="1" dirty="0" smtClean="0">
                <a:solidFill>
                  <a:srgbClr val="FFFF00"/>
                </a:solidFill>
                <a:latin typeface="Comic Sans MS" panose="030F0702030302020204" pitchFamily="66" charset="0"/>
              </a:rPr>
              <a:t>Provision of online protest web sites(section 176)</a:t>
            </a:r>
            <a:r>
              <a:rPr lang="en-US" sz="2400" b="1" dirty="0" smtClean="0">
                <a:solidFill>
                  <a:schemeClr val="tx1"/>
                </a:solidFill>
                <a:latin typeface="Comic Sans MS" panose="030F0702030302020204" pitchFamily="66" charset="0"/>
              </a:rPr>
              <a:t> </a:t>
            </a:r>
          </a:p>
          <a:p>
            <a:pPr marL="494100" indent="-457200">
              <a:buAutoNum type="arabicParenR"/>
            </a:pPr>
            <a:r>
              <a:rPr lang="en-US" sz="2400" b="1" dirty="0" smtClean="0">
                <a:solidFill>
                  <a:schemeClr val="tx1"/>
                </a:solidFill>
                <a:latin typeface="Comic Sans MS" panose="030F0702030302020204" pitchFamily="66" charset="0"/>
              </a:rPr>
              <a:t>Whoever, be it an individual or a group, who:</a:t>
            </a:r>
          </a:p>
          <a:p>
            <a:pPr marL="494100" indent="-457200">
              <a:buAutoNum type="alphaLcParenR"/>
            </a:pPr>
            <a:r>
              <a:rPr lang="en-US" sz="2400" b="1" dirty="0" smtClean="0">
                <a:solidFill>
                  <a:schemeClr val="tx1"/>
                </a:solidFill>
                <a:latin typeface="Comic Sans MS" panose="030F0702030302020204" pitchFamily="66" charset="0"/>
              </a:rPr>
              <a:t>Knowingly within Bhutan or in foreign communications with Bhutan by means of an ICT device makes or makes available any online protest website communication which is calculates to undermine the sovereignty, security, unity and well-being of the nation, in any form, including any comment, request, suggestion, proposal, or image regardless of whether the maker of such communication placed the call or initiated the communications; or</a:t>
            </a:r>
          </a:p>
          <a:p>
            <a:pPr marL="36900" indent="0">
              <a:buNone/>
            </a:pPr>
            <a:r>
              <a:rPr lang="en-US" sz="2400" b="1" dirty="0" smtClean="0">
                <a:solidFill>
                  <a:schemeClr val="tx1"/>
                </a:solidFill>
                <a:latin typeface="Comic Sans MS" panose="030F0702030302020204" pitchFamily="66" charset="0"/>
              </a:rPr>
              <a:t>b) Knowingly permits any ICT facility under such person’s control to be used for an activity prohibited by sub-section(1)(a) with the intent that it be used for such activity, shall in the case of an individual, be guilty of the offence of sedition.</a:t>
            </a:r>
          </a:p>
        </p:txBody>
      </p:sp>
    </p:spTree>
    <p:extLst>
      <p:ext uri="{BB962C8B-B14F-4D97-AF65-F5344CB8AC3E}">
        <p14:creationId xmlns:p14="http://schemas.microsoft.com/office/powerpoint/2010/main" val="3579789957"/>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066" y="611987"/>
            <a:ext cx="11050678" cy="4668351"/>
          </a:xfrm>
        </p:spPr>
        <p:txBody>
          <a:bodyPr/>
          <a:lstStyle/>
          <a:p>
            <a:pPr marL="36900" indent="0" algn="just">
              <a:buNone/>
            </a:pPr>
            <a:r>
              <a:rPr lang="en-US" dirty="0" smtClean="0">
                <a:latin typeface="Comic Sans MS" panose="030F0702030302020204" pitchFamily="66" charset="0"/>
              </a:rPr>
              <a:t>2) </a:t>
            </a:r>
          </a:p>
          <a:p>
            <a:pPr marL="494100" indent="-457200" algn="just">
              <a:buAutoNum type="alphaLcParenR"/>
            </a:pPr>
            <a:r>
              <a:rPr lang="en-US" dirty="0" smtClean="0">
                <a:latin typeface="Comic Sans MS" panose="030F0702030302020204" pitchFamily="66" charset="0"/>
              </a:rPr>
              <a:t>No person shall be held to have violated sub-section (1) solely for providing access or connection to or from a facility, system, or network over which that person has no control, including related capabilities which are incidental to providing access or connection. This sub-section shall not be applicable to an individual who is a conspirator with, an entity actively involved in the creation, editing or knowing distribution of online protest web-site communications, which violate this section.</a:t>
            </a:r>
          </a:p>
          <a:p>
            <a:pPr marL="494100" indent="-457200" algn="just">
              <a:buAutoNum type="alphaLcParenR"/>
            </a:pPr>
            <a:r>
              <a:rPr lang="en-US" dirty="0">
                <a:latin typeface="Comic Sans MS" panose="030F0702030302020204" pitchFamily="66" charset="0"/>
              </a:rPr>
              <a:t> </a:t>
            </a:r>
            <a:r>
              <a:rPr lang="en-US" dirty="0" smtClean="0">
                <a:latin typeface="Comic Sans MS" panose="030F0702030302020204" pitchFamily="66" charset="0"/>
              </a:rPr>
              <a:t>no employer shall be held liable under this section for the actions of an employee or agent unless the employee’s or agent’s conduct is within the scope of his employment or agency and the employer has knowledge of, authorizes, or ratifies the employee’ or agent 'conduct.</a:t>
            </a:r>
          </a:p>
          <a:p>
            <a:pPr marL="494100" indent="-457200" algn="just">
              <a:buAutoNum type="alphaLcParenR"/>
            </a:pPr>
            <a:endParaRPr lang="en-US" dirty="0">
              <a:latin typeface="Comic Sans MS" panose="030F0702030302020204" pitchFamily="66" charset="0"/>
            </a:endParaRPr>
          </a:p>
        </p:txBody>
      </p:sp>
    </p:spTree>
    <p:extLst>
      <p:ext uri="{BB962C8B-B14F-4D97-AF65-F5344CB8AC3E}">
        <p14:creationId xmlns:p14="http://schemas.microsoft.com/office/powerpoint/2010/main" val="294630413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217" y="534713"/>
            <a:ext cx="10353762" cy="5840329"/>
          </a:xfrm>
        </p:spPr>
        <p:txBody>
          <a:bodyPr/>
          <a:lstStyle/>
          <a:p>
            <a:pPr marL="36900" indent="0">
              <a:buNone/>
            </a:pPr>
            <a:r>
              <a:rPr lang="en-US" b="1" dirty="0" smtClean="0">
                <a:solidFill>
                  <a:srgbClr val="FFFF00"/>
                </a:solidFill>
                <a:latin typeface="Comic Sans MS" panose="030F0702030302020204" pitchFamily="66" charset="0"/>
              </a:rPr>
              <a:t>Wrongful communication(section 177)</a:t>
            </a:r>
          </a:p>
          <a:p>
            <a:pPr marL="494100" indent="-457200">
              <a:buAutoNum type="arabicParenBoth"/>
            </a:pPr>
            <a:r>
              <a:rPr lang="en-US" dirty="0" smtClean="0">
                <a:effectLst/>
                <a:latin typeface="Comic Sans MS" panose="030F0702030302020204" pitchFamily="66" charset="0"/>
              </a:rPr>
              <a:t>A </a:t>
            </a:r>
            <a:r>
              <a:rPr lang="en-US" dirty="0">
                <a:effectLst/>
                <a:latin typeface="Comic Sans MS" panose="030F0702030302020204" pitchFamily="66" charset="0"/>
              </a:rPr>
              <a:t>person shall be guilty of an offence if he </a:t>
            </a:r>
            <a:r>
              <a:rPr lang="en-US" dirty="0" smtClean="0">
                <a:effectLst/>
                <a:latin typeface="Comic Sans MS" panose="030F0702030302020204" pitchFamily="66" charset="0"/>
              </a:rPr>
              <a:t>knowingly communicates </a:t>
            </a:r>
            <a:r>
              <a:rPr lang="en-US" dirty="0">
                <a:effectLst/>
                <a:latin typeface="Comic Sans MS" panose="030F0702030302020204" pitchFamily="66" charset="0"/>
              </a:rPr>
              <a:t>directly or indirectly a number, </a:t>
            </a:r>
            <a:r>
              <a:rPr lang="en-US" dirty="0" smtClean="0">
                <a:effectLst/>
                <a:latin typeface="Comic Sans MS" panose="030F0702030302020204" pitchFamily="66" charset="0"/>
              </a:rPr>
              <a:t>code, password </a:t>
            </a:r>
            <a:r>
              <a:rPr lang="en-US" dirty="0">
                <a:effectLst/>
                <a:latin typeface="Comic Sans MS" panose="030F0702030302020204" pitchFamily="66" charset="0"/>
              </a:rPr>
              <a:t>or other means of access to a computer </a:t>
            </a:r>
            <a:r>
              <a:rPr lang="en-US" dirty="0" smtClean="0">
                <a:effectLst/>
                <a:latin typeface="Comic Sans MS" panose="030F0702030302020204" pitchFamily="66" charset="0"/>
              </a:rPr>
              <a:t>to any </a:t>
            </a:r>
            <a:r>
              <a:rPr lang="en-US" dirty="0">
                <a:effectLst/>
                <a:latin typeface="Comic Sans MS" panose="030F0702030302020204" pitchFamily="66" charset="0"/>
              </a:rPr>
              <a:t>person other than a person to whom he is </a:t>
            </a:r>
            <a:r>
              <a:rPr lang="en-US" dirty="0" smtClean="0">
                <a:effectLst/>
                <a:latin typeface="Comic Sans MS" panose="030F0702030302020204" pitchFamily="66" charset="0"/>
              </a:rPr>
              <a:t>duly authorized </a:t>
            </a:r>
            <a:r>
              <a:rPr lang="en-US" dirty="0">
                <a:effectLst/>
                <a:latin typeface="Comic Sans MS" panose="030F0702030302020204" pitchFamily="66" charset="0"/>
              </a:rPr>
              <a:t>to communicate</a:t>
            </a:r>
            <a:r>
              <a:rPr lang="en-US" dirty="0" smtClean="0">
                <a:effectLst/>
                <a:latin typeface="Comic Sans MS" panose="030F0702030302020204" pitchFamily="66" charset="0"/>
              </a:rPr>
              <a:t>.</a:t>
            </a:r>
          </a:p>
          <a:p>
            <a:pPr marL="494100" indent="-457200">
              <a:buAutoNum type="arabicParenBoth"/>
            </a:pPr>
            <a:r>
              <a:rPr lang="en-US" dirty="0" smtClean="0">
                <a:effectLst/>
                <a:latin typeface="Comic Sans MS" panose="030F0702030302020204" pitchFamily="66" charset="0"/>
              </a:rPr>
              <a:t> </a:t>
            </a:r>
            <a:r>
              <a:rPr lang="en-US" dirty="0">
                <a:effectLst/>
                <a:latin typeface="Comic Sans MS" panose="030F0702030302020204" pitchFamily="66" charset="0"/>
              </a:rPr>
              <a:t>An offence under this Section shall be a felony of the</a:t>
            </a:r>
            <a:br>
              <a:rPr lang="en-US" dirty="0">
                <a:effectLst/>
                <a:latin typeface="Comic Sans MS" panose="030F0702030302020204" pitchFamily="66" charset="0"/>
              </a:rPr>
            </a:br>
            <a:r>
              <a:rPr lang="en-US" dirty="0">
                <a:effectLst/>
                <a:latin typeface="Comic Sans MS" panose="030F0702030302020204" pitchFamily="66" charset="0"/>
              </a:rPr>
              <a:t>fourth degree</a:t>
            </a:r>
            <a:r>
              <a:rPr lang="en-US" dirty="0" smtClean="0">
                <a:effectLst/>
                <a:latin typeface="Comic Sans MS" panose="030F0702030302020204" pitchFamily="66" charset="0"/>
              </a:rPr>
              <a:t>.</a:t>
            </a:r>
          </a:p>
          <a:p>
            <a:pPr marL="36900" indent="0">
              <a:buNone/>
            </a:pPr>
            <a:r>
              <a:rPr lang="en-US" dirty="0">
                <a:effectLst/>
                <a:latin typeface="Comic Sans MS" panose="030F0702030302020204" pitchFamily="66" charset="0"/>
              </a:rPr>
              <a:t/>
            </a:r>
            <a:br>
              <a:rPr lang="en-US" dirty="0">
                <a:effectLst/>
                <a:latin typeface="Comic Sans MS" panose="030F0702030302020204" pitchFamily="66" charset="0"/>
              </a:rPr>
            </a:br>
            <a:r>
              <a:rPr lang="en-US" b="1" dirty="0" smtClean="0">
                <a:solidFill>
                  <a:srgbClr val="FFFF00"/>
                </a:solidFill>
                <a:effectLst/>
                <a:latin typeface="Comic Sans MS" panose="030F0702030302020204" pitchFamily="66" charset="0"/>
              </a:rPr>
              <a:t>introduction of computer contaminant or computer virus(section 178)</a:t>
            </a:r>
          </a:p>
          <a:p>
            <a:pPr marL="36900" indent="0">
              <a:buNone/>
            </a:pPr>
            <a:r>
              <a:rPr lang="en-US" dirty="0">
                <a:effectLst/>
                <a:latin typeface="Comic Sans MS" panose="030F0702030302020204" pitchFamily="66" charset="0"/>
              </a:rPr>
              <a:t>Any person, without permission of the owner or any </a:t>
            </a:r>
            <a:r>
              <a:rPr lang="en-US" dirty="0" smtClean="0">
                <a:effectLst/>
                <a:latin typeface="Comic Sans MS" panose="030F0702030302020204" pitchFamily="66" charset="0"/>
              </a:rPr>
              <a:t>other person </a:t>
            </a:r>
            <a:r>
              <a:rPr lang="en-US" dirty="0">
                <a:effectLst/>
                <a:latin typeface="Comic Sans MS" panose="030F0702030302020204" pitchFamily="66" charset="0"/>
              </a:rPr>
              <a:t>who is in-charge of a computer, </a:t>
            </a:r>
            <a:r>
              <a:rPr lang="en-US" dirty="0" smtClean="0">
                <a:effectLst/>
                <a:latin typeface="Comic Sans MS" panose="030F0702030302020204" pitchFamily="66" charset="0"/>
              </a:rPr>
              <a:t>intentionally introduces </a:t>
            </a:r>
            <a:r>
              <a:rPr lang="en-US" dirty="0">
                <a:effectLst/>
                <a:latin typeface="Comic Sans MS" panose="030F0702030302020204" pitchFamily="66" charset="0"/>
              </a:rPr>
              <a:t>or causes to be introduced any computer</a:t>
            </a:r>
            <a:br>
              <a:rPr lang="en-US" dirty="0">
                <a:effectLst/>
                <a:latin typeface="Comic Sans MS" panose="030F0702030302020204" pitchFamily="66" charset="0"/>
              </a:rPr>
            </a:br>
            <a:r>
              <a:rPr lang="en-US" dirty="0">
                <a:effectLst/>
                <a:latin typeface="Comic Sans MS" panose="030F0702030302020204" pitchFamily="66" charset="0"/>
              </a:rPr>
              <a:t>contaminant or computer virus into any computer, shall </a:t>
            </a:r>
            <a:r>
              <a:rPr lang="en-US" dirty="0" smtClean="0">
                <a:effectLst/>
                <a:latin typeface="Comic Sans MS" panose="030F0702030302020204" pitchFamily="66" charset="0"/>
              </a:rPr>
              <a:t>be guilty </a:t>
            </a:r>
            <a:r>
              <a:rPr lang="en-US" dirty="0">
                <a:effectLst/>
                <a:latin typeface="Comic Sans MS" panose="030F0702030302020204" pitchFamily="66" charset="0"/>
              </a:rPr>
              <a:t>of the offence of tampering with computer </a:t>
            </a:r>
            <a:r>
              <a:rPr lang="en-US" dirty="0" smtClean="0">
                <a:effectLst/>
                <a:latin typeface="Comic Sans MS" panose="030F0702030302020204" pitchFamily="66" charset="0"/>
              </a:rPr>
              <a:t>materials, which </a:t>
            </a:r>
            <a:r>
              <a:rPr lang="en-US" dirty="0">
                <a:effectLst/>
                <a:latin typeface="Comic Sans MS" panose="030F0702030302020204" pitchFamily="66" charset="0"/>
              </a:rPr>
              <a:t>shall be a felony of fourth degree.</a:t>
            </a:r>
            <a:br>
              <a:rPr lang="en-US" dirty="0">
                <a:effectLst/>
                <a:latin typeface="Comic Sans MS" panose="030F0702030302020204" pitchFamily="66" charset="0"/>
              </a:rPr>
            </a:br>
            <a:endParaRPr lang="en-US" dirty="0">
              <a:latin typeface="Comic Sans MS" panose="030F0702030302020204" pitchFamily="66" charset="0"/>
            </a:endParaRPr>
          </a:p>
        </p:txBody>
      </p:sp>
    </p:spTree>
    <p:extLst>
      <p:ext uri="{BB962C8B-B14F-4D97-AF65-F5344CB8AC3E}">
        <p14:creationId xmlns:p14="http://schemas.microsoft.com/office/powerpoint/2010/main" val="13969165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4854" y="534714"/>
            <a:ext cx="10870374" cy="6136542"/>
          </a:xfrm>
        </p:spPr>
        <p:txBody>
          <a:bodyPr>
            <a:normAutofit fontScale="92500" lnSpcReduction="10000"/>
          </a:bodyPr>
          <a:lstStyle/>
          <a:p>
            <a:pPr marL="36900" indent="0">
              <a:buNone/>
            </a:pPr>
            <a:r>
              <a:rPr lang="en-US" b="1" dirty="0" smtClean="0">
                <a:solidFill>
                  <a:srgbClr val="FFFF00"/>
                </a:solidFill>
                <a:latin typeface="Comic Sans MS" panose="030F0702030302020204" pitchFamily="66" charset="0"/>
              </a:rPr>
              <a:t>Prohibition of obscene communications(section 179)</a:t>
            </a:r>
          </a:p>
          <a:p>
            <a:pPr marL="36900" indent="0">
              <a:buNone/>
            </a:pPr>
            <a:r>
              <a:rPr lang="en-US" dirty="0" smtClean="0">
                <a:latin typeface="Comic Sans MS" panose="030F0702030302020204" pitchFamily="66" charset="0"/>
              </a:rPr>
              <a:t>1)  </a:t>
            </a:r>
          </a:p>
          <a:p>
            <a:pPr marL="494100" indent="-457200">
              <a:buAutoNum type="alphaLcParenR"/>
            </a:pPr>
            <a:r>
              <a:rPr lang="en-US" dirty="0" smtClean="0">
                <a:effectLst/>
                <a:latin typeface="Comic Sans MS" panose="030F0702030302020204" pitchFamily="66" charset="0"/>
              </a:rPr>
              <a:t>knowingly </a:t>
            </a:r>
            <a:r>
              <a:rPr lang="en-US" dirty="0">
                <a:effectLst/>
                <a:latin typeface="Comic Sans MS" panose="030F0702030302020204" pitchFamily="66" charset="0"/>
              </a:rPr>
              <a:t>within Bhutan or in </a:t>
            </a:r>
            <a:r>
              <a:rPr lang="en-US" dirty="0" smtClean="0">
                <a:effectLst/>
                <a:latin typeface="Comic Sans MS" panose="030F0702030302020204" pitchFamily="66" charset="0"/>
              </a:rPr>
              <a:t>foreign communications </a:t>
            </a:r>
            <a:r>
              <a:rPr lang="en-US" dirty="0">
                <a:effectLst/>
                <a:latin typeface="Comic Sans MS" panose="030F0702030302020204" pitchFamily="66" charset="0"/>
              </a:rPr>
              <a:t>with Bhutan by means of an </a:t>
            </a:r>
            <a:r>
              <a:rPr lang="en-US" dirty="0" smtClean="0">
                <a:effectLst/>
                <a:latin typeface="Comic Sans MS" panose="030F0702030302020204" pitchFamily="66" charset="0"/>
              </a:rPr>
              <a:t>ICT apparatus </a:t>
            </a:r>
            <a:r>
              <a:rPr lang="en-US" dirty="0">
                <a:effectLst/>
                <a:latin typeface="Comic Sans MS" panose="030F0702030302020204" pitchFamily="66" charset="0"/>
              </a:rPr>
              <a:t>makes or makes available </a:t>
            </a:r>
            <a:r>
              <a:rPr lang="en-US" dirty="0" smtClean="0">
                <a:effectLst/>
                <a:latin typeface="Comic Sans MS" panose="030F0702030302020204" pitchFamily="66" charset="0"/>
              </a:rPr>
              <a:t>any obscene </a:t>
            </a:r>
            <a:r>
              <a:rPr lang="en-US" dirty="0">
                <a:effectLst/>
                <a:latin typeface="Comic Sans MS" panose="030F0702030302020204" pitchFamily="66" charset="0"/>
              </a:rPr>
              <a:t>communication in any form including</a:t>
            </a:r>
            <a:br>
              <a:rPr lang="en-US" dirty="0">
                <a:effectLst/>
                <a:latin typeface="Comic Sans MS" panose="030F0702030302020204" pitchFamily="66" charset="0"/>
              </a:rPr>
            </a:br>
            <a:r>
              <a:rPr lang="en-US" dirty="0">
                <a:effectLst/>
                <a:latin typeface="Comic Sans MS" panose="030F0702030302020204" pitchFamily="66" charset="0"/>
              </a:rPr>
              <a:t>any comment, request, suggestion, proposal, </a:t>
            </a:r>
            <a:r>
              <a:rPr lang="en-US" dirty="0" smtClean="0">
                <a:effectLst/>
                <a:latin typeface="Comic Sans MS" panose="030F0702030302020204" pitchFamily="66" charset="0"/>
              </a:rPr>
              <a:t>or image </a:t>
            </a:r>
            <a:r>
              <a:rPr lang="en-US" dirty="0">
                <a:effectLst/>
                <a:latin typeface="Comic Sans MS" panose="030F0702030302020204" pitchFamily="66" charset="0"/>
              </a:rPr>
              <a:t>regardless of whether the maker of such</a:t>
            </a:r>
            <a:br>
              <a:rPr lang="en-US" dirty="0">
                <a:effectLst/>
                <a:latin typeface="Comic Sans MS" panose="030F0702030302020204" pitchFamily="66" charset="0"/>
              </a:rPr>
            </a:br>
            <a:r>
              <a:rPr lang="en-US" dirty="0">
                <a:effectLst/>
                <a:latin typeface="Comic Sans MS" panose="030F0702030302020204" pitchFamily="66" charset="0"/>
              </a:rPr>
              <a:t>communication placed the call or initiated </a:t>
            </a:r>
            <a:r>
              <a:rPr lang="en-US" dirty="0" smtClean="0">
                <a:effectLst/>
                <a:latin typeface="Comic Sans MS" panose="030F0702030302020204" pitchFamily="66" charset="0"/>
              </a:rPr>
              <a:t>the communications</a:t>
            </a:r>
            <a:r>
              <a:rPr lang="en-US" dirty="0">
                <a:effectLst/>
                <a:latin typeface="Comic Sans MS" panose="030F0702030302020204" pitchFamily="66" charset="0"/>
              </a:rPr>
              <a:t>, </a:t>
            </a:r>
            <a:r>
              <a:rPr lang="en-US" dirty="0" smtClean="0">
                <a:effectLst/>
                <a:latin typeface="Comic Sans MS" panose="030F0702030302020204" pitchFamily="66" charset="0"/>
              </a:rPr>
              <a:t>or</a:t>
            </a:r>
          </a:p>
          <a:p>
            <a:pPr marL="494100" indent="-457200">
              <a:buAutoNum type="alphaLcParenR"/>
            </a:pPr>
            <a:r>
              <a:rPr lang="en-US" dirty="0" smtClean="0">
                <a:effectLst/>
                <a:latin typeface="Comic Sans MS" panose="030F0702030302020204" pitchFamily="66" charset="0"/>
              </a:rPr>
              <a:t> </a:t>
            </a:r>
            <a:r>
              <a:rPr lang="en-US" dirty="0">
                <a:effectLst/>
                <a:latin typeface="Comic Sans MS" panose="030F0702030302020204" pitchFamily="66" charset="0"/>
              </a:rPr>
              <a:t>knowingly permits any ICT facility or ICT </a:t>
            </a:r>
            <a:r>
              <a:rPr lang="en-US" dirty="0" smtClean="0">
                <a:effectLst/>
                <a:latin typeface="Comic Sans MS" panose="030F0702030302020204" pitchFamily="66" charset="0"/>
              </a:rPr>
              <a:t>service under </a:t>
            </a:r>
            <a:r>
              <a:rPr lang="en-US" dirty="0">
                <a:effectLst/>
                <a:latin typeface="Comic Sans MS" panose="030F0702030302020204" pitchFamily="66" charset="0"/>
              </a:rPr>
              <a:t>such person’s control be used for </a:t>
            </a:r>
            <a:r>
              <a:rPr lang="en-US" dirty="0" smtClean="0">
                <a:effectLst/>
                <a:latin typeface="Comic Sans MS" panose="030F0702030302020204" pitchFamily="66" charset="0"/>
              </a:rPr>
              <a:t>an </a:t>
            </a:r>
            <a:r>
              <a:rPr lang="en-US" dirty="0">
                <a:effectLst/>
                <a:latin typeface="Comic Sans MS" panose="030F0702030302020204" pitchFamily="66" charset="0"/>
              </a:rPr>
              <a:t>activity prohibited by Sub-section (1)(a) with </a:t>
            </a:r>
            <a:r>
              <a:rPr lang="en-US" dirty="0" smtClean="0">
                <a:effectLst/>
                <a:latin typeface="Comic Sans MS" panose="030F0702030302020204" pitchFamily="66" charset="0"/>
              </a:rPr>
              <a:t>the intent </a:t>
            </a:r>
            <a:r>
              <a:rPr lang="en-US" dirty="0">
                <a:effectLst/>
                <a:latin typeface="Comic Sans MS" panose="030F0702030302020204" pitchFamily="66" charset="0"/>
              </a:rPr>
              <a:t>that it be used for such activity,</a:t>
            </a:r>
            <a:br>
              <a:rPr lang="en-US" dirty="0">
                <a:effectLst/>
                <a:latin typeface="Comic Sans MS" panose="030F0702030302020204" pitchFamily="66" charset="0"/>
              </a:rPr>
            </a:br>
            <a:r>
              <a:rPr lang="en-US" dirty="0">
                <a:effectLst/>
                <a:latin typeface="Comic Sans MS" panose="030F0702030302020204" pitchFamily="66" charset="0"/>
              </a:rPr>
              <a:t>shall be guilty of the offence of </a:t>
            </a:r>
            <a:r>
              <a:rPr lang="en-US" dirty="0" smtClean="0">
                <a:effectLst/>
                <a:latin typeface="Comic Sans MS" panose="030F0702030302020204" pitchFamily="66" charset="0"/>
              </a:rPr>
              <a:t>computer pornography</a:t>
            </a:r>
            <a:r>
              <a:rPr lang="en-US" dirty="0">
                <a:effectLst/>
                <a:latin typeface="Comic Sans MS" panose="030F0702030302020204" pitchFamily="66" charset="0"/>
              </a:rPr>
              <a:t>, which shall be a </a:t>
            </a:r>
            <a:r>
              <a:rPr lang="en-US" dirty="0" smtClean="0">
                <a:effectLst/>
                <a:latin typeface="Comic Sans MS" panose="030F0702030302020204" pitchFamily="66" charset="0"/>
              </a:rPr>
              <a:t>misdemeanor.</a:t>
            </a:r>
            <a:endParaRPr lang="en-US" dirty="0">
              <a:effectLst/>
              <a:latin typeface="Comic Sans MS" panose="030F0702030302020204" pitchFamily="66" charset="0"/>
            </a:endParaRPr>
          </a:p>
          <a:p>
            <a:pPr marL="36900" indent="0">
              <a:buNone/>
            </a:pPr>
            <a:r>
              <a:rPr lang="en-US" dirty="0" smtClean="0">
                <a:effectLst/>
                <a:latin typeface="Comic Sans MS" panose="030F0702030302020204" pitchFamily="66" charset="0"/>
              </a:rPr>
              <a:t>2) </a:t>
            </a:r>
          </a:p>
          <a:p>
            <a:pPr marL="36900" indent="0">
              <a:buNone/>
            </a:pPr>
            <a:r>
              <a:rPr lang="en-US" dirty="0" smtClean="0">
                <a:effectLst/>
                <a:latin typeface="Comic Sans MS" panose="030F0702030302020204" pitchFamily="66" charset="0"/>
              </a:rPr>
              <a:t>(a</a:t>
            </a:r>
            <a:r>
              <a:rPr lang="en-US" dirty="0">
                <a:effectLst/>
                <a:latin typeface="Comic Sans MS" panose="030F0702030302020204" pitchFamily="66" charset="0"/>
              </a:rPr>
              <a:t>) </a:t>
            </a:r>
            <a:r>
              <a:rPr lang="en-US" dirty="0" smtClean="0">
                <a:effectLst/>
                <a:latin typeface="Comic Sans MS" panose="030F0702030302020204" pitchFamily="66" charset="0"/>
              </a:rPr>
              <a:t> person </a:t>
            </a:r>
            <a:r>
              <a:rPr lang="en-US" dirty="0">
                <a:effectLst/>
                <a:latin typeface="Comic Sans MS" panose="030F0702030302020204" pitchFamily="66" charset="0"/>
              </a:rPr>
              <a:t>shall be held to have violated Subsection (1) solely for providing access or</a:t>
            </a:r>
            <a:br>
              <a:rPr lang="en-US" dirty="0">
                <a:effectLst/>
                <a:latin typeface="Comic Sans MS" panose="030F0702030302020204" pitchFamily="66" charset="0"/>
              </a:rPr>
            </a:br>
            <a:r>
              <a:rPr lang="en-US" dirty="0">
                <a:effectLst/>
                <a:latin typeface="Comic Sans MS" panose="030F0702030302020204" pitchFamily="66" charset="0"/>
              </a:rPr>
              <a:t>connection to or from an ICT facility or </a:t>
            </a:r>
            <a:r>
              <a:rPr lang="en-US" dirty="0" smtClean="0">
                <a:effectLst/>
                <a:latin typeface="Comic Sans MS" panose="030F0702030302020204" pitchFamily="66" charset="0"/>
              </a:rPr>
              <a:t>network over </a:t>
            </a:r>
            <a:r>
              <a:rPr lang="en-US" dirty="0">
                <a:effectLst/>
                <a:latin typeface="Comic Sans MS" panose="030F0702030302020204" pitchFamily="66" charset="0"/>
              </a:rPr>
              <a:t>which that person has no control, </a:t>
            </a:r>
            <a:r>
              <a:rPr lang="en-US" dirty="0" smtClean="0">
                <a:effectLst/>
                <a:latin typeface="Comic Sans MS" panose="030F0702030302020204" pitchFamily="66" charset="0"/>
              </a:rPr>
              <a:t>including related </a:t>
            </a:r>
            <a:r>
              <a:rPr lang="en-US" dirty="0">
                <a:effectLst/>
                <a:latin typeface="Comic Sans MS" panose="030F0702030302020204" pitchFamily="66" charset="0"/>
              </a:rPr>
              <a:t>capabilities which are incidental </a:t>
            </a:r>
            <a:r>
              <a:rPr lang="en-US" dirty="0" smtClean="0">
                <a:effectLst/>
                <a:latin typeface="Comic Sans MS" panose="030F0702030302020204" pitchFamily="66" charset="0"/>
              </a:rPr>
              <a:t>to providing </a:t>
            </a:r>
            <a:r>
              <a:rPr lang="en-US" dirty="0">
                <a:effectLst/>
                <a:latin typeface="Comic Sans MS" panose="030F0702030302020204" pitchFamily="66" charset="0"/>
              </a:rPr>
              <a:t>access or connection. This </a:t>
            </a:r>
            <a:r>
              <a:rPr lang="en-US" dirty="0" smtClean="0">
                <a:effectLst/>
                <a:latin typeface="Comic Sans MS" panose="030F0702030302020204" pitchFamily="66" charset="0"/>
              </a:rPr>
              <a:t>Sub-section shall </a:t>
            </a:r>
            <a:r>
              <a:rPr lang="en-US" dirty="0">
                <a:effectLst/>
                <a:latin typeface="Comic Sans MS" panose="030F0702030302020204" pitchFamily="66" charset="0"/>
              </a:rPr>
              <a:t>not be applicable to an individual who is </a:t>
            </a:r>
            <a:r>
              <a:rPr lang="en-US" dirty="0" smtClean="0">
                <a:effectLst/>
                <a:latin typeface="Comic Sans MS" panose="030F0702030302020204" pitchFamily="66" charset="0"/>
              </a:rPr>
              <a:t>a conspirator </a:t>
            </a:r>
            <a:r>
              <a:rPr lang="en-US" dirty="0">
                <a:effectLst/>
                <a:latin typeface="Comic Sans MS" panose="030F0702030302020204" pitchFamily="66" charset="0"/>
              </a:rPr>
              <a:t>with, an entity actively involved </a:t>
            </a:r>
            <a:r>
              <a:rPr lang="en-US" dirty="0" smtClean="0">
                <a:effectLst/>
                <a:latin typeface="Comic Sans MS" panose="030F0702030302020204" pitchFamily="66" charset="0"/>
              </a:rPr>
              <a:t>in the </a:t>
            </a:r>
            <a:r>
              <a:rPr lang="en-US" dirty="0">
                <a:effectLst/>
                <a:latin typeface="Comic Sans MS" panose="030F0702030302020204" pitchFamily="66" charset="0"/>
              </a:rPr>
              <a:t>creation, editing or knowing distribution </a:t>
            </a:r>
            <a:r>
              <a:rPr lang="en-US" dirty="0" smtClean="0">
                <a:effectLst/>
                <a:latin typeface="Comic Sans MS" panose="030F0702030302020204" pitchFamily="66" charset="0"/>
              </a:rPr>
              <a:t>of communications</a:t>
            </a:r>
            <a:r>
              <a:rPr lang="en-US" dirty="0">
                <a:effectLst/>
                <a:latin typeface="Comic Sans MS" panose="030F0702030302020204" pitchFamily="66" charset="0"/>
              </a:rPr>
              <a:t>, which violate this Section.</a:t>
            </a:r>
            <a:br>
              <a:rPr lang="en-US" dirty="0">
                <a:effectLst/>
                <a:latin typeface="Comic Sans MS" panose="030F0702030302020204" pitchFamily="66" charset="0"/>
              </a:rPr>
            </a:br>
            <a:endParaRPr lang="en-US" dirty="0">
              <a:latin typeface="Comic Sans MS" panose="030F0702030302020204" pitchFamily="66" charset="0"/>
            </a:endParaRPr>
          </a:p>
        </p:txBody>
      </p:sp>
    </p:spTree>
    <p:extLst>
      <p:ext uri="{BB962C8B-B14F-4D97-AF65-F5344CB8AC3E}">
        <p14:creationId xmlns:p14="http://schemas.microsoft.com/office/powerpoint/2010/main" val="251235859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90" y="792291"/>
            <a:ext cx="10353762" cy="5775934"/>
          </a:xfrm>
        </p:spPr>
        <p:txBody>
          <a:bodyPr>
            <a:normAutofit lnSpcReduction="10000"/>
          </a:bodyPr>
          <a:lstStyle/>
          <a:p>
            <a:pPr marL="36900" indent="0">
              <a:buNone/>
            </a:pPr>
            <a:r>
              <a:rPr lang="en-US" dirty="0">
                <a:effectLst/>
                <a:latin typeface="Comic Sans MS" panose="030F0702030302020204" pitchFamily="66" charset="0"/>
              </a:rPr>
              <a:t>(b) No employer shall be held liable under </a:t>
            </a:r>
            <a:r>
              <a:rPr lang="en-US" dirty="0" smtClean="0">
                <a:effectLst/>
                <a:latin typeface="Comic Sans MS" panose="030F0702030302020204" pitchFamily="66" charset="0"/>
              </a:rPr>
              <a:t>this Section </a:t>
            </a:r>
            <a:r>
              <a:rPr lang="en-US" dirty="0">
                <a:effectLst/>
                <a:latin typeface="Comic Sans MS" panose="030F0702030302020204" pitchFamily="66" charset="0"/>
              </a:rPr>
              <a:t>for the actions of an employee or </a:t>
            </a:r>
            <a:r>
              <a:rPr lang="en-US" dirty="0" smtClean="0">
                <a:effectLst/>
                <a:latin typeface="Comic Sans MS" panose="030F0702030302020204" pitchFamily="66" charset="0"/>
              </a:rPr>
              <a:t>agent unless </a:t>
            </a:r>
            <a:r>
              <a:rPr lang="en-US" dirty="0">
                <a:effectLst/>
                <a:latin typeface="Comic Sans MS" panose="030F0702030302020204" pitchFamily="66" charset="0"/>
              </a:rPr>
              <a:t>the employee’s or agent’s conduct </a:t>
            </a:r>
            <a:r>
              <a:rPr lang="en-US" dirty="0" smtClean="0">
                <a:effectLst/>
                <a:latin typeface="Comic Sans MS" panose="030F0702030302020204" pitchFamily="66" charset="0"/>
              </a:rPr>
              <a:t>is within </a:t>
            </a:r>
            <a:r>
              <a:rPr lang="en-US" dirty="0">
                <a:effectLst/>
                <a:latin typeface="Comic Sans MS" panose="030F0702030302020204" pitchFamily="66" charset="0"/>
              </a:rPr>
              <a:t>the scope of his employment or </a:t>
            </a:r>
            <a:r>
              <a:rPr lang="en-US" dirty="0" smtClean="0">
                <a:effectLst/>
                <a:latin typeface="Comic Sans MS" panose="030F0702030302020204" pitchFamily="66" charset="0"/>
              </a:rPr>
              <a:t>agency and </a:t>
            </a:r>
            <a:r>
              <a:rPr lang="en-US" dirty="0">
                <a:effectLst/>
                <a:latin typeface="Comic Sans MS" panose="030F0702030302020204" pitchFamily="66" charset="0"/>
              </a:rPr>
              <a:t>the employer has knowledge of, </a:t>
            </a:r>
            <a:r>
              <a:rPr lang="en-US" dirty="0" smtClean="0">
                <a:effectLst/>
                <a:latin typeface="Comic Sans MS" panose="030F0702030302020204" pitchFamily="66" charset="0"/>
              </a:rPr>
              <a:t>authorizes, or </a:t>
            </a:r>
            <a:r>
              <a:rPr lang="en-US" dirty="0">
                <a:effectLst/>
                <a:latin typeface="Comic Sans MS" panose="030F0702030302020204" pitchFamily="66" charset="0"/>
              </a:rPr>
              <a:t>ratifies the employee’s or agent’s </a:t>
            </a:r>
            <a:r>
              <a:rPr lang="en-US" dirty="0" smtClean="0">
                <a:effectLst/>
                <a:latin typeface="Comic Sans MS" panose="030F0702030302020204" pitchFamily="66" charset="0"/>
              </a:rPr>
              <a:t>conduct.</a:t>
            </a:r>
          </a:p>
          <a:p>
            <a:pPr marL="36900" indent="0">
              <a:buNone/>
            </a:pPr>
            <a:endParaRPr lang="en-US" dirty="0" smtClean="0">
              <a:effectLst/>
              <a:latin typeface="Comic Sans MS" panose="030F0702030302020204" pitchFamily="66" charset="0"/>
            </a:endParaRPr>
          </a:p>
          <a:p>
            <a:pPr marL="36900" indent="0">
              <a:buNone/>
            </a:pPr>
            <a:r>
              <a:rPr lang="en-US" dirty="0">
                <a:effectLst/>
                <a:latin typeface="Comic Sans MS" panose="030F0702030302020204" pitchFamily="66" charset="0"/>
              </a:rPr>
              <a:t> </a:t>
            </a:r>
            <a:r>
              <a:rPr lang="en-US" b="1" dirty="0">
                <a:solidFill>
                  <a:srgbClr val="FFFF00"/>
                </a:solidFill>
                <a:effectLst/>
                <a:latin typeface="Comic Sans MS" panose="030F0702030302020204" pitchFamily="66" charset="0"/>
              </a:rPr>
              <a:t>P</a:t>
            </a:r>
            <a:r>
              <a:rPr lang="en-US" b="1" dirty="0" smtClean="0">
                <a:solidFill>
                  <a:srgbClr val="FFFF00"/>
                </a:solidFill>
                <a:effectLst/>
                <a:latin typeface="Comic Sans MS" panose="030F0702030302020204" pitchFamily="66" charset="0"/>
              </a:rPr>
              <a:t>rohibition of online gambling(section 180)</a:t>
            </a:r>
          </a:p>
          <a:p>
            <a:pPr marL="494100" indent="-457200">
              <a:buAutoNum type="arabicParenR"/>
            </a:pPr>
            <a:r>
              <a:rPr lang="en-US" dirty="0" smtClean="0">
                <a:effectLst/>
                <a:latin typeface="Comic Sans MS" panose="030F0702030302020204" pitchFamily="66" charset="0"/>
              </a:rPr>
              <a:t>A </a:t>
            </a:r>
            <a:r>
              <a:rPr lang="en-US" dirty="0">
                <a:effectLst/>
                <a:latin typeface="Comic Sans MS" panose="030F0702030302020204" pitchFamily="66" charset="0"/>
              </a:rPr>
              <a:t>person shall be guilty of the offence of gambling </a:t>
            </a:r>
            <a:r>
              <a:rPr lang="en-US" dirty="0" smtClean="0">
                <a:effectLst/>
                <a:latin typeface="Comic Sans MS" panose="030F0702030302020204" pitchFamily="66" charset="0"/>
              </a:rPr>
              <a:t>if he </a:t>
            </a:r>
            <a:r>
              <a:rPr lang="en-US" dirty="0">
                <a:effectLst/>
                <a:latin typeface="Comic Sans MS" panose="030F0702030302020204" pitchFamily="66" charset="0"/>
              </a:rPr>
              <a:t>knowingly engages in betting or wagering with </a:t>
            </a:r>
            <a:r>
              <a:rPr lang="en-US" dirty="0" smtClean="0">
                <a:effectLst/>
                <a:latin typeface="Comic Sans MS" panose="030F0702030302020204" pitchFamily="66" charset="0"/>
              </a:rPr>
              <a:t>the use </a:t>
            </a:r>
            <a:r>
              <a:rPr lang="en-US" dirty="0">
                <a:effectLst/>
                <a:latin typeface="Comic Sans MS" panose="030F0702030302020204" pitchFamily="66" charset="0"/>
              </a:rPr>
              <a:t>of an ICT facility or ICT service</a:t>
            </a:r>
            <a:r>
              <a:rPr lang="en-US" dirty="0" smtClean="0">
                <a:effectLst/>
                <a:latin typeface="Comic Sans MS" panose="030F0702030302020204" pitchFamily="66" charset="0"/>
              </a:rPr>
              <a:t>.</a:t>
            </a:r>
          </a:p>
          <a:p>
            <a:pPr marL="494100" indent="-457200">
              <a:buAutoNum type="arabicParenR"/>
            </a:pPr>
            <a:r>
              <a:rPr lang="en-US" dirty="0" smtClean="0">
                <a:effectLst/>
                <a:latin typeface="Comic Sans MS" panose="030F0702030302020204" pitchFamily="66" charset="0"/>
              </a:rPr>
              <a:t> </a:t>
            </a:r>
            <a:r>
              <a:rPr lang="en-US" dirty="0">
                <a:effectLst/>
                <a:latin typeface="Comic Sans MS" panose="030F0702030302020204" pitchFamily="66" charset="0"/>
              </a:rPr>
              <a:t>An online gambler and Internet service provider, </a:t>
            </a:r>
            <a:r>
              <a:rPr lang="en-US" dirty="0" smtClean="0">
                <a:effectLst/>
                <a:latin typeface="Comic Sans MS" panose="030F0702030302020204" pitchFamily="66" charset="0"/>
              </a:rPr>
              <a:t>if involved </a:t>
            </a:r>
            <a:r>
              <a:rPr lang="en-US" dirty="0">
                <a:effectLst/>
                <a:latin typeface="Comic Sans MS" panose="030F0702030302020204" pitchFamily="66" charset="0"/>
              </a:rPr>
              <a:t>in any activity related to betting </a:t>
            </a:r>
            <a:r>
              <a:rPr lang="en-US" dirty="0" smtClean="0">
                <a:effectLst/>
                <a:latin typeface="Comic Sans MS" panose="030F0702030302020204" pitchFamily="66" charset="0"/>
              </a:rPr>
              <a:t>or wagering</a:t>
            </a:r>
            <a:r>
              <a:rPr lang="en-US" dirty="0">
                <a:effectLst/>
                <a:latin typeface="Comic Sans MS" panose="030F0702030302020204" pitchFamily="66" charset="0"/>
              </a:rPr>
              <a:t>, shall fall within the purview of Sub-section</a:t>
            </a:r>
            <a:br>
              <a:rPr lang="en-US" dirty="0">
                <a:effectLst/>
                <a:latin typeface="Comic Sans MS" panose="030F0702030302020204" pitchFamily="66" charset="0"/>
              </a:rPr>
            </a:br>
            <a:r>
              <a:rPr lang="en-US" dirty="0">
                <a:effectLst/>
                <a:latin typeface="Comic Sans MS" panose="030F0702030302020204" pitchFamily="66" charset="0"/>
              </a:rPr>
              <a:t>(1) and the term “betting or wagering” </a:t>
            </a:r>
            <a:r>
              <a:rPr lang="en-US" dirty="0" smtClean="0">
                <a:effectLst/>
                <a:latin typeface="Comic Sans MS" panose="030F0702030302020204" pitchFamily="66" charset="0"/>
              </a:rPr>
              <a:t>encompasses the </a:t>
            </a:r>
            <a:r>
              <a:rPr lang="en-US" dirty="0">
                <a:effectLst/>
                <a:latin typeface="Comic Sans MS" panose="030F0702030302020204" pitchFamily="66" charset="0"/>
              </a:rPr>
              <a:t>offering of prizes in lieu of money. Further, no </a:t>
            </a:r>
            <a:r>
              <a:rPr lang="en-US" dirty="0" smtClean="0">
                <a:effectLst/>
                <a:latin typeface="Comic Sans MS" panose="030F0702030302020204" pitchFamily="66" charset="0"/>
              </a:rPr>
              <a:t>187 cyber-casinos </a:t>
            </a:r>
            <a:r>
              <a:rPr lang="en-US" dirty="0">
                <a:effectLst/>
                <a:latin typeface="Comic Sans MS" panose="030F0702030302020204" pitchFamily="66" charset="0"/>
              </a:rPr>
              <a:t>are allowed to be established, under</a:t>
            </a:r>
            <a:br>
              <a:rPr lang="en-US" dirty="0">
                <a:effectLst/>
                <a:latin typeface="Comic Sans MS" panose="030F0702030302020204" pitchFamily="66" charset="0"/>
              </a:rPr>
            </a:br>
            <a:r>
              <a:rPr lang="en-US" dirty="0">
                <a:effectLst/>
                <a:latin typeface="Comic Sans MS" panose="030F0702030302020204" pitchFamily="66" charset="0"/>
              </a:rPr>
              <a:t>this Act</a:t>
            </a:r>
            <a:r>
              <a:rPr lang="en-US" dirty="0" smtClean="0">
                <a:effectLst/>
                <a:latin typeface="Comic Sans MS" panose="030F0702030302020204" pitchFamily="66" charset="0"/>
              </a:rPr>
              <a:t>.</a:t>
            </a:r>
          </a:p>
          <a:p>
            <a:pPr marL="36900" indent="0">
              <a:buNone/>
            </a:pPr>
            <a:r>
              <a:rPr lang="en-US" dirty="0">
                <a:effectLst/>
                <a:latin typeface="Comic Sans MS" panose="030F0702030302020204" pitchFamily="66" charset="0"/>
              </a:rPr>
              <a:t/>
            </a:r>
            <a:br>
              <a:rPr lang="en-US" dirty="0">
                <a:effectLst/>
                <a:latin typeface="Comic Sans MS" panose="030F0702030302020204" pitchFamily="66" charset="0"/>
              </a:rPr>
            </a:br>
            <a:r>
              <a:rPr lang="en-US" dirty="0">
                <a:effectLst/>
                <a:latin typeface="Comic Sans MS" panose="030F0702030302020204" pitchFamily="66" charset="0"/>
              </a:rPr>
              <a:t/>
            </a:r>
            <a:br>
              <a:rPr lang="en-US" dirty="0">
                <a:effectLst/>
                <a:latin typeface="Comic Sans MS" panose="030F0702030302020204" pitchFamily="66" charset="0"/>
              </a:rPr>
            </a:br>
            <a:r>
              <a:rPr lang="en-US" dirty="0">
                <a:effectLst/>
                <a:latin typeface="Comic Sans MS" panose="030F0702030302020204" pitchFamily="66" charset="0"/>
              </a:rPr>
              <a:t/>
            </a:r>
            <a:br>
              <a:rPr lang="en-US" dirty="0">
                <a:effectLst/>
                <a:latin typeface="Comic Sans MS" panose="030F0702030302020204" pitchFamily="66" charset="0"/>
              </a:rPr>
            </a:br>
            <a:endParaRPr lang="en-US" dirty="0">
              <a:latin typeface="Comic Sans MS" panose="030F0702030302020204" pitchFamily="66" charset="0"/>
            </a:endParaRPr>
          </a:p>
        </p:txBody>
      </p:sp>
    </p:spTree>
    <p:extLst>
      <p:ext uri="{BB962C8B-B14F-4D97-AF65-F5344CB8AC3E}">
        <p14:creationId xmlns:p14="http://schemas.microsoft.com/office/powerpoint/2010/main" val="317812904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269" y="356381"/>
            <a:ext cx="3503462" cy="970450"/>
          </a:xfrm>
        </p:spPr>
        <p:txBody>
          <a:bodyPr>
            <a:noAutofit/>
          </a:bodyPr>
          <a:lstStyle/>
          <a:p>
            <a:r>
              <a:rPr lang="en-US" sz="6000" b="1" dirty="0" smtClean="0">
                <a:latin typeface="Comic Sans MS" panose="030F0702030302020204" pitchFamily="66" charset="0"/>
              </a:rPr>
              <a:t>Overview</a:t>
            </a:r>
            <a:endParaRPr lang="en-US" sz="6000" b="1" dirty="0">
              <a:latin typeface="Comic Sans MS" panose="030F0702030302020204" pitchFamily="66" charset="0"/>
            </a:endParaRPr>
          </a:p>
        </p:txBody>
      </p:sp>
      <p:sp>
        <p:nvSpPr>
          <p:cNvPr id="3" name="Content Placeholder 2"/>
          <p:cNvSpPr>
            <a:spLocks noGrp="1"/>
          </p:cNvSpPr>
          <p:nvPr>
            <p:ph idx="1"/>
          </p:nvPr>
        </p:nvSpPr>
        <p:spPr>
          <a:xfrm>
            <a:off x="885660" y="1774652"/>
            <a:ext cx="10353762" cy="4058751"/>
          </a:xfrm>
        </p:spPr>
        <p:txBody>
          <a:bodyPr>
            <a:normAutofit/>
          </a:bodyPr>
          <a:lstStyle/>
          <a:p>
            <a:r>
              <a:rPr lang="en-US" sz="4000" dirty="0" smtClean="0">
                <a:latin typeface="Comic Sans MS" panose="030F0702030302020204" pitchFamily="66" charset="0"/>
              </a:rPr>
              <a:t>Introduction</a:t>
            </a:r>
          </a:p>
          <a:p>
            <a:r>
              <a:rPr lang="en-US" sz="4000" dirty="0" smtClean="0">
                <a:latin typeface="Comic Sans MS" panose="030F0702030302020204" pitchFamily="66" charset="0"/>
              </a:rPr>
              <a:t>Vision</a:t>
            </a:r>
          </a:p>
          <a:p>
            <a:r>
              <a:rPr lang="en-US" sz="4000" dirty="0" smtClean="0">
                <a:latin typeface="Comic Sans MS" panose="030F0702030302020204" pitchFamily="66" charset="0"/>
              </a:rPr>
              <a:t>Mission</a:t>
            </a:r>
          </a:p>
          <a:p>
            <a:r>
              <a:rPr lang="en-US" sz="4000" dirty="0" smtClean="0">
                <a:latin typeface="Comic Sans MS" panose="030F0702030302020204" pitchFamily="66" charset="0"/>
              </a:rPr>
              <a:t>Objectives</a:t>
            </a:r>
          </a:p>
          <a:p>
            <a:r>
              <a:rPr lang="en-US" sz="4000" dirty="0" smtClean="0">
                <a:latin typeface="Comic Sans MS" panose="030F0702030302020204" pitchFamily="66" charset="0"/>
              </a:rPr>
              <a:t>BICMA act of provision</a:t>
            </a:r>
          </a:p>
          <a:p>
            <a:endParaRPr lang="en-US" dirty="0" smtClean="0"/>
          </a:p>
          <a:p>
            <a:endParaRPr lang="en-US" dirty="0" smtClean="0"/>
          </a:p>
          <a:p>
            <a:endParaRPr lang="en-US" dirty="0"/>
          </a:p>
        </p:txBody>
      </p:sp>
    </p:spTree>
    <p:extLst>
      <p:ext uri="{BB962C8B-B14F-4D97-AF65-F5344CB8AC3E}">
        <p14:creationId xmlns:p14="http://schemas.microsoft.com/office/powerpoint/2010/main" val="392275354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218" y="1255931"/>
            <a:ext cx="11012042" cy="4058751"/>
          </a:xfrm>
        </p:spPr>
        <p:txBody>
          <a:bodyPr>
            <a:normAutofit/>
          </a:bodyPr>
          <a:lstStyle/>
          <a:p>
            <a:pPr marL="36900" indent="0">
              <a:buNone/>
            </a:pPr>
            <a:r>
              <a:rPr lang="en-US" dirty="0" smtClean="0">
                <a:effectLst/>
                <a:latin typeface="Comic Sans MS" panose="030F0702030302020204" pitchFamily="66" charset="0"/>
              </a:rPr>
              <a:t>3) </a:t>
            </a:r>
            <a:r>
              <a:rPr lang="en-US" dirty="0">
                <a:effectLst/>
                <a:latin typeface="Comic Sans MS" panose="030F0702030302020204" pitchFamily="66" charset="0"/>
              </a:rPr>
              <a:t>In addition to the penalties prescribed by the Penal Code for this offence, a Court may impose an additional fine of up to two thousand days of the daily minimum national wage rate.</a:t>
            </a:r>
            <a:endParaRPr lang="en-US" dirty="0" smtClean="0">
              <a:effectLst/>
              <a:latin typeface="Comic Sans MS" panose="030F0702030302020204" pitchFamily="66" charset="0"/>
            </a:endParaRPr>
          </a:p>
          <a:p>
            <a:pPr marL="36900" indent="0">
              <a:buNone/>
            </a:pPr>
            <a:endParaRPr lang="en-US" dirty="0" smtClean="0">
              <a:effectLst/>
              <a:latin typeface="Comic Sans MS" panose="030F0702030302020204" pitchFamily="66" charset="0"/>
            </a:endParaRPr>
          </a:p>
          <a:p>
            <a:pPr marL="36900" indent="0">
              <a:buNone/>
            </a:pPr>
            <a:r>
              <a:rPr lang="en-US" dirty="0" smtClean="0">
                <a:effectLst/>
                <a:latin typeface="Comic Sans MS" panose="030F0702030302020204" pitchFamily="66" charset="0"/>
              </a:rPr>
              <a:t>(</a:t>
            </a:r>
            <a:r>
              <a:rPr lang="en-US" dirty="0">
                <a:effectLst/>
                <a:latin typeface="Comic Sans MS" panose="030F0702030302020204" pitchFamily="66" charset="0"/>
              </a:rPr>
              <a:t>4) This Section shall not affect the possibility for a </a:t>
            </a:r>
            <a:r>
              <a:rPr lang="en-US" dirty="0" smtClean="0">
                <a:effectLst/>
                <a:latin typeface="Comic Sans MS" panose="030F0702030302020204" pitchFamily="66" charset="0"/>
              </a:rPr>
              <a:t>Court or </a:t>
            </a:r>
            <a:r>
              <a:rPr lang="en-US" dirty="0">
                <a:effectLst/>
                <a:latin typeface="Comic Sans MS" panose="030F0702030302020204" pitchFamily="66" charset="0"/>
              </a:rPr>
              <a:t>the Authority of requiring the ICT facility or </a:t>
            </a:r>
            <a:r>
              <a:rPr lang="en-US" dirty="0" smtClean="0">
                <a:effectLst/>
                <a:latin typeface="Comic Sans MS" panose="030F0702030302020204" pitchFamily="66" charset="0"/>
              </a:rPr>
              <a:t>ICT service </a:t>
            </a:r>
            <a:r>
              <a:rPr lang="en-US" dirty="0">
                <a:effectLst/>
                <a:latin typeface="Comic Sans MS" panose="030F0702030302020204" pitchFamily="66" charset="0"/>
              </a:rPr>
              <a:t>provider and the Internet service provider </a:t>
            </a:r>
            <a:r>
              <a:rPr lang="en-US" dirty="0" smtClean="0">
                <a:effectLst/>
                <a:latin typeface="Comic Sans MS" panose="030F0702030302020204" pitchFamily="66" charset="0"/>
              </a:rPr>
              <a:t>to terminate </a:t>
            </a:r>
            <a:r>
              <a:rPr lang="en-US" dirty="0">
                <a:effectLst/>
                <a:latin typeface="Comic Sans MS" panose="030F0702030302020204" pitchFamily="66" charset="0"/>
              </a:rPr>
              <a:t>or prevent an infringement</a:t>
            </a:r>
            <a:r>
              <a:rPr lang="en-US" dirty="0" smtClean="0">
                <a:effectLst/>
                <a:latin typeface="Comic Sans MS" panose="030F0702030302020204" pitchFamily="66" charset="0"/>
              </a:rPr>
              <a:t>.</a:t>
            </a:r>
          </a:p>
          <a:p>
            <a:pPr marL="36900" indent="0">
              <a:buNone/>
            </a:pPr>
            <a:r>
              <a:rPr lang="en-US" dirty="0">
                <a:effectLst/>
                <a:latin typeface="Comic Sans MS" panose="030F0702030302020204" pitchFamily="66" charset="0"/>
              </a:rPr>
              <a:t/>
            </a:r>
            <a:br>
              <a:rPr lang="en-US" dirty="0">
                <a:effectLst/>
                <a:latin typeface="Comic Sans MS" panose="030F0702030302020204" pitchFamily="66" charset="0"/>
              </a:rPr>
            </a:br>
            <a:r>
              <a:rPr lang="en-US" dirty="0">
                <a:effectLst/>
                <a:latin typeface="Comic Sans MS" panose="030F0702030302020204" pitchFamily="66" charset="0"/>
              </a:rPr>
              <a:t>(5) This Section shall not apply to any betting or </a:t>
            </a:r>
            <a:r>
              <a:rPr lang="en-US" dirty="0" smtClean="0">
                <a:effectLst/>
                <a:latin typeface="Comic Sans MS" panose="030F0702030302020204" pitchFamily="66" charset="0"/>
              </a:rPr>
              <a:t>wagering activity </a:t>
            </a:r>
            <a:r>
              <a:rPr lang="en-US" dirty="0">
                <a:effectLst/>
                <a:latin typeface="Comic Sans MS" panose="030F0702030302020204" pitchFamily="66" charset="0"/>
              </a:rPr>
              <a:t>approved or licensed by the Authority or </a:t>
            </a:r>
            <a:r>
              <a:rPr lang="en-US" dirty="0" smtClean="0">
                <a:effectLst/>
                <a:latin typeface="Comic Sans MS" panose="030F0702030302020204" pitchFamily="66" charset="0"/>
              </a:rPr>
              <a:t>by any </a:t>
            </a:r>
            <a:r>
              <a:rPr lang="en-US" dirty="0">
                <a:effectLst/>
                <a:latin typeface="Comic Sans MS" panose="030F0702030302020204" pitchFamily="66" charset="0"/>
              </a:rPr>
              <a:t>other Department or Agency of the Government.</a:t>
            </a:r>
            <a:br>
              <a:rPr lang="en-US" dirty="0">
                <a:effectLst/>
                <a:latin typeface="Comic Sans MS" panose="030F0702030302020204" pitchFamily="66" charset="0"/>
              </a:rPr>
            </a:br>
            <a:endParaRPr lang="en-US" dirty="0">
              <a:latin typeface="Comic Sans MS" panose="030F0702030302020204" pitchFamily="66" charset="0"/>
            </a:endParaRPr>
          </a:p>
        </p:txBody>
      </p:sp>
    </p:spTree>
    <p:extLst>
      <p:ext uri="{BB962C8B-B14F-4D97-AF65-F5344CB8AC3E}">
        <p14:creationId xmlns:p14="http://schemas.microsoft.com/office/powerpoint/2010/main" val="127767301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4984729" cy="970450"/>
          </a:xfrm>
        </p:spPr>
        <p:txBody>
          <a:bodyPr/>
          <a:lstStyle/>
          <a:p>
            <a:r>
              <a:rPr lang="en-US" b="1" dirty="0" smtClean="0">
                <a:latin typeface="Comic Sans MS" panose="030F0702030302020204" pitchFamily="66" charset="0"/>
              </a:rPr>
              <a:t>REFERENCES</a:t>
            </a:r>
            <a:endParaRPr lang="en-US" b="1" dirty="0">
              <a:latin typeface="Comic Sans MS" panose="030F0702030302020204" pitchFamily="66" charset="0"/>
            </a:endParaRPr>
          </a:p>
        </p:txBody>
      </p:sp>
      <p:sp>
        <p:nvSpPr>
          <p:cNvPr id="3" name="Content Placeholder 2"/>
          <p:cNvSpPr>
            <a:spLocks noGrp="1"/>
          </p:cNvSpPr>
          <p:nvPr>
            <p:ph idx="1"/>
          </p:nvPr>
        </p:nvSpPr>
        <p:spPr/>
        <p:txBody>
          <a:bodyPr/>
          <a:lstStyle/>
          <a:p>
            <a:pPr marL="36900" indent="0">
              <a:buNone/>
            </a:pPr>
            <a:r>
              <a:rPr lang="en-US" dirty="0" smtClean="0">
                <a:latin typeface="Comic Sans MS" panose="030F0702030302020204" pitchFamily="66" charset="0"/>
              </a:rPr>
              <a:t>[1] </a:t>
            </a:r>
            <a:r>
              <a:rPr lang="en-US" dirty="0" err="1" smtClean="0">
                <a:latin typeface="Comic Sans MS" panose="030F0702030302020204" pitchFamily="66" charset="0"/>
              </a:rPr>
              <a:t>D.Wangay</a:t>
            </a:r>
            <a:r>
              <a:rPr lang="en-US" dirty="0" smtClean="0">
                <a:latin typeface="Comic Sans MS" panose="030F0702030302020204" pitchFamily="66" charset="0"/>
              </a:rPr>
              <a:t>(2007),BHUTAN INFORMATION AND COMMUNICATION AND MEDIA ACT 2006</a:t>
            </a:r>
          </a:p>
          <a:p>
            <a:pPr marL="36900" indent="0">
              <a:buNone/>
            </a:pPr>
            <a:r>
              <a:rPr lang="en-US" dirty="0" smtClean="0">
                <a:latin typeface="Comic Sans MS" panose="030F0702030302020204" pitchFamily="66" charset="0"/>
              </a:rPr>
              <a:t>[2] Retrieved from: </a:t>
            </a:r>
            <a:r>
              <a:rPr lang="en-US" dirty="0" smtClean="0">
                <a:effectLst/>
              </a:rPr>
              <a:t>www.</a:t>
            </a:r>
            <a:r>
              <a:rPr lang="en-US" b="1" dirty="0" smtClean="0">
                <a:effectLst/>
              </a:rPr>
              <a:t>bicma</a:t>
            </a:r>
            <a:r>
              <a:rPr lang="en-US" dirty="0" smtClean="0">
                <a:effectLst/>
              </a:rPr>
              <a:t>.gov.bt/</a:t>
            </a:r>
            <a:r>
              <a:rPr lang="en-US" b="1" dirty="0" smtClean="0">
                <a:effectLst/>
              </a:rPr>
              <a:t>ACT</a:t>
            </a:r>
            <a:r>
              <a:rPr lang="en-US" dirty="0" smtClean="0">
                <a:effectLst/>
              </a:rPr>
              <a:t>/English.</a:t>
            </a:r>
            <a:r>
              <a:rPr lang="en-US" b="1" dirty="0" smtClean="0">
                <a:effectLst/>
              </a:rPr>
              <a:t>pdf</a:t>
            </a:r>
            <a:endParaRPr lang="en-US" dirty="0" smtClean="0">
              <a:latin typeface="Comic Sans MS" panose="030F0702030302020204" pitchFamily="66" charset="0"/>
            </a:endParaRPr>
          </a:p>
          <a:p>
            <a:pPr marL="36900" indent="0">
              <a:buNone/>
            </a:pPr>
            <a:endParaRPr lang="en-US" dirty="0">
              <a:latin typeface="Comic Sans MS" panose="030F0702030302020204" pitchFamily="66" charset="0"/>
            </a:endParaRPr>
          </a:p>
        </p:txBody>
      </p:sp>
    </p:spTree>
    <p:extLst>
      <p:ext uri="{BB962C8B-B14F-4D97-AF65-F5344CB8AC3E}">
        <p14:creationId xmlns:p14="http://schemas.microsoft.com/office/powerpoint/2010/main" val="403224020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20423078">
            <a:off x="3390563" y="726869"/>
            <a:ext cx="4356853" cy="4356853"/>
          </a:xfrm>
          <a:effectLst>
            <a:glow rad="101600">
              <a:schemeClr val="accent6">
                <a:satMod val="175000"/>
                <a:alpha val="40000"/>
              </a:schemeClr>
            </a:glow>
            <a:outerShdw blurRad="76200" dir="13500000" sy="23000" kx="1200000" algn="br" rotWithShape="0">
              <a:prstClr val="black">
                <a:alpha val="20000"/>
              </a:prstClr>
            </a:outerShdw>
          </a:effectLst>
          <a:scene3d>
            <a:camera prst="perspectiveAbove"/>
            <a:lightRig rig="threePt" dir="t"/>
          </a:scene3d>
        </p:spPr>
      </p:pic>
    </p:spTree>
    <p:extLst>
      <p:ext uri="{BB962C8B-B14F-4D97-AF65-F5344CB8AC3E}">
        <p14:creationId xmlns:p14="http://schemas.microsoft.com/office/powerpoint/2010/main" val="360230693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477" y="356382"/>
            <a:ext cx="10353762" cy="970450"/>
          </a:xfrm>
        </p:spPr>
        <p:txBody>
          <a:bodyPr>
            <a:noAutofit/>
          </a:bodyPr>
          <a:lstStyle/>
          <a:p>
            <a:r>
              <a:rPr lang="en-US" sz="6000" b="1" dirty="0" smtClean="0">
                <a:latin typeface="Comic Sans MS" panose="030F0702030302020204" pitchFamily="66" charset="0"/>
              </a:rPr>
              <a:t>Introduction</a:t>
            </a:r>
            <a:endParaRPr lang="en-US" sz="6000" b="1" dirty="0">
              <a:latin typeface="Comic Sans MS" panose="030F0702030302020204" pitchFamily="66" charset="0"/>
            </a:endParaRPr>
          </a:p>
        </p:txBody>
      </p:sp>
      <p:sp>
        <p:nvSpPr>
          <p:cNvPr id="3" name="Content Placeholder 2"/>
          <p:cNvSpPr>
            <a:spLocks noGrp="1"/>
          </p:cNvSpPr>
          <p:nvPr>
            <p:ph idx="1"/>
          </p:nvPr>
        </p:nvSpPr>
        <p:spPr>
          <a:xfrm>
            <a:off x="617581" y="1326832"/>
            <a:ext cx="10353762" cy="5305788"/>
          </a:xfrm>
        </p:spPr>
        <p:txBody>
          <a:bodyPr>
            <a:noAutofit/>
          </a:bodyPr>
          <a:lstStyle/>
          <a:p>
            <a:r>
              <a:rPr lang="en-US" sz="2400" dirty="0">
                <a:latin typeface="Comic Sans MS" panose="030F0702030302020204" pitchFamily="66" charset="0"/>
              </a:rPr>
              <a:t>ministry of Information 2007</a:t>
            </a:r>
          </a:p>
          <a:p>
            <a:r>
              <a:rPr lang="en-US" sz="2400" dirty="0">
                <a:latin typeface="Comic Sans MS" panose="030F0702030302020204" pitchFamily="66" charset="0"/>
              </a:rPr>
              <a:t>BICMA Board of members and Secretariat</a:t>
            </a:r>
          </a:p>
          <a:p>
            <a:r>
              <a:rPr lang="en-US" sz="2400" dirty="0" smtClean="0">
                <a:latin typeface="Comic Sans MS" panose="030F0702030302020204" pitchFamily="66" charset="0"/>
              </a:rPr>
              <a:t>Enactment </a:t>
            </a:r>
            <a:r>
              <a:rPr lang="en-US" sz="2400" dirty="0">
                <a:latin typeface="Comic Sans MS" panose="030F0702030302020204" pitchFamily="66" charset="0"/>
              </a:rPr>
              <a:t>of Bhutan Information, Communication and Media Act2006. </a:t>
            </a:r>
          </a:p>
          <a:p>
            <a:r>
              <a:rPr lang="en-US" sz="2400" dirty="0" smtClean="0">
                <a:latin typeface="Comic Sans MS" panose="030F0702030302020204" pitchFamily="66" charset="0"/>
              </a:rPr>
              <a:t>Established </a:t>
            </a:r>
            <a:r>
              <a:rPr lang="en-US" sz="2400" dirty="0">
                <a:latin typeface="Comic Sans MS" panose="030F0702030302020204" pitchFamily="66" charset="0"/>
              </a:rPr>
              <a:t>right institutions in place to develop and regulate the information, communication and media sector.</a:t>
            </a:r>
          </a:p>
          <a:p>
            <a:r>
              <a:rPr lang="en-US" sz="2400" dirty="0" smtClean="0">
                <a:latin typeface="Comic Sans MS" panose="030F0702030302020204" pitchFamily="66" charset="0"/>
              </a:rPr>
              <a:t>Put </a:t>
            </a:r>
            <a:r>
              <a:rPr lang="en-US" sz="2400" dirty="0">
                <a:latin typeface="Comic Sans MS" panose="030F0702030302020204" pitchFamily="66" charset="0"/>
              </a:rPr>
              <a:t>in place appropriate regulatory environment to encourage the use and development of ICT.</a:t>
            </a:r>
          </a:p>
          <a:p>
            <a:r>
              <a:rPr lang="en-US" sz="2400" dirty="0" smtClean="0">
                <a:latin typeface="Comic Sans MS" panose="030F0702030302020204" pitchFamily="66" charset="0"/>
              </a:rPr>
              <a:t>Bhutan </a:t>
            </a:r>
            <a:r>
              <a:rPr lang="en-US" sz="2400" dirty="0">
                <a:latin typeface="Comic Sans MS" panose="030F0702030302020204" pitchFamily="66" charset="0"/>
              </a:rPr>
              <a:t>Communication Authority transformed as BICM A as a converged regulator responsible for regulating both ICT and media.</a:t>
            </a:r>
          </a:p>
          <a:p>
            <a:r>
              <a:rPr lang="en-US" sz="2400" dirty="0" smtClean="0">
                <a:latin typeface="Comic Sans MS" panose="030F0702030302020204" pitchFamily="66" charset="0"/>
              </a:rPr>
              <a:t>BICMA </a:t>
            </a:r>
            <a:r>
              <a:rPr lang="en-US" sz="2400" dirty="0">
                <a:latin typeface="Comic Sans MS" panose="030F0702030302020204" pitchFamily="66" charset="0"/>
              </a:rPr>
              <a:t>delinked from </a:t>
            </a:r>
            <a:r>
              <a:rPr lang="en-US" sz="2400" dirty="0" smtClean="0">
                <a:latin typeface="Comic Sans MS" panose="030F0702030302020204" pitchFamily="66" charset="0"/>
              </a:rPr>
              <a:t>the</a:t>
            </a:r>
            <a:endParaRPr lang="en-US" sz="2400" dirty="0">
              <a:latin typeface="Comic Sans MS" panose="030F0702030302020204" pitchFamily="66" charset="0"/>
            </a:endParaRPr>
          </a:p>
        </p:txBody>
      </p:sp>
    </p:spTree>
    <p:extLst>
      <p:ext uri="{BB962C8B-B14F-4D97-AF65-F5344CB8AC3E}">
        <p14:creationId xmlns:p14="http://schemas.microsoft.com/office/powerpoint/2010/main" val="36500476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851" y="686873"/>
            <a:ext cx="7547625" cy="970450"/>
          </a:xfrm>
        </p:spPr>
        <p:txBody>
          <a:bodyPr>
            <a:noAutofit/>
          </a:bodyPr>
          <a:lstStyle/>
          <a:p>
            <a:r>
              <a:rPr lang="en-US" sz="6000" b="1" dirty="0" smtClean="0">
                <a:latin typeface="Comic Sans MS" panose="030F0702030302020204" pitchFamily="66" charset="0"/>
              </a:rPr>
              <a:t>Vision</a:t>
            </a:r>
            <a:endParaRPr lang="en-US" sz="6000" b="1" dirty="0">
              <a:latin typeface="Comic Sans MS" panose="030F0702030302020204" pitchFamily="66" charset="0"/>
            </a:endParaRPr>
          </a:p>
        </p:txBody>
      </p:sp>
      <p:sp>
        <p:nvSpPr>
          <p:cNvPr id="3" name="Content Placeholder 2"/>
          <p:cNvSpPr>
            <a:spLocks noGrp="1"/>
          </p:cNvSpPr>
          <p:nvPr>
            <p:ph idx="1"/>
          </p:nvPr>
        </p:nvSpPr>
        <p:spPr>
          <a:xfrm>
            <a:off x="269851" y="2196088"/>
            <a:ext cx="11267557" cy="4058751"/>
          </a:xfrm>
        </p:spPr>
        <p:txBody>
          <a:bodyPr>
            <a:normAutofit/>
          </a:bodyPr>
          <a:lstStyle/>
          <a:p>
            <a:pPr marL="36900" indent="0" algn="just">
              <a:buNone/>
            </a:pPr>
            <a:r>
              <a:rPr lang="en-US" sz="3200" dirty="0" smtClean="0">
                <a:latin typeface="Comic Sans MS" panose="030F0702030302020204" pitchFamily="66" charset="0"/>
              </a:rPr>
              <a:t>“To </a:t>
            </a:r>
            <a:r>
              <a:rPr lang="en-US" sz="3200" dirty="0">
                <a:latin typeface="Comic Sans MS" panose="030F0702030302020204" pitchFamily="66" charset="0"/>
              </a:rPr>
              <a:t>provide free and fair use of the information and communications for all Bhutanese citizens, towards enhancing the achievement of Gross National </a:t>
            </a:r>
            <a:r>
              <a:rPr lang="en-US" sz="3200" dirty="0" smtClean="0">
                <a:latin typeface="Comic Sans MS" panose="030F0702030302020204" pitchFamily="66" charset="0"/>
              </a:rPr>
              <a:t>Happiness”</a:t>
            </a:r>
            <a:endParaRPr lang="en-US" sz="3200" dirty="0">
              <a:latin typeface="Comic Sans MS" panose="030F0702030302020204" pitchFamily="66" charset="0"/>
            </a:endParaRPr>
          </a:p>
        </p:txBody>
      </p:sp>
    </p:spTree>
    <p:extLst>
      <p:ext uri="{BB962C8B-B14F-4D97-AF65-F5344CB8AC3E}">
        <p14:creationId xmlns:p14="http://schemas.microsoft.com/office/powerpoint/2010/main" val="165561753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303" y="761999"/>
            <a:ext cx="10353762" cy="970450"/>
          </a:xfrm>
        </p:spPr>
        <p:txBody>
          <a:bodyPr>
            <a:noAutofit/>
          </a:bodyPr>
          <a:lstStyle/>
          <a:p>
            <a:r>
              <a:rPr lang="en-US" sz="6000" b="1" dirty="0" smtClean="0">
                <a:latin typeface="Comic Sans MS" panose="030F0702030302020204" pitchFamily="66" charset="0"/>
              </a:rPr>
              <a:t>Mission</a:t>
            </a:r>
            <a:endParaRPr lang="en-US" sz="6000" b="1" dirty="0">
              <a:latin typeface="Comic Sans MS" panose="030F0702030302020204" pitchFamily="66" charset="0"/>
            </a:endParaRPr>
          </a:p>
        </p:txBody>
      </p:sp>
      <p:sp>
        <p:nvSpPr>
          <p:cNvPr id="3" name="Content Placeholder 2"/>
          <p:cNvSpPr>
            <a:spLocks noGrp="1"/>
          </p:cNvSpPr>
          <p:nvPr>
            <p:ph idx="1"/>
          </p:nvPr>
        </p:nvSpPr>
        <p:spPr>
          <a:xfrm>
            <a:off x="591822" y="2208967"/>
            <a:ext cx="10767343" cy="4058751"/>
          </a:xfrm>
        </p:spPr>
        <p:txBody>
          <a:bodyPr>
            <a:normAutofit/>
          </a:bodyPr>
          <a:lstStyle/>
          <a:p>
            <a:pPr marL="36900" indent="0" algn="just">
              <a:buNone/>
            </a:pPr>
            <a:r>
              <a:rPr lang="en-US" sz="3200" dirty="0" smtClean="0">
                <a:latin typeface="Comic Sans MS" panose="030F0702030302020204" pitchFamily="66" charset="0"/>
              </a:rPr>
              <a:t>“To </a:t>
            </a:r>
            <a:r>
              <a:rPr lang="en-US" sz="3200" dirty="0">
                <a:latin typeface="Comic Sans MS" panose="030F0702030302020204" pitchFamily="66" charset="0"/>
              </a:rPr>
              <a:t>create a conducive regulatory environment to promote a competitive and vibrant information, communication </a:t>
            </a:r>
            <a:r>
              <a:rPr lang="en-US" sz="3200" dirty="0" smtClean="0">
                <a:latin typeface="Comic Sans MS" panose="030F0702030302020204" pitchFamily="66" charset="0"/>
              </a:rPr>
              <a:t>and </a:t>
            </a:r>
            <a:r>
              <a:rPr lang="en-US" sz="3200" dirty="0">
                <a:latin typeface="Comic Sans MS" panose="030F0702030302020204" pitchFamily="66" charset="0"/>
              </a:rPr>
              <a:t>media </a:t>
            </a:r>
            <a:r>
              <a:rPr lang="en-US" sz="3200" dirty="0" smtClean="0">
                <a:latin typeface="Comic Sans MS" panose="030F0702030302020204" pitchFamily="66" charset="0"/>
              </a:rPr>
              <a:t>sector”</a:t>
            </a:r>
            <a:endParaRPr lang="en-US" sz="3200" dirty="0">
              <a:latin typeface="Comic Sans MS" panose="030F0702030302020204" pitchFamily="66" charset="0"/>
            </a:endParaRPr>
          </a:p>
        </p:txBody>
      </p:sp>
    </p:spTree>
    <p:extLst>
      <p:ext uri="{BB962C8B-B14F-4D97-AF65-F5344CB8AC3E}">
        <p14:creationId xmlns:p14="http://schemas.microsoft.com/office/powerpoint/2010/main" val="270560770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6721"/>
            <a:ext cx="8564451" cy="970450"/>
          </a:xfrm>
        </p:spPr>
        <p:txBody>
          <a:bodyPr>
            <a:noAutofit/>
          </a:bodyPr>
          <a:lstStyle/>
          <a:p>
            <a:r>
              <a:rPr lang="en-US" sz="6000" b="1" dirty="0" smtClean="0">
                <a:latin typeface="Comic Sans MS" panose="030F0702030302020204" pitchFamily="66" charset="0"/>
              </a:rPr>
              <a:t>Objectives</a:t>
            </a:r>
            <a:endParaRPr lang="en-US" sz="6000" b="1" dirty="0">
              <a:latin typeface="Comic Sans MS" panose="030F0702030302020204" pitchFamily="66" charset="0"/>
            </a:endParaRPr>
          </a:p>
        </p:txBody>
      </p:sp>
      <p:sp>
        <p:nvSpPr>
          <p:cNvPr id="3" name="Content Placeholder 2"/>
          <p:cNvSpPr>
            <a:spLocks noGrp="1"/>
          </p:cNvSpPr>
          <p:nvPr>
            <p:ph idx="1"/>
          </p:nvPr>
        </p:nvSpPr>
        <p:spPr>
          <a:xfrm>
            <a:off x="913794" y="1732449"/>
            <a:ext cx="10702949" cy="4642593"/>
          </a:xfrm>
        </p:spPr>
        <p:txBody>
          <a:bodyPr>
            <a:noAutofit/>
          </a:bodyPr>
          <a:lstStyle/>
          <a:p>
            <a:r>
              <a:rPr lang="en-US" sz="2400" dirty="0" smtClean="0">
                <a:latin typeface="Comic Sans MS" panose="030F0702030302020204" pitchFamily="66" charset="0"/>
              </a:rPr>
              <a:t>To </a:t>
            </a:r>
            <a:r>
              <a:rPr lang="en-US" sz="2400" dirty="0">
                <a:latin typeface="Comic Sans MS" panose="030F0702030302020204" pitchFamily="66" charset="0"/>
              </a:rPr>
              <a:t>ensure a conducive environment for the development of ICT industry.</a:t>
            </a:r>
          </a:p>
          <a:p>
            <a:r>
              <a:rPr lang="en-US" sz="2400" dirty="0" smtClean="0">
                <a:latin typeface="Comic Sans MS" panose="030F0702030302020204" pitchFamily="66" charset="0"/>
              </a:rPr>
              <a:t>To </a:t>
            </a:r>
            <a:r>
              <a:rPr lang="en-US" sz="2400" dirty="0">
                <a:latin typeface="Comic Sans MS" panose="030F0702030302020204" pitchFamily="66" charset="0"/>
              </a:rPr>
              <a:t>ensure continuous technological advancement for the ICT industry.</a:t>
            </a:r>
          </a:p>
          <a:p>
            <a:r>
              <a:rPr lang="en-US" sz="2400" dirty="0" smtClean="0">
                <a:latin typeface="Comic Sans MS" panose="030F0702030302020204" pitchFamily="66" charset="0"/>
              </a:rPr>
              <a:t>An </a:t>
            </a:r>
            <a:r>
              <a:rPr lang="en-US" sz="2400" dirty="0">
                <a:latin typeface="Comic Sans MS" panose="030F0702030302020204" pitchFamily="66" charset="0"/>
              </a:rPr>
              <a:t>efficient and effective delivery of ICT services.</a:t>
            </a:r>
          </a:p>
          <a:p>
            <a:r>
              <a:rPr lang="en-US" sz="2400" dirty="0" smtClean="0">
                <a:latin typeface="Comic Sans MS" panose="030F0702030302020204" pitchFamily="66" charset="0"/>
              </a:rPr>
              <a:t>Reliable </a:t>
            </a:r>
            <a:r>
              <a:rPr lang="en-US" sz="2400" dirty="0">
                <a:latin typeface="Comic Sans MS" panose="030F0702030302020204" pitchFamily="66" charset="0"/>
              </a:rPr>
              <a:t>provision of ICT services</a:t>
            </a:r>
          </a:p>
          <a:p>
            <a:r>
              <a:rPr lang="en-US" sz="2400" dirty="0" smtClean="0">
                <a:latin typeface="Comic Sans MS" panose="030F0702030302020204" pitchFamily="66" charset="0"/>
              </a:rPr>
              <a:t>Promote </a:t>
            </a:r>
            <a:r>
              <a:rPr lang="en-US" sz="2400" dirty="0">
                <a:latin typeface="Comic Sans MS" panose="030F0702030302020204" pitchFamily="66" charset="0"/>
              </a:rPr>
              <a:t>market development and manage impact of ICT and media industry on society.</a:t>
            </a:r>
          </a:p>
          <a:p>
            <a:r>
              <a:rPr lang="en-US" sz="2400" dirty="0" smtClean="0">
                <a:latin typeface="Comic Sans MS" panose="030F0702030302020204" pitchFamily="66" charset="0"/>
              </a:rPr>
              <a:t>Facilitate </a:t>
            </a:r>
            <a:r>
              <a:rPr lang="en-US" sz="2400" dirty="0">
                <a:latin typeface="Comic Sans MS" panose="030F0702030302020204" pitchFamily="66" charset="0"/>
              </a:rPr>
              <a:t>establishment of high quality ICT infrastructure in the country.</a:t>
            </a:r>
          </a:p>
        </p:txBody>
      </p:sp>
    </p:spTree>
    <p:extLst>
      <p:ext uri="{BB962C8B-B14F-4D97-AF65-F5344CB8AC3E}">
        <p14:creationId xmlns:p14="http://schemas.microsoft.com/office/powerpoint/2010/main" val="386706753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729" y="1378039"/>
            <a:ext cx="10599918" cy="1693813"/>
          </a:xfrm>
        </p:spPr>
        <p:txBody>
          <a:bodyPr>
            <a:noAutofit/>
          </a:bodyPr>
          <a:lstStyle/>
          <a:p>
            <a:r>
              <a:rPr lang="en-US" sz="6000" b="1" dirty="0" smtClean="0">
                <a:effectLst/>
                <a:latin typeface="Comic Sans MS" panose="030F0702030302020204" pitchFamily="66" charset="0"/>
              </a:rPr>
              <a:t>Provisions relating to cyber issues</a:t>
            </a:r>
            <a:br>
              <a:rPr lang="en-US" sz="6000" b="1" dirty="0" smtClean="0">
                <a:effectLst/>
                <a:latin typeface="Comic Sans MS" panose="030F0702030302020204" pitchFamily="66" charset="0"/>
              </a:rPr>
            </a:br>
            <a:r>
              <a:rPr lang="en-US" sz="6000" b="1" dirty="0">
                <a:latin typeface="Comic Sans MS" panose="030F0702030302020204" pitchFamily="66" charset="0"/>
              </a:rPr>
              <a:t/>
            </a:r>
            <a:br>
              <a:rPr lang="en-US" sz="6000" b="1" dirty="0">
                <a:latin typeface="Comic Sans MS" panose="030F0702030302020204" pitchFamily="66" charset="0"/>
              </a:rPr>
            </a:br>
            <a:endParaRPr lang="en-US" sz="6000" b="1" dirty="0">
              <a:latin typeface="Comic Sans MS" panose="030F0702030302020204" pitchFamily="66" charset="0"/>
            </a:endParaRPr>
          </a:p>
        </p:txBody>
      </p:sp>
      <p:sp>
        <p:nvSpPr>
          <p:cNvPr id="3" name="Content Placeholder 2"/>
          <p:cNvSpPr>
            <a:spLocks noGrp="1"/>
          </p:cNvSpPr>
          <p:nvPr>
            <p:ph idx="1"/>
          </p:nvPr>
        </p:nvSpPr>
        <p:spPr>
          <a:xfrm>
            <a:off x="797885" y="2528793"/>
            <a:ext cx="10353762" cy="4058751"/>
          </a:xfrm>
        </p:spPr>
        <p:txBody>
          <a:bodyPr/>
          <a:lstStyle/>
          <a:p>
            <a:pPr marL="36900" indent="0">
              <a:buNone/>
            </a:pPr>
            <a:r>
              <a:rPr lang="en-US" sz="2800" dirty="0" smtClean="0">
                <a:effectLst/>
                <a:latin typeface="Comic Sans MS" panose="030F0702030302020204" pitchFamily="66" charset="0"/>
              </a:rPr>
              <a:t>Provisions </a:t>
            </a:r>
            <a:r>
              <a:rPr lang="en-US" sz="2800" dirty="0" smtClean="0">
                <a:effectLst/>
                <a:latin typeface="Comic Sans MS" panose="030F0702030302020204" pitchFamily="66" charset="0"/>
              </a:rPr>
              <a:t>relating to certain cyber offences</a:t>
            </a:r>
          </a:p>
          <a:p>
            <a:pPr marL="36900" indent="0">
              <a:buNone/>
            </a:pPr>
            <a:r>
              <a:rPr lang="en-US" sz="2800" dirty="0" smtClean="0">
                <a:effectLst/>
                <a:latin typeface="Comic Sans MS" panose="030F0702030302020204" pitchFamily="66" charset="0"/>
              </a:rPr>
              <a:t>  (Section 171-180)</a:t>
            </a:r>
            <a:r>
              <a:rPr lang="en-US" dirty="0">
                <a:effectLst/>
              </a:rPr>
              <a:t/>
            </a:r>
            <a:br>
              <a:rPr lang="en-US" dirty="0">
                <a:effectLst/>
              </a:rPr>
            </a:br>
            <a:endParaRPr lang="en-US" dirty="0" smtClean="0">
              <a:effectLst/>
            </a:endParaRPr>
          </a:p>
          <a:p>
            <a:pPr marL="36900" indent="0">
              <a:buNone/>
            </a:pPr>
            <a:endParaRPr lang="en-US" dirty="0"/>
          </a:p>
        </p:txBody>
      </p:sp>
    </p:spTree>
    <p:extLst>
      <p:ext uri="{BB962C8B-B14F-4D97-AF65-F5344CB8AC3E}">
        <p14:creationId xmlns:p14="http://schemas.microsoft.com/office/powerpoint/2010/main" val="251915267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823" y="442175"/>
            <a:ext cx="10353762" cy="970450"/>
          </a:xfrm>
        </p:spPr>
        <p:txBody>
          <a:bodyPr>
            <a:noAutofit/>
          </a:bodyPr>
          <a:lstStyle/>
          <a:p>
            <a:r>
              <a:rPr lang="en-US" sz="3200" dirty="0">
                <a:effectLst/>
                <a:latin typeface="Comic Sans MS" panose="030F0702030302020204" pitchFamily="66" charset="0"/>
              </a:rPr>
              <a:t>Provisions relating to certain cyber offences</a:t>
            </a:r>
            <a:br>
              <a:rPr lang="en-US" sz="3200" dirty="0">
                <a:effectLst/>
                <a:latin typeface="Comic Sans MS" panose="030F0702030302020204" pitchFamily="66" charset="0"/>
              </a:rPr>
            </a:br>
            <a:r>
              <a:rPr lang="en-US" sz="3200" dirty="0">
                <a:effectLst/>
                <a:latin typeface="Comic Sans MS" panose="030F0702030302020204" pitchFamily="66" charset="0"/>
              </a:rPr>
              <a:t>  (Section 171-180)</a:t>
            </a:r>
            <a:endParaRPr lang="en-US" sz="3200" dirty="0"/>
          </a:p>
        </p:txBody>
      </p:sp>
      <p:sp>
        <p:nvSpPr>
          <p:cNvPr id="3" name="Content Placeholder 2"/>
          <p:cNvSpPr>
            <a:spLocks noGrp="1"/>
          </p:cNvSpPr>
          <p:nvPr>
            <p:ph idx="1"/>
          </p:nvPr>
        </p:nvSpPr>
        <p:spPr>
          <a:xfrm>
            <a:off x="785006" y="1693813"/>
            <a:ext cx="11076436" cy="4835776"/>
          </a:xfrm>
        </p:spPr>
        <p:txBody>
          <a:bodyPr>
            <a:normAutofit/>
          </a:bodyPr>
          <a:lstStyle/>
          <a:p>
            <a:pPr marL="36900" indent="0">
              <a:buNone/>
            </a:pPr>
            <a:r>
              <a:rPr lang="en-US" b="1" dirty="0" smtClean="0">
                <a:solidFill>
                  <a:srgbClr val="FFFF00"/>
                </a:solidFill>
                <a:latin typeface="Comic Sans MS" panose="030F0702030302020204" pitchFamily="66" charset="0"/>
              </a:rPr>
              <a:t>UNAUTHORISED ACCESS TO COMPUTER material(section 171)</a:t>
            </a:r>
          </a:p>
          <a:p>
            <a:pPr marL="36900" indent="0" algn="just">
              <a:buNone/>
            </a:pPr>
            <a:r>
              <a:rPr lang="en-US" dirty="0" smtClean="0">
                <a:latin typeface="Comic Sans MS" panose="030F0702030302020204" pitchFamily="66" charset="0"/>
              </a:rPr>
              <a:t>1) A </a:t>
            </a:r>
            <a:r>
              <a:rPr lang="en-US" dirty="0">
                <a:latin typeface="Comic Sans MS" panose="030F0702030302020204" pitchFamily="66" charset="0"/>
              </a:rPr>
              <a:t>person shall be guilty of the offence of </a:t>
            </a:r>
            <a:r>
              <a:rPr lang="en-US" dirty="0" smtClean="0">
                <a:latin typeface="Comic Sans MS" panose="030F0702030302020204" pitchFamily="66" charset="0"/>
              </a:rPr>
              <a:t>unauthorized use </a:t>
            </a:r>
            <a:r>
              <a:rPr lang="en-US" dirty="0">
                <a:latin typeface="Comic Sans MS" panose="030F0702030302020204" pitchFamily="66" charset="0"/>
              </a:rPr>
              <a:t>of property if</a:t>
            </a:r>
            <a:r>
              <a:rPr lang="en-US" dirty="0" smtClean="0">
                <a:latin typeface="Comic Sans MS" panose="030F0702030302020204" pitchFamily="66" charset="0"/>
              </a:rPr>
              <a:t>:</a:t>
            </a:r>
          </a:p>
          <a:p>
            <a:pPr marL="494100" indent="-457200" algn="just">
              <a:buAutoNum type="alphaLcParenBoth"/>
            </a:pPr>
            <a:r>
              <a:rPr lang="en-US" dirty="0" smtClean="0">
                <a:latin typeface="Comic Sans MS" panose="030F0702030302020204" pitchFamily="66" charset="0"/>
              </a:rPr>
              <a:t>he </a:t>
            </a:r>
            <a:r>
              <a:rPr lang="en-US" dirty="0">
                <a:latin typeface="Comic Sans MS" panose="030F0702030302020204" pitchFamily="66" charset="0"/>
              </a:rPr>
              <a:t>causes a computer of another person </a:t>
            </a:r>
            <a:r>
              <a:rPr lang="en-US" dirty="0" smtClean="0">
                <a:latin typeface="Comic Sans MS" panose="030F0702030302020204" pitchFamily="66" charset="0"/>
              </a:rPr>
              <a:t>to perform </a:t>
            </a:r>
            <a:r>
              <a:rPr lang="en-US" dirty="0">
                <a:latin typeface="Comic Sans MS" panose="030F0702030302020204" pitchFamily="66" charset="0"/>
              </a:rPr>
              <a:t>any function with intent to </a:t>
            </a:r>
            <a:r>
              <a:rPr lang="en-US" dirty="0" smtClean="0">
                <a:latin typeface="Comic Sans MS" panose="030F0702030302020204" pitchFamily="66" charset="0"/>
              </a:rPr>
              <a:t>secure access </a:t>
            </a:r>
            <a:r>
              <a:rPr lang="en-US" dirty="0">
                <a:latin typeface="Comic Sans MS" panose="030F0702030302020204" pitchFamily="66" charset="0"/>
              </a:rPr>
              <a:t>to any </a:t>
            </a:r>
            <a:r>
              <a:rPr lang="en-US" dirty="0" smtClean="0">
                <a:latin typeface="Comic Sans MS" panose="030F0702030302020204" pitchFamily="66" charset="0"/>
              </a:rPr>
              <a:t>program </a:t>
            </a:r>
            <a:r>
              <a:rPr lang="en-US" dirty="0">
                <a:latin typeface="Comic Sans MS" panose="030F0702030302020204" pitchFamily="66" charset="0"/>
              </a:rPr>
              <a:t>or data held in </a:t>
            </a:r>
            <a:r>
              <a:rPr lang="en-US" dirty="0" smtClean="0">
                <a:latin typeface="Comic Sans MS" panose="030F0702030302020204" pitchFamily="66" charset="0"/>
              </a:rPr>
              <a:t>that computer;</a:t>
            </a:r>
          </a:p>
          <a:p>
            <a:pPr marL="494100" indent="-457200" algn="just">
              <a:buAutoNum type="alphaLcParenBoth"/>
            </a:pPr>
            <a:r>
              <a:rPr lang="en-US" dirty="0" smtClean="0">
                <a:latin typeface="Comic Sans MS" panose="030F0702030302020204" pitchFamily="66" charset="0"/>
              </a:rPr>
              <a:t>The access he intends to secure is unauthorized; and</a:t>
            </a:r>
          </a:p>
          <a:p>
            <a:pPr marL="494100" indent="-457200" algn="just">
              <a:buAutoNum type="alphaLcParenBoth"/>
            </a:pPr>
            <a:r>
              <a:rPr lang="en-US" dirty="0" smtClean="0">
                <a:latin typeface="Comic Sans MS" panose="030F0702030302020204" pitchFamily="66" charset="0"/>
              </a:rPr>
              <a:t>He know at the time when he causes the computer to perform the function.</a:t>
            </a:r>
          </a:p>
          <a:p>
            <a:pPr marL="36900" indent="0" algn="just">
              <a:buNone/>
            </a:pPr>
            <a:r>
              <a:rPr lang="en-US" dirty="0" smtClean="0">
                <a:latin typeface="Comic Sans MS" panose="030F0702030302020204" pitchFamily="66" charset="0"/>
              </a:rPr>
              <a:t>2) The </a:t>
            </a:r>
            <a:r>
              <a:rPr lang="en-US" dirty="0">
                <a:latin typeface="Comic Sans MS" panose="030F0702030302020204" pitchFamily="66" charset="0"/>
              </a:rPr>
              <a:t>intent a person has to commit an offence </a:t>
            </a:r>
            <a:r>
              <a:rPr lang="en-US" dirty="0" smtClean="0">
                <a:latin typeface="Comic Sans MS" panose="030F0702030302020204" pitchFamily="66" charset="0"/>
              </a:rPr>
              <a:t>under this </a:t>
            </a:r>
            <a:r>
              <a:rPr lang="en-US" dirty="0">
                <a:latin typeface="Comic Sans MS" panose="030F0702030302020204" pitchFamily="66" charset="0"/>
              </a:rPr>
              <a:t>Section may be general and needs not to </a:t>
            </a:r>
            <a:r>
              <a:rPr lang="en-US" dirty="0" smtClean="0">
                <a:latin typeface="Comic Sans MS" panose="030F0702030302020204" pitchFamily="66" charset="0"/>
              </a:rPr>
              <a:t>be directed </a:t>
            </a:r>
            <a:r>
              <a:rPr lang="en-US" dirty="0">
                <a:latin typeface="Comic Sans MS" panose="030F0702030302020204" pitchFamily="66" charset="0"/>
              </a:rPr>
              <a:t>at</a:t>
            </a:r>
            <a:r>
              <a:rPr lang="en-US" dirty="0" smtClean="0">
                <a:latin typeface="Comic Sans MS" panose="030F0702030302020204" pitchFamily="66" charset="0"/>
              </a:rPr>
              <a:t>:</a:t>
            </a:r>
          </a:p>
          <a:p>
            <a:pPr marL="494100" indent="-457200" algn="just">
              <a:buFont typeface="+mj-lt"/>
              <a:buAutoNum type="alphaLcParenR"/>
            </a:pPr>
            <a:r>
              <a:rPr lang="en-US" dirty="0" smtClean="0">
                <a:latin typeface="Comic Sans MS" panose="030F0702030302020204" pitchFamily="66" charset="0"/>
              </a:rPr>
              <a:t>any </a:t>
            </a:r>
            <a:r>
              <a:rPr lang="en-US" dirty="0">
                <a:latin typeface="Comic Sans MS" panose="030F0702030302020204" pitchFamily="66" charset="0"/>
              </a:rPr>
              <a:t>particular programme or </a:t>
            </a:r>
            <a:r>
              <a:rPr lang="en-US" dirty="0" smtClean="0">
                <a:latin typeface="Comic Sans MS" panose="030F0702030302020204" pitchFamily="66" charset="0"/>
              </a:rPr>
              <a:t>data;</a:t>
            </a:r>
          </a:p>
          <a:p>
            <a:pPr marL="494100" indent="-457200" algn="just">
              <a:buFont typeface="+mj-lt"/>
              <a:buAutoNum type="alphaLcParenR"/>
            </a:pPr>
            <a:r>
              <a:rPr lang="en-US" dirty="0" smtClean="0">
                <a:latin typeface="Comic Sans MS" panose="030F0702030302020204" pitchFamily="66" charset="0"/>
              </a:rPr>
              <a:t>a </a:t>
            </a:r>
            <a:r>
              <a:rPr lang="en-US" dirty="0">
                <a:latin typeface="Comic Sans MS" panose="030F0702030302020204" pitchFamily="66" charset="0"/>
              </a:rPr>
              <a:t>programme or data of any particular kind; </a:t>
            </a:r>
            <a:r>
              <a:rPr lang="en-US" dirty="0" smtClean="0">
                <a:latin typeface="Comic Sans MS" panose="030F0702030302020204" pitchFamily="66" charset="0"/>
              </a:rPr>
              <a:t>or</a:t>
            </a:r>
          </a:p>
          <a:p>
            <a:pPr marL="494100" indent="-457200" algn="just">
              <a:buFont typeface="+mj-lt"/>
              <a:buAutoNum type="alphaLcParenR"/>
            </a:pPr>
            <a:r>
              <a:rPr lang="en-US" dirty="0" smtClean="0">
                <a:latin typeface="Comic Sans MS" panose="030F0702030302020204" pitchFamily="66" charset="0"/>
              </a:rPr>
              <a:t>a </a:t>
            </a:r>
            <a:r>
              <a:rPr lang="en-US" dirty="0">
                <a:latin typeface="Comic Sans MS" panose="030F0702030302020204" pitchFamily="66" charset="0"/>
              </a:rPr>
              <a:t>programme or data held in any </a:t>
            </a:r>
            <a:r>
              <a:rPr lang="en-US" dirty="0" smtClean="0">
                <a:latin typeface="Comic Sans MS" panose="030F0702030302020204" pitchFamily="66" charset="0"/>
              </a:rPr>
              <a:t>particular computer</a:t>
            </a:r>
            <a:r>
              <a:rPr lang="en-US" dirty="0">
                <a:latin typeface="Comic Sans MS" panose="030F0702030302020204" pitchFamily="66" charset="0"/>
              </a:rPr>
              <a:t>.</a:t>
            </a:r>
          </a:p>
        </p:txBody>
      </p:sp>
    </p:spTree>
    <p:extLst>
      <p:ext uri="{BB962C8B-B14F-4D97-AF65-F5344CB8AC3E}">
        <p14:creationId xmlns:p14="http://schemas.microsoft.com/office/powerpoint/2010/main" val="74202715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761" y="367288"/>
            <a:ext cx="11282498" cy="5994875"/>
          </a:xfrm>
        </p:spPr>
        <p:txBody>
          <a:bodyPr>
            <a:normAutofit/>
          </a:bodyPr>
          <a:lstStyle/>
          <a:p>
            <a:pPr marL="36900" indent="0" algn="just">
              <a:buNone/>
            </a:pPr>
            <a:r>
              <a:rPr lang="en-US" dirty="0">
                <a:latin typeface="Comic Sans MS" panose="030F0702030302020204" pitchFamily="66" charset="0"/>
              </a:rPr>
              <a:t>(3) Any person who is found guilty of an offence shall, </a:t>
            </a:r>
            <a:r>
              <a:rPr lang="en-US" dirty="0" smtClean="0">
                <a:latin typeface="Comic Sans MS" panose="030F0702030302020204" pitchFamily="66" charset="0"/>
              </a:rPr>
              <a:t>on conviction</a:t>
            </a:r>
            <a:r>
              <a:rPr lang="en-US" dirty="0">
                <a:latin typeface="Comic Sans MS" panose="030F0702030302020204" pitchFamily="66" charset="0"/>
              </a:rPr>
              <a:t>, be liable for such offence as </a:t>
            </a:r>
            <a:r>
              <a:rPr lang="en-US" dirty="0" smtClean="0">
                <a:latin typeface="Comic Sans MS" panose="030F0702030302020204" pitchFamily="66" charset="0"/>
              </a:rPr>
              <a:t>prescribed under </a:t>
            </a:r>
            <a:r>
              <a:rPr lang="en-US" dirty="0">
                <a:latin typeface="Comic Sans MS" panose="030F0702030302020204" pitchFamily="66" charset="0"/>
              </a:rPr>
              <a:t>the Penal Code</a:t>
            </a:r>
            <a:r>
              <a:rPr lang="en-US" dirty="0" smtClean="0">
                <a:latin typeface="Comic Sans MS" panose="030F0702030302020204" pitchFamily="66" charset="0"/>
              </a:rPr>
              <a:t>.</a:t>
            </a:r>
          </a:p>
          <a:p>
            <a:pPr marL="36900" indent="0" algn="just">
              <a:buNone/>
            </a:pPr>
            <a:r>
              <a:rPr lang="en-US" dirty="0" smtClean="0">
                <a:latin typeface="Comic Sans MS" panose="030F0702030302020204" pitchFamily="66" charset="0"/>
              </a:rPr>
              <a:t>(</a:t>
            </a:r>
            <a:r>
              <a:rPr lang="en-US" dirty="0">
                <a:latin typeface="Comic Sans MS" panose="030F0702030302020204" pitchFamily="66" charset="0"/>
              </a:rPr>
              <a:t>4) If any damage is caused as a result of an </a:t>
            </a:r>
            <a:r>
              <a:rPr lang="en-US" dirty="0" smtClean="0">
                <a:latin typeface="Comic Sans MS" panose="030F0702030302020204" pitchFamily="66" charset="0"/>
              </a:rPr>
              <a:t>offence under </a:t>
            </a:r>
            <a:r>
              <a:rPr lang="en-US" dirty="0">
                <a:latin typeface="Comic Sans MS" panose="030F0702030302020204" pitchFamily="66" charset="0"/>
              </a:rPr>
              <a:t>this Section, in addition to the </a:t>
            </a:r>
            <a:r>
              <a:rPr lang="en-US" dirty="0" smtClean="0">
                <a:latin typeface="Comic Sans MS" panose="030F0702030302020204" pitchFamily="66" charset="0"/>
              </a:rPr>
              <a:t>penalties prescribed </a:t>
            </a:r>
            <a:r>
              <a:rPr lang="en-US" dirty="0">
                <a:latin typeface="Comic Sans MS" panose="030F0702030302020204" pitchFamily="66" charset="0"/>
              </a:rPr>
              <a:t>by the Penal Code for this offence, </a:t>
            </a:r>
            <a:r>
              <a:rPr lang="en-US" dirty="0" smtClean="0">
                <a:latin typeface="Comic Sans MS" panose="030F0702030302020204" pitchFamily="66" charset="0"/>
              </a:rPr>
              <a:t>a Court </a:t>
            </a:r>
            <a:r>
              <a:rPr lang="en-US" dirty="0">
                <a:latin typeface="Comic Sans MS" panose="030F0702030302020204" pitchFamily="66" charset="0"/>
              </a:rPr>
              <a:t>may, in accordance with the gravity of </a:t>
            </a:r>
            <a:r>
              <a:rPr lang="en-US" dirty="0" smtClean="0">
                <a:latin typeface="Comic Sans MS" panose="030F0702030302020204" pitchFamily="66" charset="0"/>
              </a:rPr>
              <a:t>crime, impose </a:t>
            </a:r>
            <a:r>
              <a:rPr lang="en-US" dirty="0">
                <a:latin typeface="Comic Sans MS" panose="030F0702030302020204" pitchFamily="66" charset="0"/>
              </a:rPr>
              <a:t>an additional fine of up to one thousand </a:t>
            </a:r>
            <a:r>
              <a:rPr lang="en-US" dirty="0" smtClean="0">
                <a:latin typeface="Comic Sans MS" panose="030F0702030302020204" pitchFamily="66" charset="0"/>
              </a:rPr>
              <a:t>five hundred </a:t>
            </a:r>
            <a:r>
              <a:rPr lang="en-US" dirty="0">
                <a:latin typeface="Comic Sans MS" panose="030F0702030302020204" pitchFamily="66" charset="0"/>
              </a:rPr>
              <a:t>days of the daily minimum national </a:t>
            </a:r>
            <a:r>
              <a:rPr lang="en-US" dirty="0" smtClean="0">
                <a:latin typeface="Comic Sans MS" panose="030F0702030302020204" pitchFamily="66" charset="0"/>
              </a:rPr>
              <a:t>wage rate.</a:t>
            </a:r>
          </a:p>
          <a:p>
            <a:pPr marL="36900" indent="0" algn="just">
              <a:buNone/>
            </a:pPr>
            <a:endParaRPr lang="en-US" dirty="0">
              <a:latin typeface="Comic Sans MS" panose="030F0702030302020204" pitchFamily="66" charset="0"/>
            </a:endParaRPr>
          </a:p>
          <a:p>
            <a:pPr marL="36900" indent="0" algn="just">
              <a:buNone/>
            </a:pPr>
            <a:r>
              <a:rPr lang="en-US" b="1" dirty="0" smtClean="0">
                <a:solidFill>
                  <a:srgbClr val="FFFF00"/>
                </a:solidFill>
                <a:latin typeface="Comic Sans MS" panose="030F0702030302020204" pitchFamily="66" charset="0"/>
              </a:rPr>
              <a:t>Unauthorized access with intent to commit or facilitate commission of further offence(section 172)</a:t>
            </a:r>
          </a:p>
          <a:p>
            <a:pPr marL="36900" indent="0" algn="just">
              <a:buNone/>
            </a:pPr>
            <a:r>
              <a:rPr lang="en-US" dirty="0">
                <a:latin typeface="Comic Sans MS" panose="030F0702030302020204" pitchFamily="66" charset="0"/>
              </a:rPr>
              <a:t>(1) A person shall be guilty of the offence of unauthorized use of property under this Section if he commits an offence referred to in Section 171 above with intent to:</a:t>
            </a:r>
          </a:p>
          <a:p>
            <a:pPr marL="36900" indent="0" algn="just">
              <a:buNone/>
            </a:pPr>
            <a:r>
              <a:rPr lang="en-US" dirty="0">
                <a:latin typeface="Comic Sans MS" panose="030F0702030302020204" pitchFamily="66" charset="0"/>
              </a:rPr>
              <a:t>(a) commit an offence involving fraud or dishonesty or which causes injury as defined under the provisions of the Penal Code, or</a:t>
            </a:r>
          </a:p>
          <a:p>
            <a:pPr marL="36900" indent="0" algn="just">
              <a:buNone/>
            </a:pPr>
            <a:r>
              <a:rPr lang="en-US" dirty="0">
                <a:latin typeface="Comic Sans MS" panose="030F0702030302020204" pitchFamily="66" charset="0"/>
              </a:rPr>
              <a:t>(b) facilitate the commission of such an offence whether by himself or by any other person</a:t>
            </a:r>
          </a:p>
          <a:p>
            <a:pPr marL="36900" indent="0" algn="just">
              <a:buNone/>
            </a:pPr>
            <a:endParaRPr lang="en-US" b="1" dirty="0" smtClean="0">
              <a:solidFill>
                <a:srgbClr val="FFFF00"/>
              </a:solidFill>
              <a:latin typeface="Comic Sans MS" panose="030F0702030302020204" pitchFamily="66" charset="0"/>
            </a:endParaRPr>
          </a:p>
        </p:txBody>
      </p:sp>
    </p:spTree>
    <p:extLst>
      <p:ext uri="{BB962C8B-B14F-4D97-AF65-F5344CB8AC3E}">
        <p14:creationId xmlns:p14="http://schemas.microsoft.com/office/powerpoint/2010/main" val="192143514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173</TotalTime>
  <Words>1933</Words>
  <Application>Microsoft Office PowerPoint</Application>
  <PresentationFormat>Widescreen</PresentationFormat>
  <Paragraphs>118</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 Rounded MT Bold</vt:lpstr>
      <vt:lpstr>Calibri</vt:lpstr>
      <vt:lpstr>Calisto MT</vt:lpstr>
      <vt:lpstr>Comic Sans MS</vt:lpstr>
      <vt:lpstr>Trebuchet MS</vt:lpstr>
      <vt:lpstr>Wingdings 2</vt:lpstr>
      <vt:lpstr>Slate</vt:lpstr>
      <vt:lpstr>BICMA Act 2006                CyberSecurity </vt:lpstr>
      <vt:lpstr>Overview</vt:lpstr>
      <vt:lpstr>Introduction</vt:lpstr>
      <vt:lpstr>Vision</vt:lpstr>
      <vt:lpstr>Mission</vt:lpstr>
      <vt:lpstr>Objectives</vt:lpstr>
      <vt:lpstr>Provisions relating to cyber issues  </vt:lpstr>
      <vt:lpstr>Provisions relating to certain cyber offences   (Section 171-180)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BICMA Act</dc:title>
  <dc:creator>Samuel</dc:creator>
  <cp:lastModifiedBy>KC Wangmo</cp:lastModifiedBy>
  <cp:revision>38</cp:revision>
  <dcterms:created xsi:type="dcterms:W3CDTF">2016-03-30T04:38:42Z</dcterms:created>
  <dcterms:modified xsi:type="dcterms:W3CDTF">2016-03-30T07:45:41Z</dcterms:modified>
</cp:coreProperties>
</file>