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0" r:id="rId3"/>
    <p:sldId id="281" r:id="rId4"/>
    <p:sldId id="282" r:id="rId5"/>
    <p:sldId id="283" r:id="rId6"/>
    <p:sldId id="260" r:id="rId7"/>
    <p:sldId id="290" r:id="rId8"/>
    <p:sldId id="261" r:id="rId9"/>
    <p:sldId id="284" r:id="rId10"/>
    <p:sldId id="291" r:id="rId11"/>
    <p:sldId id="285" r:id="rId12"/>
    <p:sldId id="286" r:id="rId13"/>
    <p:sldId id="287" r:id="rId14"/>
    <p:sldId id="288" r:id="rId15"/>
    <p:sldId id="289" r:id="rId16"/>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60"/>
  </p:normalViewPr>
  <p:slideViewPr>
    <p:cSldViewPr snapToGrid="0">
      <p:cViewPr varScale="1">
        <p:scale>
          <a:sx n="95" d="100"/>
          <a:sy n="95" d="100"/>
        </p:scale>
        <p:origin x="78"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08-05-2024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5">
            <a:extLst>
              <a:ext uri="{BEBA8EAE-BF5A-486C-A8C5-ECC9F3942E4B}">
                <a14:imgProps xmlns:a14="http://schemas.microsoft.com/office/drawing/2010/main">
                  <a14:imgLayer r:embed="rId6">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2" r:id="rId1"/>
    <p:sldLayoutId id="2147483661" r:id="rId2"/>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5000" b="0" i="0" dirty="0">
                <a:effectLst/>
                <a:latin typeface="+mj-lt"/>
              </a:rPr>
              <a:t>Lending Club Case Study</a:t>
            </a:r>
            <a:endParaRPr lang="en-IN" sz="5000" dirty="0">
              <a:latin typeface="+mj-lt"/>
            </a:endParaRP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b="1" dirty="0">
                <a:highlight>
                  <a:srgbClr val="FFFF00"/>
                </a:highlight>
                <a:latin typeface="+mn-lt"/>
              </a:rPr>
              <a:t>Samuel Sushanth Kolli</a:t>
            </a:r>
          </a:p>
          <a:p>
            <a:pPr algn="l"/>
            <a:r>
              <a:rPr lang="en-IN" sz="1800" b="1" dirty="0">
                <a:highlight>
                  <a:srgbClr val="FFFF00"/>
                </a:highlight>
                <a:latin typeface="+mn-lt"/>
              </a:rPr>
              <a:t>Manoj Shah</a:t>
            </a:r>
          </a:p>
          <a:p>
            <a:pPr algn="l"/>
            <a:r>
              <a:rPr lang="en-IN" sz="1800" b="1" dirty="0">
                <a:highlight>
                  <a:srgbClr val="FFFF00"/>
                </a:highlight>
                <a:latin typeface="+mn-lt"/>
              </a:rPr>
              <a:t>PGMLAI C62</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1472" y="640080"/>
            <a:ext cx="7218814" cy="856138"/>
          </a:xfrm>
        </p:spPr>
        <p:txBody>
          <a:bodyPr>
            <a:normAutofit/>
          </a:bodyPr>
          <a:lstStyle/>
          <a:p>
            <a:pPr algn="l"/>
            <a:r>
              <a:rPr lang="en-US" sz="3200" b="0" i="0" dirty="0">
                <a:solidFill>
                  <a:srgbClr val="13343B"/>
                </a:solidFill>
                <a:effectLst/>
                <a:latin typeface="+mj-lt"/>
              </a:rPr>
              <a:t>Univariate Analysis</a:t>
            </a:r>
          </a:p>
        </p:txBody>
      </p:sp>
      <p:pic>
        <p:nvPicPr>
          <p:cNvPr id="8" name="Content Placeholder 7">
            <a:extLst>
              <a:ext uri="{FF2B5EF4-FFF2-40B4-BE49-F238E27FC236}">
                <a16:creationId xmlns:a16="http://schemas.microsoft.com/office/drawing/2014/main" id="{7688F378-9EEB-364A-1525-4F3F1B85B0E5}"/>
              </a:ext>
            </a:extLst>
          </p:cNvPr>
          <p:cNvPicPr>
            <a:picLocks noGrp="1" noChangeAspect="1"/>
          </p:cNvPicPr>
          <p:nvPr>
            <p:ph idx="1"/>
          </p:nvPr>
        </p:nvPicPr>
        <p:blipFill>
          <a:blip r:embed="rId2"/>
          <a:stretch>
            <a:fillRect/>
          </a:stretch>
        </p:blipFill>
        <p:spPr>
          <a:xfrm>
            <a:off x="3667647" y="1496218"/>
            <a:ext cx="2590915" cy="2562599"/>
          </a:xfrm>
        </p:spPr>
      </p:pic>
      <p:pic>
        <p:nvPicPr>
          <p:cNvPr id="6" name="Picture 5">
            <a:extLst>
              <a:ext uri="{FF2B5EF4-FFF2-40B4-BE49-F238E27FC236}">
                <a16:creationId xmlns:a16="http://schemas.microsoft.com/office/drawing/2014/main" id="{F9D47B70-8CFA-D3B2-B4FF-ABEC55CBEAE1}"/>
              </a:ext>
            </a:extLst>
          </p:cNvPr>
          <p:cNvPicPr>
            <a:picLocks noChangeAspect="1"/>
          </p:cNvPicPr>
          <p:nvPr/>
        </p:nvPicPr>
        <p:blipFill>
          <a:blip r:embed="rId3"/>
          <a:stretch>
            <a:fillRect/>
          </a:stretch>
        </p:blipFill>
        <p:spPr>
          <a:xfrm>
            <a:off x="535580" y="1496218"/>
            <a:ext cx="2931102" cy="2512773"/>
          </a:xfrm>
          <a:prstGeom prst="rect">
            <a:avLst/>
          </a:prstGeom>
        </p:spPr>
      </p:pic>
      <p:pic>
        <p:nvPicPr>
          <p:cNvPr id="10" name="Picture 9">
            <a:extLst>
              <a:ext uri="{FF2B5EF4-FFF2-40B4-BE49-F238E27FC236}">
                <a16:creationId xmlns:a16="http://schemas.microsoft.com/office/drawing/2014/main" id="{9ED9256A-F9A1-8051-B906-E5641E332B5B}"/>
              </a:ext>
            </a:extLst>
          </p:cNvPr>
          <p:cNvPicPr>
            <a:picLocks noChangeAspect="1"/>
          </p:cNvPicPr>
          <p:nvPr/>
        </p:nvPicPr>
        <p:blipFill>
          <a:blip r:embed="rId4"/>
          <a:stretch>
            <a:fillRect/>
          </a:stretch>
        </p:blipFill>
        <p:spPr>
          <a:xfrm>
            <a:off x="6571622" y="1419341"/>
            <a:ext cx="2481183" cy="2589650"/>
          </a:xfrm>
          <a:prstGeom prst="rect">
            <a:avLst/>
          </a:prstGeom>
        </p:spPr>
      </p:pic>
      <p:pic>
        <p:nvPicPr>
          <p:cNvPr id="12" name="Picture 11">
            <a:extLst>
              <a:ext uri="{FF2B5EF4-FFF2-40B4-BE49-F238E27FC236}">
                <a16:creationId xmlns:a16="http://schemas.microsoft.com/office/drawing/2014/main" id="{395E9F50-03C4-2CEB-79B6-8C9DE4FFD39E}"/>
              </a:ext>
            </a:extLst>
          </p:cNvPr>
          <p:cNvPicPr>
            <a:picLocks noChangeAspect="1"/>
          </p:cNvPicPr>
          <p:nvPr/>
        </p:nvPicPr>
        <p:blipFill>
          <a:blip r:embed="rId5"/>
          <a:stretch>
            <a:fillRect/>
          </a:stretch>
        </p:blipFill>
        <p:spPr>
          <a:xfrm>
            <a:off x="9147232" y="1703265"/>
            <a:ext cx="2606108" cy="2021802"/>
          </a:xfrm>
          <a:prstGeom prst="rect">
            <a:avLst/>
          </a:prstGeom>
        </p:spPr>
      </p:pic>
    </p:spTree>
    <p:extLst>
      <p:ext uri="{BB962C8B-B14F-4D97-AF65-F5344CB8AC3E}">
        <p14:creationId xmlns:p14="http://schemas.microsoft.com/office/powerpoint/2010/main" val="161717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1472" y="640080"/>
            <a:ext cx="7218814" cy="856138"/>
          </a:xfrm>
        </p:spPr>
        <p:txBody>
          <a:bodyPr>
            <a:normAutofit/>
          </a:bodyPr>
          <a:lstStyle/>
          <a:p>
            <a:pPr algn="l"/>
            <a:r>
              <a:rPr lang="en-US" sz="3200" b="0" i="0" dirty="0">
                <a:solidFill>
                  <a:srgbClr val="13343B"/>
                </a:solidFill>
                <a:effectLst/>
                <a:latin typeface="+mj-lt"/>
              </a:rPr>
              <a:t>Bivariate Analysis</a:t>
            </a:r>
          </a:p>
        </p:txBody>
      </p:sp>
      <p:sp>
        <p:nvSpPr>
          <p:cNvPr id="3" name="Content Placeholder 2"/>
          <p:cNvSpPr>
            <a:spLocks noGrp="1"/>
          </p:cNvSpPr>
          <p:nvPr>
            <p:ph idx="1"/>
          </p:nvPr>
        </p:nvSpPr>
        <p:spPr/>
        <p:txBody>
          <a:bodyPr>
            <a:normAutofit/>
          </a:bodyPr>
          <a:lstStyle/>
          <a:p>
            <a:pPr marL="0" indent="0">
              <a:buNone/>
            </a:pPr>
            <a:r>
              <a:rPr lang="en-US" sz="1100" b="0" i="0" dirty="0">
                <a:effectLst/>
                <a:latin typeface="+mn-lt"/>
              </a:rPr>
              <a:t>Bivariate analysis will be conducted to explore the relationships between pairs of variables. This analysis will help identify combinations of variables that may be strong indicators of loan default.</a:t>
            </a:r>
          </a:p>
          <a:p>
            <a:pPr marL="0" indent="0">
              <a:buNone/>
            </a:pPr>
            <a:r>
              <a:rPr lang="en-US" sz="1100" b="1" i="0" dirty="0">
                <a:effectLst/>
                <a:latin typeface="+mn-lt"/>
              </a:rPr>
              <a:t>Findings:</a:t>
            </a:r>
          </a:p>
          <a:p>
            <a:r>
              <a:rPr lang="en-US" sz="1100" b="0" i="0" dirty="0">
                <a:effectLst/>
                <a:latin typeface="+mn-lt"/>
              </a:rPr>
              <a:t>A majority of defaulted loan applicants received amounts of $15,000 or higher.</a:t>
            </a:r>
          </a:p>
          <a:p>
            <a:r>
              <a:rPr lang="en-US" sz="1100" b="0" i="0" dirty="0">
                <a:effectLst/>
                <a:latin typeface="+mn-lt"/>
              </a:rPr>
              <a:t>Applicants with high Debt-to-Income (DTI) ratios were prevalent among those who defaulted.</a:t>
            </a:r>
          </a:p>
          <a:p>
            <a:r>
              <a:rPr lang="en-US" sz="1100" b="0" i="0" dirty="0">
                <a:effectLst/>
                <a:latin typeface="+mn-lt"/>
              </a:rPr>
              <a:t>Defaulted loans often had interest rates ranging from 13% to 17%.</a:t>
            </a:r>
          </a:p>
          <a:p>
            <a:r>
              <a:rPr lang="en-US" sz="1100" b="0" i="0" dirty="0">
                <a:effectLst/>
                <a:latin typeface="+mn-lt"/>
              </a:rPr>
              <a:t>Most defaulted loan applicants reported annual incomes below $40,000.</a:t>
            </a:r>
          </a:p>
          <a:p>
            <a:pPr marL="0" indent="0">
              <a:buNone/>
            </a:pPr>
            <a:r>
              <a:rPr lang="en-US" sz="1100" b="1" i="0" dirty="0">
                <a:effectLst/>
                <a:latin typeface="+mn-lt"/>
              </a:rPr>
              <a:t>Inferences:</a:t>
            </a:r>
          </a:p>
          <a:p>
            <a:r>
              <a:rPr lang="en-US" sz="1100" b="0" i="0" dirty="0">
                <a:effectLst/>
                <a:latin typeface="+mn-lt"/>
              </a:rPr>
              <a:t>High Loan Amounts: Applicants receiving $15,000 or more are prone to defaulting. The company could mitigate this by conducting more thorough assessments and potentially capping loan amounts for higher-risk applicants.</a:t>
            </a:r>
          </a:p>
          <a:p>
            <a:r>
              <a:rPr lang="en-US" sz="1100" b="0" i="0" dirty="0">
                <a:effectLst/>
                <a:latin typeface="+mn-lt"/>
              </a:rPr>
              <a:t>DTI and Interest Rates: High DTI ratios and interest rates between 13% to 17% correlate with defaults. The company should review its interest rate determination process and consider adjusting rates based on DTI ratios.</a:t>
            </a:r>
          </a:p>
        </p:txBody>
      </p:sp>
      <p:pic>
        <p:nvPicPr>
          <p:cNvPr id="4" name="Picture 3">
            <a:extLst>
              <a:ext uri="{FF2B5EF4-FFF2-40B4-BE49-F238E27FC236}">
                <a16:creationId xmlns:a16="http://schemas.microsoft.com/office/drawing/2014/main" id="{5F8590A5-6B74-7B84-FF79-4C5CE5BDA915}"/>
              </a:ext>
            </a:extLst>
          </p:cNvPr>
          <p:cNvPicPr>
            <a:picLocks noChangeAspect="1"/>
          </p:cNvPicPr>
          <p:nvPr/>
        </p:nvPicPr>
        <p:blipFill>
          <a:blip r:embed="rId2"/>
          <a:stretch>
            <a:fillRect/>
          </a:stretch>
        </p:blipFill>
        <p:spPr>
          <a:xfrm>
            <a:off x="6481186" y="4515792"/>
            <a:ext cx="5454893" cy="2182780"/>
          </a:xfrm>
          <a:prstGeom prst="rect">
            <a:avLst/>
          </a:prstGeom>
        </p:spPr>
      </p:pic>
      <p:pic>
        <p:nvPicPr>
          <p:cNvPr id="5" name="Picture 4">
            <a:extLst>
              <a:ext uri="{FF2B5EF4-FFF2-40B4-BE49-F238E27FC236}">
                <a16:creationId xmlns:a16="http://schemas.microsoft.com/office/drawing/2014/main" id="{DF977289-A1AD-714B-706B-4771DAA83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652" y="4724456"/>
            <a:ext cx="4153319" cy="2008109"/>
          </a:xfrm>
          <a:prstGeom prst="rect">
            <a:avLst/>
          </a:prstGeom>
        </p:spPr>
      </p:pic>
    </p:spTree>
    <p:extLst>
      <p:ext uri="{BB962C8B-B14F-4D97-AF65-F5344CB8AC3E}">
        <p14:creationId xmlns:p14="http://schemas.microsoft.com/office/powerpoint/2010/main" val="232072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1472" y="640080"/>
            <a:ext cx="7218814" cy="856138"/>
          </a:xfrm>
        </p:spPr>
        <p:txBody>
          <a:bodyPr>
            <a:normAutofit/>
          </a:bodyPr>
          <a:lstStyle/>
          <a:p>
            <a:pPr algn="l"/>
            <a:r>
              <a:rPr lang="en-US" sz="3200" b="0" i="0" dirty="0">
                <a:solidFill>
                  <a:srgbClr val="13343B"/>
                </a:solidFill>
                <a:effectLst/>
                <a:latin typeface="+mj-lt"/>
              </a:rPr>
              <a:t>Multivariate Analysis</a:t>
            </a:r>
          </a:p>
        </p:txBody>
      </p:sp>
      <p:sp>
        <p:nvSpPr>
          <p:cNvPr id="3" name="Content Placeholder 2"/>
          <p:cNvSpPr>
            <a:spLocks noGrp="1"/>
          </p:cNvSpPr>
          <p:nvPr>
            <p:ph idx="1"/>
          </p:nvPr>
        </p:nvSpPr>
        <p:spPr/>
        <p:txBody>
          <a:bodyPr>
            <a:normAutofit/>
          </a:bodyPr>
          <a:lstStyle/>
          <a:p>
            <a:r>
              <a:rPr lang="en-US" sz="1100" b="0" i="0" dirty="0">
                <a:effectLst/>
                <a:latin typeface="+mn-lt"/>
              </a:rPr>
              <a:t>Multivariate analysis techniques, such as clustering or dimensionality reduction, may be employed to uncover patterns and relationships among multiple variables simultaneously.</a:t>
            </a:r>
          </a:p>
          <a:p>
            <a:r>
              <a:rPr lang="en-US" sz="1100" b="0" i="0" dirty="0">
                <a:effectLst/>
                <a:latin typeface="+mn-lt"/>
              </a:rPr>
              <a:t>Multivariate analysis involves analyzing data with more than two variables simultaneously.</a:t>
            </a:r>
          </a:p>
          <a:p>
            <a:r>
              <a:rPr lang="en-US" sz="1100" b="0" i="0" dirty="0">
                <a:effectLst/>
                <a:latin typeface="+mn-lt"/>
              </a:rPr>
              <a:t>Unlike univariate (one variable) and bivariate (two variables) analysis, it examines relationships among multiple variables simultaneously.</a:t>
            </a:r>
          </a:p>
          <a:p>
            <a:r>
              <a:rPr lang="en-US" sz="1100" b="0" i="0" dirty="0">
                <a:effectLst/>
                <a:latin typeface="+mn-lt"/>
              </a:rPr>
              <a:t>Widely used across fields like economics, social sciences, biology, marketing, and environmental science.</a:t>
            </a:r>
          </a:p>
          <a:p>
            <a:r>
              <a:rPr lang="en-US" sz="1100" b="0" i="0" dirty="0">
                <a:effectLst/>
                <a:latin typeface="+mn-lt"/>
              </a:rPr>
              <a:t>Can include various types of variables, such as categorical, numerical, or a combination of both.</a:t>
            </a:r>
          </a:p>
        </p:txBody>
      </p:sp>
    </p:spTree>
    <p:extLst>
      <p:ext uri="{BB962C8B-B14F-4D97-AF65-F5344CB8AC3E}">
        <p14:creationId xmlns:p14="http://schemas.microsoft.com/office/powerpoint/2010/main" val="96411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C658-847D-DAC3-0E2D-84A1C3D84EF5}"/>
              </a:ext>
            </a:extLst>
          </p:cNvPr>
          <p:cNvSpPr>
            <a:spLocks noGrp="1"/>
          </p:cNvSpPr>
          <p:nvPr>
            <p:ph type="title"/>
          </p:nvPr>
        </p:nvSpPr>
        <p:spPr/>
        <p:txBody>
          <a:bodyPr>
            <a:normAutofit/>
          </a:bodyPr>
          <a:lstStyle/>
          <a:p>
            <a:r>
              <a:rPr lang="en-US" sz="3200" dirty="0">
                <a:latin typeface="+mj-lt"/>
              </a:rPr>
              <a:t>Correlation analysis </a:t>
            </a:r>
            <a:endParaRPr lang="en-SE" sz="3200" dirty="0">
              <a:latin typeface="+mj-lt"/>
            </a:endParaRPr>
          </a:p>
        </p:txBody>
      </p:sp>
      <p:sp>
        <p:nvSpPr>
          <p:cNvPr id="3" name="Content Placeholder 2">
            <a:extLst>
              <a:ext uri="{FF2B5EF4-FFF2-40B4-BE49-F238E27FC236}">
                <a16:creationId xmlns:a16="http://schemas.microsoft.com/office/drawing/2014/main" id="{B669E028-4A22-8227-DE49-EB400D47F03E}"/>
              </a:ext>
            </a:extLst>
          </p:cNvPr>
          <p:cNvSpPr>
            <a:spLocks noGrp="1"/>
          </p:cNvSpPr>
          <p:nvPr>
            <p:ph idx="1"/>
          </p:nvPr>
        </p:nvSpPr>
        <p:spPr/>
        <p:txBody>
          <a:bodyPr>
            <a:normAutofit/>
          </a:bodyPr>
          <a:lstStyle/>
          <a:p>
            <a:pPr marL="0" indent="0">
              <a:buNone/>
            </a:pPr>
            <a:r>
              <a:rPr lang="en-US" sz="1100" dirty="0">
                <a:latin typeface="+mn-lt"/>
              </a:rPr>
              <a:t>Correlation analysis will be performed to measure the strength and direction of the linear relationship between variables. This analysis will help identify variables that are strongly correlated with loan default.</a:t>
            </a:r>
          </a:p>
          <a:p>
            <a:pPr algn="l">
              <a:buFont typeface="+mj-lt"/>
              <a:buAutoNum type="arabicPeriod"/>
            </a:pPr>
            <a:r>
              <a:rPr lang="en-US" sz="1100" b="1" i="0" dirty="0">
                <a:solidFill>
                  <a:srgbClr val="0D0D0D"/>
                </a:solidFill>
                <a:effectLst/>
                <a:latin typeface="+mn-lt"/>
              </a:rPr>
              <a:t>Loan Amount, Funded Amount, Funded Amount invested, and Installment:</a:t>
            </a:r>
            <a:endParaRPr lang="en-US" sz="1100" b="0" i="0" dirty="0">
              <a:solidFill>
                <a:srgbClr val="0D0D0D"/>
              </a:solidFill>
              <a:effectLst/>
              <a:latin typeface="+mn-lt"/>
            </a:endParaRPr>
          </a:p>
          <a:p>
            <a:pPr marL="742950" lvl="1" indent="-285750" algn="l">
              <a:buFont typeface="+mj-lt"/>
              <a:buAutoNum type="arabicPeriod"/>
            </a:pPr>
            <a:r>
              <a:rPr lang="en-US" sz="1100" b="0" i="0" dirty="0">
                <a:solidFill>
                  <a:srgbClr val="0D0D0D"/>
                </a:solidFill>
                <a:effectLst/>
                <a:latin typeface="+mn-lt"/>
              </a:rPr>
              <a:t>Highly correlated with each other.</a:t>
            </a:r>
          </a:p>
          <a:p>
            <a:pPr algn="l">
              <a:buFont typeface="+mj-lt"/>
              <a:buAutoNum type="arabicPeriod"/>
            </a:pPr>
            <a:r>
              <a:rPr lang="en-US" sz="1100" b="1" i="0" dirty="0">
                <a:solidFill>
                  <a:srgbClr val="0D0D0D"/>
                </a:solidFill>
                <a:effectLst/>
                <a:latin typeface="+mn-lt"/>
              </a:rPr>
              <a:t>Annual Income and Debt-to-Income (DTI):</a:t>
            </a:r>
            <a:endParaRPr lang="en-US" sz="1100" b="0" i="0" dirty="0">
              <a:solidFill>
                <a:srgbClr val="0D0D0D"/>
              </a:solidFill>
              <a:effectLst/>
              <a:latin typeface="+mn-lt"/>
            </a:endParaRPr>
          </a:p>
          <a:p>
            <a:pPr marL="742950" lvl="1" indent="-285750" algn="l">
              <a:buFont typeface="+mj-lt"/>
              <a:buAutoNum type="arabicPeriod"/>
            </a:pPr>
            <a:r>
              <a:rPr lang="en-US" sz="1100" b="0" i="0" dirty="0">
                <a:solidFill>
                  <a:srgbClr val="0D0D0D"/>
                </a:solidFill>
                <a:effectLst/>
                <a:latin typeface="+mn-lt"/>
              </a:rPr>
              <a:t>Annual Income is negatively correlated with DTI, indicating that as Annual Income increases, DTI tends to decrease.</a:t>
            </a:r>
          </a:p>
          <a:p>
            <a:endParaRPr lang="en-SE" sz="1100" dirty="0">
              <a:latin typeface="+mn-lt"/>
            </a:endParaRPr>
          </a:p>
        </p:txBody>
      </p:sp>
      <p:pic>
        <p:nvPicPr>
          <p:cNvPr id="4" name="Picture 3">
            <a:extLst>
              <a:ext uri="{FF2B5EF4-FFF2-40B4-BE49-F238E27FC236}">
                <a16:creationId xmlns:a16="http://schemas.microsoft.com/office/drawing/2014/main" id="{D5648667-462E-9170-FF39-7CBF5B5788CD}"/>
              </a:ext>
            </a:extLst>
          </p:cNvPr>
          <p:cNvPicPr>
            <a:picLocks noChangeAspect="1"/>
          </p:cNvPicPr>
          <p:nvPr/>
        </p:nvPicPr>
        <p:blipFill>
          <a:blip r:embed="rId2"/>
          <a:stretch>
            <a:fillRect/>
          </a:stretch>
        </p:blipFill>
        <p:spPr>
          <a:xfrm>
            <a:off x="3744542" y="3557117"/>
            <a:ext cx="3800053" cy="2858755"/>
          </a:xfrm>
          <a:prstGeom prst="rect">
            <a:avLst/>
          </a:prstGeom>
        </p:spPr>
      </p:pic>
    </p:spTree>
    <p:extLst>
      <p:ext uri="{BB962C8B-B14F-4D97-AF65-F5344CB8AC3E}">
        <p14:creationId xmlns:p14="http://schemas.microsoft.com/office/powerpoint/2010/main" val="39065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C658-847D-DAC3-0E2D-84A1C3D84EF5}"/>
              </a:ext>
            </a:extLst>
          </p:cNvPr>
          <p:cNvSpPr>
            <a:spLocks noGrp="1"/>
          </p:cNvSpPr>
          <p:nvPr>
            <p:ph type="title"/>
          </p:nvPr>
        </p:nvSpPr>
        <p:spPr/>
        <p:txBody>
          <a:bodyPr>
            <a:normAutofit/>
          </a:bodyPr>
          <a:lstStyle/>
          <a:p>
            <a:r>
              <a:rPr lang="en-US" sz="3200" dirty="0">
                <a:latin typeface="+mj-lt"/>
              </a:rPr>
              <a:t>Suggestions</a:t>
            </a:r>
          </a:p>
        </p:txBody>
      </p:sp>
      <p:sp>
        <p:nvSpPr>
          <p:cNvPr id="3" name="Content Placeholder 2">
            <a:extLst>
              <a:ext uri="{FF2B5EF4-FFF2-40B4-BE49-F238E27FC236}">
                <a16:creationId xmlns:a16="http://schemas.microsoft.com/office/drawing/2014/main" id="{B669E028-4A22-8227-DE49-EB400D47F03E}"/>
              </a:ext>
            </a:extLst>
          </p:cNvPr>
          <p:cNvSpPr>
            <a:spLocks noGrp="1"/>
          </p:cNvSpPr>
          <p:nvPr>
            <p:ph idx="1"/>
          </p:nvPr>
        </p:nvSpPr>
        <p:spPr/>
        <p:txBody>
          <a:bodyPr>
            <a:normAutofit/>
          </a:bodyPr>
          <a:lstStyle/>
          <a:p>
            <a:pPr marL="0" indent="0">
              <a:buNone/>
            </a:pPr>
            <a:r>
              <a:rPr lang="en-US" sz="1100" dirty="0">
                <a:latin typeface="+mn-lt"/>
              </a:rPr>
              <a:t>Based on the insights gained from the EDA, suggestions and recommendations will be provided to address the business objectives and minimize the risk of lending to risky applicants.</a:t>
            </a:r>
          </a:p>
          <a:p>
            <a:pPr marL="0" indent="0">
              <a:buNone/>
            </a:pPr>
            <a:r>
              <a:rPr lang="en-US" sz="1100" dirty="0">
                <a:latin typeface="+mn-lt"/>
              </a:rPr>
              <a:t>Major Driving Factors to Predict Default Risk:</a:t>
            </a:r>
          </a:p>
          <a:p>
            <a:r>
              <a:rPr lang="en-US" sz="1100" dirty="0">
                <a:latin typeface="+mn-lt"/>
              </a:rPr>
              <a:t>Debt-to-Income (DTI) Ratio</a:t>
            </a:r>
          </a:p>
          <a:p>
            <a:r>
              <a:rPr lang="en-US" sz="1100" dirty="0">
                <a:latin typeface="+mn-lt"/>
              </a:rPr>
              <a:t>Loan Grades</a:t>
            </a:r>
          </a:p>
          <a:p>
            <a:r>
              <a:rPr lang="en-US" sz="1100" dirty="0">
                <a:latin typeface="+mn-lt"/>
              </a:rPr>
              <a:t>Verification Status</a:t>
            </a:r>
          </a:p>
          <a:p>
            <a:r>
              <a:rPr lang="en-US" sz="1100" dirty="0">
                <a:latin typeface="+mn-lt"/>
              </a:rPr>
              <a:t>Annual Income</a:t>
            </a:r>
          </a:p>
          <a:p>
            <a:r>
              <a:rPr lang="en-US" sz="1100" dirty="0">
                <a:latin typeface="+mn-lt"/>
              </a:rPr>
              <a:t>Public Recorded Bankruptcies</a:t>
            </a:r>
          </a:p>
          <a:p>
            <a:pPr marL="0" indent="0">
              <a:buNone/>
            </a:pPr>
            <a:r>
              <a:rPr lang="en-US" sz="1100" dirty="0">
                <a:latin typeface="+mn-lt"/>
              </a:rPr>
              <a:t>Recommendations:</a:t>
            </a:r>
          </a:p>
          <a:p>
            <a:r>
              <a:rPr lang="en-US" sz="1100" dirty="0">
                <a:latin typeface="+mn-lt"/>
              </a:rPr>
              <a:t>Review the interest rate determination process and consider adjusting rates based on Debt-to-Income (DTI) ratios to align with the borrower's ability to repay.</a:t>
            </a:r>
          </a:p>
          <a:p>
            <a:r>
              <a:rPr lang="en-US" sz="1100" dirty="0">
                <a:latin typeface="+mn-lt"/>
              </a:rPr>
              <a:t>Carefully evaluate debt consolidation loan applicants, consider interest rate adjustments or offer financial counseling services.</a:t>
            </a:r>
          </a:p>
          <a:p>
            <a:r>
              <a:rPr lang="en-US" sz="1100" dirty="0">
                <a:latin typeface="+mn-lt"/>
              </a:rPr>
              <a:t>Consider housing stability during the underwriting process to assess the applicant's ability to repay the loan.</a:t>
            </a:r>
          </a:p>
          <a:p>
            <a:r>
              <a:rPr lang="en-US" sz="1100" dirty="0">
                <a:latin typeface="+mn-lt"/>
              </a:rPr>
              <a:t>Review the verification process to ensure effective assessment of applicant creditworthiness and make improvements if necessary</a:t>
            </a:r>
          </a:p>
          <a:p>
            <a:r>
              <a:rPr lang="en-US" sz="1100" dirty="0">
                <a:latin typeface="+mn-lt"/>
              </a:rPr>
              <a:t>Loan Risk Factors are Loan amounts of $30,000 or higher to Applicants with annual income below $25,000 and interest rate above 15% and Loan grades E, F, and G and Loans with a 60-month term</a:t>
            </a:r>
          </a:p>
          <a:p>
            <a:r>
              <a:rPr lang="en-US" sz="1100" dirty="0">
                <a:latin typeface="+mn-lt"/>
              </a:rPr>
              <a:t>Loan Acceptance Criteria are Loans for weddings, major purchases, cars, and credit card consolidation and Calculated interest rate less than 7.5% and Loan grades A and B and Applicants who own a house and Loans with a 36-month term</a:t>
            </a:r>
            <a:endParaRPr lang="en-SE" sz="1100" dirty="0">
              <a:latin typeface="+mn-lt"/>
            </a:endParaRPr>
          </a:p>
        </p:txBody>
      </p:sp>
    </p:spTree>
    <p:extLst>
      <p:ext uri="{BB962C8B-B14F-4D97-AF65-F5344CB8AC3E}">
        <p14:creationId xmlns:p14="http://schemas.microsoft.com/office/powerpoint/2010/main" val="1554200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C658-847D-DAC3-0E2D-84A1C3D84EF5}"/>
              </a:ext>
            </a:extLst>
          </p:cNvPr>
          <p:cNvSpPr>
            <a:spLocks noGrp="1"/>
          </p:cNvSpPr>
          <p:nvPr>
            <p:ph type="title"/>
          </p:nvPr>
        </p:nvSpPr>
        <p:spPr/>
        <p:txBody>
          <a:bodyPr>
            <a:normAutofit/>
          </a:bodyPr>
          <a:lstStyle/>
          <a:p>
            <a:r>
              <a:rPr lang="en-US" sz="3200" dirty="0">
                <a:latin typeface="+mj-lt"/>
              </a:rPr>
              <a:t>References &amp; Useful Links</a:t>
            </a:r>
          </a:p>
        </p:txBody>
      </p:sp>
      <p:sp>
        <p:nvSpPr>
          <p:cNvPr id="3" name="Content Placeholder 2">
            <a:extLst>
              <a:ext uri="{FF2B5EF4-FFF2-40B4-BE49-F238E27FC236}">
                <a16:creationId xmlns:a16="http://schemas.microsoft.com/office/drawing/2014/main" id="{B669E028-4A22-8227-DE49-EB400D47F03E}"/>
              </a:ext>
            </a:extLst>
          </p:cNvPr>
          <p:cNvSpPr>
            <a:spLocks noGrp="1"/>
          </p:cNvSpPr>
          <p:nvPr>
            <p:ph idx="1"/>
          </p:nvPr>
        </p:nvSpPr>
        <p:spPr/>
        <p:txBody>
          <a:bodyPr>
            <a:normAutofit/>
          </a:bodyPr>
          <a:lstStyle/>
          <a:p>
            <a:r>
              <a:rPr lang="en-US" sz="1100" dirty="0">
                <a:latin typeface="+mn-lt"/>
              </a:rPr>
              <a:t>This section will include references and useful links related to the topic of risk analytics in banking and financial services, as well as any other relevant resources used during the analysis.</a:t>
            </a:r>
          </a:p>
          <a:p>
            <a:endParaRPr lang="en-SE" sz="1100" b="0" i="0" u="none" strike="noStrike" baseline="0" dirty="0">
              <a:latin typeface="+mn-lt"/>
            </a:endParaRPr>
          </a:p>
          <a:p>
            <a:r>
              <a:rPr lang="en-US" sz="1100" b="1" i="0" u="none" strike="noStrike" baseline="0" dirty="0">
                <a:latin typeface="+mn-lt"/>
              </a:rPr>
              <a:t>GitHub Repository Link: </a:t>
            </a:r>
            <a:r>
              <a:rPr lang="fr-FR" sz="1100" b="1" i="0" u="none" strike="noStrike" baseline="0" dirty="0">
                <a:latin typeface="+mn-lt"/>
                <a:hlinkClick r:id="rId2"/>
              </a:rPr>
              <a:t>https://github.com/</a:t>
            </a:r>
            <a:r>
              <a:rPr lang="fr-FR" sz="1100" b="1" i="0" u="none" strike="noStrike" baseline="0" dirty="0">
                <a:latin typeface="+mn-lt"/>
              </a:rPr>
              <a:t>   /lending-club-case-study</a:t>
            </a:r>
            <a:r>
              <a:rPr lang="fr-FR" sz="1100" b="1" i="0" u="none" strike="noStrike" baseline="0" dirty="0">
                <a:solidFill>
                  <a:srgbClr val="000000"/>
                </a:solidFill>
                <a:latin typeface="+mn-lt"/>
              </a:rPr>
              <a:t>Technology / </a:t>
            </a:r>
          </a:p>
          <a:p>
            <a:endParaRPr lang="fr-FR" sz="1100" b="1" i="0" u="none" strike="noStrike" baseline="0" dirty="0">
              <a:solidFill>
                <a:srgbClr val="000000"/>
              </a:solidFill>
              <a:latin typeface="+mn-lt"/>
            </a:endParaRPr>
          </a:p>
          <a:p>
            <a:pPr marL="0" indent="0">
              <a:buNone/>
            </a:pPr>
            <a:r>
              <a:rPr lang="fr-FR" sz="1100" b="1" i="0" u="none" strike="noStrike" baseline="0" dirty="0">
                <a:solidFill>
                  <a:srgbClr val="000000"/>
                </a:solidFill>
                <a:latin typeface="+mn-lt"/>
              </a:rPr>
              <a:t>Package</a:t>
            </a:r>
            <a:r>
              <a:rPr lang="fr-FR" sz="1100" b="0" i="0" u="none" strike="noStrike" baseline="0" dirty="0">
                <a:solidFill>
                  <a:srgbClr val="000000"/>
                </a:solidFill>
                <a:latin typeface="+mn-lt"/>
              </a:rPr>
              <a:t>	</a:t>
            </a:r>
            <a:r>
              <a:rPr lang="fr-FR" sz="1100" b="1" i="0" u="none" strike="noStrike" baseline="0" dirty="0">
                <a:solidFill>
                  <a:srgbClr val="000000"/>
                </a:solidFill>
                <a:latin typeface="+mn-lt"/>
              </a:rPr>
              <a:t>Version</a:t>
            </a:r>
            <a:r>
              <a:rPr lang="fr-FR" sz="1100" b="0" i="0" u="none" strike="noStrike" baseline="0" dirty="0">
                <a:solidFill>
                  <a:srgbClr val="000000"/>
                </a:solidFill>
                <a:latin typeface="+mn-lt"/>
              </a:rPr>
              <a:t>	</a:t>
            </a:r>
            <a:r>
              <a:rPr lang="fr-FR" sz="1100" b="1" i="0" u="none" strike="noStrike" baseline="0" dirty="0">
                <a:solidFill>
                  <a:srgbClr val="000000"/>
                </a:solidFill>
                <a:latin typeface="+mn-lt"/>
              </a:rPr>
              <a:t>Documentation</a:t>
            </a:r>
            <a:r>
              <a:rPr lang="fr-FR" sz="1100" b="0" i="0" u="none" strike="noStrike" baseline="0" dirty="0">
                <a:solidFill>
                  <a:srgbClr val="000000"/>
                </a:solidFill>
                <a:latin typeface="+mn-lt"/>
              </a:rPr>
              <a:t>	</a:t>
            </a:r>
          </a:p>
          <a:p>
            <a:pPr marL="0" indent="0">
              <a:buNone/>
            </a:pPr>
            <a:r>
              <a:rPr lang="en-US" sz="1100" b="1" i="0" u="none" strike="noStrike" baseline="0" dirty="0">
                <a:solidFill>
                  <a:srgbClr val="000000"/>
                </a:solidFill>
                <a:latin typeface="+mn-lt"/>
              </a:rPr>
              <a:t>Python</a:t>
            </a:r>
            <a:r>
              <a:rPr lang="en-US" sz="1100" b="0" i="0" u="none" strike="noStrike" baseline="0" dirty="0">
                <a:solidFill>
                  <a:srgbClr val="000000"/>
                </a:solidFill>
                <a:latin typeface="+mn-lt"/>
              </a:rPr>
              <a:t>	3.11.4	https://www.python.org/	</a:t>
            </a:r>
          </a:p>
          <a:p>
            <a:pPr marL="0" indent="0">
              <a:buNone/>
            </a:pPr>
            <a:r>
              <a:rPr lang="en-US" sz="1100" b="1" i="0" u="none" strike="noStrike" baseline="0" dirty="0">
                <a:solidFill>
                  <a:srgbClr val="000000"/>
                </a:solidFill>
                <a:latin typeface="+mn-lt"/>
              </a:rPr>
              <a:t>Matplotlib</a:t>
            </a:r>
            <a:r>
              <a:rPr lang="en-US" sz="1100" b="0" i="0" u="none" strike="noStrike" baseline="0" dirty="0">
                <a:solidFill>
                  <a:srgbClr val="000000"/>
                </a:solidFill>
                <a:latin typeface="+mn-lt"/>
              </a:rPr>
              <a:t>	3.7.1	https://matplotlib.org/	</a:t>
            </a:r>
          </a:p>
          <a:p>
            <a:pPr marL="0" indent="0">
              <a:buNone/>
            </a:pPr>
            <a:r>
              <a:rPr lang="en-US" sz="1100" b="1" i="0" u="none" strike="noStrike" baseline="0" dirty="0" err="1">
                <a:solidFill>
                  <a:srgbClr val="000000"/>
                </a:solidFill>
                <a:latin typeface="+mn-lt"/>
              </a:rPr>
              <a:t>Numpy</a:t>
            </a:r>
            <a:r>
              <a:rPr lang="en-US" sz="1100" b="0" i="0" u="none" strike="noStrike" baseline="0" dirty="0">
                <a:solidFill>
                  <a:srgbClr val="000000"/>
                </a:solidFill>
                <a:latin typeface="+mn-lt"/>
              </a:rPr>
              <a:t>	1.24.3	https://numpy.org/	</a:t>
            </a:r>
          </a:p>
          <a:p>
            <a:pPr marL="0" indent="0">
              <a:buNone/>
            </a:pPr>
            <a:r>
              <a:rPr lang="en-US" sz="1100" b="1" i="0" u="none" strike="noStrike" baseline="0" dirty="0">
                <a:solidFill>
                  <a:srgbClr val="000000"/>
                </a:solidFill>
                <a:latin typeface="+mn-lt"/>
              </a:rPr>
              <a:t>Pandas</a:t>
            </a:r>
            <a:r>
              <a:rPr lang="en-US" sz="1100" b="0" i="0" u="none" strike="noStrike" baseline="0" dirty="0">
                <a:solidFill>
                  <a:srgbClr val="000000"/>
                </a:solidFill>
                <a:latin typeface="+mn-lt"/>
              </a:rPr>
              <a:t>	1.5.3	https://pandas.pydata.org/	</a:t>
            </a:r>
          </a:p>
          <a:p>
            <a:pPr marL="0" indent="0">
              <a:buNone/>
            </a:pPr>
            <a:r>
              <a:rPr lang="en-US" sz="1100" b="1" i="0" u="none" strike="noStrike" baseline="0" dirty="0">
                <a:solidFill>
                  <a:srgbClr val="000000"/>
                </a:solidFill>
                <a:latin typeface="+mn-lt"/>
              </a:rPr>
              <a:t>Seaborn</a:t>
            </a:r>
            <a:r>
              <a:rPr lang="en-US" sz="1100" b="0" i="0" u="none" strike="noStrike" baseline="0" dirty="0">
                <a:solidFill>
                  <a:srgbClr val="000000"/>
                </a:solidFill>
                <a:latin typeface="+mn-lt"/>
              </a:rPr>
              <a:t>	0.12.2	https://seaborn.pydata.org/	</a:t>
            </a:r>
          </a:p>
          <a:p>
            <a:endParaRPr lang="en-SE" sz="1100" dirty="0">
              <a:latin typeface="+mn-lt"/>
            </a:endParaRPr>
          </a:p>
        </p:txBody>
      </p:sp>
    </p:spTree>
    <p:extLst>
      <p:ext uri="{BB962C8B-B14F-4D97-AF65-F5344CB8AC3E}">
        <p14:creationId xmlns:p14="http://schemas.microsoft.com/office/powerpoint/2010/main" val="367919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1771-2FE3-365D-265B-55B290CD3349}"/>
              </a:ext>
            </a:extLst>
          </p:cNvPr>
          <p:cNvSpPr>
            <a:spLocks noGrp="1"/>
          </p:cNvSpPr>
          <p:nvPr>
            <p:ph type="title"/>
          </p:nvPr>
        </p:nvSpPr>
        <p:spPr/>
        <p:txBody>
          <a:bodyPr>
            <a:normAutofit/>
          </a:bodyPr>
          <a:lstStyle/>
          <a:p>
            <a:r>
              <a:rPr lang="en-US" sz="3200" b="1" i="0" u="none" strike="noStrike" baseline="0" dirty="0">
                <a:latin typeface="+mj-lt"/>
              </a:rPr>
              <a:t>Contents</a:t>
            </a:r>
            <a:endParaRPr lang="en-SE" sz="3200" dirty="0">
              <a:latin typeface="+mj-lt"/>
            </a:endParaRPr>
          </a:p>
        </p:txBody>
      </p:sp>
      <p:sp>
        <p:nvSpPr>
          <p:cNvPr id="3" name="Content Placeholder 2">
            <a:extLst>
              <a:ext uri="{FF2B5EF4-FFF2-40B4-BE49-F238E27FC236}">
                <a16:creationId xmlns:a16="http://schemas.microsoft.com/office/drawing/2014/main" id="{7EF35B3C-F28D-C740-5A8D-26914F35C670}"/>
              </a:ext>
            </a:extLst>
          </p:cNvPr>
          <p:cNvSpPr>
            <a:spLocks noGrp="1"/>
          </p:cNvSpPr>
          <p:nvPr>
            <p:ph idx="1"/>
          </p:nvPr>
        </p:nvSpPr>
        <p:spPr/>
        <p:txBody>
          <a:bodyPr>
            <a:normAutofit/>
          </a:bodyPr>
          <a:lstStyle/>
          <a:p>
            <a:r>
              <a:rPr lang="en-US" sz="1400" b="1" i="0" u="none" strike="noStrike" baseline="0" dirty="0">
                <a:latin typeface="+mn-lt"/>
              </a:rPr>
              <a:t>Problem Statement</a:t>
            </a:r>
          </a:p>
          <a:p>
            <a:r>
              <a:rPr lang="en-US" sz="1400" b="1" i="0" u="none" strike="noStrike" baseline="0" dirty="0">
                <a:latin typeface="+mn-lt"/>
              </a:rPr>
              <a:t>Data Description</a:t>
            </a:r>
          </a:p>
          <a:p>
            <a:r>
              <a:rPr lang="en-US" sz="1400" b="1" i="0" u="none" strike="noStrike" baseline="0" dirty="0">
                <a:latin typeface="+mn-lt"/>
              </a:rPr>
              <a:t>Data Understanding </a:t>
            </a:r>
          </a:p>
          <a:p>
            <a:r>
              <a:rPr lang="en-US" sz="1400" b="1" i="0" u="none" strike="noStrike" baseline="0" dirty="0">
                <a:latin typeface="+mn-lt"/>
              </a:rPr>
              <a:t>Data Cleaning &amp; Pre-processing</a:t>
            </a:r>
          </a:p>
          <a:p>
            <a:r>
              <a:rPr lang="en-US" sz="1400" b="1" i="0" u="none" strike="noStrike" baseline="0" dirty="0">
                <a:latin typeface="+mn-lt"/>
              </a:rPr>
              <a:t>Univariate Analysis</a:t>
            </a:r>
          </a:p>
          <a:p>
            <a:r>
              <a:rPr lang="en-US" sz="1400" b="1" i="0" u="none" strike="noStrike" baseline="0" dirty="0">
                <a:latin typeface="+mn-lt"/>
              </a:rPr>
              <a:t>Bivariate Analysis</a:t>
            </a:r>
          </a:p>
          <a:p>
            <a:r>
              <a:rPr lang="en-US" sz="1400" b="1" i="0" u="none" strike="noStrike" baseline="0" dirty="0">
                <a:latin typeface="+mn-lt"/>
              </a:rPr>
              <a:t>Multivariate Analysis</a:t>
            </a:r>
          </a:p>
          <a:p>
            <a:r>
              <a:rPr lang="en-US" sz="1400" b="1" i="0" u="none" strike="noStrike" baseline="0" dirty="0">
                <a:latin typeface="+mn-lt"/>
              </a:rPr>
              <a:t>Correlation Analysis</a:t>
            </a:r>
          </a:p>
          <a:p>
            <a:r>
              <a:rPr lang="en-US" sz="1400" b="1" i="0" u="none" strike="noStrike" baseline="0" dirty="0">
                <a:latin typeface="+mn-lt"/>
              </a:rPr>
              <a:t>Suggestions</a:t>
            </a:r>
          </a:p>
          <a:p>
            <a:r>
              <a:rPr lang="en-US" sz="1400" b="1" i="0" u="none" strike="noStrike" baseline="0" dirty="0">
                <a:latin typeface="+mn-lt"/>
              </a:rPr>
              <a:t>References &amp; Useful Links</a:t>
            </a:r>
          </a:p>
          <a:p>
            <a:endParaRPr lang="en-SE" sz="1400" b="1" dirty="0">
              <a:latin typeface="+mn-lt"/>
            </a:endParaRPr>
          </a:p>
        </p:txBody>
      </p:sp>
    </p:spTree>
    <p:extLst>
      <p:ext uri="{BB962C8B-B14F-4D97-AF65-F5344CB8AC3E}">
        <p14:creationId xmlns:p14="http://schemas.microsoft.com/office/powerpoint/2010/main" val="8794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83F2-3B62-15F1-1B50-0D08252D3D05}"/>
              </a:ext>
            </a:extLst>
          </p:cNvPr>
          <p:cNvSpPr>
            <a:spLocks noGrp="1"/>
          </p:cNvSpPr>
          <p:nvPr>
            <p:ph type="title"/>
          </p:nvPr>
        </p:nvSpPr>
        <p:spPr/>
        <p:txBody>
          <a:bodyPr>
            <a:normAutofit/>
          </a:bodyPr>
          <a:lstStyle/>
          <a:p>
            <a:r>
              <a:rPr lang="en-US" b="0" i="0" dirty="0">
                <a:solidFill>
                  <a:srgbClr val="13343B"/>
                </a:solidFill>
                <a:effectLst/>
                <a:latin typeface="+mj-lt"/>
              </a:rPr>
              <a:t>Problem Statement</a:t>
            </a:r>
            <a:endParaRPr lang="en-SE" dirty="0">
              <a:latin typeface="+mj-lt"/>
            </a:endParaRPr>
          </a:p>
        </p:txBody>
      </p:sp>
      <p:sp>
        <p:nvSpPr>
          <p:cNvPr id="3" name="Content Placeholder 2">
            <a:extLst>
              <a:ext uri="{FF2B5EF4-FFF2-40B4-BE49-F238E27FC236}">
                <a16:creationId xmlns:a16="http://schemas.microsoft.com/office/drawing/2014/main" id="{35A15227-0304-76F8-B042-A2C0863B4A0A}"/>
              </a:ext>
            </a:extLst>
          </p:cNvPr>
          <p:cNvSpPr>
            <a:spLocks noGrp="1"/>
          </p:cNvSpPr>
          <p:nvPr>
            <p:ph idx="1"/>
          </p:nvPr>
        </p:nvSpPr>
        <p:spPr/>
        <p:txBody>
          <a:bodyPr>
            <a:normAutofit fontScale="40000" lnSpcReduction="20000"/>
          </a:bodyPr>
          <a:lstStyle/>
          <a:p>
            <a:pPr marL="0" indent="0" algn="l">
              <a:buNone/>
            </a:pPr>
            <a:r>
              <a:rPr lang="en-US" b="0" i="0" dirty="0">
                <a:effectLst/>
                <a:latin typeface="+mn-lt"/>
              </a:rPr>
              <a:t>The problem statement can be divided into the following sections:</a:t>
            </a:r>
          </a:p>
          <a:p>
            <a:pPr marL="0" indent="0" algn="l">
              <a:buNone/>
            </a:pPr>
            <a:endParaRPr lang="en-US" b="0" i="0" dirty="0">
              <a:effectLst/>
              <a:latin typeface="+mn-lt"/>
            </a:endParaRPr>
          </a:p>
          <a:p>
            <a:pPr marL="0" indent="0" algn="l">
              <a:buNone/>
            </a:pPr>
            <a:r>
              <a:rPr lang="en-US" b="1" i="0" dirty="0">
                <a:effectLst/>
                <a:latin typeface="+mn-lt"/>
              </a:rPr>
              <a:t>Introduction</a:t>
            </a:r>
          </a:p>
          <a:p>
            <a:pPr algn="l">
              <a:buFont typeface="Arial" panose="020B0604020202020204" pitchFamily="34" charset="0"/>
              <a:buChar char="•"/>
            </a:pPr>
            <a:r>
              <a:rPr lang="en-US" b="0" i="0" dirty="0">
                <a:effectLst/>
                <a:latin typeface="+mn-lt"/>
              </a:rPr>
              <a:t>This assignment aims to provide an understanding of how real business problems are solved using Exploratory Data Analysis (EDA). </a:t>
            </a:r>
          </a:p>
          <a:p>
            <a:pPr algn="l">
              <a:buFont typeface="Arial" panose="020B0604020202020204" pitchFamily="34" charset="0"/>
              <a:buChar char="•"/>
            </a:pPr>
            <a:r>
              <a:rPr lang="en-US" b="0" i="0" dirty="0">
                <a:effectLst/>
                <a:latin typeface="+mn-lt"/>
              </a:rPr>
              <a:t>The case study focuses on risk analytics in banking and financial services, and how data is used to minimize the risk of losing money while lending to customers.</a:t>
            </a:r>
          </a:p>
          <a:p>
            <a:pPr marL="0" indent="0" algn="l">
              <a:buNone/>
            </a:pPr>
            <a:r>
              <a:rPr lang="en-US" b="1" i="0" dirty="0">
                <a:effectLst/>
                <a:latin typeface="+mn-lt"/>
              </a:rPr>
              <a:t>Business Understanding</a:t>
            </a:r>
          </a:p>
          <a:p>
            <a:pPr algn="l">
              <a:buFont typeface="Arial" panose="020B0604020202020204" pitchFamily="34" charset="0"/>
              <a:buChar char="•"/>
            </a:pPr>
            <a:r>
              <a:rPr lang="en-US" b="0" i="0" dirty="0">
                <a:effectLst/>
                <a:latin typeface="+mn-lt"/>
              </a:rPr>
              <a:t>The company is a consumer finance company that specializes in lending various types of loans to urban customers.</a:t>
            </a:r>
          </a:p>
          <a:p>
            <a:pPr algn="l">
              <a:buFont typeface="Arial" panose="020B0604020202020204" pitchFamily="34" charset="0"/>
              <a:buChar char="•"/>
            </a:pPr>
            <a:r>
              <a:rPr lang="en-US" b="0" i="0" dirty="0">
                <a:effectLst/>
                <a:latin typeface="+mn-lt"/>
              </a:rPr>
              <a:t>When a loan application is received, the company must decide whether to approve or reject the loan based on the applicant's profile.</a:t>
            </a:r>
          </a:p>
          <a:p>
            <a:pPr marL="0" indent="0" algn="l">
              <a:buNone/>
            </a:pPr>
            <a:r>
              <a:rPr lang="en-US" b="0" i="0" dirty="0">
                <a:effectLst/>
                <a:latin typeface="+mn-lt"/>
              </a:rPr>
              <a:t>Two types of risks are associated with the loan approval decision:</a:t>
            </a:r>
          </a:p>
          <a:p>
            <a:pPr algn="l">
              <a:buFont typeface="Arial" panose="020B0604020202020204" pitchFamily="34" charset="0"/>
              <a:buChar char="•"/>
            </a:pPr>
            <a:r>
              <a:rPr lang="en-US" b="0" i="0" dirty="0">
                <a:effectLst/>
                <a:latin typeface="+mn-lt"/>
              </a:rPr>
              <a:t>If the applicant is likely to repay the loan, not approving the loan results in a loss of business for the company.</a:t>
            </a:r>
          </a:p>
          <a:p>
            <a:pPr algn="l">
              <a:buFont typeface="Arial" panose="020B0604020202020204" pitchFamily="34" charset="0"/>
              <a:buChar char="•"/>
            </a:pPr>
            <a:r>
              <a:rPr lang="en-US" b="0" i="0" dirty="0">
                <a:effectLst/>
                <a:latin typeface="+mn-lt"/>
              </a:rPr>
              <a:t>If the applicant is not likely to repay the loan (i.e., they are likely to default), approving the loan may lead to a financial loss for the company.</a:t>
            </a:r>
          </a:p>
          <a:p>
            <a:pPr marL="0" indent="0" algn="l">
              <a:buNone/>
            </a:pPr>
            <a:r>
              <a:rPr lang="en-US" b="1" i="0" dirty="0">
                <a:effectLst/>
                <a:latin typeface="+mn-lt"/>
              </a:rPr>
              <a:t>Business Objectives</a:t>
            </a:r>
          </a:p>
          <a:p>
            <a:pPr algn="l">
              <a:buFont typeface="Arial" panose="020B0604020202020204" pitchFamily="34" charset="0"/>
              <a:buChar char="•"/>
            </a:pPr>
            <a:r>
              <a:rPr lang="en-US" b="0" i="0" dirty="0">
                <a:effectLst/>
                <a:latin typeface="+mn-lt"/>
              </a:rPr>
              <a:t>The company is the largest online loan marketplace, facilitating personal loans, business loans, and financing of medical procedures.</a:t>
            </a:r>
          </a:p>
          <a:p>
            <a:pPr algn="l">
              <a:buFont typeface="Arial" panose="020B0604020202020204" pitchFamily="34" charset="0"/>
              <a:buChar char="•"/>
            </a:pPr>
            <a:r>
              <a:rPr lang="en-US" b="0" i="0" dirty="0">
                <a:effectLst/>
                <a:latin typeface="+mn-lt"/>
              </a:rPr>
              <a:t>The largest source of financial loss for the company is lending loans to "risky" applicants, known as credit loss.</a:t>
            </a:r>
          </a:p>
          <a:p>
            <a:pPr algn="l">
              <a:buFont typeface="Arial" panose="020B0604020202020204" pitchFamily="34" charset="0"/>
              <a:buChar char="•"/>
            </a:pPr>
            <a:r>
              <a:rPr lang="en-US" b="0" i="0" dirty="0">
                <a:effectLst/>
                <a:latin typeface="+mn-lt"/>
              </a:rPr>
              <a:t>The aim is to identify these risky loan applicants using EDA, which can help the company reduce credit loss by denying loans, reducing loan amounts, or lending at higher interest rates to risky applicants.</a:t>
            </a:r>
          </a:p>
          <a:p>
            <a:pPr algn="l">
              <a:buFont typeface="Arial" panose="020B0604020202020204" pitchFamily="34" charset="0"/>
              <a:buChar char="•"/>
            </a:pPr>
            <a:r>
              <a:rPr lang="en-US" b="0" i="0" dirty="0">
                <a:effectLst/>
                <a:latin typeface="+mn-lt"/>
              </a:rPr>
              <a:t>The company wants to understand the driving factors (driver variables) behind loan default, which are strong indicators of default.</a:t>
            </a:r>
          </a:p>
        </p:txBody>
      </p:sp>
    </p:spTree>
    <p:extLst>
      <p:ext uri="{BB962C8B-B14F-4D97-AF65-F5344CB8AC3E}">
        <p14:creationId xmlns:p14="http://schemas.microsoft.com/office/powerpoint/2010/main" val="223945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83F2-3B62-15F1-1B50-0D08252D3D05}"/>
              </a:ext>
            </a:extLst>
          </p:cNvPr>
          <p:cNvSpPr>
            <a:spLocks noGrp="1"/>
          </p:cNvSpPr>
          <p:nvPr>
            <p:ph type="title"/>
          </p:nvPr>
        </p:nvSpPr>
        <p:spPr/>
        <p:txBody>
          <a:bodyPr>
            <a:normAutofit/>
          </a:bodyPr>
          <a:lstStyle/>
          <a:p>
            <a:r>
              <a:rPr lang="en-US" b="0" i="0" dirty="0">
                <a:solidFill>
                  <a:srgbClr val="13343B"/>
                </a:solidFill>
                <a:effectLst/>
                <a:latin typeface="+mj-lt"/>
              </a:rPr>
              <a:t>Problem Statement</a:t>
            </a:r>
            <a:endParaRPr lang="en-SE" dirty="0">
              <a:latin typeface="+mj-lt"/>
            </a:endParaRPr>
          </a:p>
        </p:txBody>
      </p:sp>
      <p:sp>
        <p:nvSpPr>
          <p:cNvPr id="3" name="Content Placeholder 2">
            <a:extLst>
              <a:ext uri="{FF2B5EF4-FFF2-40B4-BE49-F238E27FC236}">
                <a16:creationId xmlns:a16="http://schemas.microsoft.com/office/drawing/2014/main" id="{35A15227-0304-76F8-B042-A2C0863B4A0A}"/>
              </a:ext>
            </a:extLst>
          </p:cNvPr>
          <p:cNvSpPr>
            <a:spLocks noGrp="1"/>
          </p:cNvSpPr>
          <p:nvPr>
            <p:ph idx="1"/>
          </p:nvPr>
        </p:nvSpPr>
        <p:spPr/>
        <p:txBody>
          <a:bodyPr>
            <a:normAutofit/>
          </a:bodyPr>
          <a:lstStyle/>
          <a:p>
            <a:pPr marL="0" indent="0" algn="l">
              <a:buNone/>
            </a:pPr>
            <a:r>
              <a:rPr lang="en-US" sz="1100" b="0" i="0" dirty="0">
                <a:effectLst/>
                <a:latin typeface="+mn-lt"/>
              </a:rPr>
              <a:t>The problem statement can be divided into the following sections:</a:t>
            </a:r>
          </a:p>
          <a:p>
            <a:pPr marL="0" indent="0" algn="l">
              <a:buNone/>
            </a:pPr>
            <a:endParaRPr lang="en-US" sz="1100" b="0" i="0" dirty="0">
              <a:effectLst/>
              <a:latin typeface="+mn-lt"/>
            </a:endParaRPr>
          </a:p>
          <a:p>
            <a:pPr marL="0" indent="0" algn="l">
              <a:buNone/>
            </a:pPr>
            <a:r>
              <a:rPr lang="en-US" sz="1100" b="1" i="0" dirty="0">
                <a:effectLst/>
                <a:latin typeface="+mn-lt"/>
              </a:rPr>
              <a:t>Data Understanding</a:t>
            </a:r>
          </a:p>
          <a:p>
            <a:pPr algn="l">
              <a:buFont typeface="Arial" panose="020B0604020202020204" pitchFamily="34" charset="0"/>
              <a:buChar char="•"/>
            </a:pPr>
            <a:r>
              <a:rPr lang="en-US" sz="1100" b="0" i="0" dirty="0">
                <a:effectLst/>
                <a:latin typeface="+mn-lt"/>
              </a:rPr>
              <a:t>The dataset provided contains complete loan data for all loans issued through the time period 2007 to 2011.</a:t>
            </a:r>
          </a:p>
          <a:p>
            <a:pPr algn="l">
              <a:buFont typeface="Arial" panose="020B0604020202020204" pitchFamily="34" charset="0"/>
              <a:buChar char="•"/>
            </a:pPr>
            <a:r>
              <a:rPr lang="en-US" sz="1100" b="0" i="0" dirty="0">
                <a:effectLst/>
                <a:latin typeface="+mn-lt"/>
              </a:rPr>
              <a:t>A data dictionary describing the meaning of the variables is also provided.</a:t>
            </a:r>
          </a:p>
          <a:p>
            <a:pPr algn="l">
              <a:buFont typeface="Arial" panose="020B0604020202020204" pitchFamily="34" charset="0"/>
              <a:buChar char="•"/>
            </a:pPr>
            <a:endParaRPr lang="en-US" sz="1100" b="0" i="0" dirty="0">
              <a:effectLst/>
              <a:latin typeface="+mn-lt"/>
            </a:endParaRPr>
          </a:p>
          <a:p>
            <a:pPr marL="0" indent="0" algn="l">
              <a:buNone/>
            </a:pPr>
            <a:r>
              <a:rPr lang="en-US" sz="1100" b="1" i="0" dirty="0">
                <a:effectLst/>
                <a:latin typeface="+mn-lt"/>
              </a:rPr>
              <a:t>Results Expected</a:t>
            </a:r>
          </a:p>
          <a:p>
            <a:pPr algn="l">
              <a:buFont typeface="Arial" panose="020B0604020202020204" pitchFamily="34" charset="0"/>
              <a:buChar char="•"/>
            </a:pPr>
            <a:r>
              <a:rPr lang="en-US" sz="1100" b="0" i="0" dirty="0">
                <a:effectLst/>
                <a:latin typeface="+mn-lt"/>
              </a:rPr>
              <a:t>Write all code in a well-commented Python file, mentioning insights and observations from the analysis.</a:t>
            </a:r>
          </a:p>
          <a:p>
            <a:pPr algn="l">
              <a:buFont typeface="Arial" panose="020B0604020202020204" pitchFamily="34" charset="0"/>
              <a:buChar char="•"/>
            </a:pPr>
            <a:r>
              <a:rPr lang="en-US" sz="1100" b="0" i="0" dirty="0">
                <a:effectLst/>
                <a:latin typeface="+mn-lt"/>
              </a:rPr>
              <a:t>Present the overall approach of the analysis in a presentation, including the problem statement, analysis approach, results of univariate, bivariate analysis, etc., in business terms, and visualizations summarizing the most important results.</a:t>
            </a:r>
          </a:p>
          <a:p>
            <a:pPr algn="l">
              <a:buFont typeface="Arial" panose="020B0604020202020204" pitchFamily="34" charset="0"/>
              <a:buChar char="•"/>
            </a:pPr>
            <a:r>
              <a:rPr lang="en-US" sz="1100" b="0" i="0" dirty="0">
                <a:effectLst/>
                <a:latin typeface="+mn-lt"/>
              </a:rPr>
              <a:t>Submit an </a:t>
            </a:r>
            <a:r>
              <a:rPr lang="en-US" sz="1100" b="0" i="0" dirty="0" err="1">
                <a:effectLst/>
                <a:latin typeface="+mn-lt"/>
              </a:rPr>
              <a:t>Ipython</a:t>
            </a:r>
            <a:r>
              <a:rPr lang="en-US" sz="1100" b="0" i="0" dirty="0">
                <a:effectLst/>
                <a:latin typeface="+mn-lt"/>
              </a:rPr>
              <a:t> notebook clearly explaining the thought process behind the analysis, code, and relevant plots.</a:t>
            </a:r>
          </a:p>
          <a:p>
            <a:pPr algn="l">
              <a:buFont typeface="Arial" panose="020B0604020202020204" pitchFamily="34" charset="0"/>
              <a:buChar char="•"/>
            </a:pPr>
            <a:r>
              <a:rPr lang="en-US" sz="1100" b="0" i="0" dirty="0">
                <a:effectLst/>
                <a:latin typeface="+mn-lt"/>
              </a:rPr>
              <a:t>Submit a GitHub repository link containing the files and a README.md file describing the project briefly.</a:t>
            </a:r>
          </a:p>
        </p:txBody>
      </p:sp>
    </p:spTree>
    <p:extLst>
      <p:ext uri="{BB962C8B-B14F-4D97-AF65-F5344CB8AC3E}">
        <p14:creationId xmlns:p14="http://schemas.microsoft.com/office/powerpoint/2010/main" val="2574864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778A-669B-87F4-9115-575D833330A4}"/>
              </a:ext>
            </a:extLst>
          </p:cNvPr>
          <p:cNvSpPr>
            <a:spLocks noGrp="1"/>
          </p:cNvSpPr>
          <p:nvPr>
            <p:ph type="title"/>
          </p:nvPr>
        </p:nvSpPr>
        <p:spPr/>
        <p:txBody>
          <a:bodyPr>
            <a:normAutofit/>
          </a:bodyPr>
          <a:lstStyle/>
          <a:p>
            <a:r>
              <a:rPr lang="en-US" sz="3200" b="0" i="0" dirty="0">
                <a:solidFill>
                  <a:srgbClr val="13343B"/>
                </a:solidFill>
                <a:effectLst/>
                <a:latin typeface="var(--font-fk-grotesk)"/>
              </a:rPr>
              <a:t>Data Description</a:t>
            </a:r>
            <a:endParaRPr lang="en-SE" sz="3200" dirty="0"/>
          </a:p>
        </p:txBody>
      </p:sp>
      <p:sp>
        <p:nvSpPr>
          <p:cNvPr id="3" name="Content Placeholder 2">
            <a:extLst>
              <a:ext uri="{FF2B5EF4-FFF2-40B4-BE49-F238E27FC236}">
                <a16:creationId xmlns:a16="http://schemas.microsoft.com/office/drawing/2014/main" id="{78E4783A-667A-F413-4ADF-1007560FECAD}"/>
              </a:ext>
            </a:extLst>
          </p:cNvPr>
          <p:cNvSpPr>
            <a:spLocks noGrp="1"/>
          </p:cNvSpPr>
          <p:nvPr>
            <p:ph idx="1"/>
          </p:nvPr>
        </p:nvSpPr>
        <p:spPr/>
        <p:txBody>
          <a:bodyPr>
            <a:normAutofit/>
          </a:bodyPr>
          <a:lstStyle/>
          <a:p>
            <a:r>
              <a:rPr lang="en-US" sz="1100" b="0" i="0" dirty="0">
                <a:effectLst/>
                <a:latin typeface="+mn-lt"/>
              </a:rPr>
              <a:t>The dataset provided contains information about past loan applicants and whether they 'defaulted' or not. It includes various attributes related to the loan and the applicant.</a:t>
            </a:r>
          </a:p>
          <a:p>
            <a:r>
              <a:rPr lang="en-US" sz="1100" dirty="0">
                <a:latin typeface="+mn-lt"/>
              </a:rPr>
              <a:t>Lending Club, with over 39,717 records and 111 columns, providing rich information about borrowers' past credit history and loan details. This extensive dataset allowed your team to conduct thorough analysis, identifying relationships and assessing their impact on borrowers' ability to fulfill loan agreements successfully. With such a wealth of data, you were well-equipped to explore various factors influencing loan outcomes.</a:t>
            </a:r>
          </a:p>
          <a:p>
            <a:endParaRPr lang="en-US" sz="1100" dirty="0">
              <a:latin typeface="+mn-lt"/>
            </a:endParaRPr>
          </a:p>
          <a:p>
            <a:endParaRPr lang="en-US" sz="1100" dirty="0">
              <a:latin typeface="+mn-lt"/>
            </a:endParaRPr>
          </a:p>
          <a:p>
            <a:endParaRPr lang="en-US" sz="1100" dirty="0">
              <a:latin typeface="+mn-lt"/>
            </a:endParaRPr>
          </a:p>
          <a:p>
            <a:endParaRPr lang="en-US" sz="1100" dirty="0">
              <a:latin typeface="+mn-lt"/>
            </a:endParaRPr>
          </a:p>
          <a:p>
            <a:endParaRPr lang="en-SE" sz="1100" dirty="0">
              <a:latin typeface="+mn-lt"/>
            </a:endParaRPr>
          </a:p>
        </p:txBody>
      </p:sp>
      <p:sp>
        <p:nvSpPr>
          <p:cNvPr id="6" name="Oval 5">
            <a:extLst>
              <a:ext uri="{FF2B5EF4-FFF2-40B4-BE49-F238E27FC236}">
                <a16:creationId xmlns:a16="http://schemas.microsoft.com/office/drawing/2014/main" id="{BD7B2A82-AB59-10D3-F3E8-BD81FDD12F5F}"/>
              </a:ext>
            </a:extLst>
          </p:cNvPr>
          <p:cNvSpPr/>
          <p:nvPr/>
        </p:nvSpPr>
        <p:spPr>
          <a:xfrm>
            <a:off x="9437096" y="3916069"/>
            <a:ext cx="1170039" cy="1170546"/>
          </a:xfrm>
          <a:prstGeom prst="ellipse">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shade val="50000"/>
              <a:hueOff val="0"/>
              <a:satOff val="0"/>
              <a:lumOff val="0"/>
              <a:alphaOff val="0"/>
            </a:schemeClr>
          </a:fillRef>
          <a:effectRef idx="1">
            <a:schemeClr val="accent1">
              <a:shade val="50000"/>
              <a:hueOff val="0"/>
              <a:satOff val="0"/>
              <a:lumOff val="0"/>
              <a:alphaOff val="0"/>
            </a:schemeClr>
          </a:effectRef>
          <a:fontRef idx="minor">
            <a:schemeClr val="dk1"/>
          </a:fontRef>
        </p:style>
      </p:sp>
      <p:grpSp>
        <p:nvGrpSpPr>
          <p:cNvPr id="7" name="Group 6">
            <a:extLst>
              <a:ext uri="{FF2B5EF4-FFF2-40B4-BE49-F238E27FC236}">
                <a16:creationId xmlns:a16="http://schemas.microsoft.com/office/drawing/2014/main" id="{C93E706D-A6CA-59F5-DD18-03E0B2806ED3}"/>
              </a:ext>
            </a:extLst>
          </p:cNvPr>
          <p:cNvGrpSpPr/>
          <p:nvPr/>
        </p:nvGrpSpPr>
        <p:grpSpPr>
          <a:xfrm>
            <a:off x="9475538" y="3955094"/>
            <a:ext cx="1092167" cy="1092495"/>
            <a:chOff x="8837494" y="1465217"/>
            <a:chExt cx="1092167" cy="1092495"/>
          </a:xfrm>
        </p:grpSpPr>
        <p:sp>
          <p:nvSpPr>
            <p:cNvPr id="36" name="Oval 35">
              <a:extLst>
                <a:ext uri="{FF2B5EF4-FFF2-40B4-BE49-F238E27FC236}">
                  <a16:creationId xmlns:a16="http://schemas.microsoft.com/office/drawing/2014/main" id="{9EA21982-AAEF-A6C6-EBA8-B599201F9CA1}"/>
                </a:ext>
              </a:extLst>
            </p:cNvPr>
            <p:cNvSpPr/>
            <p:nvPr/>
          </p:nvSpPr>
          <p:spPr>
            <a:xfrm>
              <a:off x="8837494" y="1465217"/>
              <a:ext cx="1092167" cy="1092495"/>
            </a:xfrm>
            <a:prstGeom prst="ellipse">
              <a:avLst/>
            </a:prstGeom>
          </p:spPr>
          <p:style>
            <a:lnRef idx="1">
              <a:schemeClr val="accent1">
                <a:shade val="5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Oval 5">
              <a:extLst>
                <a:ext uri="{FF2B5EF4-FFF2-40B4-BE49-F238E27FC236}">
                  <a16:creationId xmlns:a16="http://schemas.microsoft.com/office/drawing/2014/main" id="{46ED0A86-4432-D1BD-5888-6D7BF2831DE6}"/>
                </a:ext>
              </a:extLst>
            </p:cNvPr>
            <p:cNvSpPr txBox="1"/>
            <p:nvPr/>
          </p:nvSpPr>
          <p:spPr>
            <a:xfrm>
              <a:off x="8993237" y="1621317"/>
              <a:ext cx="780683" cy="7802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outliers</a:t>
              </a:r>
            </a:p>
          </p:txBody>
        </p:sp>
      </p:grpSp>
      <p:sp>
        <p:nvSpPr>
          <p:cNvPr id="8" name="Teardrop 7">
            <a:extLst>
              <a:ext uri="{FF2B5EF4-FFF2-40B4-BE49-F238E27FC236}">
                <a16:creationId xmlns:a16="http://schemas.microsoft.com/office/drawing/2014/main" id="{A1E932C4-3B0A-D758-B9A7-D70DFEFBE048}"/>
              </a:ext>
            </a:extLst>
          </p:cNvPr>
          <p:cNvSpPr/>
          <p:nvPr/>
        </p:nvSpPr>
        <p:spPr>
          <a:xfrm rot="2700000">
            <a:off x="8226528" y="3916105"/>
            <a:ext cx="1170268" cy="1170268"/>
          </a:xfrm>
          <a:prstGeom prst="teardrop">
            <a:avLst>
              <a:gd name="adj" fmla="val 10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shade val="50000"/>
              <a:hueOff val="-188410"/>
              <a:satOff val="-5176"/>
              <a:lumOff val="11905"/>
              <a:alphaOff val="0"/>
            </a:schemeClr>
          </a:fillRef>
          <a:effectRef idx="1">
            <a:schemeClr val="accent1">
              <a:shade val="50000"/>
              <a:hueOff val="-188410"/>
              <a:satOff val="-5176"/>
              <a:lumOff val="11905"/>
              <a:alphaOff val="0"/>
            </a:schemeClr>
          </a:effectRef>
          <a:fontRef idx="minor">
            <a:schemeClr val="dk1"/>
          </a:fontRef>
        </p:style>
      </p:sp>
      <p:grpSp>
        <p:nvGrpSpPr>
          <p:cNvPr id="9" name="Group 8">
            <a:extLst>
              <a:ext uri="{FF2B5EF4-FFF2-40B4-BE49-F238E27FC236}">
                <a16:creationId xmlns:a16="http://schemas.microsoft.com/office/drawing/2014/main" id="{BE0FE963-F0FF-A0C9-AA3D-EDABF2EC926C}"/>
              </a:ext>
            </a:extLst>
          </p:cNvPr>
          <p:cNvGrpSpPr/>
          <p:nvPr/>
        </p:nvGrpSpPr>
        <p:grpSpPr>
          <a:xfrm>
            <a:off x="8266071" y="3955094"/>
            <a:ext cx="1092167" cy="1092495"/>
            <a:chOff x="7628027" y="1465217"/>
            <a:chExt cx="1092167" cy="1092495"/>
          </a:xfrm>
        </p:grpSpPr>
        <p:sp>
          <p:nvSpPr>
            <p:cNvPr id="34" name="Oval 33">
              <a:extLst>
                <a:ext uri="{FF2B5EF4-FFF2-40B4-BE49-F238E27FC236}">
                  <a16:creationId xmlns:a16="http://schemas.microsoft.com/office/drawing/2014/main" id="{098232E9-FA57-65C9-33C1-41686FC5F40A}"/>
                </a:ext>
              </a:extLst>
            </p:cNvPr>
            <p:cNvSpPr/>
            <p:nvPr/>
          </p:nvSpPr>
          <p:spPr>
            <a:xfrm>
              <a:off x="7628027" y="1465217"/>
              <a:ext cx="1092167" cy="1092495"/>
            </a:xfrm>
            <a:prstGeom prst="ellipse">
              <a:avLst/>
            </a:prstGeom>
          </p:spPr>
          <p:style>
            <a:lnRef idx="1">
              <a:schemeClr val="accent1">
                <a:shade val="50000"/>
                <a:hueOff val="-188410"/>
                <a:satOff val="-5176"/>
                <a:lumOff val="1190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Oval 8">
              <a:extLst>
                <a:ext uri="{FF2B5EF4-FFF2-40B4-BE49-F238E27FC236}">
                  <a16:creationId xmlns:a16="http://schemas.microsoft.com/office/drawing/2014/main" id="{97ECABB7-2717-FC42-7435-FF4F34D10125}"/>
                </a:ext>
              </a:extLst>
            </p:cNvPr>
            <p:cNvSpPr txBox="1"/>
            <p:nvPr/>
          </p:nvSpPr>
          <p:spPr>
            <a:xfrm>
              <a:off x="7783769" y="1621317"/>
              <a:ext cx="780683" cy="7802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Filter Data for requirement.</a:t>
              </a:r>
            </a:p>
          </p:txBody>
        </p:sp>
      </p:grpSp>
      <p:sp>
        <p:nvSpPr>
          <p:cNvPr id="10" name="Teardrop 9">
            <a:extLst>
              <a:ext uri="{FF2B5EF4-FFF2-40B4-BE49-F238E27FC236}">
                <a16:creationId xmlns:a16="http://schemas.microsoft.com/office/drawing/2014/main" id="{D41EFA89-EE04-82E2-3453-11286A482BB4}"/>
              </a:ext>
            </a:extLst>
          </p:cNvPr>
          <p:cNvSpPr/>
          <p:nvPr/>
        </p:nvSpPr>
        <p:spPr>
          <a:xfrm rot="2700000">
            <a:off x="7017060" y="3916105"/>
            <a:ext cx="1170268" cy="1170268"/>
          </a:xfrm>
          <a:prstGeom prst="teardrop">
            <a:avLst>
              <a:gd name="adj" fmla="val 10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shade val="50000"/>
              <a:hueOff val="-376821"/>
              <a:satOff val="-10353"/>
              <a:lumOff val="23810"/>
              <a:alphaOff val="0"/>
            </a:schemeClr>
          </a:fillRef>
          <a:effectRef idx="1">
            <a:schemeClr val="accent1">
              <a:shade val="50000"/>
              <a:hueOff val="-376821"/>
              <a:satOff val="-10353"/>
              <a:lumOff val="23810"/>
              <a:alphaOff val="0"/>
            </a:schemeClr>
          </a:effectRef>
          <a:fontRef idx="minor">
            <a:schemeClr val="dk1"/>
          </a:fontRef>
        </p:style>
      </p:sp>
      <p:grpSp>
        <p:nvGrpSpPr>
          <p:cNvPr id="11" name="Group 10">
            <a:extLst>
              <a:ext uri="{FF2B5EF4-FFF2-40B4-BE49-F238E27FC236}">
                <a16:creationId xmlns:a16="http://schemas.microsoft.com/office/drawing/2014/main" id="{3B6F2034-DA57-F55C-ACF8-BAA67A5344A4}"/>
              </a:ext>
            </a:extLst>
          </p:cNvPr>
          <p:cNvGrpSpPr/>
          <p:nvPr/>
        </p:nvGrpSpPr>
        <p:grpSpPr>
          <a:xfrm>
            <a:off x="7056603" y="3955094"/>
            <a:ext cx="1092167" cy="1092495"/>
            <a:chOff x="6418559" y="1465217"/>
            <a:chExt cx="1092167" cy="1092495"/>
          </a:xfrm>
        </p:grpSpPr>
        <p:sp>
          <p:nvSpPr>
            <p:cNvPr id="32" name="Oval 31">
              <a:extLst>
                <a:ext uri="{FF2B5EF4-FFF2-40B4-BE49-F238E27FC236}">
                  <a16:creationId xmlns:a16="http://schemas.microsoft.com/office/drawing/2014/main" id="{CDACA715-96DC-F37B-64D0-BD9C13E5C2DF}"/>
                </a:ext>
              </a:extLst>
            </p:cNvPr>
            <p:cNvSpPr/>
            <p:nvPr/>
          </p:nvSpPr>
          <p:spPr>
            <a:xfrm>
              <a:off x="6418559" y="1465217"/>
              <a:ext cx="1092167" cy="1092495"/>
            </a:xfrm>
            <a:prstGeom prst="ellipse">
              <a:avLst/>
            </a:prstGeom>
          </p:spPr>
          <p:style>
            <a:lnRef idx="1">
              <a:schemeClr val="accent1">
                <a:shade val="50000"/>
                <a:hueOff val="-376821"/>
                <a:satOff val="-10353"/>
                <a:lumOff val="2381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3" name="Oval 11">
              <a:extLst>
                <a:ext uri="{FF2B5EF4-FFF2-40B4-BE49-F238E27FC236}">
                  <a16:creationId xmlns:a16="http://schemas.microsoft.com/office/drawing/2014/main" id="{7B75302E-557D-DCDC-E086-F54B79A6C2F3}"/>
                </a:ext>
              </a:extLst>
            </p:cNvPr>
            <p:cNvSpPr txBox="1"/>
            <p:nvPr/>
          </p:nvSpPr>
          <p:spPr>
            <a:xfrm>
              <a:off x="6574302" y="1621317"/>
              <a:ext cx="780683" cy="7802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Correcting data types and deriving new columns</a:t>
              </a:r>
            </a:p>
          </p:txBody>
        </p:sp>
      </p:grpSp>
      <p:sp>
        <p:nvSpPr>
          <p:cNvPr id="12" name="Teardrop 11">
            <a:extLst>
              <a:ext uri="{FF2B5EF4-FFF2-40B4-BE49-F238E27FC236}">
                <a16:creationId xmlns:a16="http://schemas.microsoft.com/office/drawing/2014/main" id="{7CBAF9F7-45A9-7A34-DB1C-08EB3CD929AE}"/>
              </a:ext>
            </a:extLst>
          </p:cNvPr>
          <p:cNvSpPr/>
          <p:nvPr/>
        </p:nvSpPr>
        <p:spPr>
          <a:xfrm rot="2700000">
            <a:off x="5807593" y="3916105"/>
            <a:ext cx="1170268" cy="1170268"/>
          </a:xfrm>
          <a:prstGeom prst="teardrop">
            <a:avLst>
              <a:gd name="adj" fmla="val 10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shade val="50000"/>
              <a:hueOff val="-565231"/>
              <a:satOff val="-15529"/>
              <a:lumOff val="35715"/>
              <a:alphaOff val="0"/>
            </a:schemeClr>
          </a:fillRef>
          <a:effectRef idx="1">
            <a:schemeClr val="accent1">
              <a:shade val="50000"/>
              <a:hueOff val="-565231"/>
              <a:satOff val="-15529"/>
              <a:lumOff val="35715"/>
              <a:alphaOff val="0"/>
            </a:schemeClr>
          </a:effectRef>
          <a:fontRef idx="minor">
            <a:schemeClr val="dk1"/>
          </a:fontRef>
        </p:style>
      </p:sp>
      <p:grpSp>
        <p:nvGrpSpPr>
          <p:cNvPr id="13" name="Group 12">
            <a:extLst>
              <a:ext uri="{FF2B5EF4-FFF2-40B4-BE49-F238E27FC236}">
                <a16:creationId xmlns:a16="http://schemas.microsoft.com/office/drawing/2014/main" id="{D79B7C15-1E24-1CB8-7118-AE26BC0EC30F}"/>
              </a:ext>
            </a:extLst>
          </p:cNvPr>
          <p:cNvGrpSpPr/>
          <p:nvPr/>
        </p:nvGrpSpPr>
        <p:grpSpPr>
          <a:xfrm>
            <a:off x="5847136" y="3955094"/>
            <a:ext cx="1092167" cy="1092495"/>
            <a:chOff x="5209092" y="1465217"/>
            <a:chExt cx="1092167" cy="1092495"/>
          </a:xfrm>
        </p:grpSpPr>
        <p:sp>
          <p:nvSpPr>
            <p:cNvPr id="30" name="Oval 29">
              <a:extLst>
                <a:ext uri="{FF2B5EF4-FFF2-40B4-BE49-F238E27FC236}">
                  <a16:creationId xmlns:a16="http://schemas.microsoft.com/office/drawing/2014/main" id="{46289187-1DF7-B71A-FC86-E3FFE548B746}"/>
                </a:ext>
              </a:extLst>
            </p:cNvPr>
            <p:cNvSpPr/>
            <p:nvPr/>
          </p:nvSpPr>
          <p:spPr>
            <a:xfrm>
              <a:off x="5209092" y="1465217"/>
              <a:ext cx="1092167" cy="1092495"/>
            </a:xfrm>
            <a:prstGeom prst="ellipse">
              <a:avLst/>
            </a:prstGeom>
          </p:spPr>
          <p:style>
            <a:lnRef idx="1">
              <a:schemeClr val="accent1">
                <a:shade val="50000"/>
                <a:hueOff val="-565231"/>
                <a:satOff val="-15529"/>
                <a:lumOff val="3571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1" name="Oval 14">
              <a:extLst>
                <a:ext uri="{FF2B5EF4-FFF2-40B4-BE49-F238E27FC236}">
                  <a16:creationId xmlns:a16="http://schemas.microsoft.com/office/drawing/2014/main" id="{50DB8C11-1449-5D68-DAA8-F269585E7783}"/>
                </a:ext>
              </a:extLst>
            </p:cNvPr>
            <p:cNvSpPr txBox="1"/>
            <p:nvPr/>
          </p:nvSpPr>
          <p:spPr>
            <a:xfrm>
              <a:off x="5364834" y="1621317"/>
              <a:ext cx="780683" cy="7802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Removing/Fixing null values</a:t>
              </a:r>
            </a:p>
          </p:txBody>
        </p:sp>
      </p:grpSp>
      <p:sp>
        <p:nvSpPr>
          <p:cNvPr id="14" name="Teardrop 13">
            <a:extLst>
              <a:ext uri="{FF2B5EF4-FFF2-40B4-BE49-F238E27FC236}">
                <a16:creationId xmlns:a16="http://schemas.microsoft.com/office/drawing/2014/main" id="{D8BD21CF-BBCC-E286-25AC-5F8ABB22AA12}"/>
              </a:ext>
            </a:extLst>
          </p:cNvPr>
          <p:cNvSpPr/>
          <p:nvPr/>
        </p:nvSpPr>
        <p:spPr>
          <a:xfrm rot="2700000">
            <a:off x="4598125" y="3916105"/>
            <a:ext cx="1170268" cy="1170268"/>
          </a:xfrm>
          <a:prstGeom prst="teardrop">
            <a:avLst>
              <a:gd name="adj" fmla="val 10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shade val="50000"/>
              <a:hueOff val="-753641"/>
              <a:satOff val="-20705"/>
              <a:lumOff val="47620"/>
              <a:alphaOff val="0"/>
            </a:schemeClr>
          </a:fillRef>
          <a:effectRef idx="1">
            <a:schemeClr val="accent1">
              <a:shade val="50000"/>
              <a:hueOff val="-753641"/>
              <a:satOff val="-20705"/>
              <a:lumOff val="47620"/>
              <a:alphaOff val="0"/>
            </a:schemeClr>
          </a:effectRef>
          <a:fontRef idx="minor">
            <a:schemeClr val="dk1"/>
          </a:fontRef>
        </p:style>
      </p:sp>
      <p:grpSp>
        <p:nvGrpSpPr>
          <p:cNvPr id="15" name="Group 14">
            <a:extLst>
              <a:ext uri="{FF2B5EF4-FFF2-40B4-BE49-F238E27FC236}">
                <a16:creationId xmlns:a16="http://schemas.microsoft.com/office/drawing/2014/main" id="{A9669B8F-51AB-1CFF-4BAA-0C961FE5BB80}"/>
              </a:ext>
            </a:extLst>
          </p:cNvPr>
          <p:cNvGrpSpPr/>
          <p:nvPr/>
        </p:nvGrpSpPr>
        <p:grpSpPr>
          <a:xfrm>
            <a:off x="4637668" y="3955094"/>
            <a:ext cx="1092167" cy="1092495"/>
            <a:chOff x="3999624" y="1465217"/>
            <a:chExt cx="1092167" cy="1092495"/>
          </a:xfrm>
        </p:grpSpPr>
        <p:sp>
          <p:nvSpPr>
            <p:cNvPr id="28" name="Oval 27">
              <a:extLst>
                <a:ext uri="{FF2B5EF4-FFF2-40B4-BE49-F238E27FC236}">
                  <a16:creationId xmlns:a16="http://schemas.microsoft.com/office/drawing/2014/main" id="{DEBEE84C-DD7A-FD02-DCBE-BBFA42747903}"/>
                </a:ext>
              </a:extLst>
            </p:cNvPr>
            <p:cNvSpPr/>
            <p:nvPr/>
          </p:nvSpPr>
          <p:spPr>
            <a:xfrm>
              <a:off x="3999624" y="1465217"/>
              <a:ext cx="1092167" cy="1092495"/>
            </a:xfrm>
            <a:prstGeom prst="ellipse">
              <a:avLst/>
            </a:prstGeom>
          </p:spPr>
          <p:style>
            <a:lnRef idx="1">
              <a:schemeClr val="accent1">
                <a:shade val="50000"/>
                <a:hueOff val="-753641"/>
                <a:satOff val="-20705"/>
                <a:lumOff val="4762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Oval 17">
              <a:extLst>
                <a:ext uri="{FF2B5EF4-FFF2-40B4-BE49-F238E27FC236}">
                  <a16:creationId xmlns:a16="http://schemas.microsoft.com/office/drawing/2014/main" id="{0163FE16-5279-D15B-3448-E2A87EB7B970}"/>
                </a:ext>
              </a:extLst>
            </p:cNvPr>
            <p:cNvSpPr txBox="1"/>
            <p:nvPr/>
          </p:nvSpPr>
          <p:spPr>
            <a:xfrm>
              <a:off x="4155367" y="1621317"/>
              <a:ext cx="780683" cy="7802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irrelevant columns</a:t>
              </a:r>
            </a:p>
          </p:txBody>
        </p:sp>
      </p:grpSp>
      <p:sp>
        <p:nvSpPr>
          <p:cNvPr id="16" name="Teardrop 15">
            <a:extLst>
              <a:ext uri="{FF2B5EF4-FFF2-40B4-BE49-F238E27FC236}">
                <a16:creationId xmlns:a16="http://schemas.microsoft.com/office/drawing/2014/main" id="{1973BD88-0FD4-41B8-1CEB-D29082CF6591}"/>
              </a:ext>
            </a:extLst>
          </p:cNvPr>
          <p:cNvSpPr/>
          <p:nvPr/>
        </p:nvSpPr>
        <p:spPr>
          <a:xfrm rot="2700000">
            <a:off x="3388658" y="3916105"/>
            <a:ext cx="1170268" cy="1170268"/>
          </a:xfrm>
          <a:prstGeom prst="teardrop">
            <a:avLst>
              <a:gd name="adj" fmla="val 10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shade val="50000"/>
              <a:hueOff val="-565231"/>
              <a:satOff val="-15529"/>
              <a:lumOff val="35715"/>
              <a:alphaOff val="0"/>
            </a:schemeClr>
          </a:fillRef>
          <a:effectRef idx="1">
            <a:schemeClr val="accent1">
              <a:shade val="50000"/>
              <a:hueOff val="-565231"/>
              <a:satOff val="-15529"/>
              <a:lumOff val="35715"/>
              <a:alphaOff val="0"/>
            </a:schemeClr>
          </a:effectRef>
          <a:fontRef idx="minor">
            <a:schemeClr val="dk1"/>
          </a:fontRef>
        </p:style>
      </p:sp>
      <p:grpSp>
        <p:nvGrpSpPr>
          <p:cNvPr id="17" name="Group 16">
            <a:extLst>
              <a:ext uri="{FF2B5EF4-FFF2-40B4-BE49-F238E27FC236}">
                <a16:creationId xmlns:a16="http://schemas.microsoft.com/office/drawing/2014/main" id="{F027683E-F628-9561-C5C9-87A949AD492B}"/>
              </a:ext>
            </a:extLst>
          </p:cNvPr>
          <p:cNvGrpSpPr/>
          <p:nvPr/>
        </p:nvGrpSpPr>
        <p:grpSpPr>
          <a:xfrm>
            <a:off x="3428201" y="3955094"/>
            <a:ext cx="1092167" cy="1092495"/>
            <a:chOff x="2790157" y="1465217"/>
            <a:chExt cx="1092167" cy="1092495"/>
          </a:xfrm>
        </p:grpSpPr>
        <p:sp>
          <p:nvSpPr>
            <p:cNvPr id="26" name="Oval 25">
              <a:extLst>
                <a:ext uri="{FF2B5EF4-FFF2-40B4-BE49-F238E27FC236}">
                  <a16:creationId xmlns:a16="http://schemas.microsoft.com/office/drawing/2014/main" id="{EA0A5CE3-F560-4279-333F-278A6FE8632D}"/>
                </a:ext>
              </a:extLst>
            </p:cNvPr>
            <p:cNvSpPr/>
            <p:nvPr/>
          </p:nvSpPr>
          <p:spPr>
            <a:xfrm>
              <a:off x="2790157" y="1465217"/>
              <a:ext cx="1092167" cy="1092495"/>
            </a:xfrm>
            <a:prstGeom prst="ellipse">
              <a:avLst/>
            </a:prstGeom>
          </p:spPr>
          <p:style>
            <a:lnRef idx="1">
              <a:schemeClr val="accent1">
                <a:shade val="50000"/>
                <a:hueOff val="-565231"/>
                <a:satOff val="-15529"/>
                <a:lumOff val="3571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7" name="Oval 20">
              <a:extLst>
                <a:ext uri="{FF2B5EF4-FFF2-40B4-BE49-F238E27FC236}">
                  <a16:creationId xmlns:a16="http://schemas.microsoft.com/office/drawing/2014/main" id="{FBE8BE6E-90B9-4828-B013-6FF91BF6ED2D}"/>
                </a:ext>
              </a:extLst>
            </p:cNvPr>
            <p:cNvSpPr txBox="1"/>
            <p:nvPr/>
          </p:nvSpPr>
          <p:spPr>
            <a:xfrm>
              <a:off x="2945899" y="1621317"/>
              <a:ext cx="780683" cy="7802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Duplicate Data</a:t>
              </a:r>
            </a:p>
          </p:txBody>
        </p:sp>
      </p:grpSp>
      <p:sp>
        <p:nvSpPr>
          <p:cNvPr id="18" name="Teardrop 17">
            <a:extLst>
              <a:ext uri="{FF2B5EF4-FFF2-40B4-BE49-F238E27FC236}">
                <a16:creationId xmlns:a16="http://schemas.microsoft.com/office/drawing/2014/main" id="{7E6F2103-B1B6-092B-CF94-A850C6DE30A9}"/>
              </a:ext>
            </a:extLst>
          </p:cNvPr>
          <p:cNvSpPr/>
          <p:nvPr/>
        </p:nvSpPr>
        <p:spPr>
          <a:xfrm rot="2700000">
            <a:off x="2179190" y="3916105"/>
            <a:ext cx="1170268" cy="1170268"/>
          </a:xfrm>
          <a:prstGeom prst="teardrop">
            <a:avLst>
              <a:gd name="adj" fmla="val 10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shade val="50000"/>
              <a:hueOff val="-376821"/>
              <a:satOff val="-10353"/>
              <a:lumOff val="23810"/>
              <a:alphaOff val="0"/>
            </a:schemeClr>
          </a:fillRef>
          <a:effectRef idx="1">
            <a:schemeClr val="accent1">
              <a:shade val="50000"/>
              <a:hueOff val="-376821"/>
              <a:satOff val="-10353"/>
              <a:lumOff val="23810"/>
              <a:alphaOff val="0"/>
            </a:schemeClr>
          </a:effectRef>
          <a:fontRef idx="minor">
            <a:schemeClr val="dk1"/>
          </a:fontRef>
        </p:style>
      </p:sp>
      <p:grpSp>
        <p:nvGrpSpPr>
          <p:cNvPr id="19" name="Group 18">
            <a:extLst>
              <a:ext uri="{FF2B5EF4-FFF2-40B4-BE49-F238E27FC236}">
                <a16:creationId xmlns:a16="http://schemas.microsoft.com/office/drawing/2014/main" id="{D3A4A3E7-CDD2-691C-6090-D862C1925827}"/>
              </a:ext>
            </a:extLst>
          </p:cNvPr>
          <p:cNvGrpSpPr/>
          <p:nvPr/>
        </p:nvGrpSpPr>
        <p:grpSpPr>
          <a:xfrm>
            <a:off x="2218733" y="3955094"/>
            <a:ext cx="1092167" cy="1092495"/>
            <a:chOff x="1580689" y="1465217"/>
            <a:chExt cx="1092167" cy="1092495"/>
          </a:xfrm>
        </p:grpSpPr>
        <p:sp>
          <p:nvSpPr>
            <p:cNvPr id="24" name="Oval 23">
              <a:extLst>
                <a:ext uri="{FF2B5EF4-FFF2-40B4-BE49-F238E27FC236}">
                  <a16:creationId xmlns:a16="http://schemas.microsoft.com/office/drawing/2014/main" id="{399E82F0-1093-E62D-CB15-0196F6458FEA}"/>
                </a:ext>
              </a:extLst>
            </p:cNvPr>
            <p:cNvSpPr/>
            <p:nvPr/>
          </p:nvSpPr>
          <p:spPr>
            <a:xfrm>
              <a:off x="1580689" y="1465217"/>
              <a:ext cx="1092167" cy="1092495"/>
            </a:xfrm>
            <a:prstGeom prst="ellipse">
              <a:avLst/>
            </a:prstGeom>
          </p:spPr>
          <p:style>
            <a:lnRef idx="1">
              <a:schemeClr val="accent1">
                <a:shade val="50000"/>
                <a:hueOff val="-376821"/>
                <a:satOff val="-10353"/>
                <a:lumOff val="2381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5" name="Oval 23">
              <a:extLst>
                <a:ext uri="{FF2B5EF4-FFF2-40B4-BE49-F238E27FC236}">
                  <a16:creationId xmlns:a16="http://schemas.microsoft.com/office/drawing/2014/main" id="{1E33C9F0-CCA7-2B71-4769-0D658814CA39}"/>
                </a:ext>
              </a:extLst>
            </p:cNvPr>
            <p:cNvSpPr txBox="1"/>
            <p:nvPr/>
          </p:nvSpPr>
          <p:spPr>
            <a:xfrm>
              <a:off x="1736432" y="1621317"/>
              <a:ext cx="780683" cy="7802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large null value columns</a:t>
              </a:r>
            </a:p>
          </p:txBody>
        </p:sp>
      </p:grpSp>
      <p:sp>
        <p:nvSpPr>
          <p:cNvPr id="20" name="Teardrop 19">
            <a:extLst>
              <a:ext uri="{FF2B5EF4-FFF2-40B4-BE49-F238E27FC236}">
                <a16:creationId xmlns:a16="http://schemas.microsoft.com/office/drawing/2014/main" id="{9F688545-13E9-7B45-BA7A-A11841847E28}"/>
              </a:ext>
            </a:extLst>
          </p:cNvPr>
          <p:cNvSpPr/>
          <p:nvPr/>
        </p:nvSpPr>
        <p:spPr>
          <a:xfrm rot="2700000">
            <a:off x="969723" y="3916105"/>
            <a:ext cx="1170268" cy="1170268"/>
          </a:xfrm>
          <a:prstGeom prst="teardrop">
            <a:avLst>
              <a:gd name="adj" fmla="val 10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shade val="50000"/>
              <a:hueOff val="-188410"/>
              <a:satOff val="-5176"/>
              <a:lumOff val="11905"/>
              <a:alphaOff val="0"/>
            </a:schemeClr>
          </a:fillRef>
          <a:effectRef idx="1">
            <a:schemeClr val="accent1">
              <a:shade val="50000"/>
              <a:hueOff val="-188410"/>
              <a:satOff val="-5176"/>
              <a:lumOff val="11905"/>
              <a:alphaOff val="0"/>
            </a:schemeClr>
          </a:effectRef>
          <a:fontRef idx="minor">
            <a:schemeClr val="dk1"/>
          </a:fontRef>
        </p:style>
      </p:sp>
      <p:grpSp>
        <p:nvGrpSpPr>
          <p:cNvPr id="21" name="Group 20">
            <a:extLst>
              <a:ext uri="{FF2B5EF4-FFF2-40B4-BE49-F238E27FC236}">
                <a16:creationId xmlns:a16="http://schemas.microsoft.com/office/drawing/2014/main" id="{5D5B55CF-BE30-702D-521C-D475514FDC7E}"/>
              </a:ext>
            </a:extLst>
          </p:cNvPr>
          <p:cNvGrpSpPr/>
          <p:nvPr/>
        </p:nvGrpSpPr>
        <p:grpSpPr>
          <a:xfrm>
            <a:off x="1009266" y="3955094"/>
            <a:ext cx="1092167" cy="1092495"/>
            <a:chOff x="371222" y="1465217"/>
            <a:chExt cx="1092167" cy="1092495"/>
          </a:xfrm>
        </p:grpSpPr>
        <p:sp>
          <p:nvSpPr>
            <p:cNvPr id="22" name="Oval 21">
              <a:extLst>
                <a:ext uri="{FF2B5EF4-FFF2-40B4-BE49-F238E27FC236}">
                  <a16:creationId xmlns:a16="http://schemas.microsoft.com/office/drawing/2014/main" id="{6EE91AD3-0C5F-2C0A-B5B1-CB89573EFCFF}"/>
                </a:ext>
              </a:extLst>
            </p:cNvPr>
            <p:cNvSpPr/>
            <p:nvPr/>
          </p:nvSpPr>
          <p:spPr>
            <a:xfrm>
              <a:off x="371222" y="1465217"/>
              <a:ext cx="1092167" cy="1092495"/>
            </a:xfrm>
            <a:prstGeom prst="ellipse">
              <a:avLst/>
            </a:prstGeom>
          </p:spPr>
          <p:style>
            <a:lnRef idx="1">
              <a:schemeClr val="accent1">
                <a:shade val="50000"/>
                <a:hueOff val="-188410"/>
                <a:satOff val="-5176"/>
                <a:lumOff val="1190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Oval 26">
              <a:extLst>
                <a:ext uri="{FF2B5EF4-FFF2-40B4-BE49-F238E27FC236}">
                  <a16:creationId xmlns:a16="http://schemas.microsoft.com/office/drawing/2014/main" id="{04DF4914-10D1-A08F-A80A-E4F786BAD3C2}"/>
                </a:ext>
              </a:extLst>
            </p:cNvPr>
            <p:cNvSpPr txBox="1"/>
            <p:nvPr/>
          </p:nvSpPr>
          <p:spPr>
            <a:xfrm>
              <a:off x="526964" y="1621317"/>
              <a:ext cx="780683" cy="7802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Import Data</a:t>
              </a:r>
            </a:p>
          </p:txBody>
        </p:sp>
      </p:grpSp>
    </p:spTree>
    <p:extLst>
      <p:ext uri="{BB962C8B-B14F-4D97-AF65-F5344CB8AC3E}">
        <p14:creationId xmlns:p14="http://schemas.microsoft.com/office/powerpoint/2010/main" val="361478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5973" y="640080"/>
            <a:ext cx="6384313" cy="856138"/>
          </a:xfrm>
        </p:spPr>
        <p:txBody>
          <a:bodyPr>
            <a:normAutofit/>
          </a:bodyPr>
          <a:lstStyle/>
          <a:p>
            <a:r>
              <a:rPr lang="en-IN" sz="3200" b="1" dirty="0">
                <a:latin typeface="+mj-lt"/>
              </a:rPr>
              <a:t> Data Understanding </a:t>
            </a:r>
          </a:p>
        </p:txBody>
      </p:sp>
      <p:sp>
        <p:nvSpPr>
          <p:cNvPr id="3" name="Content Placeholder 2"/>
          <p:cNvSpPr>
            <a:spLocks noGrp="1"/>
          </p:cNvSpPr>
          <p:nvPr>
            <p:ph idx="1"/>
          </p:nvPr>
        </p:nvSpPr>
        <p:spPr>
          <a:xfrm>
            <a:off x="577049" y="1854926"/>
            <a:ext cx="10996642" cy="4344261"/>
          </a:xfrm>
        </p:spPr>
        <p:txBody>
          <a:bodyPr>
            <a:normAutofit/>
          </a:bodyPr>
          <a:lstStyle/>
          <a:p>
            <a:pPr marL="0" indent="0">
              <a:buNone/>
            </a:pPr>
            <a:r>
              <a:rPr lang="en-US" sz="1100" dirty="0">
                <a:latin typeface="+mn-lt"/>
              </a:rPr>
              <a:t>The dataset contains information about loan applicants, including their loan status (fully paid, current, charged-off) and various attributes related to the loan and the applicant. The goal is to identify patterns that indicate if a person is likely to default on the loan, which can be used for decision-making, such as denying the loan, reducing the loan amount, or lending at a higher interest rate to risky applicants.</a:t>
            </a:r>
          </a:p>
          <a:p>
            <a:pPr marL="0" indent="0" algn="l">
              <a:buNone/>
            </a:pPr>
            <a:r>
              <a:rPr lang="en-US" sz="1100" b="1" i="0" dirty="0">
                <a:effectLst/>
                <a:latin typeface="+mn-lt"/>
              </a:rPr>
              <a:t>Dataset Attributes:</a:t>
            </a:r>
            <a:endParaRPr lang="en-US" sz="1100" b="0" i="0" dirty="0">
              <a:effectLst/>
              <a:latin typeface="+mn-lt"/>
            </a:endParaRPr>
          </a:p>
          <a:p>
            <a:pPr marL="0" indent="0" algn="l">
              <a:buNone/>
            </a:pPr>
            <a:r>
              <a:rPr lang="en-US" sz="1100" b="0" i="0" dirty="0">
                <a:effectLst/>
                <a:latin typeface="+mn-lt"/>
              </a:rPr>
              <a:t>Primary Attribute: Loan Status</a:t>
            </a:r>
          </a:p>
          <a:p>
            <a:pPr marL="742950" lvl="1" indent="-285750" algn="l">
              <a:buFont typeface="Arial" panose="020B0604020202020204" pitchFamily="34" charset="0"/>
              <a:buChar char="•"/>
            </a:pPr>
            <a:r>
              <a:rPr lang="en-US" sz="1100" b="0" i="0" dirty="0">
                <a:effectLst/>
                <a:latin typeface="+mn-lt"/>
              </a:rPr>
              <a:t>Three distinct values: Fully-Paid, Charged-Off, Current</a:t>
            </a:r>
          </a:p>
          <a:p>
            <a:pPr marL="742950" lvl="1" indent="-285750" algn="l">
              <a:buFont typeface="Arial" panose="020B0604020202020204" pitchFamily="34" charset="0"/>
              <a:buChar char="•"/>
            </a:pPr>
            <a:r>
              <a:rPr lang="en-US" sz="1100" b="0" i="0" dirty="0">
                <a:effectLst/>
                <a:latin typeface="+mn-lt"/>
              </a:rPr>
              <a:t>Fully-Paid: Customers who have successfully repaid their loans.</a:t>
            </a:r>
          </a:p>
          <a:p>
            <a:pPr marL="742950" lvl="1" indent="-285750" algn="l">
              <a:buFont typeface="Arial" panose="020B0604020202020204" pitchFamily="34" charset="0"/>
              <a:buChar char="•"/>
            </a:pPr>
            <a:r>
              <a:rPr lang="en-US" sz="1100" b="0" i="0" dirty="0">
                <a:effectLst/>
                <a:latin typeface="+mn-lt"/>
              </a:rPr>
              <a:t>Charged-Off: Customers who have defaulted on their loans.</a:t>
            </a:r>
          </a:p>
          <a:p>
            <a:pPr marL="742950" lvl="1" indent="-285750" algn="l">
              <a:buFont typeface="Arial" panose="020B0604020202020204" pitchFamily="34" charset="0"/>
              <a:buChar char="•"/>
            </a:pPr>
            <a:r>
              <a:rPr lang="en-US" sz="1100" b="0" i="0" dirty="0">
                <a:effectLst/>
                <a:latin typeface="+mn-lt"/>
              </a:rPr>
              <a:t>Current: Loans in progress, no conclusive evidence regarding future defaults.</a:t>
            </a:r>
          </a:p>
          <a:p>
            <a:pPr marL="0" indent="0" algn="l">
              <a:buNone/>
            </a:pPr>
            <a:r>
              <a:rPr lang="en-US" sz="1100" b="1" i="0" dirty="0">
                <a:effectLst/>
                <a:latin typeface="+mn-lt"/>
              </a:rPr>
              <a:t>Decision Matrix:</a:t>
            </a:r>
            <a:endParaRPr lang="en-US" sz="1100" b="0" i="0" dirty="0">
              <a:effectLst/>
              <a:latin typeface="+mn-lt"/>
            </a:endParaRPr>
          </a:p>
          <a:p>
            <a:pPr marL="0" indent="0" algn="l">
              <a:buNone/>
            </a:pPr>
            <a:r>
              <a:rPr lang="en-US" sz="1100" b="0" i="0" dirty="0">
                <a:effectLst/>
                <a:latin typeface="+mn-lt"/>
              </a:rPr>
              <a:t>Loan Acceptance Outcome:</a:t>
            </a:r>
          </a:p>
          <a:p>
            <a:pPr marL="742950" lvl="1" indent="-285750" algn="l">
              <a:buFont typeface="Arial" panose="020B0604020202020204" pitchFamily="34" charset="0"/>
              <a:buChar char="•"/>
            </a:pPr>
            <a:r>
              <a:rPr lang="en-US" sz="1100" b="0" i="0" dirty="0" err="1">
                <a:effectLst/>
                <a:latin typeface="+mn-lt"/>
              </a:rPr>
              <a:t>FullyPaid</a:t>
            </a:r>
            <a:r>
              <a:rPr lang="en-US" sz="1100" b="0" i="0" dirty="0">
                <a:effectLst/>
                <a:latin typeface="+mn-lt"/>
              </a:rPr>
              <a:t>: Applicants who have repaid both principal and interest.</a:t>
            </a:r>
          </a:p>
          <a:p>
            <a:pPr marL="742950" lvl="1" indent="-285750" algn="l">
              <a:buFont typeface="Arial" panose="020B0604020202020204" pitchFamily="34" charset="0"/>
              <a:buChar char="•"/>
            </a:pPr>
            <a:r>
              <a:rPr lang="en-US" sz="1100" b="0" i="0" dirty="0">
                <a:effectLst/>
                <a:latin typeface="+mn-lt"/>
              </a:rPr>
              <a:t>Current: Applicants making installments, not categorized as defaulted.</a:t>
            </a:r>
          </a:p>
          <a:p>
            <a:pPr marL="742950" lvl="1" indent="-285750" algn="l">
              <a:buFont typeface="Arial" panose="020B0604020202020204" pitchFamily="34" charset="0"/>
              <a:buChar char="•"/>
            </a:pPr>
            <a:r>
              <a:rPr lang="en-US" sz="1100" b="0" i="0" dirty="0">
                <a:effectLst/>
                <a:latin typeface="+mn-lt"/>
              </a:rPr>
              <a:t>Charged-off: Applicants who failed to make timely installments, resulting in default.</a:t>
            </a:r>
          </a:p>
          <a:p>
            <a:pPr marL="0" indent="0" algn="l">
              <a:buNone/>
            </a:pPr>
            <a:r>
              <a:rPr lang="en-US" sz="1100" b="0" i="0" dirty="0">
                <a:effectLst/>
                <a:latin typeface="+mn-lt"/>
              </a:rPr>
              <a:t>Loan Rejection:</a:t>
            </a:r>
          </a:p>
          <a:p>
            <a:pPr marL="742950" lvl="1" indent="-285750" algn="l">
              <a:buFont typeface="Arial" panose="020B0604020202020204" pitchFamily="34" charset="0"/>
              <a:buChar char="•"/>
            </a:pPr>
            <a:r>
              <a:rPr lang="en-US" sz="1100" b="0" i="0" dirty="0">
                <a:effectLst/>
                <a:latin typeface="+mn-lt"/>
              </a:rPr>
              <a:t>Cases where the loan application is declined are not included in the dataset as there's no transactional history available for these applicants.</a:t>
            </a:r>
          </a:p>
          <a:p>
            <a:endParaRPr lang="en-IN" sz="1100" dirty="0">
              <a:latin typeface="+mn-lt"/>
            </a:endParaRPr>
          </a:p>
        </p:txBody>
      </p:sp>
    </p:spTree>
    <p:extLst>
      <p:ext uri="{BB962C8B-B14F-4D97-AF65-F5344CB8AC3E}">
        <p14:creationId xmlns:p14="http://schemas.microsoft.com/office/powerpoint/2010/main" val="309534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5973" y="640080"/>
            <a:ext cx="6384313" cy="856138"/>
          </a:xfrm>
        </p:spPr>
        <p:txBody>
          <a:bodyPr>
            <a:normAutofit/>
          </a:bodyPr>
          <a:lstStyle/>
          <a:p>
            <a:r>
              <a:rPr lang="en-IN" sz="3200" b="1" dirty="0">
                <a:latin typeface="+mj-lt"/>
              </a:rPr>
              <a:t> Data Understanding </a:t>
            </a:r>
          </a:p>
        </p:txBody>
      </p:sp>
      <p:sp>
        <p:nvSpPr>
          <p:cNvPr id="3" name="Content Placeholder 2"/>
          <p:cNvSpPr>
            <a:spLocks noGrp="1"/>
          </p:cNvSpPr>
          <p:nvPr>
            <p:ph idx="1"/>
          </p:nvPr>
        </p:nvSpPr>
        <p:spPr>
          <a:xfrm>
            <a:off x="577049" y="1854926"/>
            <a:ext cx="10996642" cy="4344261"/>
          </a:xfrm>
        </p:spPr>
        <p:txBody>
          <a:bodyPr>
            <a:normAutofit/>
          </a:bodyPr>
          <a:lstStyle/>
          <a:p>
            <a:pPr marL="0" indent="0">
              <a:buNone/>
            </a:pPr>
            <a:r>
              <a:rPr lang="en-US" sz="1100" dirty="0">
                <a:latin typeface="+mn-lt"/>
              </a:rPr>
              <a:t>Annual Income (</a:t>
            </a:r>
            <a:r>
              <a:rPr lang="en-US" sz="1100" dirty="0" err="1">
                <a:latin typeface="+mn-lt"/>
              </a:rPr>
              <a:t>annual_inc</a:t>
            </a:r>
            <a:r>
              <a:rPr lang="en-US" sz="1100" dirty="0">
                <a:latin typeface="+mn-lt"/>
              </a:rPr>
              <a:t>): Reflects customer's annual income, influencing loan approval likelihood.</a:t>
            </a:r>
          </a:p>
          <a:p>
            <a:pPr marL="0" indent="0">
              <a:buNone/>
            </a:pPr>
            <a:r>
              <a:rPr lang="en-US" sz="1100" dirty="0">
                <a:latin typeface="+mn-lt"/>
              </a:rPr>
              <a:t>Home Ownership (</a:t>
            </a:r>
            <a:r>
              <a:rPr lang="en-US" sz="1100" dirty="0" err="1">
                <a:latin typeface="+mn-lt"/>
              </a:rPr>
              <a:t>home_ownership</a:t>
            </a:r>
            <a:r>
              <a:rPr lang="en-US" sz="1100" dirty="0">
                <a:latin typeface="+mn-lt"/>
              </a:rPr>
              <a:t>): Indicates whether the customer owns a home, impacting collateral availability.</a:t>
            </a:r>
          </a:p>
          <a:p>
            <a:pPr marL="0" indent="0">
              <a:buNone/>
            </a:pPr>
            <a:r>
              <a:rPr lang="en-US" sz="1100" dirty="0">
                <a:latin typeface="+mn-lt"/>
              </a:rPr>
              <a:t>Employment Length (</a:t>
            </a:r>
            <a:r>
              <a:rPr lang="en-US" sz="1100" dirty="0" err="1">
                <a:latin typeface="+mn-lt"/>
              </a:rPr>
              <a:t>emp_length</a:t>
            </a:r>
            <a:r>
              <a:rPr lang="en-US" sz="1100" dirty="0">
                <a:latin typeface="+mn-lt"/>
              </a:rPr>
              <a:t>): Represents customer's employment tenure, indicating financial stability.</a:t>
            </a:r>
          </a:p>
          <a:p>
            <a:pPr marL="0" indent="0">
              <a:buNone/>
            </a:pPr>
            <a:r>
              <a:rPr lang="en-US" sz="1100" dirty="0">
                <a:latin typeface="+mn-lt"/>
              </a:rPr>
              <a:t>Debt to Income (</a:t>
            </a:r>
            <a:r>
              <a:rPr lang="en-US" sz="1100" dirty="0" err="1">
                <a:latin typeface="+mn-lt"/>
              </a:rPr>
              <a:t>dti</a:t>
            </a:r>
            <a:r>
              <a:rPr lang="en-US" sz="1100" dirty="0">
                <a:latin typeface="+mn-lt"/>
              </a:rPr>
              <a:t>): Measures the portion of monthly income used for debt payments, influencing loan approval.</a:t>
            </a:r>
          </a:p>
          <a:p>
            <a:pPr marL="0" indent="0">
              <a:buNone/>
            </a:pPr>
            <a:r>
              <a:rPr lang="en-US" sz="1100" dirty="0">
                <a:latin typeface="+mn-lt"/>
              </a:rPr>
              <a:t>State (</a:t>
            </a:r>
            <a:r>
              <a:rPr lang="en-US" sz="1100" dirty="0" err="1">
                <a:latin typeface="+mn-lt"/>
              </a:rPr>
              <a:t>addr_state</a:t>
            </a:r>
            <a:r>
              <a:rPr lang="en-US" sz="1100" dirty="0">
                <a:latin typeface="+mn-lt"/>
              </a:rPr>
              <a:t>): Denotes customer's location, useful for demographic analysis and identifying trends in default rates.</a:t>
            </a:r>
          </a:p>
          <a:p>
            <a:pPr marL="0" indent="0">
              <a:buNone/>
            </a:pPr>
            <a:r>
              <a:rPr lang="en-US" sz="1100" dirty="0">
                <a:latin typeface="+mn-lt"/>
              </a:rPr>
              <a:t>Loan Characteristics:</a:t>
            </a:r>
          </a:p>
          <a:p>
            <a:pPr marL="0" indent="0">
              <a:buNone/>
            </a:pPr>
            <a:endParaRPr lang="en-US" sz="1100" dirty="0">
              <a:latin typeface="+mn-lt"/>
            </a:endParaRPr>
          </a:p>
          <a:p>
            <a:pPr marL="0" indent="0">
              <a:buNone/>
            </a:pPr>
            <a:r>
              <a:rPr lang="en-US" sz="1100" dirty="0">
                <a:latin typeface="+mn-lt"/>
              </a:rPr>
              <a:t>Loan Amount (</a:t>
            </a:r>
            <a:r>
              <a:rPr lang="en-US" sz="1100" dirty="0" err="1">
                <a:latin typeface="+mn-lt"/>
              </a:rPr>
              <a:t>loan_amt</a:t>
            </a:r>
            <a:r>
              <a:rPr lang="en-US" sz="1100" dirty="0">
                <a:latin typeface="+mn-lt"/>
              </a:rPr>
              <a:t>): Amount requested by the borrower.</a:t>
            </a:r>
          </a:p>
          <a:p>
            <a:pPr marL="0" indent="0">
              <a:buNone/>
            </a:pPr>
            <a:r>
              <a:rPr lang="en-US" sz="1100" dirty="0">
                <a:latin typeface="+mn-lt"/>
              </a:rPr>
              <a:t>Grade (grade): Rating based on creditworthiness, indicating loan risk.</a:t>
            </a:r>
          </a:p>
          <a:p>
            <a:pPr marL="0" indent="0">
              <a:buNone/>
            </a:pPr>
            <a:r>
              <a:rPr lang="en-US" sz="1100" dirty="0">
                <a:latin typeface="+mn-lt"/>
              </a:rPr>
              <a:t>Public Records (</a:t>
            </a:r>
            <a:r>
              <a:rPr lang="en-US" sz="1100" dirty="0" err="1">
                <a:latin typeface="+mn-lt"/>
              </a:rPr>
              <a:t>public_rec</a:t>
            </a:r>
            <a:r>
              <a:rPr lang="en-US" sz="1100" dirty="0">
                <a:latin typeface="+mn-lt"/>
              </a:rPr>
              <a:t>): Derogatory public records impacting loan risk.</a:t>
            </a:r>
          </a:p>
          <a:p>
            <a:pPr marL="0" indent="0">
              <a:buNone/>
            </a:pPr>
            <a:r>
              <a:rPr lang="en-US" sz="1100" dirty="0">
                <a:latin typeface="+mn-lt"/>
              </a:rPr>
              <a:t>Public Records Bankruptcy (</a:t>
            </a:r>
            <a:r>
              <a:rPr lang="en-US" sz="1100" dirty="0" err="1">
                <a:latin typeface="+mn-lt"/>
              </a:rPr>
              <a:t>public_rec_bankruptcy</a:t>
            </a:r>
            <a:r>
              <a:rPr lang="en-US" sz="1100" dirty="0">
                <a:latin typeface="+mn-lt"/>
              </a:rPr>
              <a:t>): Number of bankruptcy records affecting loan success rate.</a:t>
            </a:r>
            <a:endParaRPr lang="en-IN" sz="1100" dirty="0">
              <a:latin typeface="+mn-lt"/>
            </a:endParaRPr>
          </a:p>
        </p:txBody>
      </p:sp>
    </p:spTree>
    <p:extLst>
      <p:ext uri="{BB962C8B-B14F-4D97-AF65-F5344CB8AC3E}">
        <p14:creationId xmlns:p14="http://schemas.microsoft.com/office/powerpoint/2010/main" val="261795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1472" y="640080"/>
            <a:ext cx="7218814" cy="856138"/>
          </a:xfrm>
        </p:spPr>
        <p:txBody>
          <a:bodyPr>
            <a:normAutofit/>
          </a:bodyPr>
          <a:lstStyle/>
          <a:p>
            <a:r>
              <a:rPr lang="en-IN" sz="3200" b="1" dirty="0">
                <a:latin typeface="+mj-lt"/>
              </a:rPr>
              <a:t> </a:t>
            </a:r>
            <a:r>
              <a:rPr lang="en-IN" sz="3200" b="1" i="0" dirty="0">
                <a:solidFill>
                  <a:srgbClr val="333333"/>
                </a:solidFill>
                <a:effectLst/>
                <a:latin typeface="+mj-lt"/>
              </a:rPr>
              <a:t>Data Cleaning and Manipulation </a:t>
            </a:r>
            <a:endParaRPr lang="en-IN" sz="3200" b="1" dirty="0">
              <a:latin typeface="+mj-lt"/>
            </a:endParaRPr>
          </a:p>
        </p:txBody>
      </p:sp>
      <p:sp>
        <p:nvSpPr>
          <p:cNvPr id="3" name="Content Placeholder 2"/>
          <p:cNvSpPr>
            <a:spLocks noGrp="1"/>
          </p:cNvSpPr>
          <p:nvPr>
            <p:ph idx="1"/>
          </p:nvPr>
        </p:nvSpPr>
        <p:spPr/>
        <p:txBody>
          <a:bodyPr>
            <a:normAutofit/>
          </a:bodyPr>
          <a:lstStyle/>
          <a:p>
            <a:pPr marL="0" indent="0">
              <a:buNone/>
            </a:pPr>
            <a:r>
              <a:rPr lang="en-US" sz="1100" b="0" i="0" dirty="0">
                <a:effectLst/>
                <a:latin typeface="+mn-lt"/>
              </a:rPr>
              <a:t>This section will cover the steps taken to clean and preprocess the data, such as handling missing values, removing outliers, and converting data to a suitable format for analysis.</a:t>
            </a:r>
          </a:p>
          <a:p>
            <a:pPr algn="l">
              <a:buFont typeface="+mj-lt"/>
              <a:buAutoNum type="arabicPeriod"/>
            </a:pPr>
            <a:r>
              <a:rPr lang="en-US" sz="1100" b="1" i="0" dirty="0">
                <a:effectLst/>
                <a:latin typeface="+mn-lt"/>
              </a:rPr>
              <a:t>Missing Values in Annual Income (</a:t>
            </a:r>
            <a:r>
              <a:rPr lang="en-US" sz="1100" b="1" i="0" dirty="0" err="1">
                <a:effectLst/>
                <a:latin typeface="+mn-lt"/>
              </a:rPr>
              <a:t>annual_inc</a:t>
            </a:r>
            <a:r>
              <a:rPr lang="en-US" sz="1100" b="1" i="0" dirty="0">
                <a:effectLst/>
                <a:latin typeface="+mn-lt"/>
              </a:rPr>
              <a:t>):</a:t>
            </a:r>
            <a:endParaRPr lang="en-US" sz="1100" b="0" i="0" dirty="0">
              <a:effectLst/>
              <a:latin typeface="+mn-lt"/>
            </a:endParaRPr>
          </a:p>
          <a:p>
            <a:pPr marL="742950" lvl="1" indent="-285750" algn="l">
              <a:buFont typeface="+mj-lt"/>
              <a:buAutoNum type="arabicPeriod"/>
            </a:pPr>
            <a:r>
              <a:rPr lang="en-US" sz="1100" b="0" i="0" dirty="0">
                <a:effectLst/>
                <a:latin typeface="+mn-lt"/>
              </a:rPr>
              <a:t>Filled missing values in </a:t>
            </a:r>
            <a:r>
              <a:rPr lang="en-US" sz="1100" b="0" i="0" dirty="0" err="1">
                <a:effectLst/>
                <a:latin typeface="+mn-lt"/>
              </a:rPr>
              <a:t>annual_inc</a:t>
            </a:r>
            <a:r>
              <a:rPr lang="en-US" sz="1100" b="0" i="0" dirty="0">
                <a:effectLst/>
                <a:latin typeface="+mn-lt"/>
              </a:rPr>
              <a:t> with the mode value of </a:t>
            </a:r>
            <a:r>
              <a:rPr lang="en-US" sz="1100" b="0" i="0" dirty="0" err="1">
                <a:effectLst/>
                <a:latin typeface="+mn-lt"/>
              </a:rPr>
              <a:t>annual_inc</a:t>
            </a:r>
            <a:r>
              <a:rPr lang="en-US" sz="1100" b="0" i="0" dirty="0">
                <a:effectLst/>
                <a:latin typeface="+mn-lt"/>
              </a:rPr>
              <a:t> corresponding to the </a:t>
            </a:r>
            <a:r>
              <a:rPr lang="en-US" sz="1100" b="0" i="0" dirty="0" err="1">
                <a:effectLst/>
                <a:latin typeface="+mn-lt"/>
              </a:rPr>
              <a:t>emp_length</a:t>
            </a:r>
            <a:r>
              <a:rPr lang="en-US" sz="1100" b="0" i="0" dirty="0">
                <a:effectLst/>
                <a:latin typeface="+mn-lt"/>
              </a:rPr>
              <a:t> field.</a:t>
            </a:r>
          </a:p>
          <a:p>
            <a:pPr marL="742950" lvl="1" indent="-285750" algn="l">
              <a:buFont typeface="+mj-lt"/>
              <a:buAutoNum type="arabicPeriod"/>
            </a:pPr>
            <a:r>
              <a:rPr lang="en-US" sz="1100" b="0" i="0" dirty="0">
                <a:effectLst/>
                <a:latin typeface="+mn-lt"/>
              </a:rPr>
              <a:t>Assuming missing </a:t>
            </a:r>
            <a:r>
              <a:rPr lang="en-US" sz="1100" b="0" i="0" dirty="0" err="1">
                <a:effectLst/>
                <a:latin typeface="+mn-lt"/>
              </a:rPr>
              <a:t>emp_length</a:t>
            </a:r>
            <a:r>
              <a:rPr lang="en-US" sz="1100" b="0" i="0" dirty="0">
                <a:effectLst/>
                <a:latin typeface="+mn-lt"/>
              </a:rPr>
              <a:t> values (1015) represent business owners, added their employment duration with the mode value of </a:t>
            </a:r>
            <a:r>
              <a:rPr lang="en-US" sz="1100" b="0" i="0" dirty="0" err="1">
                <a:effectLst/>
                <a:latin typeface="+mn-lt"/>
              </a:rPr>
              <a:t>emp_length</a:t>
            </a:r>
            <a:r>
              <a:rPr lang="en-US" sz="1100" b="0" i="0" dirty="0">
                <a:effectLst/>
                <a:latin typeface="+mn-lt"/>
              </a:rPr>
              <a:t>, which is 10+ years.</a:t>
            </a:r>
          </a:p>
          <a:p>
            <a:pPr algn="l">
              <a:buFont typeface="+mj-lt"/>
              <a:buAutoNum type="arabicPeriod"/>
            </a:pPr>
            <a:r>
              <a:rPr lang="en-US" sz="1100" b="1" i="0" dirty="0">
                <a:effectLst/>
                <a:latin typeface="+mn-lt"/>
              </a:rPr>
              <a:t>Employment Length Mapping:</a:t>
            </a:r>
            <a:endParaRPr lang="en-US" sz="1100" b="0" i="0" dirty="0">
              <a:effectLst/>
              <a:latin typeface="+mn-lt"/>
            </a:endParaRPr>
          </a:p>
          <a:p>
            <a:pPr marL="742950" lvl="1" indent="-285750" algn="l">
              <a:buFont typeface="+mj-lt"/>
              <a:buAutoNum type="arabicPeriod"/>
            </a:pPr>
            <a:r>
              <a:rPr lang="en-US" sz="1100" b="0" i="0" dirty="0">
                <a:effectLst/>
                <a:latin typeface="+mn-lt"/>
              </a:rPr>
              <a:t>Mapped employment length to the respective number of years in integers.</a:t>
            </a:r>
          </a:p>
          <a:p>
            <a:pPr algn="l">
              <a:buFont typeface="+mj-lt"/>
              <a:buAutoNum type="arabicPeriod"/>
            </a:pPr>
            <a:r>
              <a:rPr lang="en-US" sz="1100" b="1" i="0" dirty="0">
                <a:effectLst/>
                <a:latin typeface="+mn-lt"/>
              </a:rPr>
              <a:t>Handling Missing Values in Home Ownership (</a:t>
            </a:r>
            <a:r>
              <a:rPr lang="en-US" sz="1100" b="1" i="0" dirty="0" err="1">
                <a:effectLst/>
                <a:latin typeface="+mn-lt"/>
              </a:rPr>
              <a:t>home_ownership</a:t>
            </a:r>
            <a:r>
              <a:rPr lang="en-US" sz="1100" b="1" i="0" dirty="0">
                <a:effectLst/>
                <a:latin typeface="+mn-lt"/>
              </a:rPr>
              <a:t>):</a:t>
            </a:r>
            <a:endParaRPr lang="en-US" sz="1100" b="0" i="0" dirty="0">
              <a:effectLst/>
              <a:latin typeface="+mn-lt"/>
            </a:endParaRPr>
          </a:p>
          <a:p>
            <a:pPr marL="742950" lvl="1" indent="-285750" algn="l">
              <a:buFont typeface="+mj-lt"/>
              <a:buAutoNum type="arabicPeriod"/>
            </a:pPr>
            <a:r>
              <a:rPr lang="en-US" sz="1100" b="0" i="0" dirty="0">
                <a:effectLst/>
                <a:latin typeface="+mn-lt"/>
              </a:rPr>
              <a:t>Imputed 'NONE' values as 'OTHER' for </a:t>
            </a:r>
            <a:r>
              <a:rPr lang="en-US" sz="1100" b="0" i="0" dirty="0" err="1">
                <a:effectLst/>
                <a:latin typeface="+mn-lt"/>
              </a:rPr>
              <a:t>home_ownership</a:t>
            </a:r>
            <a:r>
              <a:rPr lang="en-US" sz="1100" b="0" i="0" dirty="0">
                <a:effectLst/>
                <a:latin typeface="+mn-lt"/>
              </a:rPr>
              <a:t>.</a:t>
            </a:r>
          </a:p>
          <a:p>
            <a:pPr algn="l">
              <a:buFont typeface="+mj-lt"/>
              <a:buAutoNum type="arabicPeriod"/>
            </a:pPr>
            <a:r>
              <a:rPr lang="en-US" sz="1100" b="1" i="0" dirty="0">
                <a:effectLst/>
                <a:latin typeface="+mn-lt"/>
              </a:rPr>
              <a:t>Standardizing Verification Status:</a:t>
            </a:r>
            <a:endParaRPr lang="en-US" sz="1100" b="0" i="0" dirty="0">
              <a:effectLst/>
              <a:latin typeface="+mn-lt"/>
            </a:endParaRPr>
          </a:p>
          <a:p>
            <a:pPr marL="742950" lvl="1" indent="-285750" algn="l">
              <a:buFont typeface="+mj-lt"/>
              <a:buAutoNum type="arabicPeriod"/>
            </a:pPr>
            <a:r>
              <a:rPr lang="en-US" sz="1100" b="0" i="0" dirty="0">
                <a:effectLst/>
                <a:latin typeface="+mn-lt"/>
              </a:rPr>
              <a:t>Replaced 'Source Verified' values with 'Verified' since both indicate verified income sources.</a:t>
            </a:r>
          </a:p>
          <a:p>
            <a:pPr algn="l">
              <a:buFont typeface="+mj-lt"/>
              <a:buAutoNum type="arabicPeriod"/>
            </a:pPr>
            <a:r>
              <a:rPr lang="en-US" sz="1100" b="1" i="0" dirty="0">
                <a:effectLst/>
                <a:latin typeface="+mn-lt"/>
              </a:rPr>
              <a:t>Handling Null Values in Public Record Bankruptcies (</a:t>
            </a:r>
            <a:r>
              <a:rPr lang="en-US" sz="1100" b="1" i="0" dirty="0" err="1">
                <a:effectLst/>
                <a:latin typeface="+mn-lt"/>
              </a:rPr>
              <a:t>pub_rec_bankruptcies</a:t>
            </a:r>
            <a:r>
              <a:rPr lang="en-US" sz="1100" b="1" i="0" dirty="0">
                <a:effectLst/>
                <a:latin typeface="+mn-lt"/>
              </a:rPr>
              <a:t>):</a:t>
            </a:r>
            <a:endParaRPr lang="en-US" sz="1100" b="0" i="0" dirty="0">
              <a:effectLst/>
              <a:latin typeface="+mn-lt"/>
            </a:endParaRPr>
          </a:p>
          <a:p>
            <a:pPr marL="742950" lvl="1" indent="-285750" algn="l">
              <a:buFont typeface="+mj-lt"/>
              <a:buAutoNum type="arabicPeriod"/>
            </a:pPr>
            <a:r>
              <a:rPr lang="en-US" sz="1100" b="0" i="0" dirty="0">
                <a:effectLst/>
                <a:latin typeface="+mn-lt"/>
              </a:rPr>
              <a:t>Dropped 660 rows with null values in </a:t>
            </a:r>
            <a:r>
              <a:rPr lang="en-US" sz="1100" b="0" i="0" dirty="0" err="1">
                <a:effectLst/>
                <a:latin typeface="+mn-lt"/>
              </a:rPr>
              <a:t>pub_rec_bankruptcies</a:t>
            </a:r>
            <a:r>
              <a:rPr lang="en-US" sz="1100" b="0" i="0" dirty="0">
                <a:effectLst/>
                <a:latin typeface="+mn-lt"/>
              </a:rPr>
              <a:t> as they couldn't be imputed.</a:t>
            </a:r>
          </a:p>
          <a:p>
            <a:pPr algn="l">
              <a:buFont typeface="+mj-lt"/>
              <a:buAutoNum type="arabicPeriod"/>
            </a:pPr>
            <a:r>
              <a:rPr lang="en-US" sz="1100" b="1" i="0" dirty="0">
                <a:effectLst/>
                <a:latin typeface="+mn-lt"/>
              </a:rPr>
              <a:t>Data Analysis:</a:t>
            </a:r>
            <a:endParaRPr lang="en-US" sz="1100" b="0" i="0" dirty="0">
              <a:effectLst/>
              <a:latin typeface="+mn-lt"/>
            </a:endParaRPr>
          </a:p>
          <a:p>
            <a:pPr marL="742950" lvl="1" indent="-285750" algn="l">
              <a:buFont typeface="+mj-lt"/>
              <a:buAutoNum type="arabicPeriod"/>
            </a:pPr>
            <a:r>
              <a:rPr lang="en-US" sz="1100" b="0" i="0" dirty="0">
                <a:effectLst/>
                <a:latin typeface="+mn-lt"/>
              </a:rPr>
              <a:t>Created a 'default' column based on the '</a:t>
            </a:r>
            <a:r>
              <a:rPr lang="en-US" sz="1100" b="0" i="0" dirty="0" err="1">
                <a:effectLst/>
                <a:latin typeface="+mn-lt"/>
              </a:rPr>
              <a:t>loan_status</a:t>
            </a:r>
            <a:r>
              <a:rPr lang="en-US" sz="1100" b="0" i="0" dirty="0">
                <a:effectLst/>
                <a:latin typeface="+mn-lt"/>
              </a:rPr>
              <a:t>' column.</a:t>
            </a:r>
          </a:p>
          <a:p>
            <a:pPr marL="742950" lvl="1" indent="-285750" algn="l">
              <a:buFont typeface="+mj-lt"/>
              <a:buAutoNum type="arabicPeriod"/>
            </a:pPr>
            <a:r>
              <a:rPr lang="en-US" sz="1100" b="0" i="0" dirty="0">
                <a:effectLst/>
                <a:latin typeface="+mn-lt"/>
              </a:rPr>
              <a:t>Created '</a:t>
            </a:r>
            <a:r>
              <a:rPr lang="en-US" sz="1100" b="0" i="0" dirty="0" err="1">
                <a:effectLst/>
                <a:latin typeface="+mn-lt"/>
              </a:rPr>
              <a:t>issue_year</a:t>
            </a:r>
            <a:r>
              <a:rPr lang="en-US" sz="1100" b="0" i="0" dirty="0">
                <a:effectLst/>
                <a:latin typeface="+mn-lt"/>
              </a:rPr>
              <a:t>' and '</a:t>
            </a:r>
            <a:r>
              <a:rPr lang="en-US" sz="1100" b="0" i="0" dirty="0" err="1">
                <a:effectLst/>
                <a:latin typeface="+mn-lt"/>
              </a:rPr>
              <a:t>issue_month</a:t>
            </a:r>
            <a:r>
              <a:rPr lang="en-US" sz="1100" b="0" i="0" dirty="0">
                <a:effectLst/>
                <a:latin typeface="+mn-lt"/>
              </a:rPr>
              <a:t>' columns.</a:t>
            </a:r>
          </a:p>
          <a:p>
            <a:pPr marL="742950" lvl="1" indent="-285750" algn="l">
              <a:buFont typeface="+mj-lt"/>
              <a:buAutoNum type="arabicPeriod"/>
            </a:pPr>
            <a:r>
              <a:rPr lang="en-US" sz="1100" b="0" i="0" dirty="0">
                <a:effectLst/>
                <a:latin typeface="+mn-lt"/>
              </a:rPr>
              <a:t>Plotted Histogram and Boxplot of the '</a:t>
            </a:r>
            <a:r>
              <a:rPr lang="en-US" sz="1100" b="0" i="0" dirty="0" err="1">
                <a:effectLst/>
                <a:latin typeface="+mn-lt"/>
              </a:rPr>
              <a:t>annual_inc</a:t>
            </a:r>
            <a:r>
              <a:rPr lang="en-US" sz="1100" b="0" i="0" dirty="0">
                <a:effectLst/>
                <a:latin typeface="+mn-lt"/>
              </a:rPr>
              <a:t>' column.</a:t>
            </a:r>
          </a:p>
          <a:p>
            <a:pPr marL="742950" lvl="1" indent="-285750" algn="l">
              <a:buFont typeface="+mj-lt"/>
              <a:buAutoNum type="arabicPeriod"/>
            </a:pPr>
            <a:r>
              <a:rPr lang="en-US" sz="1100" b="0" i="0" dirty="0">
                <a:effectLst/>
                <a:latin typeface="+mn-lt"/>
              </a:rPr>
              <a:t>Divided values into '</a:t>
            </a:r>
            <a:r>
              <a:rPr lang="en-US" sz="1100" b="0" i="0" dirty="0" err="1">
                <a:effectLst/>
                <a:latin typeface="+mn-lt"/>
              </a:rPr>
              <a:t>low_inc</a:t>
            </a:r>
            <a:r>
              <a:rPr lang="en-US" sz="1100" b="0" i="0" dirty="0">
                <a:effectLst/>
                <a:latin typeface="+mn-lt"/>
              </a:rPr>
              <a:t>', '</a:t>
            </a:r>
            <a:r>
              <a:rPr lang="en-US" sz="1100" b="0" i="0" dirty="0" err="1">
                <a:effectLst/>
                <a:latin typeface="+mn-lt"/>
              </a:rPr>
              <a:t>mid_inc</a:t>
            </a:r>
            <a:r>
              <a:rPr lang="en-US" sz="1100" b="0" i="0" dirty="0">
                <a:effectLst/>
                <a:latin typeface="+mn-lt"/>
              </a:rPr>
              <a:t>', and '</a:t>
            </a:r>
            <a:r>
              <a:rPr lang="en-US" sz="1100" b="0" i="0" dirty="0" err="1">
                <a:effectLst/>
                <a:latin typeface="+mn-lt"/>
              </a:rPr>
              <a:t>high_inc</a:t>
            </a:r>
            <a:r>
              <a:rPr lang="en-US" sz="1100" b="0" i="0" dirty="0">
                <a:effectLst/>
                <a:latin typeface="+mn-lt"/>
              </a:rPr>
              <a:t>' categories based on '</a:t>
            </a:r>
            <a:r>
              <a:rPr lang="en-US" sz="1100" b="0" i="0" dirty="0" err="1">
                <a:effectLst/>
                <a:latin typeface="+mn-lt"/>
              </a:rPr>
              <a:t>annual_inc</a:t>
            </a:r>
            <a:r>
              <a:rPr lang="en-US" sz="1100" b="0" i="0" dirty="0">
                <a:effectLst/>
                <a:latin typeface="+mn-lt"/>
              </a:rPr>
              <a:t>'</a:t>
            </a:r>
          </a:p>
          <a:p>
            <a:endParaRPr lang="en-IN" sz="1100" dirty="0">
              <a:latin typeface="+mn-lt"/>
            </a:endParaRPr>
          </a:p>
        </p:txBody>
      </p:sp>
    </p:spTree>
    <p:extLst>
      <p:ext uri="{BB962C8B-B14F-4D97-AF65-F5344CB8AC3E}">
        <p14:creationId xmlns:p14="http://schemas.microsoft.com/office/powerpoint/2010/main" val="130298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1472" y="640080"/>
            <a:ext cx="7218814" cy="856138"/>
          </a:xfrm>
        </p:spPr>
        <p:txBody>
          <a:bodyPr>
            <a:normAutofit/>
          </a:bodyPr>
          <a:lstStyle/>
          <a:p>
            <a:pPr algn="l"/>
            <a:r>
              <a:rPr lang="en-US" sz="3200" b="0" i="0" dirty="0">
                <a:solidFill>
                  <a:srgbClr val="13343B"/>
                </a:solidFill>
                <a:effectLst/>
                <a:latin typeface="+mj-lt"/>
              </a:rPr>
              <a:t>Univariate Analysis</a:t>
            </a:r>
          </a:p>
        </p:txBody>
      </p:sp>
      <p:sp>
        <p:nvSpPr>
          <p:cNvPr id="3" name="Content Placeholder 2"/>
          <p:cNvSpPr>
            <a:spLocks noGrp="1"/>
          </p:cNvSpPr>
          <p:nvPr>
            <p:ph idx="1"/>
          </p:nvPr>
        </p:nvSpPr>
        <p:spPr/>
        <p:txBody>
          <a:bodyPr>
            <a:normAutofit/>
          </a:bodyPr>
          <a:lstStyle/>
          <a:p>
            <a:pPr marL="0" indent="0">
              <a:buNone/>
            </a:pPr>
            <a:r>
              <a:rPr lang="en-US" sz="1100" b="0" i="0" dirty="0">
                <a:effectLst/>
                <a:latin typeface="+mn-lt"/>
              </a:rPr>
              <a:t>Univariate analysis will be performed on the individual variables to understand their distributions, central tendencies, and other characteristics. This analysis will help identify potential driver variables that may influence loan default.</a:t>
            </a:r>
          </a:p>
          <a:p>
            <a:pPr algn="l">
              <a:buFont typeface="+mj-lt"/>
              <a:buAutoNum type="arabicPeriod"/>
            </a:pPr>
            <a:r>
              <a:rPr lang="en-US" sz="1100" b="1" i="0" dirty="0">
                <a:effectLst/>
                <a:latin typeface="+mn-lt"/>
              </a:rPr>
              <a:t>Low Annual Salaries:</a:t>
            </a:r>
            <a:r>
              <a:rPr lang="en-US" sz="1100" b="0" i="0" dirty="0">
                <a:effectLst/>
                <a:latin typeface="+mn-lt"/>
              </a:rPr>
              <a:t> Exercise caution when lending to individuals earning less than $40,000 annually. Implement rigorous income verification and assess repayment capacity thoroughly for applicants in this income bracket.</a:t>
            </a:r>
          </a:p>
          <a:p>
            <a:pPr algn="l">
              <a:buFont typeface="+mj-lt"/>
              <a:buAutoNum type="arabicPeriod"/>
            </a:pPr>
            <a:r>
              <a:rPr lang="en-US" sz="1100" b="1" i="0" dirty="0">
                <a:effectLst/>
                <a:latin typeface="+mn-lt"/>
              </a:rPr>
              <a:t>Interest Rates:</a:t>
            </a:r>
            <a:r>
              <a:rPr lang="en-US" sz="1100" b="0" i="0" dirty="0">
                <a:effectLst/>
                <a:latin typeface="+mn-lt"/>
              </a:rPr>
              <a:t> A significant portion of defaulted loans had interest rates between 13% to 17%. Consider offering loans at lower interest rates when possible to reduce the risk of default.</a:t>
            </a:r>
          </a:p>
          <a:p>
            <a:pPr algn="l">
              <a:buFont typeface="+mj-lt"/>
              <a:buAutoNum type="arabicPeriod"/>
            </a:pPr>
            <a:r>
              <a:rPr lang="en-US" sz="1100" b="1" i="0" dirty="0">
                <a:effectLst/>
                <a:latin typeface="+mn-lt"/>
              </a:rPr>
              <a:t>Higher Loan Amounts:</a:t>
            </a:r>
            <a:r>
              <a:rPr lang="en-US" sz="1100" b="0" i="0" dirty="0">
                <a:effectLst/>
                <a:latin typeface="+mn-lt"/>
              </a:rPr>
              <a:t> Evaluate applicants seeking loan amounts of $15,000 and above carefully. Ensure strong credit history and repayment capability for larger loans.</a:t>
            </a:r>
          </a:p>
          <a:p>
            <a:pPr algn="l">
              <a:buFont typeface="+mj-lt"/>
              <a:buAutoNum type="arabicPeriod"/>
            </a:pPr>
            <a:r>
              <a:rPr lang="en-US" sz="1100" b="1" i="0" dirty="0">
                <a:effectLst/>
                <a:latin typeface="+mn-lt"/>
              </a:rPr>
              <a:t>Funded Amounts:</a:t>
            </a:r>
            <a:r>
              <a:rPr lang="en-US" sz="1100" b="0" i="0" dirty="0">
                <a:effectLst/>
                <a:latin typeface="+mn-lt"/>
              </a:rPr>
              <a:t> Align funded amounts with the borrower's financial capacity. Conduct thorough credit assessments for larger loan requests to mitigate risk.</a:t>
            </a:r>
          </a:p>
          <a:p>
            <a:pPr algn="l">
              <a:buFont typeface="+mj-lt"/>
              <a:buAutoNum type="arabicPeriod"/>
            </a:pPr>
            <a:r>
              <a:rPr lang="en-US" sz="1100" b="1" i="0" dirty="0">
                <a:effectLst/>
                <a:latin typeface="+mn-lt"/>
              </a:rPr>
              <a:t>Debt-to-Income Ratios:</a:t>
            </a:r>
            <a:r>
              <a:rPr lang="en-US" sz="1100" b="0" i="0" dirty="0">
                <a:effectLst/>
                <a:latin typeface="+mn-lt"/>
              </a:rPr>
              <a:t> Implement strict debt-to-income ratio requirements to prevent lending to individuals with unsustainable levels of debt relative to their income.</a:t>
            </a:r>
          </a:p>
          <a:p>
            <a:pPr algn="l">
              <a:buFont typeface="+mj-lt"/>
              <a:buAutoNum type="arabicPeriod"/>
            </a:pPr>
            <a:r>
              <a:rPr lang="en-US" sz="1100" b="1" i="0" dirty="0">
                <a:effectLst/>
                <a:latin typeface="+mn-lt"/>
              </a:rPr>
              <a:t>Monthly Installments:</a:t>
            </a:r>
            <a:r>
              <a:rPr lang="en-US" sz="1100" b="0" i="0" dirty="0">
                <a:effectLst/>
                <a:latin typeface="+mn-lt"/>
              </a:rPr>
              <a:t> Monitor and assess applicants with monthly installment amounts between $160 to $440 closely to mitigate the risk of loan defaults.</a:t>
            </a:r>
          </a:p>
          <a:p>
            <a:endParaRPr lang="en-US" sz="1100" b="0" i="0" dirty="0">
              <a:effectLst/>
              <a:latin typeface="+mn-lt"/>
            </a:endParaRPr>
          </a:p>
        </p:txBody>
      </p:sp>
      <p:pic>
        <p:nvPicPr>
          <p:cNvPr id="4" name="Picture 3">
            <a:extLst>
              <a:ext uri="{FF2B5EF4-FFF2-40B4-BE49-F238E27FC236}">
                <a16:creationId xmlns:a16="http://schemas.microsoft.com/office/drawing/2014/main" id="{07C606E5-1B59-8CCC-9343-8F40FB02F97A}"/>
              </a:ext>
            </a:extLst>
          </p:cNvPr>
          <p:cNvPicPr>
            <a:picLocks noChangeAspect="1"/>
          </p:cNvPicPr>
          <p:nvPr/>
        </p:nvPicPr>
        <p:blipFill>
          <a:blip r:embed="rId2"/>
          <a:stretch>
            <a:fillRect/>
          </a:stretch>
        </p:blipFill>
        <p:spPr>
          <a:xfrm>
            <a:off x="3727565" y="4139922"/>
            <a:ext cx="4369592" cy="2606167"/>
          </a:xfrm>
          <a:prstGeom prst="rect">
            <a:avLst/>
          </a:prstGeom>
        </p:spPr>
      </p:pic>
    </p:spTree>
    <p:extLst>
      <p:ext uri="{BB962C8B-B14F-4D97-AF65-F5344CB8AC3E}">
        <p14:creationId xmlns:p14="http://schemas.microsoft.com/office/powerpoint/2010/main" val="10613568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2093</Words>
  <Application>Microsoft Office PowerPoint</Application>
  <PresentationFormat>Widescreen</PresentationFormat>
  <Paragraphs>160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var(--font-fk-grotesk)</vt:lpstr>
      <vt:lpstr>Office Theme</vt:lpstr>
      <vt:lpstr>Lending Club Case Study</vt:lpstr>
      <vt:lpstr>Contents</vt:lpstr>
      <vt:lpstr>Problem Statement</vt:lpstr>
      <vt:lpstr>Problem Statement</vt:lpstr>
      <vt:lpstr>Data Description</vt:lpstr>
      <vt:lpstr> Data Understanding </vt:lpstr>
      <vt:lpstr> Data Understanding </vt:lpstr>
      <vt:lpstr> Data Cleaning and Manipulation </vt:lpstr>
      <vt:lpstr>Univariate Analysis</vt:lpstr>
      <vt:lpstr>Univariate Analysis</vt:lpstr>
      <vt:lpstr>Bivariate Analysis</vt:lpstr>
      <vt:lpstr>Multivariate Analysis</vt:lpstr>
      <vt:lpstr>Correlation analysis </vt:lpstr>
      <vt:lpstr>Suggestions</vt:lpstr>
      <vt:lpstr>References &amp; Useful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Samuel Kolli</dc:creator>
  <cp:lastModifiedBy>Samuel Kolli</cp:lastModifiedBy>
  <cp:revision>2</cp:revision>
  <dcterms:created xsi:type="dcterms:W3CDTF">2024-05-08T16:15:49Z</dcterms:created>
  <dcterms:modified xsi:type="dcterms:W3CDTF">2024-05-08T19:53:51Z</dcterms:modified>
</cp:coreProperties>
</file>