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4"/>
  </p:sldMasterIdLst>
  <p:notesMasterIdLst>
    <p:notesMasterId r:id="rId31"/>
  </p:notesMasterIdLst>
  <p:sldIdLst>
    <p:sldId id="256" r:id="rId5"/>
    <p:sldId id="257" r:id="rId6"/>
    <p:sldId id="291" r:id="rId7"/>
    <p:sldId id="292" r:id="rId8"/>
    <p:sldId id="263" r:id="rId9"/>
    <p:sldId id="264" r:id="rId10"/>
    <p:sldId id="293" r:id="rId11"/>
    <p:sldId id="295" r:id="rId12"/>
    <p:sldId id="266" r:id="rId13"/>
    <p:sldId id="296" r:id="rId14"/>
    <p:sldId id="297" r:id="rId15"/>
    <p:sldId id="298" r:id="rId16"/>
    <p:sldId id="267" r:id="rId17"/>
    <p:sldId id="299" r:id="rId18"/>
    <p:sldId id="300" r:id="rId19"/>
    <p:sldId id="301" r:id="rId20"/>
    <p:sldId id="303" r:id="rId21"/>
    <p:sldId id="304" r:id="rId22"/>
    <p:sldId id="306" r:id="rId23"/>
    <p:sldId id="305" r:id="rId24"/>
    <p:sldId id="268" r:id="rId25"/>
    <p:sldId id="307" r:id="rId26"/>
    <p:sldId id="309" r:id="rId27"/>
    <p:sldId id="310" r:id="rId28"/>
    <p:sldId id="311" r:id="rId29"/>
    <p:sldId id="270" r:id="rId30"/>
  </p:sldIdLst>
  <p:sldSz cx="9144000" cy="5143500" type="screen16x9"/>
  <p:notesSz cx="6858000" cy="9144000"/>
  <p:embeddedFontLst>
    <p:embeddedFont>
      <p:font typeface="Be Vietnam Pro" panose="020B0604020202020204" charset="0"/>
      <p:regular r:id="rId32"/>
      <p:bold r:id="rId33"/>
      <p:italic r:id="rId34"/>
      <p:boldItalic r:id="rId35"/>
    </p:embeddedFont>
    <p:embeddedFont>
      <p:font typeface="Manrope" panose="020B0604020202020204" charset="0"/>
      <p:regular r:id="rId36"/>
      <p:bold r:id="rId37"/>
    </p:embeddedFont>
    <p:embeddedFont>
      <p:font typeface="Manrope Medium" panose="020B0604020202020204" charset="0"/>
      <p:regular r:id="rId38"/>
      <p:bold r:id="rId39"/>
    </p:embeddedFont>
    <p:embeddedFont>
      <p:font typeface="McLaren" panose="020B0604020202020204" charset="0"/>
      <p:regular r:id="rId40"/>
    </p:embeddedFont>
    <p:embeddedFont>
      <p:font typeface="Nunito Light" panose="020B0604020202020204" charset="0"/>
      <p:regular r:id="rId41"/>
      <p: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C5DF5-F921-A1AA-21C1-9CB71AE3A6E5}" v="49" dt="2023-06-24T07:37:58.873"/>
    <p1510:client id="{2762F253-72D4-6B04-5D36-107EA31453FC}" v="20" dt="2023-06-22T17:22:36.274"/>
    <p1510:client id="{F20B9AEF-3EAB-40FB-BA80-4178312B687D}" vWet="4" dt="2023-06-24T07:10:57.021"/>
  </p1510:revLst>
</p1510:revInfo>
</file>

<file path=ppt/tableStyles.xml><?xml version="1.0" encoding="utf-8"?>
<a:tblStyleLst xmlns:a="http://schemas.openxmlformats.org/drawingml/2006/main" def="{7A10F187-DE80-4C85-BBFC-5D9A0CE268A8}">
  <a:tblStyle styleId="{7A10F187-DE80-4C85-BBFC-5D9A0CE268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8.fntdata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4.fntdata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font" Target="fonts/font1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Tan Joo Woon" userId="3f8fc95b-69a3-4baa-8b8d-74a781746c22" providerId="ADAL" clId="{9C56D26F-3D97-470B-A230-FEA9BB6071AE}"/>
    <pc:docChg chg="delSld">
      <pc:chgData name="Samuel Tan Joo Woon" userId="3f8fc95b-69a3-4baa-8b8d-74a781746c22" providerId="ADAL" clId="{9C56D26F-3D97-470B-A230-FEA9BB6071AE}" dt="2023-06-23T04:07:56.968" v="1" actId="47"/>
      <pc:docMkLst>
        <pc:docMk/>
      </pc:docMkLst>
      <pc:sldChg chg="del">
        <pc:chgData name="Samuel Tan Joo Woon" userId="3f8fc95b-69a3-4baa-8b8d-74a781746c22" providerId="ADAL" clId="{9C56D26F-3D97-470B-A230-FEA9BB6071AE}" dt="2023-06-23T04:07:56.968" v="1" actId="47"/>
        <pc:sldMkLst>
          <pc:docMk/>
          <pc:sldMk cId="2593097846" sldId="294"/>
        </pc:sldMkLst>
      </pc:sldChg>
      <pc:sldChg chg="del">
        <pc:chgData name="Samuel Tan Joo Woon" userId="3f8fc95b-69a3-4baa-8b8d-74a781746c22" providerId="ADAL" clId="{9C56D26F-3D97-470B-A230-FEA9BB6071AE}" dt="2023-06-23T03:59:45.155" v="0" actId="47"/>
        <pc:sldMkLst>
          <pc:docMk/>
          <pc:sldMk cId="3610542768" sldId="308"/>
        </pc:sldMkLst>
      </pc:sldChg>
    </pc:docChg>
  </pc:docChgLst>
  <pc:docChgLst>
    <pc:chgData name="Lee Tse Lyn" userId="S::22050480@siswa365.um.edu.my::628b3654-f1be-4579-93d7-bae22a3e22f3" providerId="AD" clId="Web-{043C5DF5-F921-A1AA-21C1-9CB71AE3A6E5}"/>
    <pc:docChg chg="modSld">
      <pc:chgData name="Lee Tse Lyn" userId="S::22050480@siswa365.um.edu.my::628b3654-f1be-4579-93d7-bae22a3e22f3" providerId="AD" clId="Web-{043C5DF5-F921-A1AA-21C1-9CB71AE3A6E5}" dt="2023-06-24T07:37:57.233" v="45" actId="20577"/>
      <pc:docMkLst>
        <pc:docMk/>
      </pc:docMkLst>
      <pc:sldChg chg="addSp delSp modSp">
        <pc:chgData name="Lee Tse Lyn" userId="S::22050480@siswa365.um.edu.my::628b3654-f1be-4579-93d7-bae22a3e22f3" providerId="AD" clId="Web-{043C5DF5-F921-A1AA-21C1-9CB71AE3A6E5}" dt="2023-06-24T07:37:57.233" v="45" actId="20577"/>
        <pc:sldMkLst>
          <pc:docMk/>
          <pc:sldMk cId="0" sldId="256"/>
        </pc:sldMkLst>
        <pc:spChg chg="add mod">
          <ac:chgData name="Lee Tse Lyn" userId="S::22050480@siswa365.um.edu.my::628b3654-f1be-4579-93d7-bae22a3e22f3" providerId="AD" clId="Web-{043C5DF5-F921-A1AA-21C1-9CB71AE3A6E5}" dt="2023-06-24T07:07:47.425" v="23" actId="1076"/>
          <ac:spMkLst>
            <pc:docMk/>
            <pc:sldMk cId="0" sldId="256"/>
            <ac:spMk id="3" creationId="{12AF7BAC-B0F2-AC5C-EB67-53D74B772456}"/>
          </ac:spMkLst>
        </pc:spChg>
        <pc:spChg chg="add mod">
          <ac:chgData name="Lee Tse Lyn" userId="S::22050480@siswa365.um.edu.my::628b3654-f1be-4579-93d7-bae22a3e22f3" providerId="AD" clId="Web-{043C5DF5-F921-A1AA-21C1-9CB71AE3A6E5}" dt="2023-06-24T07:07:47.441" v="24" actId="1076"/>
          <ac:spMkLst>
            <pc:docMk/>
            <pc:sldMk cId="0" sldId="256"/>
            <ac:spMk id="5" creationId="{B85A715B-8506-8E00-2652-DE456A992800}"/>
          </ac:spMkLst>
        </pc:spChg>
        <pc:spChg chg="add mod">
          <ac:chgData name="Lee Tse Lyn" userId="S::22050480@siswa365.um.edu.my::628b3654-f1be-4579-93d7-bae22a3e22f3" providerId="AD" clId="Web-{043C5DF5-F921-A1AA-21C1-9CB71AE3A6E5}" dt="2023-06-24T07:07:47.456" v="25" actId="1076"/>
          <ac:spMkLst>
            <pc:docMk/>
            <pc:sldMk cId="0" sldId="256"/>
            <ac:spMk id="7" creationId="{D9929A7A-AF97-6C77-0149-01B5E96799DB}"/>
          </ac:spMkLst>
        </pc:spChg>
        <pc:spChg chg="add mod">
          <ac:chgData name="Lee Tse Lyn" userId="S::22050480@siswa365.um.edu.my::628b3654-f1be-4579-93d7-bae22a3e22f3" providerId="AD" clId="Web-{043C5DF5-F921-A1AA-21C1-9CB71AE3A6E5}" dt="2023-06-24T07:07:47.472" v="26" actId="1076"/>
          <ac:spMkLst>
            <pc:docMk/>
            <pc:sldMk cId="0" sldId="256"/>
            <ac:spMk id="9" creationId="{E8B83F47-ADF2-86CC-2713-1A439CF18F18}"/>
          </ac:spMkLst>
        </pc:spChg>
        <pc:spChg chg="add mod">
          <ac:chgData name="Lee Tse Lyn" userId="S::22050480@siswa365.um.edu.my::628b3654-f1be-4579-93d7-bae22a3e22f3" providerId="AD" clId="Web-{043C5DF5-F921-A1AA-21C1-9CB71AE3A6E5}" dt="2023-06-24T07:07:47.503" v="27" actId="1076"/>
          <ac:spMkLst>
            <pc:docMk/>
            <pc:sldMk cId="0" sldId="256"/>
            <ac:spMk id="11" creationId="{6F64669A-EE96-5257-88BB-AE9570417384}"/>
          </ac:spMkLst>
        </pc:spChg>
        <pc:spChg chg="add mod">
          <ac:chgData name="Lee Tse Lyn" userId="S::22050480@siswa365.um.edu.my::628b3654-f1be-4579-93d7-bae22a3e22f3" providerId="AD" clId="Web-{043C5DF5-F921-A1AA-21C1-9CB71AE3A6E5}" dt="2023-06-24T07:07:47.519" v="28" actId="1076"/>
          <ac:spMkLst>
            <pc:docMk/>
            <pc:sldMk cId="0" sldId="256"/>
            <ac:spMk id="13" creationId="{78E86C53-4F4D-D910-ECC5-BD4B413FDFB7}"/>
          </ac:spMkLst>
        </pc:spChg>
        <pc:spChg chg="add mod">
          <ac:chgData name="Lee Tse Lyn" userId="S::22050480@siswa365.um.edu.my::628b3654-f1be-4579-93d7-bae22a3e22f3" providerId="AD" clId="Web-{043C5DF5-F921-A1AA-21C1-9CB71AE3A6E5}" dt="2023-06-24T07:07:47.534" v="29" actId="1076"/>
          <ac:spMkLst>
            <pc:docMk/>
            <pc:sldMk cId="0" sldId="256"/>
            <ac:spMk id="17" creationId="{44F2E6EE-BE49-18CF-5F6C-F9BFAE7189CF}"/>
          </ac:spMkLst>
        </pc:spChg>
        <pc:spChg chg="mod">
          <ac:chgData name="Lee Tse Lyn" userId="S::22050480@siswa365.um.edu.my::628b3654-f1be-4579-93d7-bae22a3e22f3" providerId="AD" clId="Web-{043C5DF5-F921-A1AA-21C1-9CB71AE3A6E5}" dt="2023-06-24T07:37:57.233" v="45" actId="20577"/>
          <ac:spMkLst>
            <pc:docMk/>
            <pc:sldMk cId="0" sldId="256"/>
            <ac:spMk id="25" creationId="{11CBACA9-8B91-AFF7-E96C-A33F0BCE3E66}"/>
          </ac:spMkLst>
        </pc:spChg>
        <pc:spChg chg="del">
          <ac:chgData name="Lee Tse Lyn" userId="S::22050480@siswa365.um.edu.my::628b3654-f1be-4579-93d7-bae22a3e22f3" providerId="AD" clId="Web-{043C5DF5-F921-A1AA-21C1-9CB71AE3A6E5}" dt="2023-06-24T07:07:40.972" v="15"/>
          <ac:spMkLst>
            <pc:docMk/>
            <pc:sldMk cId="0" sldId="256"/>
            <ac:spMk id="123" creationId="{00000000-0000-0000-0000-000000000000}"/>
          </ac:spMkLst>
        </pc:spChg>
        <pc:spChg chg="del">
          <ac:chgData name="Lee Tse Lyn" userId="S::22050480@siswa365.um.edu.my::628b3654-f1be-4579-93d7-bae22a3e22f3" providerId="AD" clId="Web-{043C5DF5-F921-A1AA-21C1-9CB71AE3A6E5}" dt="2023-06-24T07:07:40.972" v="14"/>
          <ac:spMkLst>
            <pc:docMk/>
            <pc:sldMk cId="0" sldId="256"/>
            <ac:spMk id="124" creationId="{00000000-0000-0000-0000-000000000000}"/>
          </ac:spMkLst>
        </pc:spChg>
        <pc:spChg chg="del">
          <ac:chgData name="Lee Tse Lyn" userId="S::22050480@siswa365.um.edu.my::628b3654-f1be-4579-93d7-bae22a3e22f3" providerId="AD" clId="Web-{043C5DF5-F921-A1AA-21C1-9CB71AE3A6E5}" dt="2023-06-24T07:07:40.972" v="13"/>
          <ac:spMkLst>
            <pc:docMk/>
            <pc:sldMk cId="0" sldId="256"/>
            <ac:spMk id="125" creationId="{00000000-0000-0000-0000-000000000000}"/>
          </ac:spMkLst>
        </pc:spChg>
        <pc:spChg chg="del">
          <ac:chgData name="Lee Tse Lyn" userId="S::22050480@siswa365.um.edu.my::628b3654-f1be-4579-93d7-bae22a3e22f3" providerId="AD" clId="Web-{043C5DF5-F921-A1AA-21C1-9CB71AE3A6E5}" dt="2023-06-24T07:07:40.972" v="12"/>
          <ac:spMkLst>
            <pc:docMk/>
            <pc:sldMk cId="0" sldId="256"/>
            <ac:spMk id="126" creationId="{00000000-0000-0000-0000-000000000000}"/>
          </ac:spMkLst>
        </pc:spChg>
        <pc:spChg chg="del">
          <ac:chgData name="Lee Tse Lyn" userId="S::22050480@siswa365.um.edu.my::628b3654-f1be-4579-93d7-bae22a3e22f3" providerId="AD" clId="Web-{043C5DF5-F921-A1AA-21C1-9CB71AE3A6E5}" dt="2023-06-24T07:07:40.972" v="11"/>
          <ac:spMkLst>
            <pc:docMk/>
            <pc:sldMk cId="0" sldId="256"/>
            <ac:spMk id="127" creationId="{00000000-0000-0000-0000-000000000000}"/>
          </ac:spMkLst>
        </pc:spChg>
        <pc:spChg chg="del">
          <ac:chgData name="Lee Tse Lyn" userId="S::22050480@siswa365.um.edu.my::628b3654-f1be-4579-93d7-bae22a3e22f3" providerId="AD" clId="Web-{043C5DF5-F921-A1AA-21C1-9CB71AE3A6E5}" dt="2023-06-24T07:07:40.972" v="10"/>
          <ac:spMkLst>
            <pc:docMk/>
            <pc:sldMk cId="0" sldId="256"/>
            <ac:spMk id="128" creationId="{00000000-0000-0000-0000-000000000000}"/>
          </ac:spMkLst>
        </pc:spChg>
        <pc:spChg chg="del">
          <ac:chgData name="Lee Tse Lyn" userId="S::22050480@siswa365.um.edu.my::628b3654-f1be-4579-93d7-bae22a3e22f3" providerId="AD" clId="Web-{043C5DF5-F921-A1AA-21C1-9CB71AE3A6E5}" dt="2023-06-24T07:07:40.972" v="9"/>
          <ac:spMkLst>
            <pc:docMk/>
            <pc:sldMk cId="0" sldId="256"/>
            <ac:spMk id="129" creationId="{00000000-0000-0000-0000-000000000000}"/>
          </ac:spMkLst>
        </pc:spChg>
        <pc:spChg chg="del">
          <ac:chgData name="Lee Tse Lyn" userId="S::22050480@siswa365.um.edu.my::628b3654-f1be-4579-93d7-bae22a3e22f3" providerId="AD" clId="Web-{043C5DF5-F921-A1AA-21C1-9CB71AE3A6E5}" dt="2023-06-24T07:07:40.972" v="8"/>
          <ac:spMkLst>
            <pc:docMk/>
            <pc:sldMk cId="0" sldId="256"/>
            <ac:spMk id="130" creationId="{00000000-0000-0000-0000-000000000000}"/>
          </ac:spMkLst>
        </pc:spChg>
      </pc:sldChg>
      <pc:sldChg chg="modSp">
        <pc:chgData name="Lee Tse Lyn" userId="S::22050480@siswa365.um.edu.my::628b3654-f1be-4579-93d7-bae22a3e22f3" providerId="AD" clId="Web-{043C5DF5-F921-A1AA-21C1-9CB71AE3A6E5}" dt="2023-06-24T07:00:43.226" v="7" actId="20577"/>
        <pc:sldMkLst>
          <pc:docMk/>
          <pc:sldMk cId="0" sldId="268"/>
        </pc:sldMkLst>
        <pc:spChg chg="mod">
          <ac:chgData name="Lee Tse Lyn" userId="S::22050480@siswa365.um.edu.my::628b3654-f1be-4579-93d7-bae22a3e22f3" providerId="AD" clId="Web-{043C5DF5-F921-A1AA-21C1-9CB71AE3A6E5}" dt="2023-06-24T07:00:43.226" v="7" actId="20577"/>
          <ac:spMkLst>
            <pc:docMk/>
            <pc:sldMk cId="0" sldId="268"/>
            <ac:spMk id="485" creationId="{00000000-0000-0000-0000-000000000000}"/>
          </ac:spMkLst>
        </pc:spChg>
      </pc:sldChg>
      <pc:sldChg chg="modSp">
        <pc:chgData name="Lee Tse Lyn" userId="S::22050480@siswa365.um.edu.my::628b3654-f1be-4579-93d7-bae22a3e22f3" providerId="AD" clId="Web-{043C5DF5-F921-A1AA-21C1-9CB71AE3A6E5}" dt="2023-06-24T07:34:22.007" v="42" actId="20577"/>
        <pc:sldMkLst>
          <pc:docMk/>
          <pc:sldMk cId="1180584332" sldId="309"/>
        </pc:sldMkLst>
        <pc:spChg chg="mod">
          <ac:chgData name="Lee Tse Lyn" userId="S::22050480@siswa365.um.edu.my::628b3654-f1be-4579-93d7-bae22a3e22f3" providerId="AD" clId="Web-{043C5DF5-F921-A1AA-21C1-9CB71AE3A6E5}" dt="2023-06-24T07:34:22.007" v="42" actId="20577"/>
          <ac:spMkLst>
            <pc:docMk/>
            <pc:sldMk cId="1180584332" sldId="309"/>
            <ac:spMk id="485" creationId="{00000000-0000-0000-0000-000000000000}"/>
          </ac:spMkLst>
        </pc:spChg>
      </pc:sldChg>
      <pc:sldChg chg="modSp">
        <pc:chgData name="Lee Tse Lyn" userId="S::22050480@siswa365.um.edu.my::628b3654-f1be-4579-93d7-bae22a3e22f3" providerId="AD" clId="Web-{043C5DF5-F921-A1AA-21C1-9CB71AE3A6E5}" dt="2023-06-24T07:36:44.433" v="44" actId="1076"/>
        <pc:sldMkLst>
          <pc:docMk/>
          <pc:sldMk cId="3373321787" sldId="311"/>
        </pc:sldMkLst>
        <pc:spChg chg="mod">
          <ac:chgData name="Lee Tse Lyn" userId="S::22050480@siswa365.um.edu.my::628b3654-f1be-4579-93d7-bae22a3e22f3" providerId="AD" clId="Web-{043C5DF5-F921-A1AA-21C1-9CB71AE3A6E5}" dt="2023-06-24T07:36:44.433" v="44" actId="1076"/>
          <ac:spMkLst>
            <pc:docMk/>
            <pc:sldMk cId="3373321787" sldId="311"/>
            <ac:spMk id="485" creationId="{00000000-0000-0000-0000-000000000000}"/>
          </ac:spMkLst>
        </pc:spChg>
        <pc:spChg chg="mod">
          <ac:chgData name="Lee Tse Lyn" userId="S::22050480@siswa365.um.edu.my::628b3654-f1be-4579-93d7-bae22a3e22f3" providerId="AD" clId="Web-{043C5DF5-F921-A1AA-21C1-9CB71AE3A6E5}" dt="2023-06-24T07:36:41.511" v="43" actId="1076"/>
          <ac:spMkLst>
            <pc:docMk/>
            <pc:sldMk cId="3373321787" sldId="311"/>
            <ac:spMk id="486" creationId="{00000000-0000-0000-0000-000000000000}"/>
          </ac:spMkLst>
        </pc:spChg>
      </pc:sldChg>
    </pc:docChg>
  </pc:docChgLst>
  <pc:docChgLst>
    <pc:chgData name="Lee Tse Lyn" userId="S::22050480@siswa365.um.edu.my::628b3654-f1be-4579-93d7-bae22a3e22f3" providerId="AD" clId="Web-{2762F253-72D4-6B04-5D36-107EA31453FC}"/>
    <pc:docChg chg="modSld">
      <pc:chgData name="Lee Tse Lyn" userId="S::22050480@siswa365.um.edu.my::628b3654-f1be-4579-93d7-bae22a3e22f3" providerId="AD" clId="Web-{2762F253-72D4-6B04-5D36-107EA31453FC}" dt="2023-06-22T17:22:35.649" v="12" actId="20577"/>
      <pc:docMkLst>
        <pc:docMk/>
      </pc:docMkLst>
      <pc:sldChg chg="modSp">
        <pc:chgData name="Lee Tse Lyn" userId="S::22050480@siswa365.um.edu.my::628b3654-f1be-4579-93d7-bae22a3e22f3" providerId="AD" clId="Web-{2762F253-72D4-6B04-5D36-107EA31453FC}" dt="2023-06-22T17:22:35.649" v="12" actId="20577"/>
        <pc:sldMkLst>
          <pc:docMk/>
          <pc:sldMk cId="2045460304" sldId="306"/>
        </pc:sldMkLst>
        <pc:spChg chg="mod">
          <ac:chgData name="Lee Tse Lyn" userId="S::22050480@siswa365.um.edu.my::628b3654-f1be-4579-93d7-bae22a3e22f3" providerId="AD" clId="Web-{2762F253-72D4-6B04-5D36-107EA31453FC}" dt="2023-06-22T17:22:07.852" v="0"/>
          <ac:spMkLst>
            <pc:docMk/>
            <pc:sldMk cId="2045460304" sldId="306"/>
            <ac:spMk id="10" creationId="{DAC44DF1-9C2C-0C8F-9DC4-BA46E6C41A01}"/>
          </ac:spMkLst>
        </pc:spChg>
        <pc:spChg chg="mod">
          <ac:chgData name="Lee Tse Lyn" userId="S::22050480@siswa365.um.edu.my::628b3654-f1be-4579-93d7-bae22a3e22f3" providerId="AD" clId="Web-{2762F253-72D4-6B04-5D36-107EA31453FC}" dt="2023-06-22T17:22:35.649" v="12" actId="20577"/>
          <ac:spMkLst>
            <pc:docMk/>
            <pc:sldMk cId="2045460304" sldId="306"/>
            <ac:spMk id="12" creationId="{093A70BE-ADFE-6CB2-AC04-F8DD411178C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a818a6b0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a818a6b0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1b706bd00b_2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1b706bd00b_2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439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1b706bd00b_2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1b706bd00b_2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983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1b706bd00b_2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1b706bd00b_2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766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1b706bd00b_2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1b706bd00b_2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1b706bd00b_2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1b706bd00b_2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165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1b706bd00b_2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1b706bd00b_2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18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1b706bd00b_2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1b706bd00b_2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248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1b706bd00b_2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1b706bd00b_2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992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1b706bd00b_2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1b706bd00b_2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173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1b706bd00b_2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1b706bd00b_2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105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1b706bd00b_2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1b706bd00b_2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809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1b706bd00b_2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1b706bd00b_2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1b706bd00b_2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1b706bd00b_2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788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1b706bd00b_2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1b706bd00b_2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69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1b706bd00b_2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1b706bd00b_2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3260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1b706bd00b_2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1b706bd00b_2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3386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394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343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1a56195bd6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1a56195bd6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1a56195bd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1a56195bd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1a56195bd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1a56195bd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404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1a56195bd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1a56195bd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732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1b706bd00b_2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1b706bd00b_2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2072" y="1590375"/>
            <a:ext cx="4066800" cy="16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38347" y="3331838"/>
            <a:ext cx="30741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713225" y="1552200"/>
            <a:ext cx="3860100" cy="30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ctrTitle"/>
          </p:nvPr>
        </p:nvSpPr>
        <p:spPr>
          <a:xfrm>
            <a:off x="713225" y="1029425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4572000" y="1552200"/>
            <a:ext cx="3860100" cy="30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ctrTitle"/>
          </p:nvPr>
        </p:nvSpPr>
        <p:spPr>
          <a:xfrm>
            <a:off x="4572000" y="1029425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>
            <a:off x="325200" y="286425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00" name="Google Shape;100;p20"/>
          <p:cNvSpPr txBox="1">
            <a:spLocks noGrp="1"/>
          </p:cNvSpPr>
          <p:nvPr>
            <p:ph type="ctrTitle"/>
          </p:nvPr>
        </p:nvSpPr>
        <p:spPr>
          <a:xfrm>
            <a:off x="913510" y="1324263"/>
            <a:ext cx="3658500" cy="84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1"/>
          </p:nvPr>
        </p:nvSpPr>
        <p:spPr>
          <a:xfrm>
            <a:off x="913375" y="2243213"/>
            <a:ext cx="3658500" cy="12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4840100" y="2651900"/>
            <a:ext cx="3370500" cy="8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CREDITS: This presentation template was created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including icons by </a:t>
            </a:r>
            <a:r>
              <a:rPr lang="en" sz="1200" b="1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3"/>
              </a:rPr>
              <a:t>Flaticon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and content by </a:t>
            </a:r>
            <a:r>
              <a:rPr lang="en" sz="12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Natalia González</a:t>
            </a:r>
            <a:r>
              <a:rPr lang="en" sz="1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and </a:t>
            </a:r>
            <a:r>
              <a:rPr lang="en" sz="12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Ana Landa</a:t>
            </a:r>
            <a:endParaRPr sz="1200" b="1" u="sng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accen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solidFill>
          <a:schemeClr val="accen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2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9_1_3">
    <p:bg>
      <p:bgPr>
        <a:solidFill>
          <a:schemeClr val="accent4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41440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842797" y="1601375"/>
            <a:ext cx="900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20000" y="31671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905200" y="1824525"/>
            <a:ext cx="5333700" cy="24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2" name="Google Shape;32;p7"/>
          <p:cNvSpPr txBox="1">
            <a:spLocks noGrp="1"/>
          </p:cNvSpPr>
          <p:nvPr>
            <p:ph type="ctrTitle"/>
          </p:nvPr>
        </p:nvSpPr>
        <p:spPr>
          <a:xfrm>
            <a:off x="720975" y="1316325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720975" y="1728675"/>
            <a:ext cx="3860100" cy="24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20000" y="3865100"/>
            <a:ext cx="7704000" cy="7389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rgbClr val="F9F9F9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  <p:sldLayoutId id="2147483662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image" Target="../media/image3.png"/><Relationship Id="rId10" Type="http://schemas.openxmlformats.org/officeDocument/2006/relationships/slide" Target="slide5.xml"/><Relationship Id="rId4" Type="http://schemas.openxmlformats.org/officeDocument/2006/relationships/image" Target="../media/image2.png"/><Relationship Id="rId9" Type="http://schemas.openxmlformats.org/officeDocument/2006/relationships/slide" Target="slide2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6.xml"/><Relationship Id="rId7" Type="http://schemas.openxmlformats.org/officeDocument/2006/relationships/slide" Target="slide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21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6.xml"/><Relationship Id="rId7" Type="http://schemas.openxmlformats.org/officeDocument/2006/relationships/slide" Target="slide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21.xml"/><Relationship Id="rId5" Type="http://schemas.openxmlformats.org/officeDocument/2006/relationships/slide" Target="slide13.xml"/><Relationship Id="rId4" Type="http://schemas.openxmlformats.org/officeDocument/2006/relationships/slide" Target="slide9.xml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6.xml"/><Relationship Id="rId7" Type="http://schemas.openxmlformats.org/officeDocument/2006/relationships/slide" Target="slide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21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21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21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13.xml"/><Relationship Id="rId7" Type="http://schemas.openxmlformats.org/officeDocument/2006/relationships/slide" Target="slide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21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" Target="slide13.xml"/><Relationship Id="rId7" Type="http://schemas.openxmlformats.org/officeDocument/2006/relationships/slide" Target="slide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21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" Target="slide13.xml"/><Relationship Id="rId7" Type="http://schemas.openxmlformats.org/officeDocument/2006/relationships/slide" Target="slide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21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13.xml"/><Relationship Id="rId7" Type="http://schemas.openxmlformats.org/officeDocument/2006/relationships/slide" Target="slide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21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" Target="slide13.xml"/><Relationship Id="rId7" Type="http://schemas.openxmlformats.org/officeDocument/2006/relationships/slide" Target="slide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21.xml"/><Relationship Id="rId5" Type="http://schemas.openxmlformats.org/officeDocument/2006/relationships/slide" Target="slide9.xml"/><Relationship Id="rId4" Type="http://schemas.openxmlformats.org/officeDocument/2006/relationships/slide" Target="slide6.xml"/><Relationship Id="rId9" Type="http://schemas.openxmlformats.org/officeDocument/2006/relationships/hyperlink" Target="https://group3.streamlit.ap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1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" Target="slide13.xml"/><Relationship Id="rId7" Type="http://schemas.openxmlformats.org/officeDocument/2006/relationships/slide" Target="slide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21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21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21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hyperlink" Target="https://vue.ai/blog/vuecommerce/product-recommendations-the-ultimate-guide/" TargetMode="External"/><Relationship Id="rId7" Type="http://schemas.openxmlformats.org/officeDocument/2006/relationships/slide" Target="slide2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9.xml"/><Relationship Id="rId5" Type="http://schemas.openxmlformats.org/officeDocument/2006/relationships/slide" Target="slide6.xml"/><Relationship Id="rId4" Type="http://schemas.openxmlformats.org/officeDocument/2006/relationships/slide" Target="slide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21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21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1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1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6.xml"/><Relationship Id="rId7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21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21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6.xml"/><Relationship Id="rId7" Type="http://schemas.openxmlformats.org/officeDocument/2006/relationships/slide" Target="slide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21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21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6.xml"/><Relationship Id="rId7" Type="http://schemas.openxmlformats.org/officeDocument/2006/relationships/slide" Target="slide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21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>
            <a:spLocks noGrp="1"/>
          </p:cNvSpPr>
          <p:nvPr>
            <p:ph type="ctrTitle"/>
          </p:nvPr>
        </p:nvSpPr>
        <p:spPr>
          <a:xfrm>
            <a:off x="1560832" y="839631"/>
            <a:ext cx="6022336" cy="16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0">
                <a:solidFill>
                  <a:srgbClr val="FF0000"/>
                </a:solidFill>
              </a:rPr>
              <a:t>PRODUCT</a:t>
            </a:r>
            <a:r>
              <a:rPr lang="en" sz="3500" b="0">
                <a:solidFill>
                  <a:schemeClr val="accent3"/>
                </a:solidFill>
              </a:rPr>
              <a:t> </a:t>
            </a:r>
            <a:r>
              <a:rPr lang="en" sz="3500" b="0">
                <a:solidFill>
                  <a:schemeClr val="accent2"/>
                </a:solidFill>
              </a:rPr>
              <a:t>RECOMMENDATION</a:t>
            </a:r>
            <a:r>
              <a:rPr lang="en" sz="3500" b="0">
                <a:solidFill>
                  <a:schemeClr val="accent3"/>
                </a:solidFill>
              </a:rPr>
              <a:t> SYSTEM</a:t>
            </a:r>
            <a:endParaRPr sz="3500"/>
          </a:p>
        </p:txBody>
      </p:sp>
      <p:grpSp>
        <p:nvGrpSpPr>
          <p:cNvPr id="150" name="Google Shape;150;p2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51" name="Google Shape;151;p2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4" name="Google Shape;154;p2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2203;p37">
            <a:extLst>
              <a:ext uri="{FF2B5EF4-FFF2-40B4-BE49-F238E27FC236}">
                <a16:creationId xmlns:a16="http://schemas.microsoft.com/office/drawing/2014/main" id="{AF2FAF6C-E7A6-6B64-9F56-D2FB4B93A301}"/>
              </a:ext>
            </a:extLst>
          </p:cNvPr>
          <p:cNvSpPr/>
          <p:nvPr/>
        </p:nvSpPr>
        <p:spPr>
          <a:xfrm>
            <a:off x="1662900" y="2511701"/>
            <a:ext cx="5818200" cy="454575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205;p37">
            <a:extLst>
              <a:ext uri="{FF2B5EF4-FFF2-40B4-BE49-F238E27FC236}">
                <a16:creationId xmlns:a16="http://schemas.microsoft.com/office/drawing/2014/main" id="{87998F1F-920B-965E-5F80-5C06962A47A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27950" y="2531514"/>
            <a:ext cx="4359000" cy="40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 MEMBERS OF WQD7007</a:t>
            </a:r>
            <a:endParaRPr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6DFC7D-FB6D-684C-3449-573F59DDA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900" y="3034973"/>
            <a:ext cx="6023974" cy="1651671"/>
          </a:xfrm>
          <a:prstGeom prst="flowChartAlternateProcess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0B77C0D-F593-2BD8-88BE-FB14C4B98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883" y="2580398"/>
            <a:ext cx="624894" cy="2895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2736931-63FB-0733-35CD-8B40DA72F0EB}"/>
              </a:ext>
            </a:extLst>
          </p:cNvPr>
          <p:cNvSpPr txBox="1"/>
          <p:nvPr/>
        </p:nvSpPr>
        <p:spPr>
          <a:xfrm>
            <a:off x="2213575" y="3034824"/>
            <a:ext cx="3650777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WEE HIN SHEIK (S2190151)</a:t>
            </a:r>
            <a:endParaRPr lang="en-MY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CBACA9-8B91-AFF7-E96C-A33F0BCE3E66}"/>
              </a:ext>
            </a:extLst>
          </p:cNvPr>
          <p:cNvSpPr txBox="1"/>
          <p:nvPr/>
        </p:nvSpPr>
        <p:spPr>
          <a:xfrm>
            <a:off x="2213574" y="3466791"/>
            <a:ext cx="3650777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SAMUEL TAN JOO WOON (S2196123)</a:t>
            </a:r>
            <a:endParaRPr lang="en-MY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D4F290-C5F8-0559-CB06-8102E2326029}"/>
              </a:ext>
            </a:extLst>
          </p:cNvPr>
          <p:cNvSpPr txBox="1"/>
          <p:nvPr/>
        </p:nvSpPr>
        <p:spPr>
          <a:xfrm>
            <a:off x="2213574" y="3909949"/>
            <a:ext cx="3650777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TAN KAI YING (22051081)</a:t>
            </a:r>
            <a:endParaRPr lang="en-MY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0F4FE6-851B-5481-64B1-55493CD24E1B}"/>
              </a:ext>
            </a:extLst>
          </p:cNvPr>
          <p:cNvSpPr txBox="1"/>
          <p:nvPr/>
        </p:nvSpPr>
        <p:spPr>
          <a:xfrm>
            <a:off x="2213574" y="4371689"/>
            <a:ext cx="3773376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LEE TSE LYN MAVIS (22050480)</a:t>
            </a:r>
            <a:endParaRPr lang="en-MY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2ABE479-4071-5298-475F-3DA1E9DDE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2" y="2603259"/>
            <a:ext cx="213378" cy="243861"/>
          </a:xfrm>
          <a:prstGeom prst="rect">
            <a:avLst/>
          </a:prstGeom>
        </p:spPr>
      </p:pic>
      <p:sp>
        <p:nvSpPr>
          <p:cNvPr id="3" name="Google Shape;442;p40">
            <a:hlinkClick r:id="rId6" action="ppaction://hlinksldjump"/>
            <a:extLst>
              <a:ext uri="{FF2B5EF4-FFF2-40B4-BE49-F238E27FC236}">
                <a16:creationId xmlns:a16="http://schemas.microsoft.com/office/drawing/2014/main" id="{12AF7BAC-B0F2-AC5C-EB67-53D74B772456}"/>
              </a:ext>
            </a:extLst>
          </p:cNvPr>
          <p:cNvSpPr/>
          <p:nvPr/>
        </p:nvSpPr>
        <p:spPr>
          <a:xfrm>
            <a:off x="6770798" y="372914"/>
            <a:ext cx="943500" cy="317634"/>
          </a:xfrm>
          <a:prstGeom prst="roundRect">
            <a:avLst>
              <a:gd name="adj" fmla="val 599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B0F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Discussion &amp; Results</a:t>
            </a:r>
            <a:endParaRPr sz="1200" b="1">
              <a:solidFill>
                <a:srgbClr val="00B0F0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" name="Google Shape;342;p37">
            <a:hlinkClick r:id="rId7" action="ppaction://hlinksldjump"/>
            <a:extLst>
              <a:ext uri="{FF2B5EF4-FFF2-40B4-BE49-F238E27FC236}">
                <a16:creationId xmlns:a16="http://schemas.microsoft.com/office/drawing/2014/main" id="{B85A715B-8506-8E00-2652-DE456A992800}"/>
              </a:ext>
            </a:extLst>
          </p:cNvPr>
          <p:cNvSpPr/>
          <p:nvPr/>
        </p:nvSpPr>
        <p:spPr>
          <a:xfrm>
            <a:off x="3149478" y="332622"/>
            <a:ext cx="1184500" cy="38231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Technology &amp; Tools used</a:t>
            </a:r>
            <a:endParaRPr sz="1200" b="1">
              <a:solidFill>
                <a:srgbClr val="FF0000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7" name="Google Shape;162;p30">
            <a:hlinkClick r:id="rId8" action="ppaction://hlinksldjump"/>
            <a:extLst>
              <a:ext uri="{FF2B5EF4-FFF2-40B4-BE49-F238E27FC236}">
                <a16:creationId xmlns:a16="http://schemas.microsoft.com/office/drawing/2014/main" id="{D9929A7A-AF97-6C77-0149-01B5E96799DB}"/>
              </a:ext>
            </a:extLst>
          </p:cNvPr>
          <p:cNvSpPr/>
          <p:nvPr/>
        </p:nvSpPr>
        <p:spPr>
          <a:xfrm>
            <a:off x="4416698" y="320432"/>
            <a:ext cx="1127268" cy="384293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C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Project Infrastructure</a:t>
            </a:r>
            <a:endParaRPr sz="1200" b="1">
              <a:solidFill>
                <a:srgbClr val="FFC000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9" name="Google Shape;163;p30">
            <a:hlinkClick r:id="rId8" action="ppaction://hlinksldjump"/>
            <a:extLst>
              <a:ext uri="{FF2B5EF4-FFF2-40B4-BE49-F238E27FC236}">
                <a16:creationId xmlns:a16="http://schemas.microsoft.com/office/drawing/2014/main" id="{E8B83F47-ADF2-86CC-2713-1A439CF18F18}"/>
              </a:ext>
            </a:extLst>
          </p:cNvPr>
          <p:cNvSpPr/>
          <p:nvPr/>
        </p:nvSpPr>
        <p:spPr>
          <a:xfrm>
            <a:off x="5685632" y="357005"/>
            <a:ext cx="943500" cy="308785"/>
          </a:xfrm>
          <a:prstGeom prst="roundRect">
            <a:avLst>
              <a:gd name="adj" fmla="val 599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B05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P.R Algorithm</a:t>
            </a:r>
            <a:endParaRPr sz="1200" b="1">
              <a:solidFill>
                <a:srgbClr val="00B050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1" name="Google Shape;165;p30">
            <a:hlinkClick r:id="rId9" action="ppaction://hlinksldjump"/>
            <a:extLst>
              <a:ext uri="{FF2B5EF4-FFF2-40B4-BE49-F238E27FC236}">
                <a16:creationId xmlns:a16="http://schemas.microsoft.com/office/drawing/2014/main" id="{6F64669A-EE96-5257-88BB-AE9570417384}"/>
              </a:ext>
            </a:extLst>
          </p:cNvPr>
          <p:cNvSpPr/>
          <p:nvPr/>
        </p:nvSpPr>
        <p:spPr>
          <a:xfrm>
            <a:off x="7809150" y="334613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Conclusion</a:t>
            </a:r>
            <a:endParaRPr sz="1200" b="1">
              <a:solidFill>
                <a:schemeClr val="accen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3" name="Google Shape;166;p30">
            <a:extLst>
              <a:ext uri="{FF2B5EF4-FFF2-40B4-BE49-F238E27FC236}">
                <a16:creationId xmlns:a16="http://schemas.microsoft.com/office/drawing/2014/main" id="{78E86C53-4F4D-D910-ECC5-BD4B413FDFB7}"/>
              </a:ext>
            </a:extLst>
          </p:cNvPr>
          <p:cNvSpPr/>
          <p:nvPr/>
        </p:nvSpPr>
        <p:spPr>
          <a:xfrm>
            <a:off x="1201545" y="334462"/>
            <a:ext cx="758232" cy="356231"/>
          </a:xfrm>
          <a:prstGeom prst="roundRect">
            <a:avLst>
              <a:gd name="adj" fmla="val 599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70C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rgbClr val="0070C0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7" name="Google Shape;160;p30">
            <a:hlinkClick r:id="rId10" action="ppaction://hlinksldjump"/>
            <a:extLst>
              <a:ext uri="{FF2B5EF4-FFF2-40B4-BE49-F238E27FC236}">
                <a16:creationId xmlns:a16="http://schemas.microsoft.com/office/drawing/2014/main" id="{44F2E6EE-BE49-18CF-5F6C-F9BFAE7189CF}"/>
              </a:ext>
            </a:extLst>
          </p:cNvPr>
          <p:cNvSpPr/>
          <p:nvPr/>
        </p:nvSpPr>
        <p:spPr>
          <a:xfrm>
            <a:off x="1997976" y="344815"/>
            <a:ext cx="1127293" cy="329974"/>
          </a:xfrm>
          <a:prstGeom prst="roundRect">
            <a:avLst>
              <a:gd name="adj" fmla="val 599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B0F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Architecture</a:t>
            </a:r>
            <a:endParaRPr lang="en-MY" sz="1200" b="1">
              <a:solidFill>
                <a:srgbClr val="00B0F0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oogle Shape;412;p3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413" name="Google Shape;413;p3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6" name="Google Shape;416;p3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342;p37">
            <a:hlinkClick r:id="rId3" action="ppaction://hlinksldjump"/>
            <a:extLst>
              <a:ext uri="{FF2B5EF4-FFF2-40B4-BE49-F238E27FC236}">
                <a16:creationId xmlns:a16="http://schemas.microsoft.com/office/drawing/2014/main" id="{E0690F5E-3BCF-F556-30BC-804063730029}"/>
              </a:ext>
            </a:extLst>
          </p:cNvPr>
          <p:cNvSpPr/>
          <p:nvPr/>
        </p:nvSpPr>
        <p:spPr>
          <a:xfrm>
            <a:off x="3156900" y="325200"/>
            <a:ext cx="1184500" cy="38231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Technology &amp; Tools used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" name="Google Shape;162;p30">
            <a:hlinkClick r:id="rId4" action="ppaction://hlinksldjump"/>
            <a:extLst>
              <a:ext uri="{FF2B5EF4-FFF2-40B4-BE49-F238E27FC236}">
                <a16:creationId xmlns:a16="http://schemas.microsoft.com/office/drawing/2014/main" id="{6B49562E-1699-A509-C021-470A8A7FB59A}"/>
              </a:ext>
            </a:extLst>
          </p:cNvPr>
          <p:cNvSpPr/>
          <p:nvPr/>
        </p:nvSpPr>
        <p:spPr>
          <a:xfrm>
            <a:off x="4448504" y="313010"/>
            <a:ext cx="1127268" cy="384293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Project Infrastructure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" name="Google Shape;163;p30">
            <a:hlinkClick r:id="rId4" action="ppaction://hlinksldjump"/>
            <a:extLst>
              <a:ext uri="{FF2B5EF4-FFF2-40B4-BE49-F238E27FC236}">
                <a16:creationId xmlns:a16="http://schemas.microsoft.com/office/drawing/2014/main" id="{D7C0918B-AB66-4550-7686-3FBD973BA342}"/>
              </a:ext>
            </a:extLst>
          </p:cNvPr>
          <p:cNvSpPr/>
          <p:nvPr/>
        </p:nvSpPr>
        <p:spPr>
          <a:xfrm>
            <a:off x="5741822" y="325199"/>
            <a:ext cx="943500" cy="372333"/>
          </a:xfrm>
          <a:prstGeom prst="roundRect">
            <a:avLst>
              <a:gd name="adj" fmla="val 5994"/>
            </a:avLst>
          </a:prstGeom>
          <a:solidFill>
            <a:schemeClr val="accent5">
              <a:lumMod val="9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B05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P.R Algorithm</a:t>
            </a:r>
            <a:endParaRPr sz="1200" b="1">
              <a:solidFill>
                <a:srgbClr val="00B050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" name="Google Shape;164;p30">
            <a:hlinkClick r:id="rId5" action="ppaction://hlinksldjump"/>
            <a:extLst>
              <a:ext uri="{FF2B5EF4-FFF2-40B4-BE49-F238E27FC236}">
                <a16:creationId xmlns:a16="http://schemas.microsoft.com/office/drawing/2014/main" id="{650B53B6-2B1D-3871-270A-69D04A88B581}"/>
              </a:ext>
            </a:extLst>
          </p:cNvPr>
          <p:cNvSpPr/>
          <p:nvPr/>
        </p:nvSpPr>
        <p:spPr>
          <a:xfrm>
            <a:off x="6747905" y="313008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Results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" name="Google Shape;165;p30">
            <a:hlinkClick r:id="rId6" action="ppaction://hlinksldjump"/>
            <a:extLst>
              <a:ext uri="{FF2B5EF4-FFF2-40B4-BE49-F238E27FC236}">
                <a16:creationId xmlns:a16="http://schemas.microsoft.com/office/drawing/2014/main" id="{31525F50-2D6F-89D3-2B61-293CE706DBD7}"/>
              </a:ext>
            </a:extLst>
          </p:cNvPr>
          <p:cNvSpPr/>
          <p:nvPr/>
        </p:nvSpPr>
        <p:spPr>
          <a:xfrm>
            <a:off x="7816572" y="327191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Conclusion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7" name="Google Shape;166;p30">
            <a:extLst>
              <a:ext uri="{FF2B5EF4-FFF2-40B4-BE49-F238E27FC236}">
                <a16:creationId xmlns:a16="http://schemas.microsoft.com/office/drawing/2014/main" id="{557B75B4-EAE2-E260-DFE8-07DAFF814C8A}"/>
              </a:ext>
            </a:extLst>
          </p:cNvPr>
          <p:cNvSpPr/>
          <p:nvPr/>
        </p:nvSpPr>
        <p:spPr>
          <a:xfrm>
            <a:off x="1208967" y="327040"/>
            <a:ext cx="758232" cy="356231"/>
          </a:xfrm>
          <a:prstGeom prst="roundRect">
            <a:avLst>
              <a:gd name="adj" fmla="val 599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8" name="Google Shape;160;p30">
            <a:hlinkClick r:id="rId7" action="ppaction://hlinksldjump"/>
            <a:extLst>
              <a:ext uri="{FF2B5EF4-FFF2-40B4-BE49-F238E27FC236}">
                <a16:creationId xmlns:a16="http://schemas.microsoft.com/office/drawing/2014/main" id="{D0186ABE-515F-C576-12C3-AF660122C925}"/>
              </a:ext>
            </a:extLst>
          </p:cNvPr>
          <p:cNvSpPr/>
          <p:nvPr/>
        </p:nvSpPr>
        <p:spPr>
          <a:xfrm>
            <a:off x="2005398" y="337393"/>
            <a:ext cx="1127293" cy="329974"/>
          </a:xfrm>
          <a:prstGeom prst="roundRect">
            <a:avLst>
              <a:gd name="adj" fmla="val 599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Architecture</a:t>
            </a:r>
            <a:endParaRPr lang="en-MY"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8194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9B30921-4EF9-F732-0457-C0C58C4FC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50" y="770525"/>
            <a:ext cx="7935033" cy="360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EAA473-FAE0-6991-E659-62BCD04ADBAB}"/>
              </a:ext>
            </a:extLst>
          </p:cNvPr>
          <p:cNvSpPr txBox="1"/>
          <p:nvPr/>
        </p:nvSpPr>
        <p:spPr>
          <a:xfrm>
            <a:off x="2286000" y="443170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/>
              <a:t>Call to ChatGPT API and sample response</a:t>
            </a:r>
            <a:endParaRPr lang="en-MY" b="1"/>
          </a:p>
        </p:txBody>
      </p:sp>
    </p:spTree>
    <p:extLst>
      <p:ext uri="{BB962C8B-B14F-4D97-AF65-F5344CB8AC3E}">
        <p14:creationId xmlns:p14="http://schemas.microsoft.com/office/powerpoint/2010/main" val="1069782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oogle Shape;412;p3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413" name="Google Shape;413;p3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6" name="Google Shape;416;p3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342;p37">
            <a:hlinkClick r:id="rId3" action="ppaction://hlinksldjump"/>
            <a:extLst>
              <a:ext uri="{FF2B5EF4-FFF2-40B4-BE49-F238E27FC236}">
                <a16:creationId xmlns:a16="http://schemas.microsoft.com/office/drawing/2014/main" id="{E0690F5E-3BCF-F556-30BC-804063730029}"/>
              </a:ext>
            </a:extLst>
          </p:cNvPr>
          <p:cNvSpPr/>
          <p:nvPr/>
        </p:nvSpPr>
        <p:spPr>
          <a:xfrm>
            <a:off x="3156900" y="325200"/>
            <a:ext cx="1184500" cy="38231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Technology &amp; Tools used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" name="Google Shape;162;p30">
            <a:hlinkClick r:id="rId4" action="ppaction://hlinksldjump"/>
            <a:extLst>
              <a:ext uri="{FF2B5EF4-FFF2-40B4-BE49-F238E27FC236}">
                <a16:creationId xmlns:a16="http://schemas.microsoft.com/office/drawing/2014/main" id="{6B49562E-1699-A509-C021-470A8A7FB59A}"/>
              </a:ext>
            </a:extLst>
          </p:cNvPr>
          <p:cNvSpPr/>
          <p:nvPr/>
        </p:nvSpPr>
        <p:spPr>
          <a:xfrm>
            <a:off x="4448504" y="313010"/>
            <a:ext cx="1127268" cy="384293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Project Infrastructure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" name="Google Shape;163;p30">
            <a:hlinkClick r:id="rId4" action="ppaction://hlinksldjump"/>
            <a:extLst>
              <a:ext uri="{FF2B5EF4-FFF2-40B4-BE49-F238E27FC236}">
                <a16:creationId xmlns:a16="http://schemas.microsoft.com/office/drawing/2014/main" id="{D7C0918B-AB66-4550-7686-3FBD973BA342}"/>
              </a:ext>
            </a:extLst>
          </p:cNvPr>
          <p:cNvSpPr/>
          <p:nvPr/>
        </p:nvSpPr>
        <p:spPr>
          <a:xfrm>
            <a:off x="5741822" y="325199"/>
            <a:ext cx="943500" cy="372333"/>
          </a:xfrm>
          <a:prstGeom prst="roundRect">
            <a:avLst>
              <a:gd name="adj" fmla="val 5994"/>
            </a:avLst>
          </a:prstGeom>
          <a:solidFill>
            <a:schemeClr val="accent5">
              <a:lumMod val="9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B05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P.R Algorithm</a:t>
            </a:r>
            <a:endParaRPr sz="1200" b="1">
              <a:solidFill>
                <a:srgbClr val="00B050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" name="Google Shape;164;p30">
            <a:hlinkClick r:id="rId5" action="ppaction://hlinksldjump"/>
            <a:extLst>
              <a:ext uri="{FF2B5EF4-FFF2-40B4-BE49-F238E27FC236}">
                <a16:creationId xmlns:a16="http://schemas.microsoft.com/office/drawing/2014/main" id="{650B53B6-2B1D-3871-270A-69D04A88B581}"/>
              </a:ext>
            </a:extLst>
          </p:cNvPr>
          <p:cNvSpPr/>
          <p:nvPr/>
        </p:nvSpPr>
        <p:spPr>
          <a:xfrm>
            <a:off x="6747905" y="313008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Results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" name="Google Shape;165;p30">
            <a:hlinkClick r:id="rId6" action="ppaction://hlinksldjump"/>
            <a:extLst>
              <a:ext uri="{FF2B5EF4-FFF2-40B4-BE49-F238E27FC236}">
                <a16:creationId xmlns:a16="http://schemas.microsoft.com/office/drawing/2014/main" id="{31525F50-2D6F-89D3-2B61-293CE706DBD7}"/>
              </a:ext>
            </a:extLst>
          </p:cNvPr>
          <p:cNvSpPr/>
          <p:nvPr/>
        </p:nvSpPr>
        <p:spPr>
          <a:xfrm>
            <a:off x="7816572" y="327191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Conclusion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7" name="Google Shape;166;p30">
            <a:extLst>
              <a:ext uri="{FF2B5EF4-FFF2-40B4-BE49-F238E27FC236}">
                <a16:creationId xmlns:a16="http://schemas.microsoft.com/office/drawing/2014/main" id="{557B75B4-EAE2-E260-DFE8-07DAFF814C8A}"/>
              </a:ext>
            </a:extLst>
          </p:cNvPr>
          <p:cNvSpPr/>
          <p:nvPr/>
        </p:nvSpPr>
        <p:spPr>
          <a:xfrm>
            <a:off x="1208967" y="327040"/>
            <a:ext cx="758232" cy="356231"/>
          </a:xfrm>
          <a:prstGeom prst="roundRect">
            <a:avLst>
              <a:gd name="adj" fmla="val 599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8" name="Google Shape;160;p30">
            <a:hlinkClick r:id="rId7" action="ppaction://hlinksldjump"/>
            <a:extLst>
              <a:ext uri="{FF2B5EF4-FFF2-40B4-BE49-F238E27FC236}">
                <a16:creationId xmlns:a16="http://schemas.microsoft.com/office/drawing/2014/main" id="{D0186ABE-515F-C576-12C3-AF660122C925}"/>
              </a:ext>
            </a:extLst>
          </p:cNvPr>
          <p:cNvSpPr/>
          <p:nvPr/>
        </p:nvSpPr>
        <p:spPr>
          <a:xfrm>
            <a:off x="2005398" y="337393"/>
            <a:ext cx="1127293" cy="329974"/>
          </a:xfrm>
          <a:prstGeom prst="roundRect">
            <a:avLst>
              <a:gd name="adj" fmla="val 599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Architecture</a:t>
            </a:r>
            <a:endParaRPr lang="en-MY"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9218" name="Picture 2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A738EBB4-8750-0AE5-BD2E-5E2AB9B17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28" y="805646"/>
            <a:ext cx="4803853" cy="344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DB8F00C-0F35-FAEF-DC87-243D7F264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222" y="819678"/>
            <a:ext cx="337185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B04056-FB14-89A9-6E51-5D2F4C22CE4F}"/>
              </a:ext>
            </a:extLst>
          </p:cNvPr>
          <p:cNvSpPr txBox="1"/>
          <p:nvPr/>
        </p:nvSpPr>
        <p:spPr>
          <a:xfrm>
            <a:off x="564600" y="435045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/>
              <a:t>usage of ChatGPT API is costing 0.04 USD </a:t>
            </a:r>
            <a:endParaRPr lang="en-MY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324B54-A36A-2082-BD18-8A7ED1760DE6}"/>
              </a:ext>
            </a:extLst>
          </p:cNvPr>
          <p:cNvSpPr txBox="1"/>
          <p:nvPr/>
        </p:nvSpPr>
        <p:spPr>
          <a:xfrm>
            <a:off x="5851463" y="4358306"/>
            <a:ext cx="24453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b="1"/>
              <a:t>Model Used: gpt-3.5-turbo </a:t>
            </a:r>
          </a:p>
        </p:txBody>
      </p:sp>
    </p:spTree>
    <p:extLst>
      <p:ext uri="{BB962C8B-B14F-4D97-AF65-F5344CB8AC3E}">
        <p14:creationId xmlns:p14="http://schemas.microsoft.com/office/powerpoint/2010/main" val="2003664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oogle Shape;412;p3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413" name="Google Shape;413;p3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6" name="Google Shape;416;p3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342;p37">
            <a:hlinkClick r:id="rId3" action="ppaction://hlinksldjump"/>
            <a:extLst>
              <a:ext uri="{FF2B5EF4-FFF2-40B4-BE49-F238E27FC236}">
                <a16:creationId xmlns:a16="http://schemas.microsoft.com/office/drawing/2014/main" id="{E0690F5E-3BCF-F556-30BC-804063730029}"/>
              </a:ext>
            </a:extLst>
          </p:cNvPr>
          <p:cNvSpPr/>
          <p:nvPr/>
        </p:nvSpPr>
        <p:spPr>
          <a:xfrm>
            <a:off x="3156900" y="325200"/>
            <a:ext cx="1184500" cy="38231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Technology &amp; Tools used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" name="Google Shape;162;p30">
            <a:hlinkClick r:id="rId4" action="ppaction://hlinksldjump"/>
            <a:extLst>
              <a:ext uri="{FF2B5EF4-FFF2-40B4-BE49-F238E27FC236}">
                <a16:creationId xmlns:a16="http://schemas.microsoft.com/office/drawing/2014/main" id="{6B49562E-1699-A509-C021-470A8A7FB59A}"/>
              </a:ext>
            </a:extLst>
          </p:cNvPr>
          <p:cNvSpPr/>
          <p:nvPr/>
        </p:nvSpPr>
        <p:spPr>
          <a:xfrm>
            <a:off x="4448504" y="313010"/>
            <a:ext cx="1127268" cy="384293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Project Infrastructure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" name="Google Shape;163;p30">
            <a:hlinkClick r:id="rId4" action="ppaction://hlinksldjump"/>
            <a:extLst>
              <a:ext uri="{FF2B5EF4-FFF2-40B4-BE49-F238E27FC236}">
                <a16:creationId xmlns:a16="http://schemas.microsoft.com/office/drawing/2014/main" id="{D7C0918B-AB66-4550-7686-3FBD973BA342}"/>
              </a:ext>
            </a:extLst>
          </p:cNvPr>
          <p:cNvSpPr/>
          <p:nvPr/>
        </p:nvSpPr>
        <p:spPr>
          <a:xfrm>
            <a:off x="5741822" y="325199"/>
            <a:ext cx="943500" cy="372333"/>
          </a:xfrm>
          <a:prstGeom prst="roundRect">
            <a:avLst>
              <a:gd name="adj" fmla="val 5994"/>
            </a:avLst>
          </a:prstGeom>
          <a:solidFill>
            <a:schemeClr val="accent5">
              <a:lumMod val="9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B05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P.R Algorithm</a:t>
            </a:r>
            <a:endParaRPr sz="1200" b="1">
              <a:solidFill>
                <a:srgbClr val="00B050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" name="Google Shape;164;p30">
            <a:hlinkClick r:id="rId5" action="ppaction://hlinksldjump"/>
            <a:extLst>
              <a:ext uri="{FF2B5EF4-FFF2-40B4-BE49-F238E27FC236}">
                <a16:creationId xmlns:a16="http://schemas.microsoft.com/office/drawing/2014/main" id="{650B53B6-2B1D-3871-270A-69D04A88B581}"/>
              </a:ext>
            </a:extLst>
          </p:cNvPr>
          <p:cNvSpPr/>
          <p:nvPr/>
        </p:nvSpPr>
        <p:spPr>
          <a:xfrm>
            <a:off x="6747905" y="313008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Results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" name="Google Shape;165;p30">
            <a:hlinkClick r:id="rId6" action="ppaction://hlinksldjump"/>
            <a:extLst>
              <a:ext uri="{FF2B5EF4-FFF2-40B4-BE49-F238E27FC236}">
                <a16:creationId xmlns:a16="http://schemas.microsoft.com/office/drawing/2014/main" id="{31525F50-2D6F-89D3-2B61-293CE706DBD7}"/>
              </a:ext>
            </a:extLst>
          </p:cNvPr>
          <p:cNvSpPr/>
          <p:nvPr/>
        </p:nvSpPr>
        <p:spPr>
          <a:xfrm>
            <a:off x="7816572" y="327191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Conclusion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7" name="Google Shape;166;p30">
            <a:extLst>
              <a:ext uri="{FF2B5EF4-FFF2-40B4-BE49-F238E27FC236}">
                <a16:creationId xmlns:a16="http://schemas.microsoft.com/office/drawing/2014/main" id="{557B75B4-EAE2-E260-DFE8-07DAFF814C8A}"/>
              </a:ext>
            </a:extLst>
          </p:cNvPr>
          <p:cNvSpPr/>
          <p:nvPr/>
        </p:nvSpPr>
        <p:spPr>
          <a:xfrm>
            <a:off x="1208967" y="327040"/>
            <a:ext cx="758232" cy="356231"/>
          </a:xfrm>
          <a:prstGeom prst="roundRect">
            <a:avLst>
              <a:gd name="adj" fmla="val 599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8" name="Google Shape;160;p30">
            <a:hlinkClick r:id="rId7" action="ppaction://hlinksldjump"/>
            <a:extLst>
              <a:ext uri="{FF2B5EF4-FFF2-40B4-BE49-F238E27FC236}">
                <a16:creationId xmlns:a16="http://schemas.microsoft.com/office/drawing/2014/main" id="{D0186ABE-515F-C576-12C3-AF660122C925}"/>
              </a:ext>
            </a:extLst>
          </p:cNvPr>
          <p:cNvSpPr/>
          <p:nvPr/>
        </p:nvSpPr>
        <p:spPr>
          <a:xfrm>
            <a:off x="2005398" y="337393"/>
            <a:ext cx="1127293" cy="329974"/>
          </a:xfrm>
          <a:prstGeom prst="roundRect">
            <a:avLst>
              <a:gd name="adj" fmla="val 599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Architecture</a:t>
            </a:r>
            <a:endParaRPr lang="en-MY"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9" name="Google Shape;215;p32">
            <a:extLst>
              <a:ext uri="{FF2B5EF4-FFF2-40B4-BE49-F238E27FC236}">
                <a16:creationId xmlns:a16="http://schemas.microsoft.com/office/drawing/2014/main" id="{5E07AA0A-C952-CFDD-5C22-6296E646792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3250" y="887462"/>
            <a:ext cx="7717500" cy="384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400"/>
              <a:t>FUZZY SEARCH ALGORITHM</a:t>
            </a:r>
          </a:p>
        </p:txBody>
      </p:sp>
      <p:pic>
        <p:nvPicPr>
          <p:cNvPr id="10242" name="Picture 2" descr="A picture containing text, font, software, screenshot&#10;&#10;Description automatically generated">
            <a:extLst>
              <a:ext uri="{FF2B5EF4-FFF2-40B4-BE49-F238E27FC236}">
                <a16:creationId xmlns:a16="http://schemas.microsoft.com/office/drawing/2014/main" id="{E040D935-4BEF-E4D7-B072-75A1BED47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18" y="1400409"/>
            <a:ext cx="7571232" cy="173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430;p39">
            <a:extLst>
              <a:ext uri="{FF2B5EF4-FFF2-40B4-BE49-F238E27FC236}">
                <a16:creationId xmlns:a16="http://schemas.microsoft.com/office/drawing/2014/main" id="{93D8A8F7-4604-178B-FD50-DEE9A92FBF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5116" y="3259886"/>
            <a:ext cx="7675984" cy="1731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●"/>
            </a:pPr>
            <a:r>
              <a:rPr lang="en-US"/>
              <a:t>Algorithm that is used to find patterns in strings (approximate string matching)</a:t>
            </a: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●"/>
            </a:pPr>
            <a:r>
              <a:rPr lang="en-US"/>
              <a:t> Levenshtein distance: minimum number of single-character edits (insertions, deletions, or substitutions)</a:t>
            </a: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●"/>
            </a:pPr>
            <a:r>
              <a:rPr lang="en-US" b="1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Python package: fuzzy </a:t>
            </a:r>
            <a:r>
              <a:rPr lang="en-US" b="1" err="1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wuzzy</a:t>
            </a:r>
            <a:r>
              <a:rPr lang="en-US" b="1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 - to find the similar product in the product database according to the product recommend by ChatGPT based on the trending item</a:t>
            </a: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●"/>
            </a:pPr>
            <a:r>
              <a:rPr lang="en-US" b="1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Threshold for the Levenshtein distance is set at 60</a:t>
            </a:r>
          </a:p>
        </p:txBody>
      </p:sp>
    </p:spTree>
    <p:extLst>
      <p:ext uri="{BB962C8B-B14F-4D97-AF65-F5344CB8AC3E}">
        <p14:creationId xmlns:p14="http://schemas.microsoft.com/office/powerpoint/2010/main" val="2768289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0">
            <a:hlinkClick r:id="rId3" action="ppaction://hlinksldjump"/>
          </p:cNvPr>
          <p:cNvSpPr/>
          <p:nvPr/>
        </p:nvSpPr>
        <p:spPr>
          <a:xfrm>
            <a:off x="6779197" y="337393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Discussion &amp; Results</a:t>
            </a:r>
            <a:endParaRPr sz="1200" b="1">
              <a:solidFill>
                <a:schemeClr val="accent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444" name="Google Shape;444;p4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445" name="Google Shape;445;p4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8" name="Google Shape;448;p4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4" name="Google Shape;454;p40"/>
          <p:cNvSpPr txBox="1">
            <a:spLocks noGrp="1"/>
          </p:cNvSpPr>
          <p:nvPr>
            <p:ph type="body" idx="1"/>
          </p:nvPr>
        </p:nvSpPr>
        <p:spPr>
          <a:xfrm>
            <a:off x="790716" y="1514786"/>
            <a:ext cx="7644018" cy="30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</a:pPr>
            <a:r>
              <a:rPr lang="en"/>
              <a:t>Taken from Kaggle of Amazon </a:t>
            </a:r>
            <a:r>
              <a:rPr lang="en-MY"/>
              <a:t>product sales dataset 2023</a:t>
            </a:r>
          </a:p>
          <a:p>
            <a:pPr marL="254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MY"/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</a:pPr>
            <a:r>
              <a:rPr lang="en-MY"/>
              <a:t>142 categories; more than 300,000 products; 11 attributes </a:t>
            </a:r>
          </a:p>
          <a:p>
            <a:pPr marL="254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MY"/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</a:pPr>
            <a:r>
              <a:rPr lang="en-US" err="1"/>
              <a:t>product_id</a:t>
            </a:r>
            <a:r>
              <a:rPr lang="en-US"/>
              <a:t> attribute is added after combining all the csv file </a:t>
            </a:r>
          </a:p>
          <a:p>
            <a:pPr marL="254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MY"/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</a:pPr>
            <a:r>
              <a:rPr lang="en-US"/>
              <a:t>dataset is then split into two datasets</a:t>
            </a:r>
          </a:p>
          <a:p>
            <a:pPr marL="254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/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</a:pPr>
            <a:r>
              <a:rPr lang="en-US"/>
              <a:t>Our group is using the second part of the dataset - product id starts from 198,123 instead of 1</a:t>
            </a:r>
          </a:p>
          <a:p>
            <a:pPr marL="254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/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</a:pPr>
            <a:r>
              <a:rPr lang="en-US"/>
              <a:t>the recommended product at the final product of data application is also different</a:t>
            </a:r>
            <a:endParaRPr/>
          </a:p>
        </p:txBody>
      </p:sp>
      <p:sp>
        <p:nvSpPr>
          <p:cNvPr id="455" name="Google Shape;455;p40"/>
          <p:cNvSpPr txBox="1">
            <a:spLocks noGrp="1"/>
          </p:cNvSpPr>
          <p:nvPr>
            <p:ph type="ctrTitle"/>
          </p:nvPr>
        </p:nvSpPr>
        <p:spPr>
          <a:xfrm>
            <a:off x="2641950" y="1018285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2" name="Google Shape;342;p37">
            <a:hlinkClick r:id="rId4" action="ppaction://hlinksldjump"/>
            <a:extLst>
              <a:ext uri="{FF2B5EF4-FFF2-40B4-BE49-F238E27FC236}">
                <a16:creationId xmlns:a16="http://schemas.microsoft.com/office/drawing/2014/main" id="{D15E173B-AB17-05A8-6B98-4132FD1FA52E}"/>
              </a:ext>
            </a:extLst>
          </p:cNvPr>
          <p:cNvSpPr/>
          <p:nvPr/>
        </p:nvSpPr>
        <p:spPr>
          <a:xfrm>
            <a:off x="3156900" y="337392"/>
            <a:ext cx="1184500" cy="38231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Technology &amp; Tools used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" name="Google Shape;162;p30">
            <a:hlinkClick r:id="rId5" action="ppaction://hlinksldjump"/>
            <a:extLst>
              <a:ext uri="{FF2B5EF4-FFF2-40B4-BE49-F238E27FC236}">
                <a16:creationId xmlns:a16="http://schemas.microsoft.com/office/drawing/2014/main" id="{71EDD263-1A48-C70A-18A1-D27C189C5E3B}"/>
              </a:ext>
            </a:extLst>
          </p:cNvPr>
          <p:cNvSpPr/>
          <p:nvPr/>
        </p:nvSpPr>
        <p:spPr>
          <a:xfrm>
            <a:off x="4424120" y="325202"/>
            <a:ext cx="1127268" cy="384293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Project Infrastructure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" name="Google Shape;163;p30">
            <a:hlinkClick r:id="rId5" action="ppaction://hlinksldjump"/>
            <a:extLst>
              <a:ext uri="{FF2B5EF4-FFF2-40B4-BE49-F238E27FC236}">
                <a16:creationId xmlns:a16="http://schemas.microsoft.com/office/drawing/2014/main" id="{7A3E0F82-15C6-83DA-C8CA-8B547B5C52DD}"/>
              </a:ext>
            </a:extLst>
          </p:cNvPr>
          <p:cNvSpPr/>
          <p:nvPr/>
        </p:nvSpPr>
        <p:spPr>
          <a:xfrm>
            <a:off x="5693054" y="349583"/>
            <a:ext cx="943500" cy="308785"/>
          </a:xfrm>
          <a:prstGeom prst="roundRect">
            <a:avLst>
              <a:gd name="adj" fmla="val 599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P.R Algorithm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" name="Google Shape;165;p30">
            <a:hlinkClick r:id="rId6" action="ppaction://hlinksldjump"/>
            <a:extLst>
              <a:ext uri="{FF2B5EF4-FFF2-40B4-BE49-F238E27FC236}">
                <a16:creationId xmlns:a16="http://schemas.microsoft.com/office/drawing/2014/main" id="{91EBAC31-7D04-D867-91AE-B03549E9311D}"/>
              </a:ext>
            </a:extLst>
          </p:cNvPr>
          <p:cNvSpPr/>
          <p:nvPr/>
        </p:nvSpPr>
        <p:spPr>
          <a:xfrm>
            <a:off x="7816572" y="339383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Conclusion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" name="Google Shape;166;p30">
            <a:extLst>
              <a:ext uri="{FF2B5EF4-FFF2-40B4-BE49-F238E27FC236}">
                <a16:creationId xmlns:a16="http://schemas.microsoft.com/office/drawing/2014/main" id="{C45F55B7-027E-A435-B662-40B1AC0855B7}"/>
              </a:ext>
            </a:extLst>
          </p:cNvPr>
          <p:cNvSpPr/>
          <p:nvPr/>
        </p:nvSpPr>
        <p:spPr>
          <a:xfrm>
            <a:off x="1208967" y="339232"/>
            <a:ext cx="758232" cy="356231"/>
          </a:xfrm>
          <a:prstGeom prst="roundRect">
            <a:avLst>
              <a:gd name="adj" fmla="val 599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7" name="Google Shape;160;p30">
            <a:hlinkClick r:id="rId7" action="ppaction://hlinksldjump"/>
            <a:extLst>
              <a:ext uri="{FF2B5EF4-FFF2-40B4-BE49-F238E27FC236}">
                <a16:creationId xmlns:a16="http://schemas.microsoft.com/office/drawing/2014/main" id="{A89699D0-3AF7-5648-AE24-05F1EDAA8C85}"/>
              </a:ext>
            </a:extLst>
          </p:cNvPr>
          <p:cNvSpPr/>
          <p:nvPr/>
        </p:nvSpPr>
        <p:spPr>
          <a:xfrm>
            <a:off x="2005398" y="349585"/>
            <a:ext cx="1127293" cy="329974"/>
          </a:xfrm>
          <a:prstGeom prst="roundRect">
            <a:avLst>
              <a:gd name="adj" fmla="val 599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Architecture</a:t>
            </a:r>
            <a:endParaRPr lang="en-MY"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0">
            <a:hlinkClick r:id="rId3" action="ppaction://hlinksldjump"/>
          </p:cNvPr>
          <p:cNvSpPr/>
          <p:nvPr/>
        </p:nvSpPr>
        <p:spPr>
          <a:xfrm>
            <a:off x="6779197" y="337393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Discussion &amp; Results</a:t>
            </a:r>
            <a:endParaRPr sz="1200" b="1">
              <a:solidFill>
                <a:schemeClr val="accent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444" name="Google Shape;444;p4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445" name="Google Shape;445;p4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8" name="Google Shape;448;p4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342;p37">
            <a:hlinkClick r:id="rId4" action="ppaction://hlinksldjump"/>
            <a:extLst>
              <a:ext uri="{FF2B5EF4-FFF2-40B4-BE49-F238E27FC236}">
                <a16:creationId xmlns:a16="http://schemas.microsoft.com/office/drawing/2014/main" id="{D15E173B-AB17-05A8-6B98-4132FD1FA52E}"/>
              </a:ext>
            </a:extLst>
          </p:cNvPr>
          <p:cNvSpPr/>
          <p:nvPr/>
        </p:nvSpPr>
        <p:spPr>
          <a:xfrm>
            <a:off x="3156900" y="337392"/>
            <a:ext cx="1184500" cy="38231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Technology &amp; Tools used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" name="Google Shape;162;p30">
            <a:hlinkClick r:id="rId5" action="ppaction://hlinksldjump"/>
            <a:extLst>
              <a:ext uri="{FF2B5EF4-FFF2-40B4-BE49-F238E27FC236}">
                <a16:creationId xmlns:a16="http://schemas.microsoft.com/office/drawing/2014/main" id="{71EDD263-1A48-C70A-18A1-D27C189C5E3B}"/>
              </a:ext>
            </a:extLst>
          </p:cNvPr>
          <p:cNvSpPr/>
          <p:nvPr/>
        </p:nvSpPr>
        <p:spPr>
          <a:xfrm>
            <a:off x="4424120" y="325202"/>
            <a:ext cx="1127268" cy="384293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Project Infrastructure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" name="Google Shape;163;p30">
            <a:hlinkClick r:id="rId5" action="ppaction://hlinksldjump"/>
            <a:extLst>
              <a:ext uri="{FF2B5EF4-FFF2-40B4-BE49-F238E27FC236}">
                <a16:creationId xmlns:a16="http://schemas.microsoft.com/office/drawing/2014/main" id="{7A3E0F82-15C6-83DA-C8CA-8B547B5C52DD}"/>
              </a:ext>
            </a:extLst>
          </p:cNvPr>
          <p:cNvSpPr/>
          <p:nvPr/>
        </p:nvSpPr>
        <p:spPr>
          <a:xfrm>
            <a:off x="5693054" y="349583"/>
            <a:ext cx="943500" cy="308785"/>
          </a:xfrm>
          <a:prstGeom prst="roundRect">
            <a:avLst>
              <a:gd name="adj" fmla="val 599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P.R Algorithm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" name="Google Shape;165;p30">
            <a:hlinkClick r:id="rId6" action="ppaction://hlinksldjump"/>
            <a:extLst>
              <a:ext uri="{FF2B5EF4-FFF2-40B4-BE49-F238E27FC236}">
                <a16:creationId xmlns:a16="http://schemas.microsoft.com/office/drawing/2014/main" id="{91EBAC31-7D04-D867-91AE-B03549E9311D}"/>
              </a:ext>
            </a:extLst>
          </p:cNvPr>
          <p:cNvSpPr/>
          <p:nvPr/>
        </p:nvSpPr>
        <p:spPr>
          <a:xfrm>
            <a:off x="7816572" y="339383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Conclusion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" name="Google Shape;166;p30">
            <a:extLst>
              <a:ext uri="{FF2B5EF4-FFF2-40B4-BE49-F238E27FC236}">
                <a16:creationId xmlns:a16="http://schemas.microsoft.com/office/drawing/2014/main" id="{C45F55B7-027E-A435-B662-40B1AC0855B7}"/>
              </a:ext>
            </a:extLst>
          </p:cNvPr>
          <p:cNvSpPr/>
          <p:nvPr/>
        </p:nvSpPr>
        <p:spPr>
          <a:xfrm>
            <a:off x="1208967" y="339232"/>
            <a:ext cx="758232" cy="356231"/>
          </a:xfrm>
          <a:prstGeom prst="roundRect">
            <a:avLst>
              <a:gd name="adj" fmla="val 599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7" name="Google Shape;160;p30">
            <a:hlinkClick r:id="rId7" action="ppaction://hlinksldjump"/>
            <a:extLst>
              <a:ext uri="{FF2B5EF4-FFF2-40B4-BE49-F238E27FC236}">
                <a16:creationId xmlns:a16="http://schemas.microsoft.com/office/drawing/2014/main" id="{A89699D0-3AF7-5648-AE24-05F1EDAA8C85}"/>
              </a:ext>
            </a:extLst>
          </p:cNvPr>
          <p:cNvSpPr/>
          <p:nvPr/>
        </p:nvSpPr>
        <p:spPr>
          <a:xfrm>
            <a:off x="2005398" y="349585"/>
            <a:ext cx="1127293" cy="329974"/>
          </a:xfrm>
          <a:prstGeom prst="roundRect">
            <a:avLst>
              <a:gd name="adj" fmla="val 599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Architecture</a:t>
            </a:r>
            <a:endParaRPr lang="en-MY"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850C140-6FF1-11F7-2A83-7C8476C95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336494"/>
              </p:ext>
            </p:extLst>
          </p:nvPr>
        </p:nvGraphicFramePr>
        <p:xfrm>
          <a:off x="517358" y="957542"/>
          <a:ext cx="5742432" cy="3517632"/>
        </p:xfrm>
        <a:graphic>
          <a:graphicData uri="http://schemas.openxmlformats.org/drawingml/2006/table">
            <a:tbl>
              <a:tblPr/>
              <a:tblGrid>
                <a:gridCol w="2000173">
                  <a:extLst>
                    <a:ext uri="{9D8B030D-6E8A-4147-A177-3AD203B41FA5}">
                      <a16:colId xmlns:a16="http://schemas.microsoft.com/office/drawing/2014/main" val="928814124"/>
                    </a:ext>
                  </a:extLst>
                </a:gridCol>
                <a:gridCol w="3742259">
                  <a:extLst>
                    <a:ext uri="{9D8B030D-6E8A-4147-A177-3AD203B41FA5}">
                      <a16:colId xmlns:a16="http://schemas.microsoft.com/office/drawing/2014/main" val="809185699"/>
                    </a:ext>
                  </a:extLst>
                </a:gridCol>
              </a:tblGrid>
              <a:tr h="26534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MY" sz="1200" b="1" i="0">
                          <a:effectLst/>
                          <a:latin typeface="+mn-lt"/>
                        </a:rPr>
                        <a:t>Attribute name</a:t>
                      </a:r>
                      <a:r>
                        <a:rPr lang="en-MY" sz="1200" b="0" i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9752" marR="49752" marT="24876" marB="24876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MY" sz="1200" b="1" i="0">
                          <a:effectLst/>
                          <a:latin typeface="+mn-lt"/>
                        </a:rPr>
                        <a:t>Description</a:t>
                      </a:r>
                      <a:r>
                        <a:rPr lang="en-MY" sz="1200" b="0" i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9752" marR="49752" marT="24876" marB="24876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383258"/>
                  </a:ext>
                </a:extLst>
              </a:tr>
              <a:tr h="265344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MY" sz="1200" b="0" i="0" err="1">
                          <a:effectLst/>
                          <a:latin typeface="+mn-lt"/>
                        </a:rPr>
                        <a:t>product_id</a:t>
                      </a:r>
                      <a:r>
                        <a:rPr lang="en-MY" sz="1200" b="0" i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9752" marR="49752" marT="24876" marB="24876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+mn-lt"/>
                        </a:rPr>
                        <a:t>The unique identifier of the product </a:t>
                      </a:r>
                    </a:p>
                  </a:txBody>
                  <a:tcPr marL="49752" marR="49752" marT="24876" marB="24876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390017"/>
                  </a:ext>
                </a:extLst>
              </a:tr>
              <a:tr h="265344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MY" sz="1200" b="0" i="0" err="1">
                          <a:effectLst/>
                          <a:latin typeface="+mn-lt"/>
                        </a:rPr>
                        <a:t>product_name</a:t>
                      </a:r>
                      <a:r>
                        <a:rPr lang="en-MY" sz="1200" b="0" i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9752" marR="49752" marT="24876" marB="24876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+mn-lt"/>
                        </a:rPr>
                        <a:t>The name of the product </a:t>
                      </a:r>
                    </a:p>
                  </a:txBody>
                  <a:tcPr marL="49752" marR="49752" marT="24876" marB="24876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247887"/>
                  </a:ext>
                </a:extLst>
              </a:tr>
              <a:tr h="364848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MY" sz="1200" b="0" i="0" err="1">
                          <a:effectLst/>
                          <a:latin typeface="+mn-lt"/>
                        </a:rPr>
                        <a:t>product_main_category</a:t>
                      </a:r>
                      <a:r>
                        <a:rPr lang="en-MY" sz="1200" b="0" i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9752" marR="49752" marT="24876" marB="24876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+mn-lt"/>
                        </a:rPr>
                        <a:t>The main category of the product belong </a:t>
                      </a:r>
                    </a:p>
                  </a:txBody>
                  <a:tcPr marL="49752" marR="49752" marT="24876" marB="24876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581515"/>
                  </a:ext>
                </a:extLst>
              </a:tr>
              <a:tr h="265344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MY" sz="1200" b="0" i="0" err="1">
                          <a:effectLst/>
                          <a:latin typeface="+mn-lt"/>
                        </a:rPr>
                        <a:t>product_sub_category</a:t>
                      </a:r>
                      <a:r>
                        <a:rPr lang="en-MY" sz="1200" b="0" i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9752" marR="49752" marT="24876" marB="24876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+mn-lt"/>
                        </a:rPr>
                        <a:t>The sub category of the product belong </a:t>
                      </a:r>
                    </a:p>
                  </a:txBody>
                  <a:tcPr marL="49752" marR="49752" marT="24876" marB="24876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754770"/>
                  </a:ext>
                </a:extLst>
              </a:tr>
              <a:tr h="265344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MY" sz="1200" b="0" i="0" err="1">
                          <a:effectLst/>
                          <a:latin typeface="+mn-lt"/>
                        </a:rPr>
                        <a:t>product_image_link</a:t>
                      </a:r>
                      <a:r>
                        <a:rPr lang="en-MY" sz="1200" b="0" i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9752" marR="49752" marT="24876" marB="24876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+mn-lt"/>
                        </a:rPr>
                        <a:t>The image of the product look like </a:t>
                      </a:r>
                    </a:p>
                  </a:txBody>
                  <a:tcPr marL="49752" marR="49752" marT="24876" marB="24876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64164"/>
                  </a:ext>
                </a:extLst>
              </a:tr>
              <a:tr h="364848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MY" sz="1200" b="0" i="0" err="1">
                          <a:effectLst/>
                          <a:latin typeface="+mn-lt"/>
                        </a:rPr>
                        <a:t>product_link</a:t>
                      </a:r>
                      <a:r>
                        <a:rPr lang="en-MY" sz="1200" b="0" i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9752" marR="49752" marT="24876" marB="24876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+mn-lt"/>
                        </a:rPr>
                        <a:t>The amazon website reference link of the product </a:t>
                      </a:r>
                    </a:p>
                  </a:txBody>
                  <a:tcPr marL="49752" marR="49752" marT="24876" marB="24876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258026"/>
                  </a:ext>
                </a:extLst>
              </a:tr>
              <a:tr h="364848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MY" sz="1200" b="0" i="0" err="1">
                          <a:effectLst/>
                          <a:latin typeface="+mn-lt"/>
                        </a:rPr>
                        <a:t>product_ratings</a:t>
                      </a:r>
                      <a:r>
                        <a:rPr lang="en-MY" sz="1200" b="0" i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9752" marR="49752" marT="24876" marB="24876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+mn-lt"/>
                        </a:rPr>
                        <a:t>The ratings given by amazon customers of the product </a:t>
                      </a:r>
                    </a:p>
                  </a:txBody>
                  <a:tcPr marL="49752" marR="49752" marT="24876" marB="24876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849036"/>
                  </a:ext>
                </a:extLst>
              </a:tr>
              <a:tr h="364848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MY" sz="1200" b="0" i="0" err="1">
                          <a:effectLst/>
                          <a:latin typeface="+mn-lt"/>
                        </a:rPr>
                        <a:t>product_num_of_ratings</a:t>
                      </a:r>
                      <a:r>
                        <a:rPr lang="en-MY" sz="1200" b="0" i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9752" marR="49752" marT="24876" marB="24876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+mn-lt"/>
                        </a:rPr>
                        <a:t>The number of ratings given to this product in amazon shopping </a:t>
                      </a:r>
                    </a:p>
                  </a:txBody>
                  <a:tcPr marL="49752" marR="49752" marT="24876" marB="24876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393907"/>
                  </a:ext>
                </a:extLst>
              </a:tr>
              <a:tr h="364848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MY" sz="1200" b="0" i="0" err="1">
                          <a:effectLst/>
                          <a:latin typeface="+mn-lt"/>
                        </a:rPr>
                        <a:t>product_discount_price</a:t>
                      </a:r>
                      <a:r>
                        <a:rPr lang="en-MY" sz="1200" b="0" i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9752" marR="49752" marT="24876" marB="24876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+mn-lt"/>
                        </a:rPr>
                        <a:t>The discount prices of the product </a:t>
                      </a:r>
                    </a:p>
                  </a:txBody>
                  <a:tcPr marL="49752" marR="49752" marT="24876" marB="24876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76126"/>
                  </a:ext>
                </a:extLst>
              </a:tr>
              <a:tr h="265344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MY" sz="1200" b="0" i="0" err="1">
                          <a:effectLst/>
                          <a:latin typeface="+mn-lt"/>
                        </a:rPr>
                        <a:t>product_actual_price</a:t>
                      </a:r>
                      <a:r>
                        <a:rPr lang="en-MY" sz="1200" b="0" i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9752" marR="49752" marT="24876" marB="24876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 b="0" i="0">
                          <a:effectLst/>
                          <a:latin typeface="+mn-lt"/>
                        </a:rPr>
                        <a:t>The actual MRP of the product </a:t>
                      </a:r>
                    </a:p>
                  </a:txBody>
                  <a:tcPr marL="49752" marR="49752" marT="24876" marB="24876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62602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8F92B39-F2DE-7C30-9A29-ADF734BD2E1D}"/>
              </a:ext>
            </a:extLst>
          </p:cNvPr>
          <p:cNvSpPr txBox="1"/>
          <p:nvPr/>
        </p:nvSpPr>
        <p:spPr>
          <a:xfrm>
            <a:off x="6164804" y="2131583"/>
            <a:ext cx="2724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1600" b="1"/>
              <a:t>Attributes in the </a:t>
            </a:r>
          </a:p>
          <a:p>
            <a:pPr algn="ctr"/>
            <a:r>
              <a:rPr lang="en-MY" sz="1600" b="1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126688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0">
            <a:hlinkClick r:id="rId3" action="ppaction://hlinksldjump"/>
          </p:cNvPr>
          <p:cNvSpPr/>
          <p:nvPr/>
        </p:nvSpPr>
        <p:spPr>
          <a:xfrm>
            <a:off x="6779197" y="337393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Discussion &amp; Results</a:t>
            </a:r>
            <a:endParaRPr sz="1200" b="1">
              <a:solidFill>
                <a:schemeClr val="accent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444" name="Google Shape;444;p4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445" name="Google Shape;445;p4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8" name="Google Shape;448;p4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342;p37">
            <a:hlinkClick r:id="rId4" action="ppaction://hlinksldjump"/>
            <a:extLst>
              <a:ext uri="{FF2B5EF4-FFF2-40B4-BE49-F238E27FC236}">
                <a16:creationId xmlns:a16="http://schemas.microsoft.com/office/drawing/2014/main" id="{D15E173B-AB17-05A8-6B98-4132FD1FA52E}"/>
              </a:ext>
            </a:extLst>
          </p:cNvPr>
          <p:cNvSpPr/>
          <p:nvPr/>
        </p:nvSpPr>
        <p:spPr>
          <a:xfrm>
            <a:off x="3156900" y="337392"/>
            <a:ext cx="1184500" cy="38231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Technology &amp; Tools used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" name="Google Shape;162;p30">
            <a:hlinkClick r:id="rId5" action="ppaction://hlinksldjump"/>
            <a:extLst>
              <a:ext uri="{FF2B5EF4-FFF2-40B4-BE49-F238E27FC236}">
                <a16:creationId xmlns:a16="http://schemas.microsoft.com/office/drawing/2014/main" id="{71EDD263-1A48-C70A-18A1-D27C189C5E3B}"/>
              </a:ext>
            </a:extLst>
          </p:cNvPr>
          <p:cNvSpPr/>
          <p:nvPr/>
        </p:nvSpPr>
        <p:spPr>
          <a:xfrm>
            <a:off x="4424120" y="325202"/>
            <a:ext cx="1127268" cy="384293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Project Infrastructure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" name="Google Shape;163;p30">
            <a:hlinkClick r:id="rId5" action="ppaction://hlinksldjump"/>
            <a:extLst>
              <a:ext uri="{FF2B5EF4-FFF2-40B4-BE49-F238E27FC236}">
                <a16:creationId xmlns:a16="http://schemas.microsoft.com/office/drawing/2014/main" id="{7A3E0F82-15C6-83DA-C8CA-8B547B5C52DD}"/>
              </a:ext>
            </a:extLst>
          </p:cNvPr>
          <p:cNvSpPr/>
          <p:nvPr/>
        </p:nvSpPr>
        <p:spPr>
          <a:xfrm>
            <a:off x="5693054" y="349583"/>
            <a:ext cx="943500" cy="308785"/>
          </a:xfrm>
          <a:prstGeom prst="roundRect">
            <a:avLst>
              <a:gd name="adj" fmla="val 599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P.R Algorithm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" name="Google Shape;165;p30">
            <a:hlinkClick r:id="rId6" action="ppaction://hlinksldjump"/>
            <a:extLst>
              <a:ext uri="{FF2B5EF4-FFF2-40B4-BE49-F238E27FC236}">
                <a16:creationId xmlns:a16="http://schemas.microsoft.com/office/drawing/2014/main" id="{91EBAC31-7D04-D867-91AE-B03549E9311D}"/>
              </a:ext>
            </a:extLst>
          </p:cNvPr>
          <p:cNvSpPr/>
          <p:nvPr/>
        </p:nvSpPr>
        <p:spPr>
          <a:xfrm>
            <a:off x="7816572" y="339383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Conclusion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" name="Google Shape;166;p30">
            <a:extLst>
              <a:ext uri="{FF2B5EF4-FFF2-40B4-BE49-F238E27FC236}">
                <a16:creationId xmlns:a16="http://schemas.microsoft.com/office/drawing/2014/main" id="{C45F55B7-027E-A435-B662-40B1AC0855B7}"/>
              </a:ext>
            </a:extLst>
          </p:cNvPr>
          <p:cNvSpPr/>
          <p:nvPr/>
        </p:nvSpPr>
        <p:spPr>
          <a:xfrm>
            <a:off x="1208967" y="339232"/>
            <a:ext cx="758232" cy="356231"/>
          </a:xfrm>
          <a:prstGeom prst="roundRect">
            <a:avLst>
              <a:gd name="adj" fmla="val 599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7" name="Google Shape;160;p30">
            <a:hlinkClick r:id="rId7" action="ppaction://hlinksldjump"/>
            <a:extLst>
              <a:ext uri="{FF2B5EF4-FFF2-40B4-BE49-F238E27FC236}">
                <a16:creationId xmlns:a16="http://schemas.microsoft.com/office/drawing/2014/main" id="{A89699D0-3AF7-5648-AE24-05F1EDAA8C85}"/>
              </a:ext>
            </a:extLst>
          </p:cNvPr>
          <p:cNvSpPr/>
          <p:nvPr/>
        </p:nvSpPr>
        <p:spPr>
          <a:xfrm>
            <a:off x="2005398" y="349585"/>
            <a:ext cx="1127293" cy="329974"/>
          </a:xfrm>
          <a:prstGeom prst="roundRect">
            <a:avLst>
              <a:gd name="adj" fmla="val 599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Architecture</a:t>
            </a:r>
            <a:endParaRPr lang="en-MY"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14338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6AA1AD1-1325-8E39-F97D-87818847E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00" y="1231091"/>
            <a:ext cx="8057418" cy="166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B89662-676D-D208-595F-4423BFB61D59}"/>
              </a:ext>
            </a:extLst>
          </p:cNvPr>
          <p:cNvSpPr txBox="1"/>
          <p:nvPr/>
        </p:nvSpPr>
        <p:spPr>
          <a:xfrm>
            <a:off x="2249979" y="310659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/>
              <a:t>Second part of Amazon product dataset</a:t>
            </a:r>
            <a:endParaRPr lang="en-MY" b="1"/>
          </a:p>
        </p:txBody>
      </p:sp>
    </p:spTree>
    <p:extLst>
      <p:ext uri="{BB962C8B-B14F-4D97-AF65-F5344CB8AC3E}">
        <p14:creationId xmlns:p14="http://schemas.microsoft.com/office/powerpoint/2010/main" val="1214761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0">
            <a:hlinkClick r:id="rId3" action="ppaction://hlinksldjump"/>
          </p:cNvPr>
          <p:cNvSpPr/>
          <p:nvPr/>
        </p:nvSpPr>
        <p:spPr>
          <a:xfrm>
            <a:off x="6779197" y="337393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Discussion &amp; Results</a:t>
            </a:r>
            <a:endParaRPr sz="1200" b="1">
              <a:solidFill>
                <a:schemeClr val="accent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444" name="Google Shape;444;p4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445" name="Google Shape;445;p4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8" name="Google Shape;448;p4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342;p37">
            <a:hlinkClick r:id="rId4" action="ppaction://hlinksldjump"/>
            <a:extLst>
              <a:ext uri="{FF2B5EF4-FFF2-40B4-BE49-F238E27FC236}">
                <a16:creationId xmlns:a16="http://schemas.microsoft.com/office/drawing/2014/main" id="{D15E173B-AB17-05A8-6B98-4132FD1FA52E}"/>
              </a:ext>
            </a:extLst>
          </p:cNvPr>
          <p:cNvSpPr/>
          <p:nvPr/>
        </p:nvSpPr>
        <p:spPr>
          <a:xfrm>
            <a:off x="3156900" y="337392"/>
            <a:ext cx="1184500" cy="38231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Technology &amp; Tools used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" name="Google Shape;162;p30">
            <a:hlinkClick r:id="rId5" action="ppaction://hlinksldjump"/>
            <a:extLst>
              <a:ext uri="{FF2B5EF4-FFF2-40B4-BE49-F238E27FC236}">
                <a16:creationId xmlns:a16="http://schemas.microsoft.com/office/drawing/2014/main" id="{71EDD263-1A48-C70A-18A1-D27C189C5E3B}"/>
              </a:ext>
            </a:extLst>
          </p:cNvPr>
          <p:cNvSpPr/>
          <p:nvPr/>
        </p:nvSpPr>
        <p:spPr>
          <a:xfrm>
            <a:off x="4424120" y="325202"/>
            <a:ext cx="1127268" cy="384293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Project Infrastructure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" name="Google Shape;163;p30">
            <a:hlinkClick r:id="rId5" action="ppaction://hlinksldjump"/>
            <a:extLst>
              <a:ext uri="{FF2B5EF4-FFF2-40B4-BE49-F238E27FC236}">
                <a16:creationId xmlns:a16="http://schemas.microsoft.com/office/drawing/2014/main" id="{7A3E0F82-15C6-83DA-C8CA-8B547B5C52DD}"/>
              </a:ext>
            </a:extLst>
          </p:cNvPr>
          <p:cNvSpPr/>
          <p:nvPr/>
        </p:nvSpPr>
        <p:spPr>
          <a:xfrm>
            <a:off x="5693054" y="349583"/>
            <a:ext cx="943500" cy="308785"/>
          </a:xfrm>
          <a:prstGeom prst="roundRect">
            <a:avLst>
              <a:gd name="adj" fmla="val 599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P.R Algorithm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" name="Google Shape;165;p30">
            <a:hlinkClick r:id="rId6" action="ppaction://hlinksldjump"/>
            <a:extLst>
              <a:ext uri="{FF2B5EF4-FFF2-40B4-BE49-F238E27FC236}">
                <a16:creationId xmlns:a16="http://schemas.microsoft.com/office/drawing/2014/main" id="{91EBAC31-7D04-D867-91AE-B03549E9311D}"/>
              </a:ext>
            </a:extLst>
          </p:cNvPr>
          <p:cNvSpPr/>
          <p:nvPr/>
        </p:nvSpPr>
        <p:spPr>
          <a:xfrm>
            <a:off x="7816572" y="339383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Conclusion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" name="Google Shape;166;p30">
            <a:extLst>
              <a:ext uri="{FF2B5EF4-FFF2-40B4-BE49-F238E27FC236}">
                <a16:creationId xmlns:a16="http://schemas.microsoft.com/office/drawing/2014/main" id="{C45F55B7-027E-A435-B662-40B1AC0855B7}"/>
              </a:ext>
            </a:extLst>
          </p:cNvPr>
          <p:cNvSpPr/>
          <p:nvPr/>
        </p:nvSpPr>
        <p:spPr>
          <a:xfrm>
            <a:off x="1208967" y="339232"/>
            <a:ext cx="758232" cy="356231"/>
          </a:xfrm>
          <a:prstGeom prst="roundRect">
            <a:avLst>
              <a:gd name="adj" fmla="val 599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7" name="Google Shape;160;p30">
            <a:hlinkClick r:id="rId7" action="ppaction://hlinksldjump"/>
            <a:extLst>
              <a:ext uri="{FF2B5EF4-FFF2-40B4-BE49-F238E27FC236}">
                <a16:creationId xmlns:a16="http://schemas.microsoft.com/office/drawing/2014/main" id="{A89699D0-3AF7-5648-AE24-05F1EDAA8C85}"/>
              </a:ext>
            </a:extLst>
          </p:cNvPr>
          <p:cNvSpPr/>
          <p:nvPr/>
        </p:nvSpPr>
        <p:spPr>
          <a:xfrm>
            <a:off x="2005398" y="349585"/>
            <a:ext cx="1127293" cy="329974"/>
          </a:xfrm>
          <a:prstGeom prst="roundRect">
            <a:avLst>
              <a:gd name="adj" fmla="val 599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Architecture</a:t>
            </a:r>
            <a:endParaRPr lang="en-MY"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CC31C3CA-CC46-B6CE-F583-F14997874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627" y="844368"/>
            <a:ext cx="2878089" cy="376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215;p32">
            <a:extLst>
              <a:ext uri="{FF2B5EF4-FFF2-40B4-BE49-F238E27FC236}">
                <a16:creationId xmlns:a16="http://schemas.microsoft.com/office/drawing/2014/main" id="{DAC44DF1-9C2C-0C8F-9DC4-BA46E6C41A0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3250" y="887462"/>
            <a:ext cx="4358622" cy="382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400"/>
              <a:t>TRENDING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3A70BE-ADFE-6CB2-AC04-F8DD411178CF}"/>
              </a:ext>
            </a:extLst>
          </p:cNvPr>
          <p:cNvSpPr txBox="1"/>
          <p:nvPr/>
        </p:nvSpPr>
        <p:spPr>
          <a:xfrm>
            <a:off x="564600" y="1714523"/>
            <a:ext cx="4572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Search trends are retrieved from Google Trends using </a:t>
            </a:r>
            <a:r>
              <a:rPr lang="en-US" err="1"/>
              <a:t>pytrends</a:t>
            </a:r>
            <a:r>
              <a:rPr lang="en-US"/>
              <a:t> library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Trending keywords are scraped from Google Trends daily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Date is included to differentiate the data from one another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Results are kept in MongoDB under the “</a:t>
            </a:r>
            <a:r>
              <a:rPr lang="en-US" err="1"/>
              <a:t>GoogleTrend</a:t>
            </a:r>
            <a:r>
              <a:rPr lang="en-US"/>
              <a:t>” database and “Trending” collection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325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0">
            <a:hlinkClick r:id="rId3" action="ppaction://hlinksldjump"/>
          </p:cNvPr>
          <p:cNvSpPr/>
          <p:nvPr/>
        </p:nvSpPr>
        <p:spPr>
          <a:xfrm>
            <a:off x="6779197" y="337393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Discussion &amp; Results</a:t>
            </a:r>
            <a:endParaRPr sz="1200" b="1">
              <a:solidFill>
                <a:schemeClr val="accent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444" name="Google Shape;444;p4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445" name="Google Shape;445;p4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8" name="Google Shape;448;p4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342;p37">
            <a:hlinkClick r:id="rId4" action="ppaction://hlinksldjump"/>
            <a:extLst>
              <a:ext uri="{FF2B5EF4-FFF2-40B4-BE49-F238E27FC236}">
                <a16:creationId xmlns:a16="http://schemas.microsoft.com/office/drawing/2014/main" id="{D15E173B-AB17-05A8-6B98-4132FD1FA52E}"/>
              </a:ext>
            </a:extLst>
          </p:cNvPr>
          <p:cNvSpPr/>
          <p:nvPr/>
        </p:nvSpPr>
        <p:spPr>
          <a:xfrm>
            <a:off x="3156900" y="337392"/>
            <a:ext cx="1184500" cy="38231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Technology &amp; Tools used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" name="Google Shape;162;p30">
            <a:hlinkClick r:id="rId5" action="ppaction://hlinksldjump"/>
            <a:extLst>
              <a:ext uri="{FF2B5EF4-FFF2-40B4-BE49-F238E27FC236}">
                <a16:creationId xmlns:a16="http://schemas.microsoft.com/office/drawing/2014/main" id="{71EDD263-1A48-C70A-18A1-D27C189C5E3B}"/>
              </a:ext>
            </a:extLst>
          </p:cNvPr>
          <p:cNvSpPr/>
          <p:nvPr/>
        </p:nvSpPr>
        <p:spPr>
          <a:xfrm>
            <a:off x="4424120" y="325202"/>
            <a:ext cx="1127268" cy="384293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Project Infrastructure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" name="Google Shape;163;p30">
            <a:hlinkClick r:id="rId5" action="ppaction://hlinksldjump"/>
            <a:extLst>
              <a:ext uri="{FF2B5EF4-FFF2-40B4-BE49-F238E27FC236}">
                <a16:creationId xmlns:a16="http://schemas.microsoft.com/office/drawing/2014/main" id="{7A3E0F82-15C6-83DA-C8CA-8B547B5C52DD}"/>
              </a:ext>
            </a:extLst>
          </p:cNvPr>
          <p:cNvSpPr/>
          <p:nvPr/>
        </p:nvSpPr>
        <p:spPr>
          <a:xfrm>
            <a:off x="5693054" y="349583"/>
            <a:ext cx="943500" cy="308785"/>
          </a:xfrm>
          <a:prstGeom prst="roundRect">
            <a:avLst>
              <a:gd name="adj" fmla="val 599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P.R Algorithm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" name="Google Shape;165;p30">
            <a:hlinkClick r:id="rId6" action="ppaction://hlinksldjump"/>
            <a:extLst>
              <a:ext uri="{FF2B5EF4-FFF2-40B4-BE49-F238E27FC236}">
                <a16:creationId xmlns:a16="http://schemas.microsoft.com/office/drawing/2014/main" id="{91EBAC31-7D04-D867-91AE-B03549E9311D}"/>
              </a:ext>
            </a:extLst>
          </p:cNvPr>
          <p:cNvSpPr/>
          <p:nvPr/>
        </p:nvSpPr>
        <p:spPr>
          <a:xfrm>
            <a:off x="7816572" y="339383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Conclusion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" name="Google Shape;166;p30">
            <a:extLst>
              <a:ext uri="{FF2B5EF4-FFF2-40B4-BE49-F238E27FC236}">
                <a16:creationId xmlns:a16="http://schemas.microsoft.com/office/drawing/2014/main" id="{C45F55B7-027E-A435-B662-40B1AC0855B7}"/>
              </a:ext>
            </a:extLst>
          </p:cNvPr>
          <p:cNvSpPr/>
          <p:nvPr/>
        </p:nvSpPr>
        <p:spPr>
          <a:xfrm>
            <a:off x="1208967" y="339232"/>
            <a:ext cx="758232" cy="356231"/>
          </a:xfrm>
          <a:prstGeom prst="roundRect">
            <a:avLst>
              <a:gd name="adj" fmla="val 599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7" name="Google Shape;160;p30">
            <a:hlinkClick r:id="rId7" action="ppaction://hlinksldjump"/>
            <a:extLst>
              <a:ext uri="{FF2B5EF4-FFF2-40B4-BE49-F238E27FC236}">
                <a16:creationId xmlns:a16="http://schemas.microsoft.com/office/drawing/2014/main" id="{A89699D0-3AF7-5648-AE24-05F1EDAA8C85}"/>
              </a:ext>
            </a:extLst>
          </p:cNvPr>
          <p:cNvSpPr/>
          <p:nvPr/>
        </p:nvSpPr>
        <p:spPr>
          <a:xfrm>
            <a:off x="2005398" y="349585"/>
            <a:ext cx="1127293" cy="329974"/>
          </a:xfrm>
          <a:prstGeom prst="roundRect">
            <a:avLst>
              <a:gd name="adj" fmla="val 599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Architecture</a:t>
            </a:r>
            <a:endParaRPr lang="en-MY"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17410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D4CB000-EE24-2E54-F4AD-9C33B6703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51" y="731894"/>
            <a:ext cx="6859688" cy="431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333;p36">
            <a:extLst>
              <a:ext uri="{FF2B5EF4-FFF2-40B4-BE49-F238E27FC236}">
                <a16:creationId xmlns:a16="http://schemas.microsoft.com/office/drawing/2014/main" id="{DF8F6361-24C5-5948-DE9D-546D4FCE45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03694" y="832026"/>
            <a:ext cx="2425755" cy="42099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US" b="1"/>
              <a:t>DATA PIPELINE</a:t>
            </a:r>
          </a:p>
          <a:p>
            <a:pPr marL="0" indent="0" algn="ctr">
              <a:buNone/>
            </a:pPr>
            <a:endParaRPr lang="en-US" b="1"/>
          </a:p>
          <a:p>
            <a:pPr marL="285750" indent="-285750"/>
            <a:r>
              <a:rPr lang="en-US" b="1"/>
              <a:t>MySQL to Hive: </a:t>
            </a:r>
            <a:r>
              <a:rPr lang="en-US"/>
              <a:t>the product data is first query from MySQL database then it is converted to csv and saved in HDFS.</a:t>
            </a:r>
          </a:p>
          <a:p>
            <a:pPr marL="285750" indent="-285750"/>
            <a:r>
              <a:rPr lang="en-US"/>
              <a:t>product data csv is loaded into Hive using LOAD DATA INTO TABLE query</a:t>
            </a:r>
          </a:p>
          <a:p>
            <a:pPr marL="285750" indent="-285750"/>
            <a:r>
              <a:rPr lang="en-US"/>
              <a:t>more efficient to use LOAD DATA INTO TABLE to insert the product data into Hive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03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0">
            <a:hlinkClick r:id="rId3" action="ppaction://hlinksldjump"/>
          </p:cNvPr>
          <p:cNvSpPr/>
          <p:nvPr/>
        </p:nvSpPr>
        <p:spPr>
          <a:xfrm>
            <a:off x="6779197" y="337393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Discussion &amp; Results</a:t>
            </a:r>
            <a:endParaRPr sz="1200" b="1">
              <a:solidFill>
                <a:schemeClr val="accent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444" name="Google Shape;444;p4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445" name="Google Shape;445;p4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8" name="Google Shape;448;p4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342;p37">
            <a:hlinkClick r:id="rId4" action="ppaction://hlinksldjump"/>
            <a:extLst>
              <a:ext uri="{FF2B5EF4-FFF2-40B4-BE49-F238E27FC236}">
                <a16:creationId xmlns:a16="http://schemas.microsoft.com/office/drawing/2014/main" id="{D15E173B-AB17-05A8-6B98-4132FD1FA52E}"/>
              </a:ext>
            </a:extLst>
          </p:cNvPr>
          <p:cNvSpPr/>
          <p:nvPr/>
        </p:nvSpPr>
        <p:spPr>
          <a:xfrm>
            <a:off x="3156900" y="337392"/>
            <a:ext cx="1184500" cy="38231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Technology &amp; Tools used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" name="Google Shape;162;p30">
            <a:hlinkClick r:id="rId5" action="ppaction://hlinksldjump"/>
            <a:extLst>
              <a:ext uri="{FF2B5EF4-FFF2-40B4-BE49-F238E27FC236}">
                <a16:creationId xmlns:a16="http://schemas.microsoft.com/office/drawing/2014/main" id="{71EDD263-1A48-C70A-18A1-D27C189C5E3B}"/>
              </a:ext>
            </a:extLst>
          </p:cNvPr>
          <p:cNvSpPr/>
          <p:nvPr/>
        </p:nvSpPr>
        <p:spPr>
          <a:xfrm>
            <a:off x="4424120" y="325202"/>
            <a:ext cx="1127268" cy="384293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Project Infrastructure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" name="Google Shape;163;p30">
            <a:hlinkClick r:id="rId5" action="ppaction://hlinksldjump"/>
            <a:extLst>
              <a:ext uri="{FF2B5EF4-FFF2-40B4-BE49-F238E27FC236}">
                <a16:creationId xmlns:a16="http://schemas.microsoft.com/office/drawing/2014/main" id="{7A3E0F82-15C6-83DA-C8CA-8B547B5C52DD}"/>
              </a:ext>
            </a:extLst>
          </p:cNvPr>
          <p:cNvSpPr/>
          <p:nvPr/>
        </p:nvSpPr>
        <p:spPr>
          <a:xfrm>
            <a:off x="5693054" y="349583"/>
            <a:ext cx="943500" cy="308785"/>
          </a:xfrm>
          <a:prstGeom prst="roundRect">
            <a:avLst>
              <a:gd name="adj" fmla="val 599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P.R Algorithm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" name="Google Shape;165;p30">
            <a:hlinkClick r:id="rId6" action="ppaction://hlinksldjump"/>
            <a:extLst>
              <a:ext uri="{FF2B5EF4-FFF2-40B4-BE49-F238E27FC236}">
                <a16:creationId xmlns:a16="http://schemas.microsoft.com/office/drawing/2014/main" id="{91EBAC31-7D04-D867-91AE-B03549E9311D}"/>
              </a:ext>
            </a:extLst>
          </p:cNvPr>
          <p:cNvSpPr/>
          <p:nvPr/>
        </p:nvSpPr>
        <p:spPr>
          <a:xfrm>
            <a:off x="7816572" y="339383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Conclusion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" name="Google Shape;166;p30">
            <a:extLst>
              <a:ext uri="{FF2B5EF4-FFF2-40B4-BE49-F238E27FC236}">
                <a16:creationId xmlns:a16="http://schemas.microsoft.com/office/drawing/2014/main" id="{C45F55B7-027E-A435-B662-40B1AC0855B7}"/>
              </a:ext>
            </a:extLst>
          </p:cNvPr>
          <p:cNvSpPr/>
          <p:nvPr/>
        </p:nvSpPr>
        <p:spPr>
          <a:xfrm>
            <a:off x="1208967" y="339232"/>
            <a:ext cx="758232" cy="356231"/>
          </a:xfrm>
          <a:prstGeom prst="roundRect">
            <a:avLst>
              <a:gd name="adj" fmla="val 599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7" name="Google Shape;160;p30">
            <a:hlinkClick r:id="rId7" action="ppaction://hlinksldjump"/>
            <a:extLst>
              <a:ext uri="{FF2B5EF4-FFF2-40B4-BE49-F238E27FC236}">
                <a16:creationId xmlns:a16="http://schemas.microsoft.com/office/drawing/2014/main" id="{A89699D0-3AF7-5648-AE24-05F1EDAA8C85}"/>
              </a:ext>
            </a:extLst>
          </p:cNvPr>
          <p:cNvSpPr/>
          <p:nvPr/>
        </p:nvSpPr>
        <p:spPr>
          <a:xfrm>
            <a:off x="2005398" y="349585"/>
            <a:ext cx="1127293" cy="329974"/>
          </a:xfrm>
          <a:prstGeom prst="roundRect">
            <a:avLst>
              <a:gd name="adj" fmla="val 599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Architecture</a:t>
            </a:r>
            <a:endParaRPr lang="en-MY"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18434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9DB42B3-29DB-0335-E4A6-8028BDF5B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4" y="731825"/>
            <a:ext cx="6657689" cy="431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333;p36">
            <a:extLst>
              <a:ext uri="{FF2B5EF4-FFF2-40B4-BE49-F238E27FC236}">
                <a16:creationId xmlns:a16="http://schemas.microsoft.com/office/drawing/2014/main" id="{DF8F6361-24C5-5948-DE9D-546D4FCE45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03694" y="832026"/>
            <a:ext cx="2425755" cy="42099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US" b="1"/>
              <a:t>DATA PIPELINE</a:t>
            </a:r>
          </a:p>
          <a:p>
            <a:pPr marL="0" indent="0" algn="ctr">
              <a:buNone/>
            </a:pPr>
            <a:endParaRPr lang="en-US" b="1"/>
          </a:p>
          <a:p>
            <a:pPr marL="285750" indent="-285750"/>
            <a:r>
              <a:rPr lang="en-US" b="1"/>
              <a:t>MongoDB to Hive: </a:t>
            </a:r>
            <a:r>
              <a:rPr lang="en-US"/>
              <a:t>take the latest trending item from Google Trend from MongoDB and put it into Hive</a:t>
            </a:r>
          </a:p>
          <a:p>
            <a:pPr marL="285750" indent="-285750"/>
            <a:r>
              <a:rPr lang="en-US"/>
              <a:t>Converting the latest trending item in JSON format into HiveQL statement using INSERT INTO</a:t>
            </a:r>
          </a:p>
        </p:txBody>
      </p:sp>
    </p:spTree>
    <p:extLst>
      <p:ext uri="{BB962C8B-B14F-4D97-AF65-F5344CB8AC3E}">
        <p14:creationId xmlns:p14="http://schemas.microsoft.com/office/powerpoint/2010/main" val="2341861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0">
            <a:hlinkClick r:id="rId3" action="ppaction://hlinksldjump"/>
          </p:cNvPr>
          <p:cNvSpPr/>
          <p:nvPr/>
        </p:nvSpPr>
        <p:spPr>
          <a:xfrm>
            <a:off x="6779197" y="337393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Discussion &amp; Results</a:t>
            </a:r>
            <a:endParaRPr sz="1200" b="1">
              <a:solidFill>
                <a:schemeClr val="accent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444" name="Google Shape;444;p4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445" name="Google Shape;445;p4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8" name="Google Shape;448;p4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342;p37">
            <a:hlinkClick r:id="rId4" action="ppaction://hlinksldjump"/>
            <a:extLst>
              <a:ext uri="{FF2B5EF4-FFF2-40B4-BE49-F238E27FC236}">
                <a16:creationId xmlns:a16="http://schemas.microsoft.com/office/drawing/2014/main" id="{D15E173B-AB17-05A8-6B98-4132FD1FA52E}"/>
              </a:ext>
            </a:extLst>
          </p:cNvPr>
          <p:cNvSpPr/>
          <p:nvPr/>
        </p:nvSpPr>
        <p:spPr>
          <a:xfrm>
            <a:off x="3156900" y="337392"/>
            <a:ext cx="1184500" cy="38231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Technology &amp; Tools used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" name="Google Shape;162;p30">
            <a:hlinkClick r:id="rId5" action="ppaction://hlinksldjump"/>
            <a:extLst>
              <a:ext uri="{FF2B5EF4-FFF2-40B4-BE49-F238E27FC236}">
                <a16:creationId xmlns:a16="http://schemas.microsoft.com/office/drawing/2014/main" id="{71EDD263-1A48-C70A-18A1-D27C189C5E3B}"/>
              </a:ext>
            </a:extLst>
          </p:cNvPr>
          <p:cNvSpPr/>
          <p:nvPr/>
        </p:nvSpPr>
        <p:spPr>
          <a:xfrm>
            <a:off x="4424120" y="325202"/>
            <a:ext cx="1127268" cy="384293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Project Infrastructure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" name="Google Shape;163;p30">
            <a:hlinkClick r:id="rId5" action="ppaction://hlinksldjump"/>
            <a:extLst>
              <a:ext uri="{FF2B5EF4-FFF2-40B4-BE49-F238E27FC236}">
                <a16:creationId xmlns:a16="http://schemas.microsoft.com/office/drawing/2014/main" id="{7A3E0F82-15C6-83DA-C8CA-8B547B5C52DD}"/>
              </a:ext>
            </a:extLst>
          </p:cNvPr>
          <p:cNvSpPr/>
          <p:nvPr/>
        </p:nvSpPr>
        <p:spPr>
          <a:xfrm>
            <a:off x="5693054" y="349583"/>
            <a:ext cx="943500" cy="308785"/>
          </a:xfrm>
          <a:prstGeom prst="roundRect">
            <a:avLst>
              <a:gd name="adj" fmla="val 599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P.R Algorithm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" name="Google Shape;165;p30">
            <a:hlinkClick r:id="rId6" action="ppaction://hlinksldjump"/>
            <a:extLst>
              <a:ext uri="{FF2B5EF4-FFF2-40B4-BE49-F238E27FC236}">
                <a16:creationId xmlns:a16="http://schemas.microsoft.com/office/drawing/2014/main" id="{91EBAC31-7D04-D867-91AE-B03549E9311D}"/>
              </a:ext>
            </a:extLst>
          </p:cNvPr>
          <p:cNvSpPr/>
          <p:nvPr/>
        </p:nvSpPr>
        <p:spPr>
          <a:xfrm>
            <a:off x="7816572" y="339383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Conclusion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" name="Google Shape;166;p30">
            <a:extLst>
              <a:ext uri="{FF2B5EF4-FFF2-40B4-BE49-F238E27FC236}">
                <a16:creationId xmlns:a16="http://schemas.microsoft.com/office/drawing/2014/main" id="{C45F55B7-027E-A435-B662-40B1AC0855B7}"/>
              </a:ext>
            </a:extLst>
          </p:cNvPr>
          <p:cNvSpPr/>
          <p:nvPr/>
        </p:nvSpPr>
        <p:spPr>
          <a:xfrm>
            <a:off x="1208967" y="339232"/>
            <a:ext cx="758232" cy="356231"/>
          </a:xfrm>
          <a:prstGeom prst="roundRect">
            <a:avLst>
              <a:gd name="adj" fmla="val 599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7" name="Google Shape;160;p30">
            <a:hlinkClick r:id="rId7" action="ppaction://hlinksldjump"/>
            <a:extLst>
              <a:ext uri="{FF2B5EF4-FFF2-40B4-BE49-F238E27FC236}">
                <a16:creationId xmlns:a16="http://schemas.microsoft.com/office/drawing/2014/main" id="{A89699D0-3AF7-5648-AE24-05F1EDAA8C85}"/>
              </a:ext>
            </a:extLst>
          </p:cNvPr>
          <p:cNvSpPr/>
          <p:nvPr/>
        </p:nvSpPr>
        <p:spPr>
          <a:xfrm>
            <a:off x="2005398" y="349585"/>
            <a:ext cx="1127293" cy="329974"/>
          </a:xfrm>
          <a:prstGeom prst="roundRect">
            <a:avLst>
              <a:gd name="adj" fmla="val 599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Architecture</a:t>
            </a:r>
            <a:endParaRPr lang="en-MY"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0" name="Google Shape;215;p32">
            <a:extLst>
              <a:ext uri="{FF2B5EF4-FFF2-40B4-BE49-F238E27FC236}">
                <a16:creationId xmlns:a16="http://schemas.microsoft.com/office/drawing/2014/main" id="{DAC44DF1-9C2C-0C8F-9DC4-BA46E6C41A0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60466" y="791546"/>
            <a:ext cx="7650462" cy="382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000"/>
              <a:t>RESULTS (DATA APPLICATION)</a:t>
            </a:r>
          </a:p>
        </p:txBody>
      </p:sp>
      <p:pic>
        <p:nvPicPr>
          <p:cNvPr id="20482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2DA9005-79B5-F556-CB3E-55EE1E43D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36" y="1241420"/>
            <a:ext cx="6272485" cy="35963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3A70BE-ADFE-6CB2-AC04-F8DD411178CF}"/>
              </a:ext>
            </a:extLst>
          </p:cNvPr>
          <p:cNvSpPr txBox="1"/>
          <p:nvPr/>
        </p:nvSpPr>
        <p:spPr>
          <a:xfrm>
            <a:off x="6335135" y="1320461"/>
            <a:ext cx="2782488" cy="3323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Product recommendation system was developed with </a:t>
            </a:r>
            <a:r>
              <a:rPr lang="en-US" err="1"/>
              <a:t>Streamlit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Current trends in the left sidebar.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how many suggested products based on the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Product appears based on the trends on the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Web application provides a category for each product, the original price and discount price, and a product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https://group3.streamlit.app</a:t>
            </a:r>
          </a:p>
        </p:txBody>
      </p:sp>
    </p:spTree>
    <p:extLst>
      <p:ext uri="{BB962C8B-B14F-4D97-AF65-F5344CB8AC3E}">
        <p14:creationId xmlns:p14="http://schemas.microsoft.com/office/powerpoint/2010/main" val="204546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>
            <a:hlinkClick r:id="rId3" action="ppaction://hlinksldjump"/>
          </p:cNvPr>
          <p:cNvSpPr/>
          <p:nvPr/>
        </p:nvSpPr>
        <p:spPr>
          <a:xfrm>
            <a:off x="3156900" y="325200"/>
            <a:ext cx="1190840" cy="370118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Technology &amp; Tools used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30">
            <a:hlinkClick r:id="rId4" action="ppaction://hlinksldjump"/>
          </p:cNvPr>
          <p:cNvSpPr/>
          <p:nvPr/>
        </p:nvSpPr>
        <p:spPr>
          <a:xfrm>
            <a:off x="4411928" y="325202"/>
            <a:ext cx="1127268" cy="384293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Project Infrastructure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rId4" action="ppaction://hlinksldjump"/>
          </p:cNvPr>
          <p:cNvSpPr/>
          <p:nvPr/>
        </p:nvSpPr>
        <p:spPr>
          <a:xfrm>
            <a:off x="5741822" y="325125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P.R Algorithm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rId5" action="ppaction://hlinksldjump"/>
          </p:cNvPr>
          <p:cNvSpPr/>
          <p:nvPr/>
        </p:nvSpPr>
        <p:spPr>
          <a:xfrm>
            <a:off x="674790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Results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5" name="Google Shape;165;p30">
            <a:hlinkClick r:id="rId6" action="ppaction://hlinksldjump"/>
          </p:cNvPr>
          <p:cNvSpPr/>
          <p:nvPr/>
        </p:nvSpPr>
        <p:spPr>
          <a:xfrm>
            <a:off x="7816572" y="339383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Conclusion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53568"/>
            <a:ext cx="758232" cy="356231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976107" y="1950048"/>
            <a:ext cx="7191786" cy="2646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MY" b="1"/>
              <a:t>Revolutionized the e-commerce industry</a:t>
            </a:r>
          </a:p>
          <a:p>
            <a:pPr marL="285750" indent="-285750"/>
            <a:r>
              <a:rPr lang="en-US"/>
              <a:t>Businesses are using  AI to </a:t>
            </a:r>
            <a:r>
              <a:rPr lang="en-US" b="1"/>
              <a:t>recommend products </a:t>
            </a:r>
            <a:r>
              <a:rPr lang="en-US"/>
              <a:t>to customers based on </a:t>
            </a:r>
            <a:r>
              <a:rPr lang="en-US" b="1"/>
              <a:t>their browsing history and purchase patterns</a:t>
            </a:r>
          </a:p>
          <a:p>
            <a:pPr marL="285750" indent="-285750"/>
            <a:r>
              <a:rPr lang="en-US" b="1"/>
              <a:t>Enhance user experience </a:t>
            </a:r>
            <a:r>
              <a:rPr lang="en-US"/>
              <a:t>and has </a:t>
            </a:r>
            <a:r>
              <a:rPr lang="en-US" b="1"/>
              <a:t>significant impact on sales</a:t>
            </a:r>
          </a:p>
          <a:p>
            <a:pPr marL="285750" indent="-285750"/>
            <a:r>
              <a:rPr lang="en-US"/>
              <a:t>Reinforces their </a:t>
            </a:r>
            <a:r>
              <a:rPr lang="en-US" b="1"/>
              <a:t>trust </a:t>
            </a:r>
            <a:r>
              <a:rPr lang="en-US"/>
              <a:t>in the </a:t>
            </a:r>
            <a:r>
              <a:rPr lang="en-US" b="1"/>
              <a:t>brand's ability to cater to their individual needs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For Example: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/>
              <a:t>product recommendations account for up to 31% of total e-commerce site revenue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/>
              <a:t>Used by different sectors around the world such as ASOS, ZARA, AMAZON and etc. </a:t>
            </a:r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ctrTitle"/>
          </p:nvPr>
        </p:nvSpPr>
        <p:spPr>
          <a:xfrm>
            <a:off x="629400" y="928586"/>
            <a:ext cx="7717500" cy="802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Recommendation System in E-Commerce Industry</a:t>
            </a:r>
            <a:endParaRPr/>
          </a:p>
        </p:txBody>
      </p:sp>
      <p:sp>
        <p:nvSpPr>
          <p:cNvPr id="160" name="Google Shape;160;p30">
            <a:hlinkClick r:id="rId7" action="ppaction://hlinksldjump"/>
          </p:cNvPr>
          <p:cNvSpPr/>
          <p:nvPr/>
        </p:nvSpPr>
        <p:spPr>
          <a:xfrm>
            <a:off x="2029782" y="325200"/>
            <a:ext cx="1127293" cy="384299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Architecture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0">
            <a:hlinkClick r:id="rId3" action="ppaction://hlinksldjump"/>
          </p:cNvPr>
          <p:cNvSpPr/>
          <p:nvPr/>
        </p:nvSpPr>
        <p:spPr>
          <a:xfrm>
            <a:off x="6779197" y="337393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Discussion &amp; Results</a:t>
            </a:r>
            <a:endParaRPr sz="1200" b="1">
              <a:solidFill>
                <a:schemeClr val="accent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444" name="Google Shape;444;p4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445" name="Google Shape;445;p4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8" name="Google Shape;448;p4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342;p37">
            <a:hlinkClick r:id="rId4" action="ppaction://hlinksldjump"/>
            <a:extLst>
              <a:ext uri="{FF2B5EF4-FFF2-40B4-BE49-F238E27FC236}">
                <a16:creationId xmlns:a16="http://schemas.microsoft.com/office/drawing/2014/main" id="{D15E173B-AB17-05A8-6B98-4132FD1FA52E}"/>
              </a:ext>
            </a:extLst>
          </p:cNvPr>
          <p:cNvSpPr/>
          <p:nvPr/>
        </p:nvSpPr>
        <p:spPr>
          <a:xfrm>
            <a:off x="3156900" y="337392"/>
            <a:ext cx="1184500" cy="38231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Technology &amp; Tools used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" name="Google Shape;162;p30">
            <a:hlinkClick r:id="rId5" action="ppaction://hlinksldjump"/>
            <a:extLst>
              <a:ext uri="{FF2B5EF4-FFF2-40B4-BE49-F238E27FC236}">
                <a16:creationId xmlns:a16="http://schemas.microsoft.com/office/drawing/2014/main" id="{71EDD263-1A48-C70A-18A1-D27C189C5E3B}"/>
              </a:ext>
            </a:extLst>
          </p:cNvPr>
          <p:cNvSpPr/>
          <p:nvPr/>
        </p:nvSpPr>
        <p:spPr>
          <a:xfrm>
            <a:off x="4424120" y="325202"/>
            <a:ext cx="1127268" cy="384293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Project Infrastructure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" name="Google Shape;163;p30">
            <a:hlinkClick r:id="rId5" action="ppaction://hlinksldjump"/>
            <a:extLst>
              <a:ext uri="{FF2B5EF4-FFF2-40B4-BE49-F238E27FC236}">
                <a16:creationId xmlns:a16="http://schemas.microsoft.com/office/drawing/2014/main" id="{7A3E0F82-15C6-83DA-C8CA-8B547B5C52DD}"/>
              </a:ext>
            </a:extLst>
          </p:cNvPr>
          <p:cNvSpPr/>
          <p:nvPr/>
        </p:nvSpPr>
        <p:spPr>
          <a:xfrm>
            <a:off x="5693054" y="349583"/>
            <a:ext cx="943500" cy="308785"/>
          </a:xfrm>
          <a:prstGeom prst="roundRect">
            <a:avLst>
              <a:gd name="adj" fmla="val 599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P.R Algorithm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" name="Google Shape;165;p30">
            <a:hlinkClick r:id="rId6" action="ppaction://hlinksldjump"/>
            <a:extLst>
              <a:ext uri="{FF2B5EF4-FFF2-40B4-BE49-F238E27FC236}">
                <a16:creationId xmlns:a16="http://schemas.microsoft.com/office/drawing/2014/main" id="{91EBAC31-7D04-D867-91AE-B03549E9311D}"/>
              </a:ext>
            </a:extLst>
          </p:cNvPr>
          <p:cNvSpPr/>
          <p:nvPr/>
        </p:nvSpPr>
        <p:spPr>
          <a:xfrm>
            <a:off x="7816572" y="339383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Conclusion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" name="Google Shape;166;p30">
            <a:extLst>
              <a:ext uri="{FF2B5EF4-FFF2-40B4-BE49-F238E27FC236}">
                <a16:creationId xmlns:a16="http://schemas.microsoft.com/office/drawing/2014/main" id="{C45F55B7-027E-A435-B662-40B1AC0855B7}"/>
              </a:ext>
            </a:extLst>
          </p:cNvPr>
          <p:cNvSpPr/>
          <p:nvPr/>
        </p:nvSpPr>
        <p:spPr>
          <a:xfrm>
            <a:off x="1208967" y="339232"/>
            <a:ext cx="758232" cy="356231"/>
          </a:xfrm>
          <a:prstGeom prst="roundRect">
            <a:avLst>
              <a:gd name="adj" fmla="val 599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7" name="Google Shape;160;p30">
            <a:hlinkClick r:id="rId7" action="ppaction://hlinksldjump"/>
            <a:extLst>
              <a:ext uri="{FF2B5EF4-FFF2-40B4-BE49-F238E27FC236}">
                <a16:creationId xmlns:a16="http://schemas.microsoft.com/office/drawing/2014/main" id="{A89699D0-3AF7-5648-AE24-05F1EDAA8C85}"/>
              </a:ext>
            </a:extLst>
          </p:cNvPr>
          <p:cNvSpPr/>
          <p:nvPr/>
        </p:nvSpPr>
        <p:spPr>
          <a:xfrm>
            <a:off x="2005398" y="349585"/>
            <a:ext cx="1127293" cy="329974"/>
          </a:xfrm>
          <a:prstGeom prst="roundRect">
            <a:avLst>
              <a:gd name="adj" fmla="val 599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Architecture</a:t>
            </a:r>
            <a:endParaRPr lang="en-MY"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2F12BE-7EC7-BF77-3683-D99E90814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88" y="744007"/>
            <a:ext cx="4548904" cy="43626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ED45AD-B8E2-AA9F-F6DE-C6DA240FB9A0}"/>
              </a:ext>
            </a:extLst>
          </p:cNvPr>
          <p:cNvSpPr txBox="1"/>
          <p:nvPr/>
        </p:nvSpPr>
        <p:spPr>
          <a:xfrm>
            <a:off x="5058500" y="971704"/>
            <a:ext cx="32298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/>
              <a:t>Comparison of MySQL and MongoDB as Data Source </a:t>
            </a:r>
            <a:endParaRPr lang="en-MY" sz="18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058E72-DBEA-E667-5DEA-1C839CF894DB}"/>
              </a:ext>
            </a:extLst>
          </p:cNvPr>
          <p:cNvSpPr txBox="1"/>
          <p:nvPr/>
        </p:nvSpPr>
        <p:spPr>
          <a:xfrm>
            <a:off x="4773168" y="1833086"/>
            <a:ext cx="398690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/>
              <a:t>MySQL may be the better choice if a well-defined schema and require complex transactions is needed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/>
              <a:t>MongoDB will be more suitable if unstructured or rapidly evolving data is needed, and requires horizontal scalability and flexibility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/>
              <a:t>In this project:</a:t>
            </a:r>
          </a:p>
          <a:p>
            <a:pPr marL="285750" lvl="8" indent="-285750">
              <a:buFont typeface="Wingdings" panose="05000000000000000000" pitchFamily="2" charset="2"/>
              <a:buChar char="Ø"/>
            </a:pPr>
            <a:r>
              <a:rPr lang="en-US"/>
              <a:t>MySQL is stored a well-defined product data</a:t>
            </a:r>
          </a:p>
          <a:p>
            <a:pPr marL="285750" lvl="8" indent="-285750">
              <a:buFont typeface="Wingdings" panose="05000000000000000000" pitchFamily="2" charset="2"/>
              <a:buChar char="Ø"/>
            </a:pPr>
            <a:r>
              <a:rPr lang="en-US"/>
              <a:t>MongoDB is used to store current trending item which is rapidly evolving data. 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87736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4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469" name="Google Shape;469;p4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2" name="Google Shape;472;p4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5" name="Google Shape;485;p41"/>
          <p:cNvSpPr txBox="1">
            <a:spLocks noGrp="1"/>
          </p:cNvSpPr>
          <p:nvPr>
            <p:ph type="body" idx="1"/>
          </p:nvPr>
        </p:nvSpPr>
        <p:spPr>
          <a:xfrm>
            <a:off x="634350" y="1404017"/>
            <a:ext cx="7797750" cy="30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/>
              <a:t>Project has developed a product recommendation system with a full data pipeline from data sources to data warehouse</a:t>
            </a:r>
          </a:p>
          <a:p>
            <a:pPr marL="285750" indent="-285750"/>
            <a:r>
              <a:rPr lang="en-US"/>
              <a:t>Split into five parts, consisting of data source, data integration, data warehouse, analytics environment, and visualization &amp; deployment.</a:t>
            </a:r>
          </a:p>
          <a:p>
            <a:pPr marL="285750" indent="-285750"/>
            <a:r>
              <a:rPr lang="en-US" b="1"/>
              <a:t>MySQL and MongoDB </a:t>
            </a:r>
            <a:r>
              <a:rPr lang="en-US"/>
              <a:t>are used to store product data and trending items to simulate the data source in the data pipeline.</a:t>
            </a:r>
          </a:p>
          <a:p>
            <a:pPr marL="285750" indent="-285750"/>
            <a:r>
              <a:rPr lang="en-US" b="1"/>
              <a:t>Apache </a:t>
            </a:r>
            <a:r>
              <a:rPr lang="en-US" b="1" err="1"/>
              <a:t>Nifi</a:t>
            </a:r>
            <a:r>
              <a:rPr lang="en-US" b="1"/>
              <a:t> </a:t>
            </a:r>
            <a:r>
              <a:rPr lang="en-US"/>
              <a:t>is used to integrate data from multiple sources into data warehouses. </a:t>
            </a:r>
          </a:p>
          <a:p>
            <a:pPr marL="285750" indent="-285750"/>
            <a:r>
              <a:rPr lang="en-US" b="1"/>
              <a:t>Hive</a:t>
            </a:r>
            <a:r>
              <a:rPr lang="en-US"/>
              <a:t> is used as data warehouses in this project, running on top of Apache Hadoop.</a:t>
            </a:r>
          </a:p>
          <a:p>
            <a:pPr marL="285750" indent="-285750">
              <a:lnSpc>
                <a:spcPct val="114999"/>
              </a:lnSpc>
            </a:pPr>
            <a:r>
              <a:rPr lang="en-US" b="1" err="1"/>
              <a:t>JupyterLab</a:t>
            </a:r>
            <a:r>
              <a:rPr lang="en-US"/>
              <a:t> is used as the coding or analytics environment with python to write the pipeline to generate product recommendation based on current trending item. </a:t>
            </a:r>
          </a:p>
          <a:p>
            <a:pPr marL="285750" indent="-285750"/>
            <a:r>
              <a:rPr lang="en-US" b="1" err="1"/>
              <a:t>Streamlit</a:t>
            </a:r>
            <a:r>
              <a:rPr lang="en-US"/>
              <a:t> is used to visualize the recommended product and present it as a web application. </a:t>
            </a:r>
            <a:endParaRPr/>
          </a:p>
        </p:txBody>
      </p:sp>
      <p:sp>
        <p:nvSpPr>
          <p:cNvPr id="486" name="Google Shape;486;p41"/>
          <p:cNvSpPr txBox="1">
            <a:spLocks noGrp="1"/>
          </p:cNvSpPr>
          <p:nvPr>
            <p:ph type="ctrTitle"/>
          </p:nvPr>
        </p:nvSpPr>
        <p:spPr>
          <a:xfrm>
            <a:off x="2641950" y="935717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" name="Google Shape;442;p40">
            <a:hlinkClick r:id="rId3" action="ppaction://hlinksldjump"/>
            <a:extLst>
              <a:ext uri="{FF2B5EF4-FFF2-40B4-BE49-F238E27FC236}">
                <a16:creationId xmlns:a16="http://schemas.microsoft.com/office/drawing/2014/main" id="{7555A2EB-865D-00D6-009D-1061A5F2F32C}"/>
              </a:ext>
            </a:extLst>
          </p:cNvPr>
          <p:cNvSpPr/>
          <p:nvPr/>
        </p:nvSpPr>
        <p:spPr>
          <a:xfrm>
            <a:off x="6778220" y="365492"/>
            <a:ext cx="943500" cy="317634"/>
          </a:xfrm>
          <a:prstGeom prst="roundRect">
            <a:avLst>
              <a:gd name="adj" fmla="val 599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Discussion &amp; Results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" name="Google Shape;342;p37">
            <a:hlinkClick r:id="rId4" action="ppaction://hlinksldjump"/>
            <a:extLst>
              <a:ext uri="{FF2B5EF4-FFF2-40B4-BE49-F238E27FC236}">
                <a16:creationId xmlns:a16="http://schemas.microsoft.com/office/drawing/2014/main" id="{8702A966-250B-C992-D893-DD3082A6446F}"/>
              </a:ext>
            </a:extLst>
          </p:cNvPr>
          <p:cNvSpPr/>
          <p:nvPr/>
        </p:nvSpPr>
        <p:spPr>
          <a:xfrm>
            <a:off x="3156900" y="325200"/>
            <a:ext cx="1184500" cy="38231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Technology &amp; Tools used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" name="Google Shape;162;p30">
            <a:hlinkClick r:id="rId5" action="ppaction://hlinksldjump"/>
            <a:extLst>
              <a:ext uri="{FF2B5EF4-FFF2-40B4-BE49-F238E27FC236}">
                <a16:creationId xmlns:a16="http://schemas.microsoft.com/office/drawing/2014/main" id="{14EF786B-7089-AFAF-3AE3-9A840B68A603}"/>
              </a:ext>
            </a:extLst>
          </p:cNvPr>
          <p:cNvSpPr/>
          <p:nvPr/>
        </p:nvSpPr>
        <p:spPr>
          <a:xfrm>
            <a:off x="4424120" y="313010"/>
            <a:ext cx="1127268" cy="384293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Project Infrastructure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" name="Google Shape;163;p30">
            <a:hlinkClick r:id="rId5" action="ppaction://hlinksldjump"/>
            <a:extLst>
              <a:ext uri="{FF2B5EF4-FFF2-40B4-BE49-F238E27FC236}">
                <a16:creationId xmlns:a16="http://schemas.microsoft.com/office/drawing/2014/main" id="{A8A04173-28A4-D82A-5C74-D8A980496F2F}"/>
              </a:ext>
            </a:extLst>
          </p:cNvPr>
          <p:cNvSpPr/>
          <p:nvPr/>
        </p:nvSpPr>
        <p:spPr>
          <a:xfrm>
            <a:off x="5693054" y="337391"/>
            <a:ext cx="943500" cy="308785"/>
          </a:xfrm>
          <a:prstGeom prst="roundRect">
            <a:avLst>
              <a:gd name="adj" fmla="val 599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P.R Algorithm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" name="Google Shape;165;p30">
            <a:hlinkClick r:id="rId6" action="ppaction://hlinksldjump"/>
            <a:extLst>
              <a:ext uri="{FF2B5EF4-FFF2-40B4-BE49-F238E27FC236}">
                <a16:creationId xmlns:a16="http://schemas.microsoft.com/office/drawing/2014/main" id="{20CE977B-0F4F-047E-5FE1-101969EDA082}"/>
              </a:ext>
            </a:extLst>
          </p:cNvPr>
          <p:cNvSpPr/>
          <p:nvPr/>
        </p:nvSpPr>
        <p:spPr>
          <a:xfrm>
            <a:off x="7816572" y="327191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Conclusion</a:t>
            </a:r>
            <a:endParaRPr sz="1200" b="1">
              <a:solidFill>
                <a:schemeClr val="accen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7" name="Google Shape;166;p30">
            <a:extLst>
              <a:ext uri="{FF2B5EF4-FFF2-40B4-BE49-F238E27FC236}">
                <a16:creationId xmlns:a16="http://schemas.microsoft.com/office/drawing/2014/main" id="{001B9A67-3579-A900-0510-A1EA48370627}"/>
              </a:ext>
            </a:extLst>
          </p:cNvPr>
          <p:cNvSpPr/>
          <p:nvPr/>
        </p:nvSpPr>
        <p:spPr>
          <a:xfrm>
            <a:off x="1208967" y="327040"/>
            <a:ext cx="758232" cy="356231"/>
          </a:xfrm>
          <a:prstGeom prst="roundRect">
            <a:avLst>
              <a:gd name="adj" fmla="val 599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8" name="Google Shape;160;p30">
            <a:hlinkClick r:id="rId7" action="ppaction://hlinksldjump"/>
            <a:extLst>
              <a:ext uri="{FF2B5EF4-FFF2-40B4-BE49-F238E27FC236}">
                <a16:creationId xmlns:a16="http://schemas.microsoft.com/office/drawing/2014/main" id="{8FECA4AA-6AD6-E742-827A-1A99952BF845}"/>
              </a:ext>
            </a:extLst>
          </p:cNvPr>
          <p:cNvSpPr/>
          <p:nvPr/>
        </p:nvSpPr>
        <p:spPr>
          <a:xfrm>
            <a:off x="2005398" y="337393"/>
            <a:ext cx="1127293" cy="329974"/>
          </a:xfrm>
          <a:prstGeom prst="roundRect">
            <a:avLst>
              <a:gd name="adj" fmla="val 599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Architecture</a:t>
            </a:r>
            <a:endParaRPr lang="en-MY"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4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469" name="Google Shape;469;p4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2" name="Google Shape;472;p4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5" name="Google Shape;485;p41"/>
          <p:cNvSpPr txBox="1">
            <a:spLocks noGrp="1"/>
          </p:cNvSpPr>
          <p:nvPr>
            <p:ph type="body" idx="1"/>
          </p:nvPr>
        </p:nvSpPr>
        <p:spPr>
          <a:xfrm>
            <a:off x="673125" y="2007386"/>
            <a:ext cx="7797750" cy="2200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Result can be included on the homepage of ecommerce websites instead of </a:t>
            </a:r>
            <a:r>
              <a:rPr lang="en-US" err="1"/>
              <a:t>Streamlit</a:t>
            </a:r>
            <a:r>
              <a:rPr lang="en-US"/>
              <a:t> as </a:t>
            </a:r>
            <a:r>
              <a:rPr lang="en-US" err="1"/>
              <a:t>Streamlit</a:t>
            </a:r>
            <a:r>
              <a:rPr lang="en-US"/>
              <a:t> is only for demonstration purposes only</a:t>
            </a:r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Instead of using  Amazon product, it can use real ecommerce website product as some of the product in the Amazon dataset is unavailable anymore.</a:t>
            </a:r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 It can prevent that the product image is being empty during the demonstration. </a:t>
            </a:r>
            <a:endParaRPr/>
          </a:p>
        </p:txBody>
      </p:sp>
      <p:sp>
        <p:nvSpPr>
          <p:cNvPr id="486" name="Google Shape;486;p41"/>
          <p:cNvSpPr txBox="1">
            <a:spLocks noGrp="1"/>
          </p:cNvSpPr>
          <p:nvPr>
            <p:ph type="ctrTitle"/>
          </p:nvPr>
        </p:nvSpPr>
        <p:spPr>
          <a:xfrm>
            <a:off x="2641950" y="1240517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" name="Google Shape;442;p40">
            <a:hlinkClick r:id="rId3" action="ppaction://hlinksldjump"/>
            <a:extLst>
              <a:ext uri="{FF2B5EF4-FFF2-40B4-BE49-F238E27FC236}">
                <a16:creationId xmlns:a16="http://schemas.microsoft.com/office/drawing/2014/main" id="{7555A2EB-865D-00D6-009D-1061A5F2F32C}"/>
              </a:ext>
            </a:extLst>
          </p:cNvPr>
          <p:cNvSpPr/>
          <p:nvPr/>
        </p:nvSpPr>
        <p:spPr>
          <a:xfrm>
            <a:off x="6778220" y="365492"/>
            <a:ext cx="943500" cy="317634"/>
          </a:xfrm>
          <a:prstGeom prst="roundRect">
            <a:avLst>
              <a:gd name="adj" fmla="val 599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Discussion &amp; Results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" name="Google Shape;342;p37">
            <a:hlinkClick r:id="rId4" action="ppaction://hlinksldjump"/>
            <a:extLst>
              <a:ext uri="{FF2B5EF4-FFF2-40B4-BE49-F238E27FC236}">
                <a16:creationId xmlns:a16="http://schemas.microsoft.com/office/drawing/2014/main" id="{8702A966-250B-C992-D893-DD3082A6446F}"/>
              </a:ext>
            </a:extLst>
          </p:cNvPr>
          <p:cNvSpPr/>
          <p:nvPr/>
        </p:nvSpPr>
        <p:spPr>
          <a:xfrm>
            <a:off x="3156900" y="325200"/>
            <a:ext cx="1184500" cy="38231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Technology &amp; Tools used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" name="Google Shape;162;p30">
            <a:hlinkClick r:id="rId5" action="ppaction://hlinksldjump"/>
            <a:extLst>
              <a:ext uri="{FF2B5EF4-FFF2-40B4-BE49-F238E27FC236}">
                <a16:creationId xmlns:a16="http://schemas.microsoft.com/office/drawing/2014/main" id="{14EF786B-7089-AFAF-3AE3-9A840B68A603}"/>
              </a:ext>
            </a:extLst>
          </p:cNvPr>
          <p:cNvSpPr/>
          <p:nvPr/>
        </p:nvSpPr>
        <p:spPr>
          <a:xfrm>
            <a:off x="4424120" y="313010"/>
            <a:ext cx="1127268" cy="384293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Project Infrastructure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" name="Google Shape;163;p30">
            <a:hlinkClick r:id="rId5" action="ppaction://hlinksldjump"/>
            <a:extLst>
              <a:ext uri="{FF2B5EF4-FFF2-40B4-BE49-F238E27FC236}">
                <a16:creationId xmlns:a16="http://schemas.microsoft.com/office/drawing/2014/main" id="{A8A04173-28A4-D82A-5C74-D8A980496F2F}"/>
              </a:ext>
            </a:extLst>
          </p:cNvPr>
          <p:cNvSpPr/>
          <p:nvPr/>
        </p:nvSpPr>
        <p:spPr>
          <a:xfrm>
            <a:off x="5693054" y="337391"/>
            <a:ext cx="943500" cy="308785"/>
          </a:xfrm>
          <a:prstGeom prst="roundRect">
            <a:avLst>
              <a:gd name="adj" fmla="val 599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P.R Algorithm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" name="Google Shape;165;p30">
            <a:hlinkClick r:id="rId6" action="ppaction://hlinksldjump"/>
            <a:extLst>
              <a:ext uri="{FF2B5EF4-FFF2-40B4-BE49-F238E27FC236}">
                <a16:creationId xmlns:a16="http://schemas.microsoft.com/office/drawing/2014/main" id="{20CE977B-0F4F-047E-5FE1-101969EDA082}"/>
              </a:ext>
            </a:extLst>
          </p:cNvPr>
          <p:cNvSpPr/>
          <p:nvPr/>
        </p:nvSpPr>
        <p:spPr>
          <a:xfrm>
            <a:off x="7816572" y="327191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Conclusion</a:t>
            </a:r>
            <a:endParaRPr sz="1200" b="1">
              <a:solidFill>
                <a:schemeClr val="accen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7" name="Google Shape;166;p30">
            <a:extLst>
              <a:ext uri="{FF2B5EF4-FFF2-40B4-BE49-F238E27FC236}">
                <a16:creationId xmlns:a16="http://schemas.microsoft.com/office/drawing/2014/main" id="{001B9A67-3579-A900-0510-A1EA48370627}"/>
              </a:ext>
            </a:extLst>
          </p:cNvPr>
          <p:cNvSpPr/>
          <p:nvPr/>
        </p:nvSpPr>
        <p:spPr>
          <a:xfrm>
            <a:off x="1208967" y="327040"/>
            <a:ext cx="758232" cy="356231"/>
          </a:xfrm>
          <a:prstGeom prst="roundRect">
            <a:avLst>
              <a:gd name="adj" fmla="val 599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8" name="Google Shape;160;p30">
            <a:hlinkClick r:id="rId7" action="ppaction://hlinksldjump"/>
            <a:extLst>
              <a:ext uri="{FF2B5EF4-FFF2-40B4-BE49-F238E27FC236}">
                <a16:creationId xmlns:a16="http://schemas.microsoft.com/office/drawing/2014/main" id="{8FECA4AA-6AD6-E742-827A-1A99952BF845}"/>
              </a:ext>
            </a:extLst>
          </p:cNvPr>
          <p:cNvSpPr/>
          <p:nvPr/>
        </p:nvSpPr>
        <p:spPr>
          <a:xfrm>
            <a:off x="2005398" y="337393"/>
            <a:ext cx="1127293" cy="329974"/>
          </a:xfrm>
          <a:prstGeom prst="roundRect">
            <a:avLst>
              <a:gd name="adj" fmla="val 599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Architecture</a:t>
            </a:r>
            <a:endParaRPr lang="en-MY"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  <p:extLst>
      <p:ext uri="{BB962C8B-B14F-4D97-AF65-F5344CB8AC3E}">
        <p14:creationId xmlns:p14="http://schemas.microsoft.com/office/powerpoint/2010/main" val="3037582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4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469" name="Google Shape;469;p4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2" name="Google Shape;472;p4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5" name="Google Shape;485;p41"/>
          <p:cNvSpPr txBox="1">
            <a:spLocks noGrp="1"/>
          </p:cNvSpPr>
          <p:nvPr>
            <p:ph type="body" idx="1"/>
          </p:nvPr>
        </p:nvSpPr>
        <p:spPr>
          <a:xfrm>
            <a:off x="732548" y="1404017"/>
            <a:ext cx="7797750" cy="3373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None/>
            </a:pPr>
            <a:r>
              <a:rPr lang="en-MY" sz="1200"/>
              <a:t>Guru. (2023, April 12). </a:t>
            </a:r>
            <a:r>
              <a:rPr lang="en-MY" sz="1200" i="1"/>
              <a:t>Product recommendations helps retailers in 2023</a:t>
            </a:r>
            <a:r>
              <a:rPr lang="en-MY" sz="1200"/>
              <a:t>. Vue.ai Blog. </a:t>
            </a:r>
            <a:r>
              <a:rPr lang="en-MY" sz="1200">
                <a:hlinkClick r:id="rId3"/>
              </a:rPr>
              <a:t>https://vue.ai/blog/vuecommerce/product-recommendations-the-ultimate-guide/</a:t>
            </a:r>
            <a:r>
              <a:rPr lang="en-MY" sz="1200"/>
              <a:t> </a:t>
            </a:r>
            <a:endParaRPr lang="en-US" sz="1200"/>
          </a:p>
          <a:p>
            <a:pPr>
              <a:lnSpc>
                <a:spcPct val="114999"/>
              </a:lnSpc>
              <a:buNone/>
            </a:pPr>
            <a:endParaRPr lang="en-MY" sz="1200"/>
          </a:p>
          <a:p>
            <a:pPr marL="0" indent="0">
              <a:lnSpc>
                <a:spcPct val="114999"/>
              </a:lnSpc>
              <a:buNone/>
            </a:pPr>
            <a:r>
              <a:rPr lang="en-MY" sz="1200"/>
              <a:t>Knotzer, Nicolas, "Product Recommendations in E-Commerce Retailing Applications".  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MY" sz="1200"/>
              <a:t>https://library.oapen.org/bitstream/handle/20.500.12657/26821/1/1003224.pdf </a:t>
            </a:r>
          </a:p>
          <a:p>
            <a:pPr marL="0" indent="0">
              <a:buNone/>
            </a:pPr>
            <a:endParaRPr lang="en-MY" sz="1200"/>
          </a:p>
          <a:p>
            <a:pPr marL="0" indent="0">
              <a:buNone/>
            </a:pPr>
            <a:r>
              <a:rPr lang="en-MY" sz="1200"/>
              <a:t>Lee (2014), "The Impact of Recommender Systems on Consumers: Study of Sales Volume and Diversity". https://riskcenter.wharton.upenn.edu/wp-content/uploads/2014/07/Lee.pdf </a:t>
            </a:r>
          </a:p>
          <a:p>
            <a:pPr marL="0" indent="0">
              <a:buNone/>
            </a:pPr>
            <a:endParaRPr lang="en-MY" sz="1200"/>
          </a:p>
          <a:p>
            <a:pPr marL="0" indent="0">
              <a:buNone/>
            </a:pPr>
            <a:r>
              <a:rPr lang="en-MY" sz="1200"/>
              <a:t>Lee, D. &amp; </a:t>
            </a:r>
            <a:r>
              <a:rPr lang="en-MY" sz="1200" err="1"/>
              <a:t>Hosanagar</a:t>
            </a:r>
            <a:r>
              <a:rPr lang="en-MY" sz="1200"/>
              <a:t>, K., 2017, "How Do Recommender Systems Affect Sales Diversity? A Cross-Category Investigation via Randomized Field Experiment". https://repository.upenn.edu/cgi/viewcontent.cgi?article=1341&amp;context=marketing_papers </a:t>
            </a:r>
          </a:p>
          <a:p>
            <a:pPr marL="0" indent="0">
              <a:buNone/>
            </a:pPr>
            <a:endParaRPr lang="en-MY" sz="1200"/>
          </a:p>
          <a:p>
            <a:pPr marL="0" indent="0">
              <a:buNone/>
            </a:pPr>
            <a:r>
              <a:rPr lang="en-MY" sz="1200"/>
              <a:t>Rai, B. K. (2023). IOT based humidity and temperature control system for Smart Warehouse. Gazi University Journal of Science, 36(1), 173–188. https://doi.org/10.35378/gujs.993959  </a:t>
            </a:r>
          </a:p>
          <a:p>
            <a:pPr marL="0" indent="0">
              <a:buNone/>
            </a:pPr>
            <a:endParaRPr lang="en-MY" sz="1200"/>
          </a:p>
        </p:txBody>
      </p:sp>
      <p:sp>
        <p:nvSpPr>
          <p:cNvPr id="486" name="Google Shape;486;p41"/>
          <p:cNvSpPr txBox="1">
            <a:spLocks noGrp="1"/>
          </p:cNvSpPr>
          <p:nvPr>
            <p:ph type="ctrTitle"/>
          </p:nvPr>
        </p:nvSpPr>
        <p:spPr>
          <a:xfrm>
            <a:off x="2641950" y="935717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" name="Google Shape;442;p40">
            <a:hlinkClick r:id="rId4" action="ppaction://hlinksldjump"/>
            <a:extLst>
              <a:ext uri="{FF2B5EF4-FFF2-40B4-BE49-F238E27FC236}">
                <a16:creationId xmlns:a16="http://schemas.microsoft.com/office/drawing/2014/main" id="{7555A2EB-865D-00D6-009D-1061A5F2F32C}"/>
              </a:ext>
            </a:extLst>
          </p:cNvPr>
          <p:cNvSpPr/>
          <p:nvPr/>
        </p:nvSpPr>
        <p:spPr>
          <a:xfrm>
            <a:off x="6778220" y="365492"/>
            <a:ext cx="943500" cy="317634"/>
          </a:xfrm>
          <a:prstGeom prst="roundRect">
            <a:avLst>
              <a:gd name="adj" fmla="val 599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B0F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Discussion &amp; Results</a:t>
            </a:r>
            <a:endParaRPr sz="1200" b="1">
              <a:solidFill>
                <a:srgbClr val="00B0F0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" name="Google Shape;342;p37">
            <a:hlinkClick r:id="rId5" action="ppaction://hlinksldjump"/>
            <a:extLst>
              <a:ext uri="{FF2B5EF4-FFF2-40B4-BE49-F238E27FC236}">
                <a16:creationId xmlns:a16="http://schemas.microsoft.com/office/drawing/2014/main" id="{8702A966-250B-C992-D893-DD3082A6446F}"/>
              </a:ext>
            </a:extLst>
          </p:cNvPr>
          <p:cNvSpPr/>
          <p:nvPr/>
        </p:nvSpPr>
        <p:spPr>
          <a:xfrm>
            <a:off x="3156900" y="325200"/>
            <a:ext cx="1184500" cy="38231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Technology &amp; Tools used</a:t>
            </a:r>
            <a:endParaRPr sz="1200" b="1">
              <a:solidFill>
                <a:srgbClr val="FF0000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" name="Google Shape;162;p30">
            <a:hlinkClick r:id="rId6" action="ppaction://hlinksldjump"/>
            <a:extLst>
              <a:ext uri="{FF2B5EF4-FFF2-40B4-BE49-F238E27FC236}">
                <a16:creationId xmlns:a16="http://schemas.microsoft.com/office/drawing/2014/main" id="{14EF786B-7089-AFAF-3AE3-9A840B68A603}"/>
              </a:ext>
            </a:extLst>
          </p:cNvPr>
          <p:cNvSpPr/>
          <p:nvPr/>
        </p:nvSpPr>
        <p:spPr>
          <a:xfrm>
            <a:off x="4424120" y="313010"/>
            <a:ext cx="1127268" cy="384293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C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Project Infrastructure</a:t>
            </a:r>
            <a:endParaRPr sz="1200" b="1">
              <a:solidFill>
                <a:srgbClr val="FFC000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" name="Google Shape;163;p30">
            <a:hlinkClick r:id="rId6" action="ppaction://hlinksldjump"/>
            <a:extLst>
              <a:ext uri="{FF2B5EF4-FFF2-40B4-BE49-F238E27FC236}">
                <a16:creationId xmlns:a16="http://schemas.microsoft.com/office/drawing/2014/main" id="{A8A04173-28A4-D82A-5C74-D8A980496F2F}"/>
              </a:ext>
            </a:extLst>
          </p:cNvPr>
          <p:cNvSpPr/>
          <p:nvPr/>
        </p:nvSpPr>
        <p:spPr>
          <a:xfrm>
            <a:off x="5693054" y="349583"/>
            <a:ext cx="943500" cy="308785"/>
          </a:xfrm>
          <a:prstGeom prst="roundRect">
            <a:avLst>
              <a:gd name="adj" fmla="val 599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B05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P.R Algorithm</a:t>
            </a:r>
            <a:endParaRPr sz="1200" b="1">
              <a:solidFill>
                <a:srgbClr val="00B050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" name="Google Shape;165;p30">
            <a:hlinkClick r:id="rId7" action="ppaction://hlinksldjump"/>
            <a:extLst>
              <a:ext uri="{FF2B5EF4-FFF2-40B4-BE49-F238E27FC236}">
                <a16:creationId xmlns:a16="http://schemas.microsoft.com/office/drawing/2014/main" id="{20CE977B-0F4F-047E-5FE1-101969EDA082}"/>
              </a:ext>
            </a:extLst>
          </p:cNvPr>
          <p:cNvSpPr/>
          <p:nvPr/>
        </p:nvSpPr>
        <p:spPr>
          <a:xfrm>
            <a:off x="7816572" y="327191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Conclusion</a:t>
            </a:r>
            <a:endParaRPr sz="1200" b="1">
              <a:solidFill>
                <a:schemeClr val="accen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7" name="Google Shape;166;p30">
            <a:extLst>
              <a:ext uri="{FF2B5EF4-FFF2-40B4-BE49-F238E27FC236}">
                <a16:creationId xmlns:a16="http://schemas.microsoft.com/office/drawing/2014/main" id="{001B9A67-3579-A900-0510-A1EA48370627}"/>
              </a:ext>
            </a:extLst>
          </p:cNvPr>
          <p:cNvSpPr/>
          <p:nvPr/>
        </p:nvSpPr>
        <p:spPr>
          <a:xfrm>
            <a:off x="1208967" y="327040"/>
            <a:ext cx="758232" cy="356231"/>
          </a:xfrm>
          <a:prstGeom prst="roundRect">
            <a:avLst>
              <a:gd name="adj" fmla="val 599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70C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rgbClr val="0070C0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8" name="Google Shape;160;p30">
            <a:hlinkClick r:id="rId8" action="ppaction://hlinksldjump"/>
            <a:extLst>
              <a:ext uri="{FF2B5EF4-FFF2-40B4-BE49-F238E27FC236}">
                <a16:creationId xmlns:a16="http://schemas.microsoft.com/office/drawing/2014/main" id="{8FECA4AA-6AD6-E742-827A-1A99952BF845}"/>
              </a:ext>
            </a:extLst>
          </p:cNvPr>
          <p:cNvSpPr/>
          <p:nvPr/>
        </p:nvSpPr>
        <p:spPr>
          <a:xfrm>
            <a:off x="2005398" y="337393"/>
            <a:ext cx="1127293" cy="329974"/>
          </a:xfrm>
          <a:prstGeom prst="roundRect">
            <a:avLst>
              <a:gd name="adj" fmla="val 599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B0F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Architecture</a:t>
            </a:r>
            <a:endParaRPr lang="en-MY" sz="1200" b="1">
              <a:solidFill>
                <a:srgbClr val="00B0F0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  <p:extLst>
      <p:ext uri="{BB962C8B-B14F-4D97-AF65-F5344CB8AC3E}">
        <p14:creationId xmlns:p14="http://schemas.microsoft.com/office/powerpoint/2010/main" val="1180584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4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469" name="Google Shape;469;p4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2" name="Google Shape;472;p4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5" name="Google Shape;485;p41"/>
          <p:cNvSpPr txBox="1">
            <a:spLocks noGrp="1"/>
          </p:cNvSpPr>
          <p:nvPr>
            <p:ph type="body" idx="1"/>
          </p:nvPr>
        </p:nvSpPr>
        <p:spPr>
          <a:xfrm>
            <a:off x="732548" y="1404017"/>
            <a:ext cx="7797750" cy="3373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MY"/>
              <a:t>Sarangpure, N., </a:t>
            </a:r>
            <a:r>
              <a:rPr lang="en-MY" err="1"/>
              <a:t>Dhamde</a:t>
            </a:r>
            <a:r>
              <a:rPr lang="en-MY"/>
              <a:t>, V., Roge, A., </a:t>
            </a:r>
            <a:r>
              <a:rPr lang="en-MY" err="1"/>
              <a:t>Doye</a:t>
            </a:r>
            <a:r>
              <a:rPr lang="en-MY"/>
              <a:t>, J., </a:t>
            </a:r>
            <a:r>
              <a:rPr lang="en-MY" err="1"/>
              <a:t>Patle</a:t>
            </a:r>
            <a:r>
              <a:rPr lang="en-MY"/>
              <a:t>, S., &amp; </a:t>
            </a:r>
            <a:r>
              <a:rPr lang="en-MY" err="1"/>
              <a:t>Tamboli</a:t>
            </a:r>
            <a:r>
              <a:rPr lang="en-MY"/>
              <a:t>, S. (2023). Automating the machine learning process using </a:t>
            </a:r>
            <a:r>
              <a:rPr lang="en-MY" err="1"/>
              <a:t>pycaret</a:t>
            </a:r>
            <a:r>
              <a:rPr lang="en-MY"/>
              <a:t> and </a:t>
            </a:r>
            <a:r>
              <a:rPr lang="en-MY" err="1"/>
              <a:t>Streamlit</a:t>
            </a:r>
            <a:r>
              <a:rPr lang="en-MY"/>
              <a:t>. 2023 2nd International Conference for Innovation in Technology (INOCON). https://doi.org/10.1109/inocon57975.2023.10101357  </a:t>
            </a:r>
          </a:p>
          <a:p>
            <a:pPr marL="0" indent="0">
              <a:buNone/>
            </a:pPr>
            <a:endParaRPr lang="en-MY"/>
          </a:p>
          <a:p>
            <a:pPr marL="0" indent="0">
              <a:buNone/>
            </a:pPr>
            <a:r>
              <a:rPr lang="en-MY"/>
              <a:t>OpenAI API. OpenAI Platform. (n.d.). https://platform.openai.com/docs/introduction/overview </a:t>
            </a:r>
          </a:p>
          <a:p>
            <a:pPr marL="0" indent="0">
              <a:buNone/>
            </a:pPr>
            <a:endParaRPr lang="en-MY"/>
          </a:p>
          <a:p>
            <a:pPr marL="0" indent="0">
              <a:buNone/>
            </a:pPr>
            <a:r>
              <a:rPr lang="en-MY"/>
              <a:t>Paiva, S. (2013). A fuzzy algorithm for optimizing semantic documental searches. Procedia Technology, 9, 1–10. https://doi.org/10.1016/j.protcy.2013.12.001    </a:t>
            </a:r>
          </a:p>
          <a:p>
            <a:pPr marL="0" indent="0">
              <a:buNone/>
            </a:pPr>
            <a:endParaRPr lang="en-MY"/>
          </a:p>
          <a:p>
            <a:pPr marL="0" indent="0">
              <a:buNone/>
            </a:pPr>
            <a:r>
              <a:rPr lang="en-MY"/>
              <a:t>V. I. </a:t>
            </a:r>
            <a:r>
              <a:rPr lang="en-MY" err="1"/>
              <a:t>Levenshtein</a:t>
            </a:r>
            <a:r>
              <a:rPr lang="en-MY"/>
              <a:t>. (1965). Binary codes with correction of dropouts, insertions and substitutions of symbols. </a:t>
            </a:r>
            <a:r>
              <a:rPr lang="en-MY" err="1"/>
              <a:t>Dokl</a:t>
            </a:r>
            <a:r>
              <a:rPr lang="en-MY"/>
              <a:t>. Academy of Sciences of the USSR, 163(4), 845–848.  </a:t>
            </a:r>
          </a:p>
          <a:p>
            <a:pPr marL="0" indent="0">
              <a:buNone/>
            </a:pPr>
            <a:endParaRPr lang="en-MY"/>
          </a:p>
          <a:p>
            <a:pPr marL="0" indent="0">
              <a:buNone/>
            </a:pPr>
            <a:r>
              <a:rPr lang="en-MY"/>
              <a:t> </a:t>
            </a:r>
          </a:p>
        </p:txBody>
      </p:sp>
      <p:sp>
        <p:nvSpPr>
          <p:cNvPr id="486" name="Google Shape;486;p41"/>
          <p:cNvSpPr txBox="1">
            <a:spLocks noGrp="1"/>
          </p:cNvSpPr>
          <p:nvPr>
            <p:ph type="ctrTitle"/>
          </p:nvPr>
        </p:nvSpPr>
        <p:spPr>
          <a:xfrm>
            <a:off x="2641950" y="935717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" name="Google Shape;442;p40">
            <a:hlinkClick r:id="rId3" action="ppaction://hlinksldjump"/>
            <a:extLst>
              <a:ext uri="{FF2B5EF4-FFF2-40B4-BE49-F238E27FC236}">
                <a16:creationId xmlns:a16="http://schemas.microsoft.com/office/drawing/2014/main" id="{7555A2EB-865D-00D6-009D-1061A5F2F32C}"/>
              </a:ext>
            </a:extLst>
          </p:cNvPr>
          <p:cNvSpPr/>
          <p:nvPr/>
        </p:nvSpPr>
        <p:spPr>
          <a:xfrm>
            <a:off x="6778220" y="365492"/>
            <a:ext cx="943500" cy="317634"/>
          </a:xfrm>
          <a:prstGeom prst="roundRect">
            <a:avLst>
              <a:gd name="adj" fmla="val 599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B0F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Discussion &amp; Results</a:t>
            </a:r>
            <a:endParaRPr sz="1200" b="1">
              <a:solidFill>
                <a:srgbClr val="00B0F0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" name="Google Shape;342;p37">
            <a:hlinkClick r:id="rId4" action="ppaction://hlinksldjump"/>
            <a:extLst>
              <a:ext uri="{FF2B5EF4-FFF2-40B4-BE49-F238E27FC236}">
                <a16:creationId xmlns:a16="http://schemas.microsoft.com/office/drawing/2014/main" id="{8702A966-250B-C992-D893-DD3082A6446F}"/>
              </a:ext>
            </a:extLst>
          </p:cNvPr>
          <p:cNvSpPr/>
          <p:nvPr/>
        </p:nvSpPr>
        <p:spPr>
          <a:xfrm>
            <a:off x="3156900" y="325200"/>
            <a:ext cx="1184500" cy="38231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Technology &amp; Tools used</a:t>
            </a:r>
            <a:endParaRPr sz="1200" b="1">
              <a:solidFill>
                <a:srgbClr val="FF0000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" name="Google Shape;162;p30">
            <a:hlinkClick r:id="rId5" action="ppaction://hlinksldjump"/>
            <a:extLst>
              <a:ext uri="{FF2B5EF4-FFF2-40B4-BE49-F238E27FC236}">
                <a16:creationId xmlns:a16="http://schemas.microsoft.com/office/drawing/2014/main" id="{14EF786B-7089-AFAF-3AE3-9A840B68A603}"/>
              </a:ext>
            </a:extLst>
          </p:cNvPr>
          <p:cNvSpPr/>
          <p:nvPr/>
        </p:nvSpPr>
        <p:spPr>
          <a:xfrm>
            <a:off x="4424120" y="313010"/>
            <a:ext cx="1127268" cy="384293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C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Project Infrastructure</a:t>
            </a:r>
            <a:endParaRPr sz="1200" b="1">
              <a:solidFill>
                <a:srgbClr val="FFC000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" name="Google Shape;163;p30">
            <a:hlinkClick r:id="rId5" action="ppaction://hlinksldjump"/>
            <a:extLst>
              <a:ext uri="{FF2B5EF4-FFF2-40B4-BE49-F238E27FC236}">
                <a16:creationId xmlns:a16="http://schemas.microsoft.com/office/drawing/2014/main" id="{A8A04173-28A4-D82A-5C74-D8A980496F2F}"/>
              </a:ext>
            </a:extLst>
          </p:cNvPr>
          <p:cNvSpPr/>
          <p:nvPr/>
        </p:nvSpPr>
        <p:spPr>
          <a:xfrm>
            <a:off x="5693054" y="349583"/>
            <a:ext cx="943500" cy="308785"/>
          </a:xfrm>
          <a:prstGeom prst="roundRect">
            <a:avLst>
              <a:gd name="adj" fmla="val 599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B05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P.R Algorithm</a:t>
            </a:r>
            <a:endParaRPr sz="1200" b="1">
              <a:solidFill>
                <a:srgbClr val="00B050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" name="Google Shape;165;p30">
            <a:hlinkClick r:id="rId6" action="ppaction://hlinksldjump"/>
            <a:extLst>
              <a:ext uri="{FF2B5EF4-FFF2-40B4-BE49-F238E27FC236}">
                <a16:creationId xmlns:a16="http://schemas.microsoft.com/office/drawing/2014/main" id="{20CE977B-0F4F-047E-5FE1-101969EDA082}"/>
              </a:ext>
            </a:extLst>
          </p:cNvPr>
          <p:cNvSpPr/>
          <p:nvPr/>
        </p:nvSpPr>
        <p:spPr>
          <a:xfrm>
            <a:off x="7816572" y="327191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Conclusion</a:t>
            </a:r>
            <a:endParaRPr sz="1200" b="1">
              <a:solidFill>
                <a:schemeClr val="accen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7" name="Google Shape;166;p30">
            <a:extLst>
              <a:ext uri="{FF2B5EF4-FFF2-40B4-BE49-F238E27FC236}">
                <a16:creationId xmlns:a16="http://schemas.microsoft.com/office/drawing/2014/main" id="{001B9A67-3579-A900-0510-A1EA48370627}"/>
              </a:ext>
            </a:extLst>
          </p:cNvPr>
          <p:cNvSpPr/>
          <p:nvPr/>
        </p:nvSpPr>
        <p:spPr>
          <a:xfrm>
            <a:off x="1208967" y="327040"/>
            <a:ext cx="758232" cy="356231"/>
          </a:xfrm>
          <a:prstGeom prst="roundRect">
            <a:avLst>
              <a:gd name="adj" fmla="val 599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70C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rgbClr val="0070C0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8" name="Google Shape;160;p30">
            <a:hlinkClick r:id="rId7" action="ppaction://hlinksldjump"/>
            <a:extLst>
              <a:ext uri="{FF2B5EF4-FFF2-40B4-BE49-F238E27FC236}">
                <a16:creationId xmlns:a16="http://schemas.microsoft.com/office/drawing/2014/main" id="{8FECA4AA-6AD6-E742-827A-1A99952BF845}"/>
              </a:ext>
            </a:extLst>
          </p:cNvPr>
          <p:cNvSpPr/>
          <p:nvPr/>
        </p:nvSpPr>
        <p:spPr>
          <a:xfrm>
            <a:off x="2005398" y="337393"/>
            <a:ext cx="1127293" cy="329974"/>
          </a:xfrm>
          <a:prstGeom prst="roundRect">
            <a:avLst>
              <a:gd name="adj" fmla="val 599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B0F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Architecture</a:t>
            </a:r>
            <a:endParaRPr lang="en-MY" sz="1200" b="1">
              <a:solidFill>
                <a:srgbClr val="00B0F0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  <p:extLst>
      <p:ext uri="{BB962C8B-B14F-4D97-AF65-F5344CB8AC3E}">
        <p14:creationId xmlns:p14="http://schemas.microsoft.com/office/powerpoint/2010/main" val="1313201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4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469" name="Google Shape;469;p4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2" name="Google Shape;472;p4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5" name="Google Shape;485;p41"/>
          <p:cNvSpPr txBox="1">
            <a:spLocks noGrp="1"/>
          </p:cNvSpPr>
          <p:nvPr>
            <p:ph type="body" idx="1"/>
          </p:nvPr>
        </p:nvSpPr>
        <p:spPr>
          <a:xfrm>
            <a:off x="750654" y="1472321"/>
            <a:ext cx="7797750" cy="1583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MY" err="1"/>
              <a:t>Parab</a:t>
            </a:r>
            <a:r>
              <a:rPr lang="en-MY"/>
              <a:t>, L. (2023, March 26). Amazon Products Sales Dataset 2023. Kaggle. https://www.kaggle.com/datasets/lokeshparab/amazon-products-dataset?select=All%2BElectronics.csv  </a:t>
            </a:r>
          </a:p>
          <a:p>
            <a:pPr marL="0" indent="0">
              <a:buNone/>
            </a:pPr>
            <a:endParaRPr lang="en-MY"/>
          </a:p>
          <a:p>
            <a:pPr marL="0" indent="0">
              <a:buNone/>
            </a:pPr>
            <a:r>
              <a:rPr lang="en-MY"/>
              <a:t>OpenAI. (2023). </a:t>
            </a:r>
            <a:r>
              <a:rPr lang="en-MY" err="1"/>
              <a:t>Chatgpt</a:t>
            </a:r>
            <a:r>
              <a:rPr lang="en-MY"/>
              <a:t>. ChatGPT. https://openai.com/chatgpt  </a:t>
            </a:r>
          </a:p>
          <a:p>
            <a:pPr marL="0" indent="0">
              <a:buNone/>
            </a:pPr>
            <a:endParaRPr lang="en-MY"/>
          </a:p>
          <a:p>
            <a:pPr marL="0" indent="0">
              <a:buNone/>
            </a:pPr>
            <a:r>
              <a:rPr lang="en-MY"/>
              <a:t> </a:t>
            </a:r>
          </a:p>
          <a:p>
            <a:pPr marL="0" indent="0">
              <a:buNone/>
            </a:pPr>
            <a:r>
              <a:rPr lang="en-MY"/>
              <a:t> </a:t>
            </a:r>
          </a:p>
        </p:txBody>
      </p:sp>
      <p:sp>
        <p:nvSpPr>
          <p:cNvPr id="486" name="Google Shape;486;p41"/>
          <p:cNvSpPr txBox="1">
            <a:spLocks noGrp="1"/>
          </p:cNvSpPr>
          <p:nvPr>
            <p:ph type="ctrTitle"/>
          </p:nvPr>
        </p:nvSpPr>
        <p:spPr>
          <a:xfrm>
            <a:off x="2417875" y="920299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" name="Google Shape;442;p40">
            <a:hlinkClick r:id="rId3" action="ppaction://hlinksldjump"/>
            <a:extLst>
              <a:ext uri="{FF2B5EF4-FFF2-40B4-BE49-F238E27FC236}">
                <a16:creationId xmlns:a16="http://schemas.microsoft.com/office/drawing/2014/main" id="{7555A2EB-865D-00D6-009D-1061A5F2F32C}"/>
              </a:ext>
            </a:extLst>
          </p:cNvPr>
          <p:cNvSpPr/>
          <p:nvPr/>
        </p:nvSpPr>
        <p:spPr>
          <a:xfrm>
            <a:off x="6778220" y="365492"/>
            <a:ext cx="943500" cy="317634"/>
          </a:xfrm>
          <a:prstGeom prst="roundRect">
            <a:avLst>
              <a:gd name="adj" fmla="val 599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B0F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Discussion &amp; Results</a:t>
            </a:r>
            <a:endParaRPr sz="1200" b="1">
              <a:solidFill>
                <a:srgbClr val="00B0F0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" name="Google Shape;342;p37">
            <a:hlinkClick r:id="rId4" action="ppaction://hlinksldjump"/>
            <a:extLst>
              <a:ext uri="{FF2B5EF4-FFF2-40B4-BE49-F238E27FC236}">
                <a16:creationId xmlns:a16="http://schemas.microsoft.com/office/drawing/2014/main" id="{8702A966-250B-C992-D893-DD3082A6446F}"/>
              </a:ext>
            </a:extLst>
          </p:cNvPr>
          <p:cNvSpPr/>
          <p:nvPr/>
        </p:nvSpPr>
        <p:spPr>
          <a:xfrm>
            <a:off x="3156900" y="325200"/>
            <a:ext cx="1184500" cy="38231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Technology &amp; Tools used</a:t>
            </a:r>
            <a:endParaRPr sz="1200" b="1">
              <a:solidFill>
                <a:srgbClr val="FF0000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" name="Google Shape;162;p30">
            <a:hlinkClick r:id="rId5" action="ppaction://hlinksldjump"/>
            <a:extLst>
              <a:ext uri="{FF2B5EF4-FFF2-40B4-BE49-F238E27FC236}">
                <a16:creationId xmlns:a16="http://schemas.microsoft.com/office/drawing/2014/main" id="{14EF786B-7089-AFAF-3AE3-9A840B68A603}"/>
              </a:ext>
            </a:extLst>
          </p:cNvPr>
          <p:cNvSpPr/>
          <p:nvPr/>
        </p:nvSpPr>
        <p:spPr>
          <a:xfrm>
            <a:off x="4424120" y="313010"/>
            <a:ext cx="1127268" cy="384293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C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Project Infrastructure</a:t>
            </a:r>
            <a:endParaRPr sz="1200" b="1">
              <a:solidFill>
                <a:srgbClr val="FFC000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" name="Google Shape;163;p30">
            <a:hlinkClick r:id="rId5" action="ppaction://hlinksldjump"/>
            <a:extLst>
              <a:ext uri="{FF2B5EF4-FFF2-40B4-BE49-F238E27FC236}">
                <a16:creationId xmlns:a16="http://schemas.microsoft.com/office/drawing/2014/main" id="{A8A04173-28A4-D82A-5C74-D8A980496F2F}"/>
              </a:ext>
            </a:extLst>
          </p:cNvPr>
          <p:cNvSpPr/>
          <p:nvPr/>
        </p:nvSpPr>
        <p:spPr>
          <a:xfrm>
            <a:off x="5693054" y="349583"/>
            <a:ext cx="943500" cy="308785"/>
          </a:xfrm>
          <a:prstGeom prst="roundRect">
            <a:avLst>
              <a:gd name="adj" fmla="val 599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B05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P.R Algorithm</a:t>
            </a:r>
            <a:endParaRPr sz="1200" b="1">
              <a:solidFill>
                <a:srgbClr val="00B050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" name="Google Shape;165;p30">
            <a:hlinkClick r:id="rId6" action="ppaction://hlinksldjump"/>
            <a:extLst>
              <a:ext uri="{FF2B5EF4-FFF2-40B4-BE49-F238E27FC236}">
                <a16:creationId xmlns:a16="http://schemas.microsoft.com/office/drawing/2014/main" id="{20CE977B-0F4F-047E-5FE1-101969EDA082}"/>
              </a:ext>
            </a:extLst>
          </p:cNvPr>
          <p:cNvSpPr/>
          <p:nvPr/>
        </p:nvSpPr>
        <p:spPr>
          <a:xfrm>
            <a:off x="7816572" y="327191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Conclusion</a:t>
            </a:r>
            <a:endParaRPr sz="1200" b="1">
              <a:solidFill>
                <a:schemeClr val="accen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7" name="Google Shape;166;p30">
            <a:extLst>
              <a:ext uri="{FF2B5EF4-FFF2-40B4-BE49-F238E27FC236}">
                <a16:creationId xmlns:a16="http://schemas.microsoft.com/office/drawing/2014/main" id="{001B9A67-3579-A900-0510-A1EA48370627}"/>
              </a:ext>
            </a:extLst>
          </p:cNvPr>
          <p:cNvSpPr/>
          <p:nvPr/>
        </p:nvSpPr>
        <p:spPr>
          <a:xfrm>
            <a:off x="1208967" y="327040"/>
            <a:ext cx="758232" cy="356231"/>
          </a:xfrm>
          <a:prstGeom prst="roundRect">
            <a:avLst>
              <a:gd name="adj" fmla="val 599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70C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rgbClr val="0070C0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8" name="Google Shape;160;p30">
            <a:hlinkClick r:id="rId7" action="ppaction://hlinksldjump"/>
            <a:extLst>
              <a:ext uri="{FF2B5EF4-FFF2-40B4-BE49-F238E27FC236}">
                <a16:creationId xmlns:a16="http://schemas.microsoft.com/office/drawing/2014/main" id="{8FECA4AA-6AD6-E742-827A-1A99952BF845}"/>
              </a:ext>
            </a:extLst>
          </p:cNvPr>
          <p:cNvSpPr/>
          <p:nvPr/>
        </p:nvSpPr>
        <p:spPr>
          <a:xfrm>
            <a:off x="2005398" y="337393"/>
            <a:ext cx="1127293" cy="329974"/>
          </a:xfrm>
          <a:prstGeom prst="roundRect">
            <a:avLst>
              <a:gd name="adj" fmla="val 599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B0F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Architecture</a:t>
            </a:r>
            <a:endParaRPr lang="en-MY" sz="1200" b="1">
              <a:solidFill>
                <a:srgbClr val="00B0F0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  <p:extLst>
      <p:ext uri="{BB962C8B-B14F-4D97-AF65-F5344CB8AC3E}">
        <p14:creationId xmlns:p14="http://schemas.microsoft.com/office/powerpoint/2010/main" val="3373321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43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520" name="Google Shape;520;p43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23" name="Google Shape;523;p43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8A1E904-9503-6AE9-344C-27D0E6789D59}"/>
              </a:ext>
            </a:extLst>
          </p:cNvPr>
          <p:cNvSpPr/>
          <p:nvPr/>
        </p:nvSpPr>
        <p:spPr>
          <a:xfrm>
            <a:off x="4706112" y="2438400"/>
            <a:ext cx="3596640" cy="119490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25" name="Google Shape;525;p43"/>
          <p:cNvSpPr txBox="1">
            <a:spLocks noGrp="1"/>
          </p:cNvSpPr>
          <p:nvPr>
            <p:ph type="ctrTitle"/>
          </p:nvPr>
        </p:nvSpPr>
        <p:spPr>
          <a:xfrm>
            <a:off x="2377215" y="2017050"/>
            <a:ext cx="4389570" cy="84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#</a:t>
            </a:r>
            <a:r>
              <a:rPr lang="en"/>
              <a:t>ThankYou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>
            <a:hlinkClick r:id="rId3" action="ppaction://hlinksldjump"/>
          </p:cNvPr>
          <p:cNvSpPr/>
          <p:nvPr/>
        </p:nvSpPr>
        <p:spPr>
          <a:xfrm>
            <a:off x="3156900" y="325200"/>
            <a:ext cx="1190840" cy="370118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Technology &amp; Tools used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30">
            <a:hlinkClick r:id="rId4" action="ppaction://hlinksldjump"/>
          </p:cNvPr>
          <p:cNvSpPr/>
          <p:nvPr/>
        </p:nvSpPr>
        <p:spPr>
          <a:xfrm>
            <a:off x="4411928" y="325202"/>
            <a:ext cx="1127268" cy="384293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Project Infrastructure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rId4" action="ppaction://hlinksldjump"/>
          </p:cNvPr>
          <p:cNvSpPr/>
          <p:nvPr/>
        </p:nvSpPr>
        <p:spPr>
          <a:xfrm>
            <a:off x="5741822" y="325125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P.R Algorithm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rId5" action="ppaction://hlinksldjump"/>
          </p:cNvPr>
          <p:cNvSpPr/>
          <p:nvPr/>
        </p:nvSpPr>
        <p:spPr>
          <a:xfrm>
            <a:off x="674790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Results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5" name="Google Shape;165;p30">
            <a:hlinkClick r:id="rId6" action="ppaction://hlinksldjump"/>
          </p:cNvPr>
          <p:cNvSpPr/>
          <p:nvPr/>
        </p:nvSpPr>
        <p:spPr>
          <a:xfrm>
            <a:off x="7816572" y="339383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Conclusion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53568"/>
            <a:ext cx="758232" cy="356231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30">
            <a:hlinkClick r:id="rId7" action="ppaction://hlinksldjump"/>
          </p:cNvPr>
          <p:cNvSpPr/>
          <p:nvPr/>
        </p:nvSpPr>
        <p:spPr>
          <a:xfrm>
            <a:off x="2029782" y="325200"/>
            <a:ext cx="1127293" cy="384299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Architecture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" name="Google Shape;192;p31">
            <a:extLst>
              <a:ext uri="{FF2B5EF4-FFF2-40B4-BE49-F238E27FC236}">
                <a16:creationId xmlns:a16="http://schemas.microsoft.com/office/drawing/2014/main" id="{E2AAE6E7-BA5F-C0DF-614D-D27EB241EC9F}"/>
              </a:ext>
            </a:extLst>
          </p:cNvPr>
          <p:cNvSpPr txBox="1">
            <a:spLocks/>
          </p:cNvSpPr>
          <p:nvPr/>
        </p:nvSpPr>
        <p:spPr>
          <a:xfrm>
            <a:off x="1162550" y="2131844"/>
            <a:ext cx="7184350" cy="15925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8290" indent="-285750">
              <a:lnSpc>
                <a:spcPct val="115000"/>
              </a:lnSpc>
              <a:buSzPts val="1400"/>
              <a:buFont typeface="Wingdings" panose="05000000000000000000" pitchFamily="2" charset="2"/>
              <a:buChar char="§"/>
            </a:pPr>
            <a:r>
              <a:rPr lang="en-US" b="1">
                <a:latin typeface="Manrope"/>
                <a:ea typeface="Manrope"/>
                <a:cs typeface="Manrope"/>
                <a:sym typeface="Manrope"/>
              </a:rPr>
              <a:t>Not all the products are in line with the current trend </a:t>
            </a:r>
            <a:r>
              <a:rPr lang="en-US">
                <a:latin typeface="Manrope"/>
                <a:ea typeface="Manrope"/>
                <a:cs typeface="Manrope"/>
                <a:sym typeface="Manrope"/>
              </a:rPr>
              <a:t>as customers would spend hours scrolling and looking for the correct products. </a:t>
            </a:r>
          </a:p>
          <a:p>
            <a:pPr marL="288290" indent="-285750">
              <a:lnSpc>
                <a:spcPct val="115000"/>
              </a:lnSpc>
              <a:buSzPts val="1400"/>
              <a:buFont typeface="Wingdings" panose="05000000000000000000" pitchFamily="2" charset="2"/>
              <a:buChar char="§"/>
            </a:pPr>
            <a:r>
              <a:rPr lang="en-US">
                <a:latin typeface="Manrope"/>
                <a:ea typeface="Manrope"/>
                <a:cs typeface="Manrope"/>
                <a:sym typeface="Manrope"/>
              </a:rPr>
              <a:t>Customers would be frustrated, and </a:t>
            </a:r>
            <a:r>
              <a:rPr lang="en-US" b="1">
                <a:latin typeface="Manrope"/>
                <a:ea typeface="Manrope"/>
                <a:cs typeface="Manrope"/>
                <a:sym typeface="Manrope"/>
              </a:rPr>
              <a:t>customer satisfaction would be negatively impacted. </a:t>
            </a:r>
          </a:p>
          <a:p>
            <a:pPr marL="288290" indent="-285750">
              <a:lnSpc>
                <a:spcPct val="115000"/>
              </a:lnSpc>
              <a:buSzPts val="1400"/>
              <a:buFont typeface="Wingdings" panose="05000000000000000000" pitchFamily="2" charset="2"/>
              <a:buChar char="§"/>
            </a:pPr>
            <a:r>
              <a:rPr lang="en-US" b="1">
                <a:latin typeface="Manrope"/>
                <a:ea typeface="Manrope"/>
                <a:cs typeface="Manrope"/>
                <a:sym typeface="Manrope"/>
              </a:rPr>
              <a:t>Important to leverage on the potential of big data to develop a product recommendation system. </a:t>
            </a:r>
          </a:p>
        </p:txBody>
      </p:sp>
      <p:sp>
        <p:nvSpPr>
          <p:cNvPr id="5" name="Google Shape;195;p31">
            <a:extLst>
              <a:ext uri="{FF2B5EF4-FFF2-40B4-BE49-F238E27FC236}">
                <a16:creationId xmlns:a16="http://schemas.microsoft.com/office/drawing/2014/main" id="{CEB46D0A-3BE7-A348-A1CD-A8DB1AEC01B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3250" y="1290223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52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>
            <a:hlinkClick r:id="rId3" action="ppaction://hlinksldjump"/>
          </p:cNvPr>
          <p:cNvSpPr/>
          <p:nvPr/>
        </p:nvSpPr>
        <p:spPr>
          <a:xfrm>
            <a:off x="3156900" y="325200"/>
            <a:ext cx="1190840" cy="370118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Technology &amp; Tools used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30">
            <a:hlinkClick r:id="rId4" action="ppaction://hlinksldjump"/>
          </p:cNvPr>
          <p:cNvSpPr/>
          <p:nvPr/>
        </p:nvSpPr>
        <p:spPr>
          <a:xfrm>
            <a:off x="4411928" y="325202"/>
            <a:ext cx="1127268" cy="384293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Project Infrastructure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rId4" action="ppaction://hlinksldjump"/>
          </p:cNvPr>
          <p:cNvSpPr/>
          <p:nvPr/>
        </p:nvSpPr>
        <p:spPr>
          <a:xfrm>
            <a:off x="5741822" y="325125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P.R Algorithm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rId5" action="ppaction://hlinksldjump"/>
          </p:cNvPr>
          <p:cNvSpPr/>
          <p:nvPr/>
        </p:nvSpPr>
        <p:spPr>
          <a:xfrm>
            <a:off x="674790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Results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5" name="Google Shape;165;p30">
            <a:hlinkClick r:id="rId6" action="ppaction://hlinksldjump"/>
          </p:cNvPr>
          <p:cNvSpPr/>
          <p:nvPr/>
        </p:nvSpPr>
        <p:spPr>
          <a:xfrm>
            <a:off x="7816572" y="339383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Conclusion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53568"/>
            <a:ext cx="758232" cy="356231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30">
            <a:hlinkClick r:id="rId7" action="ppaction://hlinksldjump"/>
          </p:cNvPr>
          <p:cNvSpPr/>
          <p:nvPr/>
        </p:nvSpPr>
        <p:spPr>
          <a:xfrm>
            <a:off x="2029782" y="325200"/>
            <a:ext cx="1127293" cy="384299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Architecture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" name="Google Shape;213;p32">
            <a:extLst>
              <a:ext uri="{FF2B5EF4-FFF2-40B4-BE49-F238E27FC236}">
                <a16:creationId xmlns:a16="http://schemas.microsoft.com/office/drawing/2014/main" id="{A9DFBD7F-5479-8AF0-10A2-51D3F5E229EB}"/>
              </a:ext>
            </a:extLst>
          </p:cNvPr>
          <p:cNvSpPr txBox="1">
            <a:spLocks/>
          </p:cNvSpPr>
          <p:nvPr/>
        </p:nvSpPr>
        <p:spPr>
          <a:xfrm>
            <a:off x="1780032" y="1881296"/>
            <a:ext cx="5583935" cy="1240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320040">
              <a:buFont typeface="Manrope"/>
              <a:buChar char="●"/>
            </a:pPr>
            <a:r>
              <a:rPr lang="en-US"/>
              <a:t>To design and develop a product recommendation system that is based on current trends. </a:t>
            </a:r>
          </a:p>
          <a:p>
            <a:pPr marL="320040">
              <a:buFont typeface="Manrope"/>
              <a:buChar char="●"/>
            </a:pPr>
            <a:endParaRPr lang="en-US"/>
          </a:p>
          <a:p>
            <a:pPr marL="320040">
              <a:buFont typeface="Manrope"/>
              <a:buChar char="●"/>
            </a:pPr>
            <a:r>
              <a:rPr lang="en-US"/>
              <a:t>To publish the recommended products in online platform. </a:t>
            </a:r>
          </a:p>
        </p:txBody>
      </p:sp>
      <p:sp>
        <p:nvSpPr>
          <p:cNvPr id="7" name="Google Shape;215;p32">
            <a:extLst>
              <a:ext uri="{FF2B5EF4-FFF2-40B4-BE49-F238E27FC236}">
                <a16:creationId xmlns:a16="http://schemas.microsoft.com/office/drawing/2014/main" id="{BEEA91E3-70D6-E4D9-C83A-A858443F9D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OBJECTIVES</a:t>
            </a:r>
            <a:endParaRPr/>
          </a:p>
        </p:txBody>
      </p:sp>
      <p:sp>
        <p:nvSpPr>
          <p:cNvPr id="8" name="Google Shape;216;p32">
            <a:extLst>
              <a:ext uri="{FF2B5EF4-FFF2-40B4-BE49-F238E27FC236}">
                <a16:creationId xmlns:a16="http://schemas.microsoft.com/office/drawing/2014/main" id="{BE6F0E3A-CF1A-048B-8A5B-30F4DF29CE83}"/>
              </a:ext>
            </a:extLst>
          </p:cNvPr>
          <p:cNvSpPr txBox="1">
            <a:spLocks/>
          </p:cNvSpPr>
          <p:nvPr/>
        </p:nvSpPr>
        <p:spPr>
          <a:xfrm>
            <a:off x="947082" y="3438747"/>
            <a:ext cx="7320365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>
                <a:solidFill>
                  <a:schemeClr val="tx2"/>
                </a:solidFill>
              </a:rPr>
              <a:t>To streamline product discovery and increase customer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43200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36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14" name="Google Shape;314;p36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6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6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7" name="Google Shape;317;p36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3" name="Google Shape;333;p36"/>
          <p:cNvSpPr txBox="1">
            <a:spLocks noGrp="1"/>
          </p:cNvSpPr>
          <p:nvPr>
            <p:ph type="body" idx="1"/>
          </p:nvPr>
        </p:nvSpPr>
        <p:spPr>
          <a:xfrm>
            <a:off x="5741822" y="942064"/>
            <a:ext cx="3320487" cy="40591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MY" b="1"/>
              <a:t>MySQL: </a:t>
            </a:r>
            <a:r>
              <a:rPr lang="en-MY"/>
              <a:t>store the product data</a:t>
            </a:r>
          </a:p>
          <a:p>
            <a:pPr marL="285750" indent="-285750"/>
            <a:r>
              <a:rPr lang="en-MY" b="1"/>
              <a:t>MongoDB</a:t>
            </a:r>
            <a:r>
              <a:rPr lang="en-MY"/>
              <a:t>: store trending items retrieved from Google Trends</a:t>
            </a:r>
          </a:p>
          <a:p>
            <a:pPr marL="285750" indent="-285750"/>
            <a:r>
              <a:rPr lang="en-MY" b="1"/>
              <a:t>Apache </a:t>
            </a:r>
            <a:r>
              <a:rPr lang="en-MY" b="1" err="1"/>
              <a:t>Nifi</a:t>
            </a:r>
            <a:r>
              <a:rPr lang="en-MY"/>
              <a:t>: </a:t>
            </a:r>
            <a:r>
              <a:rPr lang="en-US"/>
              <a:t>Combine data from MySQL and MongoDB in Hive</a:t>
            </a:r>
          </a:p>
          <a:p>
            <a:pPr marL="285750" indent="-285750"/>
            <a:r>
              <a:rPr lang="en-US" b="1"/>
              <a:t>Hive</a:t>
            </a:r>
            <a:r>
              <a:rPr lang="en-US"/>
              <a:t>: Data Warehouse – to determine the product for recommendation based on the current trend</a:t>
            </a:r>
          </a:p>
          <a:p>
            <a:pPr marL="285750" indent="-285750"/>
            <a:r>
              <a:rPr lang="en-US" b="1"/>
              <a:t>ChatGPT</a:t>
            </a:r>
            <a:r>
              <a:rPr lang="en-US"/>
              <a:t>: To identify the product to recommend &amp; convert Google Trend item into related products</a:t>
            </a:r>
          </a:p>
          <a:p>
            <a:pPr marL="285750" indent="-285750"/>
            <a:r>
              <a:rPr lang="en-US" b="1"/>
              <a:t>MongoDB</a:t>
            </a:r>
            <a:r>
              <a:rPr lang="en-US"/>
              <a:t>: save generated list for visualization &amp; deployment</a:t>
            </a:r>
          </a:p>
          <a:p>
            <a:pPr marL="285750" indent="-285750"/>
            <a:r>
              <a:rPr lang="en-US" b="1" err="1"/>
              <a:t>Streamlit</a:t>
            </a:r>
            <a:r>
              <a:rPr lang="en-US" b="1"/>
              <a:t>: </a:t>
            </a:r>
            <a:r>
              <a:rPr lang="en-US"/>
              <a:t>Display recommended products</a:t>
            </a:r>
          </a:p>
        </p:txBody>
      </p:sp>
      <p:sp>
        <p:nvSpPr>
          <p:cNvPr id="2" name="Google Shape;161;p30">
            <a:hlinkClick r:id="rId3" action="ppaction://hlinksldjump"/>
            <a:extLst>
              <a:ext uri="{FF2B5EF4-FFF2-40B4-BE49-F238E27FC236}">
                <a16:creationId xmlns:a16="http://schemas.microsoft.com/office/drawing/2014/main" id="{590CFBB0-CFF0-D915-23BB-0DF3025ADED9}"/>
              </a:ext>
            </a:extLst>
          </p:cNvPr>
          <p:cNvSpPr/>
          <p:nvPr/>
        </p:nvSpPr>
        <p:spPr>
          <a:xfrm>
            <a:off x="3156900" y="325200"/>
            <a:ext cx="1190840" cy="370118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Technology &amp; Tools used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" name="Google Shape;162;p30">
            <a:hlinkClick r:id="rId4" action="ppaction://hlinksldjump"/>
            <a:extLst>
              <a:ext uri="{FF2B5EF4-FFF2-40B4-BE49-F238E27FC236}">
                <a16:creationId xmlns:a16="http://schemas.microsoft.com/office/drawing/2014/main" id="{7C43FA0D-BE37-106A-1B55-F1224A04B329}"/>
              </a:ext>
            </a:extLst>
          </p:cNvPr>
          <p:cNvSpPr/>
          <p:nvPr/>
        </p:nvSpPr>
        <p:spPr>
          <a:xfrm>
            <a:off x="4411928" y="325202"/>
            <a:ext cx="1127268" cy="384293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Project Infrastructure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" name="Google Shape;163;p30">
            <a:hlinkClick r:id="rId4" action="ppaction://hlinksldjump"/>
            <a:extLst>
              <a:ext uri="{FF2B5EF4-FFF2-40B4-BE49-F238E27FC236}">
                <a16:creationId xmlns:a16="http://schemas.microsoft.com/office/drawing/2014/main" id="{105EA25B-C508-8A42-DD5A-65FF291E651A}"/>
              </a:ext>
            </a:extLst>
          </p:cNvPr>
          <p:cNvSpPr/>
          <p:nvPr/>
        </p:nvSpPr>
        <p:spPr>
          <a:xfrm>
            <a:off x="5741822" y="325125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P.R Algorithm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" name="Google Shape;164;p30">
            <a:hlinkClick r:id="rId5" action="ppaction://hlinksldjump"/>
            <a:extLst>
              <a:ext uri="{FF2B5EF4-FFF2-40B4-BE49-F238E27FC236}">
                <a16:creationId xmlns:a16="http://schemas.microsoft.com/office/drawing/2014/main" id="{D3584E79-A435-1621-79C4-B53D273D3BCE}"/>
              </a:ext>
            </a:extLst>
          </p:cNvPr>
          <p:cNvSpPr/>
          <p:nvPr/>
        </p:nvSpPr>
        <p:spPr>
          <a:xfrm>
            <a:off x="674790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Results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" name="Google Shape;165;p30">
            <a:hlinkClick r:id="rId6" action="ppaction://hlinksldjump"/>
            <a:extLst>
              <a:ext uri="{FF2B5EF4-FFF2-40B4-BE49-F238E27FC236}">
                <a16:creationId xmlns:a16="http://schemas.microsoft.com/office/drawing/2014/main" id="{2A6B10BE-C427-96ED-99E9-40F97909B1D7}"/>
              </a:ext>
            </a:extLst>
          </p:cNvPr>
          <p:cNvSpPr/>
          <p:nvPr/>
        </p:nvSpPr>
        <p:spPr>
          <a:xfrm>
            <a:off x="7816572" y="339383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Conclusion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7" name="Google Shape;166;p30">
            <a:extLst>
              <a:ext uri="{FF2B5EF4-FFF2-40B4-BE49-F238E27FC236}">
                <a16:creationId xmlns:a16="http://schemas.microsoft.com/office/drawing/2014/main" id="{2952CC40-0A88-753F-228D-B80A937413FD}"/>
              </a:ext>
            </a:extLst>
          </p:cNvPr>
          <p:cNvSpPr/>
          <p:nvPr/>
        </p:nvSpPr>
        <p:spPr>
          <a:xfrm>
            <a:off x="1208967" y="339232"/>
            <a:ext cx="758232" cy="356231"/>
          </a:xfrm>
          <a:prstGeom prst="roundRect">
            <a:avLst>
              <a:gd name="adj" fmla="val 599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8" name="Google Shape;160;p30">
            <a:hlinkClick r:id="rId7" action="ppaction://hlinksldjump"/>
            <a:extLst>
              <a:ext uri="{FF2B5EF4-FFF2-40B4-BE49-F238E27FC236}">
                <a16:creationId xmlns:a16="http://schemas.microsoft.com/office/drawing/2014/main" id="{8BE93271-2205-0E0E-8610-43566EA6938D}"/>
              </a:ext>
            </a:extLst>
          </p:cNvPr>
          <p:cNvSpPr/>
          <p:nvPr/>
        </p:nvSpPr>
        <p:spPr>
          <a:xfrm>
            <a:off x="2005398" y="349585"/>
            <a:ext cx="1127293" cy="329974"/>
          </a:xfrm>
          <a:prstGeom prst="roundRect">
            <a:avLst>
              <a:gd name="adj" fmla="val 5994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Architecture</a:t>
            </a:r>
            <a:endParaRPr lang="en-MY" sz="1200" b="1">
              <a:solidFill>
                <a:schemeClr val="accent4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1026" name="Picture 2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0C60FF0C-B8DF-E0FE-ED65-E88F1133F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585"/>
            <a:ext cx="5634171" cy="3167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">
            <a:hlinkClick r:id="rId3" action="ppaction://hlinksldjump"/>
          </p:cNvPr>
          <p:cNvSpPr/>
          <p:nvPr/>
        </p:nvSpPr>
        <p:spPr>
          <a:xfrm>
            <a:off x="3156900" y="325200"/>
            <a:ext cx="1184500" cy="38231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Technology &amp; Tools used</a:t>
            </a:r>
            <a:endParaRPr sz="1200" b="1">
              <a:solidFill>
                <a:schemeClr val="accen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347" name="Google Shape;347;p37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48" name="Google Shape;348;p37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1" name="Google Shape;351;p37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62;p30">
            <a:hlinkClick r:id="rId4" action="ppaction://hlinksldjump"/>
            <a:extLst>
              <a:ext uri="{FF2B5EF4-FFF2-40B4-BE49-F238E27FC236}">
                <a16:creationId xmlns:a16="http://schemas.microsoft.com/office/drawing/2014/main" id="{2B5EBEE2-9B85-7D5F-40F1-D187BFC3E4AF}"/>
              </a:ext>
            </a:extLst>
          </p:cNvPr>
          <p:cNvSpPr/>
          <p:nvPr/>
        </p:nvSpPr>
        <p:spPr>
          <a:xfrm>
            <a:off x="4411928" y="313010"/>
            <a:ext cx="1127268" cy="384293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Project Infrastructure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" name="Google Shape;163;p30">
            <a:hlinkClick r:id="rId4" action="ppaction://hlinksldjump"/>
            <a:extLst>
              <a:ext uri="{FF2B5EF4-FFF2-40B4-BE49-F238E27FC236}">
                <a16:creationId xmlns:a16="http://schemas.microsoft.com/office/drawing/2014/main" id="{90950146-FC63-4B02-E436-292DABD7D78B}"/>
              </a:ext>
            </a:extLst>
          </p:cNvPr>
          <p:cNvSpPr/>
          <p:nvPr/>
        </p:nvSpPr>
        <p:spPr>
          <a:xfrm>
            <a:off x="5741822" y="312933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P.R Algorithm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" name="Google Shape;164;p30">
            <a:hlinkClick r:id="rId5" action="ppaction://hlinksldjump"/>
            <a:extLst>
              <a:ext uri="{FF2B5EF4-FFF2-40B4-BE49-F238E27FC236}">
                <a16:creationId xmlns:a16="http://schemas.microsoft.com/office/drawing/2014/main" id="{6B040B27-0138-66FD-13F5-2C88B342576A}"/>
              </a:ext>
            </a:extLst>
          </p:cNvPr>
          <p:cNvSpPr/>
          <p:nvPr/>
        </p:nvSpPr>
        <p:spPr>
          <a:xfrm>
            <a:off x="6747905" y="313008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Results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" name="Google Shape;165;p30">
            <a:hlinkClick r:id="rId6" action="ppaction://hlinksldjump"/>
            <a:extLst>
              <a:ext uri="{FF2B5EF4-FFF2-40B4-BE49-F238E27FC236}">
                <a16:creationId xmlns:a16="http://schemas.microsoft.com/office/drawing/2014/main" id="{1B7155BD-D989-5398-B0CA-8F5C4A9BEBA3}"/>
              </a:ext>
            </a:extLst>
          </p:cNvPr>
          <p:cNvSpPr/>
          <p:nvPr/>
        </p:nvSpPr>
        <p:spPr>
          <a:xfrm>
            <a:off x="7816572" y="327191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Conclusion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7" name="Google Shape;166;p30">
            <a:extLst>
              <a:ext uri="{FF2B5EF4-FFF2-40B4-BE49-F238E27FC236}">
                <a16:creationId xmlns:a16="http://schemas.microsoft.com/office/drawing/2014/main" id="{9268185C-9A97-BFE6-C8F2-66A9DCFE8564}"/>
              </a:ext>
            </a:extLst>
          </p:cNvPr>
          <p:cNvSpPr/>
          <p:nvPr/>
        </p:nvSpPr>
        <p:spPr>
          <a:xfrm>
            <a:off x="1208967" y="327040"/>
            <a:ext cx="758232" cy="356231"/>
          </a:xfrm>
          <a:prstGeom prst="roundRect">
            <a:avLst>
              <a:gd name="adj" fmla="val 599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8" name="Google Shape;160;p30">
            <a:hlinkClick r:id="rId7" action="ppaction://hlinksldjump"/>
            <a:extLst>
              <a:ext uri="{FF2B5EF4-FFF2-40B4-BE49-F238E27FC236}">
                <a16:creationId xmlns:a16="http://schemas.microsoft.com/office/drawing/2014/main" id="{21EC8B99-6163-9107-153F-FE3489BAD998}"/>
              </a:ext>
            </a:extLst>
          </p:cNvPr>
          <p:cNvSpPr/>
          <p:nvPr/>
        </p:nvSpPr>
        <p:spPr>
          <a:xfrm>
            <a:off x="2005398" y="337393"/>
            <a:ext cx="1127293" cy="329974"/>
          </a:xfrm>
          <a:prstGeom prst="roundRect">
            <a:avLst>
              <a:gd name="adj" fmla="val 599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Architecture</a:t>
            </a:r>
            <a:endParaRPr lang="en-MY"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1" name="Google Shape;364;p37">
            <a:extLst>
              <a:ext uri="{FF2B5EF4-FFF2-40B4-BE49-F238E27FC236}">
                <a16:creationId xmlns:a16="http://schemas.microsoft.com/office/drawing/2014/main" id="{5D79AE3D-B239-6440-3ACC-4FCC1452CCB5}"/>
              </a:ext>
            </a:extLst>
          </p:cNvPr>
          <p:cNvSpPr txBox="1">
            <a:spLocks/>
          </p:cNvSpPr>
          <p:nvPr/>
        </p:nvSpPr>
        <p:spPr>
          <a:xfrm>
            <a:off x="1169469" y="947936"/>
            <a:ext cx="2799150" cy="174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b="1">
                <a:solidFill>
                  <a:schemeClr val="accent3"/>
                </a:solidFill>
              </a:rPr>
              <a:t>HADOOP TOOLS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tx1"/>
                </a:solidFill>
              </a:rPr>
              <a:t>MySQL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tx1"/>
                </a:solidFill>
              </a:rPr>
              <a:t>MongoDB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tx1"/>
                </a:solidFill>
              </a:rPr>
              <a:t>Apache </a:t>
            </a:r>
            <a:r>
              <a:rPr lang="en-US" err="1">
                <a:solidFill>
                  <a:schemeClr val="tx1"/>
                </a:solidFill>
              </a:rPr>
              <a:t>Nifi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tx1"/>
                </a:solidFill>
              </a:rPr>
              <a:t>Hive (Data Warehouse)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tx1"/>
                </a:solidFill>
              </a:rPr>
              <a:t>Hadoop</a:t>
            </a:r>
          </a:p>
        </p:txBody>
      </p:sp>
      <p:sp>
        <p:nvSpPr>
          <p:cNvPr id="14" name="Google Shape;364;p37">
            <a:extLst>
              <a:ext uri="{FF2B5EF4-FFF2-40B4-BE49-F238E27FC236}">
                <a16:creationId xmlns:a16="http://schemas.microsoft.com/office/drawing/2014/main" id="{1432E5D4-62FF-E05A-07CA-BCBB55745BEA}"/>
              </a:ext>
            </a:extLst>
          </p:cNvPr>
          <p:cNvSpPr txBox="1">
            <a:spLocks/>
          </p:cNvSpPr>
          <p:nvPr/>
        </p:nvSpPr>
        <p:spPr>
          <a:xfrm>
            <a:off x="4766767" y="949178"/>
            <a:ext cx="3207764" cy="174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b="1">
                <a:solidFill>
                  <a:schemeClr val="accent2"/>
                </a:solidFill>
              </a:rPr>
              <a:t>TOOLS SUPPORTING HADOOP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tx1"/>
                </a:solidFill>
              </a:rPr>
              <a:t>PhpMyAdmin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tx1"/>
                </a:solidFill>
              </a:rPr>
              <a:t>MySQL Workbench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tx1"/>
                </a:solidFill>
              </a:rPr>
              <a:t>Hue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err="1">
                <a:solidFill>
                  <a:schemeClr val="tx1"/>
                </a:solidFill>
              </a:rPr>
              <a:t>DbVisualizer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Google Shape;364;p37">
            <a:extLst>
              <a:ext uri="{FF2B5EF4-FFF2-40B4-BE49-F238E27FC236}">
                <a16:creationId xmlns:a16="http://schemas.microsoft.com/office/drawing/2014/main" id="{FD6E78FE-EC3D-4FD8-D741-1CEA6C7AD124}"/>
              </a:ext>
            </a:extLst>
          </p:cNvPr>
          <p:cNvSpPr txBox="1">
            <a:spLocks/>
          </p:cNvSpPr>
          <p:nvPr/>
        </p:nvSpPr>
        <p:spPr>
          <a:xfrm>
            <a:off x="1086582" y="2932388"/>
            <a:ext cx="2799150" cy="174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b="1">
                <a:solidFill>
                  <a:schemeClr val="accent1"/>
                </a:solidFill>
              </a:rPr>
              <a:t>INFRASTRUCTURE TOOLS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tx1"/>
                </a:solidFill>
              </a:rPr>
              <a:t>Home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tx1"/>
                </a:solidFill>
              </a:rPr>
              <a:t>Docker &amp; docker compose</a:t>
            </a:r>
          </a:p>
        </p:txBody>
      </p:sp>
      <p:sp>
        <p:nvSpPr>
          <p:cNvPr id="16" name="Google Shape;364;p37">
            <a:extLst>
              <a:ext uri="{FF2B5EF4-FFF2-40B4-BE49-F238E27FC236}">
                <a16:creationId xmlns:a16="http://schemas.microsoft.com/office/drawing/2014/main" id="{421C7DCD-DA96-BBCB-2703-F37CD60C7160}"/>
              </a:ext>
            </a:extLst>
          </p:cNvPr>
          <p:cNvSpPr txBox="1">
            <a:spLocks/>
          </p:cNvSpPr>
          <p:nvPr/>
        </p:nvSpPr>
        <p:spPr>
          <a:xfrm>
            <a:off x="4766767" y="2823946"/>
            <a:ext cx="3207764" cy="174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b="1">
                <a:solidFill>
                  <a:schemeClr val="tx2"/>
                </a:solidFill>
              </a:rPr>
              <a:t>ANALYTICS &amp; VISUALIZATION TOOLS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err="1">
                <a:solidFill>
                  <a:schemeClr val="tx1"/>
                </a:solidFill>
              </a:rPr>
              <a:t>JupyterLab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tx1"/>
                </a:solidFill>
              </a:rPr>
              <a:t>ChatGPT API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err="1">
                <a:solidFill>
                  <a:schemeClr val="tx1"/>
                </a:solidFill>
              </a:rPr>
              <a:t>Streamlit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312985-0188-DF1C-2994-7EBCEDF22F96}"/>
              </a:ext>
            </a:extLst>
          </p:cNvPr>
          <p:cNvCxnSpPr/>
          <p:nvPr/>
        </p:nvCxnSpPr>
        <p:spPr>
          <a:xfrm>
            <a:off x="1169469" y="2694103"/>
            <a:ext cx="702355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287FB4-7324-6699-5A3D-A5EA32E8FE13}"/>
              </a:ext>
            </a:extLst>
          </p:cNvPr>
          <p:cNvCxnSpPr/>
          <p:nvPr/>
        </p:nvCxnSpPr>
        <p:spPr>
          <a:xfrm>
            <a:off x="4411928" y="1003991"/>
            <a:ext cx="0" cy="33802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">
            <a:hlinkClick r:id="rId3" action="ppaction://hlinksldjump"/>
          </p:cNvPr>
          <p:cNvSpPr/>
          <p:nvPr/>
        </p:nvSpPr>
        <p:spPr>
          <a:xfrm>
            <a:off x="3156900" y="325200"/>
            <a:ext cx="1184500" cy="38231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Technology &amp; Tools used</a:t>
            </a:r>
            <a:endParaRPr sz="1200" b="1">
              <a:solidFill>
                <a:schemeClr val="accen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347" name="Google Shape;347;p37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48" name="Google Shape;348;p37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1" name="Google Shape;351;p37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62;p30">
            <a:hlinkClick r:id="rId4" action="ppaction://hlinksldjump"/>
            <a:extLst>
              <a:ext uri="{FF2B5EF4-FFF2-40B4-BE49-F238E27FC236}">
                <a16:creationId xmlns:a16="http://schemas.microsoft.com/office/drawing/2014/main" id="{2B5EBEE2-9B85-7D5F-40F1-D187BFC3E4AF}"/>
              </a:ext>
            </a:extLst>
          </p:cNvPr>
          <p:cNvSpPr/>
          <p:nvPr/>
        </p:nvSpPr>
        <p:spPr>
          <a:xfrm>
            <a:off x="4411928" y="313010"/>
            <a:ext cx="1127268" cy="384293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Project Infrastructure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" name="Google Shape;163;p30">
            <a:hlinkClick r:id="rId4" action="ppaction://hlinksldjump"/>
            <a:extLst>
              <a:ext uri="{FF2B5EF4-FFF2-40B4-BE49-F238E27FC236}">
                <a16:creationId xmlns:a16="http://schemas.microsoft.com/office/drawing/2014/main" id="{90950146-FC63-4B02-E436-292DABD7D78B}"/>
              </a:ext>
            </a:extLst>
          </p:cNvPr>
          <p:cNvSpPr/>
          <p:nvPr/>
        </p:nvSpPr>
        <p:spPr>
          <a:xfrm>
            <a:off x="5741822" y="312933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P.R Algorithm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" name="Google Shape;164;p30">
            <a:hlinkClick r:id="rId5" action="ppaction://hlinksldjump"/>
            <a:extLst>
              <a:ext uri="{FF2B5EF4-FFF2-40B4-BE49-F238E27FC236}">
                <a16:creationId xmlns:a16="http://schemas.microsoft.com/office/drawing/2014/main" id="{6B040B27-0138-66FD-13F5-2C88B342576A}"/>
              </a:ext>
            </a:extLst>
          </p:cNvPr>
          <p:cNvSpPr/>
          <p:nvPr/>
        </p:nvSpPr>
        <p:spPr>
          <a:xfrm>
            <a:off x="6747905" y="313008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Results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" name="Google Shape;165;p30">
            <a:hlinkClick r:id="rId6" action="ppaction://hlinksldjump"/>
            <a:extLst>
              <a:ext uri="{FF2B5EF4-FFF2-40B4-BE49-F238E27FC236}">
                <a16:creationId xmlns:a16="http://schemas.microsoft.com/office/drawing/2014/main" id="{1B7155BD-D989-5398-B0CA-8F5C4A9BEBA3}"/>
              </a:ext>
            </a:extLst>
          </p:cNvPr>
          <p:cNvSpPr/>
          <p:nvPr/>
        </p:nvSpPr>
        <p:spPr>
          <a:xfrm>
            <a:off x="7816572" y="327191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Conclusion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7" name="Google Shape;166;p30">
            <a:extLst>
              <a:ext uri="{FF2B5EF4-FFF2-40B4-BE49-F238E27FC236}">
                <a16:creationId xmlns:a16="http://schemas.microsoft.com/office/drawing/2014/main" id="{9268185C-9A97-BFE6-C8F2-66A9DCFE8564}"/>
              </a:ext>
            </a:extLst>
          </p:cNvPr>
          <p:cNvSpPr/>
          <p:nvPr/>
        </p:nvSpPr>
        <p:spPr>
          <a:xfrm>
            <a:off x="1208967" y="327040"/>
            <a:ext cx="758232" cy="356231"/>
          </a:xfrm>
          <a:prstGeom prst="roundRect">
            <a:avLst>
              <a:gd name="adj" fmla="val 599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8" name="Google Shape;160;p30">
            <a:hlinkClick r:id="rId7" action="ppaction://hlinksldjump"/>
            <a:extLst>
              <a:ext uri="{FF2B5EF4-FFF2-40B4-BE49-F238E27FC236}">
                <a16:creationId xmlns:a16="http://schemas.microsoft.com/office/drawing/2014/main" id="{21EC8B99-6163-9107-153F-FE3489BAD998}"/>
              </a:ext>
            </a:extLst>
          </p:cNvPr>
          <p:cNvSpPr/>
          <p:nvPr/>
        </p:nvSpPr>
        <p:spPr>
          <a:xfrm>
            <a:off x="2005398" y="337393"/>
            <a:ext cx="1127293" cy="329974"/>
          </a:xfrm>
          <a:prstGeom prst="roundRect">
            <a:avLst>
              <a:gd name="adj" fmla="val 599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Architecture</a:t>
            </a:r>
            <a:endParaRPr lang="en-MY"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2050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6017945-DB99-CD0E-9E38-4FBE69462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592" y="830312"/>
            <a:ext cx="5732876" cy="348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A07BB7-211F-712C-318D-C689CF205F47}"/>
              </a:ext>
            </a:extLst>
          </p:cNvPr>
          <p:cNvSpPr txBox="1"/>
          <p:nvPr/>
        </p:nvSpPr>
        <p:spPr>
          <a:xfrm>
            <a:off x="2402030" y="443384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b="1" err="1"/>
              <a:t>Proxmox</a:t>
            </a:r>
            <a:r>
              <a:rPr lang="en-MY" b="1"/>
              <a:t> and virtual machines </a:t>
            </a:r>
          </a:p>
        </p:txBody>
      </p:sp>
    </p:spTree>
    <p:extLst>
      <p:ext uri="{BB962C8B-B14F-4D97-AF65-F5344CB8AC3E}">
        <p14:creationId xmlns:p14="http://schemas.microsoft.com/office/powerpoint/2010/main" val="339758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">
            <a:hlinkClick r:id="rId3" action="ppaction://hlinksldjump"/>
          </p:cNvPr>
          <p:cNvSpPr/>
          <p:nvPr/>
        </p:nvSpPr>
        <p:spPr>
          <a:xfrm>
            <a:off x="3156900" y="325200"/>
            <a:ext cx="1184500" cy="382310"/>
          </a:xfrm>
          <a:prstGeom prst="roundRect">
            <a:avLst>
              <a:gd name="adj" fmla="val 599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Technology &amp; Tools used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347" name="Google Shape;347;p37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348" name="Google Shape;348;p37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1" name="Google Shape;351;p37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62;p30">
            <a:hlinkClick r:id="rId4" action="ppaction://hlinksldjump"/>
            <a:extLst>
              <a:ext uri="{FF2B5EF4-FFF2-40B4-BE49-F238E27FC236}">
                <a16:creationId xmlns:a16="http://schemas.microsoft.com/office/drawing/2014/main" id="{2B5EBEE2-9B85-7D5F-40F1-D187BFC3E4AF}"/>
              </a:ext>
            </a:extLst>
          </p:cNvPr>
          <p:cNvSpPr/>
          <p:nvPr/>
        </p:nvSpPr>
        <p:spPr>
          <a:xfrm>
            <a:off x="4411928" y="313010"/>
            <a:ext cx="1127268" cy="384293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C00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Project Infrastructure</a:t>
            </a:r>
            <a:endParaRPr sz="1200" b="1">
              <a:solidFill>
                <a:srgbClr val="FFC000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" name="Google Shape;163;p30">
            <a:hlinkClick r:id="rId4" action="ppaction://hlinksldjump"/>
            <a:extLst>
              <a:ext uri="{FF2B5EF4-FFF2-40B4-BE49-F238E27FC236}">
                <a16:creationId xmlns:a16="http://schemas.microsoft.com/office/drawing/2014/main" id="{90950146-FC63-4B02-E436-292DABD7D78B}"/>
              </a:ext>
            </a:extLst>
          </p:cNvPr>
          <p:cNvSpPr/>
          <p:nvPr/>
        </p:nvSpPr>
        <p:spPr>
          <a:xfrm>
            <a:off x="5741822" y="312933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P.R Algorithm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" name="Google Shape;164;p30">
            <a:hlinkClick r:id="rId5" action="ppaction://hlinksldjump"/>
            <a:extLst>
              <a:ext uri="{FF2B5EF4-FFF2-40B4-BE49-F238E27FC236}">
                <a16:creationId xmlns:a16="http://schemas.microsoft.com/office/drawing/2014/main" id="{6B040B27-0138-66FD-13F5-2C88B342576A}"/>
              </a:ext>
            </a:extLst>
          </p:cNvPr>
          <p:cNvSpPr/>
          <p:nvPr/>
        </p:nvSpPr>
        <p:spPr>
          <a:xfrm>
            <a:off x="6747905" y="313008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Results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" name="Google Shape;165;p30">
            <a:hlinkClick r:id="rId6" action="ppaction://hlinksldjump"/>
            <a:extLst>
              <a:ext uri="{FF2B5EF4-FFF2-40B4-BE49-F238E27FC236}">
                <a16:creationId xmlns:a16="http://schemas.microsoft.com/office/drawing/2014/main" id="{1B7155BD-D989-5398-B0CA-8F5C4A9BEBA3}"/>
              </a:ext>
            </a:extLst>
          </p:cNvPr>
          <p:cNvSpPr/>
          <p:nvPr/>
        </p:nvSpPr>
        <p:spPr>
          <a:xfrm>
            <a:off x="7816572" y="327191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Conclusion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7" name="Google Shape;166;p30">
            <a:extLst>
              <a:ext uri="{FF2B5EF4-FFF2-40B4-BE49-F238E27FC236}">
                <a16:creationId xmlns:a16="http://schemas.microsoft.com/office/drawing/2014/main" id="{9268185C-9A97-BFE6-C8F2-66A9DCFE8564}"/>
              </a:ext>
            </a:extLst>
          </p:cNvPr>
          <p:cNvSpPr/>
          <p:nvPr/>
        </p:nvSpPr>
        <p:spPr>
          <a:xfrm>
            <a:off x="1208967" y="327040"/>
            <a:ext cx="758232" cy="356231"/>
          </a:xfrm>
          <a:prstGeom prst="roundRect">
            <a:avLst>
              <a:gd name="adj" fmla="val 599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8" name="Google Shape;160;p30">
            <a:hlinkClick r:id="rId7" action="ppaction://hlinksldjump"/>
            <a:extLst>
              <a:ext uri="{FF2B5EF4-FFF2-40B4-BE49-F238E27FC236}">
                <a16:creationId xmlns:a16="http://schemas.microsoft.com/office/drawing/2014/main" id="{21EC8B99-6163-9107-153F-FE3489BAD998}"/>
              </a:ext>
            </a:extLst>
          </p:cNvPr>
          <p:cNvSpPr/>
          <p:nvPr/>
        </p:nvSpPr>
        <p:spPr>
          <a:xfrm>
            <a:off x="2005398" y="337393"/>
            <a:ext cx="1127293" cy="329974"/>
          </a:xfrm>
          <a:prstGeom prst="roundRect">
            <a:avLst>
              <a:gd name="adj" fmla="val 599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Architecture</a:t>
            </a:r>
            <a:endParaRPr lang="en-MY"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C8441C-7D2D-40B8-C5EC-F8D39E31021C}"/>
              </a:ext>
            </a:extLst>
          </p:cNvPr>
          <p:cNvSpPr txBox="1"/>
          <p:nvPr/>
        </p:nvSpPr>
        <p:spPr>
          <a:xfrm>
            <a:off x="6803632" y="2330567"/>
            <a:ext cx="17861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/>
              <a:t>URL to access the tools used in the project.</a:t>
            </a:r>
            <a:endParaRPr lang="en-MY" b="1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6106E38-B89E-31AF-2FAB-F7BE6BC14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992799"/>
              </p:ext>
            </p:extLst>
          </p:nvPr>
        </p:nvGraphicFramePr>
        <p:xfrm>
          <a:off x="554240" y="844207"/>
          <a:ext cx="6131082" cy="3825604"/>
        </p:xfrm>
        <a:graphic>
          <a:graphicData uri="http://schemas.openxmlformats.org/drawingml/2006/table">
            <a:tbl>
              <a:tblPr/>
              <a:tblGrid>
                <a:gridCol w="1900066">
                  <a:extLst>
                    <a:ext uri="{9D8B030D-6E8A-4147-A177-3AD203B41FA5}">
                      <a16:colId xmlns:a16="http://schemas.microsoft.com/office/drawing/2014/main" val="3306582690"/>
                    </a:ext>
                  </a:extLst>
                </a:gridCol>
                <a:gridCol w="4231016">
                  <a:extLst>
                    <a:ext uri="{9D8B030D-6E8A-4147-A177-3AD203B41FA5}">
                      <a16:colId xmlns:a16="http://schemas.microsoft.com/office/drawing/2014/main" val="247677230"/>
                    </a:ext>
                  </a:extLst>
                </a:gridCol>
              </a:tblGrid>
              <a:tr h="43223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MY" sz="1400" b="1" i="0">
                          <a:effectLst/>
                          <a:latin typeface="+mj-lt"/>
                        </a:rPr>
                        <a:t>Tools used</a:t>
                      </a:r>
                      <a:r>
                        <a:rPr lang="en-MY" sz="1400" b="0" i="0"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68326" marR="68326" marT="34163" marB="34163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1" i="0">
                          <a:effectLst/>
                          <a:latin typeface="+mj-lt"/>
                        </a:rPr>
                        <a:t>URL to access the tools</a:t>
                      </a:r>
                      <a:r>
                        <a:rPr lang="en-US" sz="1400" b="0" i="0"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68326" marR="68326" marT="34163" marB="34163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403921"/>
                  </a:ext>
                </a:extLst>
              </a:tr>
              <a:tr h="367756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MY" sz="1400" b="0" i="0">
                          <a:effectLst/>
                          <a:latin typeface="+mj-lt"/>
                        </a:rPr>
                        <a:t>MySQL </a:t>
                      </a:r>
                    </a:p>
                  </a:txBody>
                  <a:tcPr marL="68326" marR="68326" marT="34163" marB="34163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MY" sz="1400" b="0" i="0">
                          <a:effectLst/>
                          <a:latin typeface="+mj-lt"/>
                        </a:rPr>
                        <a:t>tersakiti.top:3306 </a:t>
                      </a:r>
                    </a:p>
                  </a:txBody>
                  <a:tcPr marL="68326" marR="68326" marT="34163" marB="34163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405941"/>
                  </a:ext>
                </a:extLst>
              </a:tr>
              <a:tr h="432231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MY" sz="1400" b="0" i="0">
                          <a:effectLst/>
                          <a:latin typeface="+mj-lt"/>
                        </a:rPr>
                        <a:t>MongoDB </a:t>
                      </a:r>
                    </a:p>
                  </a:txBody>
                  <a:tcPr marL="68326" marR="68326" marT="34163" marB="34163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MY" sz="1400" b="0" i="0">
                          <a:effectLst/>
                          <a:latin typeface="+mj-lt"/>
                        </a:rPr>
                        <a:t>tersakiti.top:27017 </a:t>
                      </a:r>
                    </a:p>
                  </a:txBody>
                  <a:tcPr marL="68326" marR="68326" marT="34163" marB="34163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856300"/>
                  </a:ext>
                </a:extLst>
              </a:tr>
              <a:tr h="432231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MY" sz="1400" b="0" i="0">
                          <a:effectLst/>
                          <a:latin typeface="+mj-lt"/>
                        </a:rPr>
                        <a:t>Apache </a:t>
                      </a:r>
                      <a:r>
                        <a:rPr lang="en-MY" sz="1400" b="0" i="0" err="1">
                          <a:effectLst/>
                          <a:latin typeface="+mj-lt"/>
                        </a:rPr>
                        <a:t>Nifi</a:t>
                      </a:r>
                      <a:r>
                        <a:rPr lang="en-MY" sz="1400" b="0" i="0"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68326" marR="68326" marT="34163" marB="34163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MY" sz="1400" b="0" i="0">
                          <a:effectLst/>
                          <a:latin typeface="+mj-lt"/>
                        </a:rPr>
                        <a:t>http://nifi.tersakiti.top:8080/nifi </a:t>
                      </a:r>
                    </a:p>
                  </a:txBody>
                  <a:tcPr marL="68326" marR="68326" marT="34163" marB="34163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706020"/>
                  </a:ext>
                </a:extLst>
              </a:tr>
              <a:tr h="432231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MY" sz="1400" b="0" i="0" err="1">
                          <a:effectLst/>
                          <a:latin typeface="+mj-lt"/>
                        </a:rPr>
                        <a:t>JupyterLab</a:t>
                      </a:r>
                      <a:r>
                        <a:rPr lang="en-MY" sz="1400" b="0" i="0"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68326" marR="68326" marT="34163" marB="34163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MY" sz="1400" b="0" i="0">
                          <a:effectLst/>
                          <a:latin typeface="+mj-lt"/>
                        </a:rPr>
                        <a:t>http://jupyterlab.tersakiti.top:8080 </a:t>
                      </a:r>
                    </a:p>
                  </a:txBody>
                  <a:tcPr marL="68326" marR="68326" marT="34163" marB="34163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85784"/>
                  </a:ext>
                </a:extLst>
              </a:tr>
              <a:tr h="432231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MY" sz="1400" b="0" i="0">
                          <a:effectLst/>
                          <a:latin typeface="+mj-lt"/>
                        </a:rPr>
                        <a:t>Mongo Express </a:t>
                      </a:r>
                    </a:p>
                  </a:txBody>
                  <a:tcPr marL="68326" marR="68326" marT="34163" marB="34163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MY" sz="1400" b="0" i="0">
                          <a:effectLst/>
                          <a:latin typeface="+mj-lt"/>
                        </a:rPr>
                        <a:t>http://mexpress.tersakiti.top:8080 </a:t>
                      </a:r>
                    </a:p>
                  </a:txBody>
                  <a:tcPr marL="68326" marR="68326" marT="34163" marB="34163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645625"/>
                  </a:ext>
                </a:extLst>
              </a:tr>
              <a:tr h="432231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MY" sz="1400" b="0" i="0">
                          <a:effectLst/>
                          <a:latin typeface="+mj-lt"/>
                        </a:rPr>
                        <a:t>Hue </a:t>
                      </a:r>
                    </a:p>
                  </a:txBody>
                  <a:tcPr marL="68326" marR="68326" marT="34163" marB="34163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MY" sz="1400" b="0" i="0">
                          <a:effectLst/>
                          <a:latin typeface="+mj-lt"/>
                        </a:rPr>
                        <a:t>http://hue.tersakiti.top:8080 </a:t>
                      </a:r>
                    </a:p>
                  </a:txBody>
                  <a:tcPr marL="68326" marR="68326" marT="34163" marB="34163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785841"/>
                  </a:ext>
                </a:extLst>
              </a:tr>
              <a:tr h="432231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MY" sz="1400" b="0" i="0">
                          <a:effectLst/>
                          <a:latin typeface="+mj-lt"/>
                        </a:rPr>
                        <a:t>PhpMyAdmin </a:t>
                      </a:r>
                    </a:p>
                  </a:txBody>
                  <a:tcPr marL="68326" marR="68326" marT="34163" marB="34163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MY" sz="1400" b="0" i="0">
                          <a:effectLst/>
                          <a:latin typeface="+mj-lt"/>
                        </a:rPr>
                        <a:t>http://phpmyadmin.tersakiti.top:8080 </a:t>
                      </a:r>
                    </a:p>
                  </a:txBody>
                  <a:tcPr marL="68326" marR="68326" marT="34163" marB="34163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25816"/>
                  </a:ext>
                </a:extLst>
              </a:tr>
              <a:tr h="432231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MY" sz="1400" b="0" i="0">
                          <a:effectLst/>
                          <a:latin typeface="+mj-lt"/>
                        </a:rPr>
                        <a:t>HDFS </a:t>
                      </a:r>
                      <a:r>
                        <a:rPr lang="en-MY" sz="1400" b="0" i="0" err="1">
                          <a:effectLst/>
                          <a:latin typeface="+mj-lt"/>
                        </a:rPr>
                        <a:t>Namenode</a:t>
                      </a:r>
                      <a:r>
                        <a:rPr lang="en-MY" sz="1400" b="0" i="0"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68326" marR="68326" marT="34163" marB="34163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MY" sz="1400" b="0" i="0">
                          <a:effectLst/>
                          <a:latin typeface="+mj-lt"/>
                        </a:rPr>
                        <a:t>http://namenode.tersakiti.top:8080 </a:t>
                      </a:r>
                    </a:p>
                  </a:txBody>
                  <a:tcPr marL="68326" marR="68326" marT="34163" marB="34163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8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453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oogle Shape;412;p3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413" name="Google Shape;413;p3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6" name="Google Shape;416;p3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0" name="Google Shape;430;p39"/>
          <p:cNvSpPr txBox="1">
            <a:spLocks noGrp="1"/>
          </p:cNvSpPr>
          <p:nvPr>
            <p:ph type="body" idx="1"/>
          </p:nvPr>
        </p:nvSpPr>
        <p:spPr>
          <a:xfrm>
            <a:off x="468272" y="3168262"/>
            <a:ext cx="7675984" cy="1435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●"/>
            </a:pPr>
            <a:r>
              <a:rPr lang="en-US"/>
              <a:t>Turn the trending item obtained from Google Trend into products to buy</a:t>
            </a: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●"/>
            </a:pPr>
            <a:r>
              <a:rPr lang="en-US"/>
              <a:t>Gives an idea of which product to buy based on the current trend</a:t>
            </a: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●"/>
            </a:pPr>
            <a:r>
              <a:rPr lang="en-US" b="1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ChatGPT is not accessed through Graphical User Interface (GUI), but Application Programming Interface (API)</a:t>
            </a:r>
          </a:p>
          <a:p>
            <a:pPr marL="32004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●"/>
            </a:pPr>
            <a:r>
              <a:rPr lang="en-US" b="1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Account can be created by registering at OpenAI website</a:t>
            </a:r>
          </a:p>
        </p:txBody>
      </p:sp>
      <p:sp>
        <p:nvSpPr>
          <p:cNvPr id="431" name="Google Shape;431;p39"/>
          <p:cNvSpPr txBox="1">
            <a:spLocks noGrp="1"/>
          </p:cNvSpPr>
          <p:nvPr>
            <p:ph type="ctrTitle"/>
          </p:nvPr>
        </p:nvSpPr>
        <p:spPr>
          <a:xfrm>
            <a:off x="6051424" y="1661793"/>
            <a:ext cx="2562766" cy="6268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ChatGPT </a:t>
            </a:r>
            <a:br>
              <a:rPr lang="en"/>
            </a:br>
            <a:r>
              <a:rPr lang="en"/>
              <a:t>API</a:t>
            </a:r>
            <a:endParaRPr/>
          </a:p>
        </p:txBody>
      </p:sp>
      <p:sp>
        <p:nvSpPr>
          <p:cNvPr id="2" name="Google Shape;342;p37">
            <a:hlinkClick r:id="rId3" action="ppaction://hlinksldjump"/>
            <a:extLst>
              <a:ext uri="{FF2B5EF4-FFF2-40B4-BE49-F238E27FC236}">
                <a16:creationId xmlns:a16="http://schemas.microsoft.com/office/drawing/2014/main" id="{E0690F5E-3BCF-F556-30BC-804063730029}"/>
              </a:ext>
            </a:extLst>
          </p:cNvPr>
          <p:cNvSpPr/>
          <p:nvPr/>
        </p:nvSpPr>
        <p:spPr>
          <a:xfrm>
            <a:off x="3156900" y="325200"/>
            <a:ext cx="1184500" cy="38231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Technology &amp; Tools used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" name="Google Shape;162;p30">
            <a:hlinkClick r:id="rId4" action="ppaction://hlinksldjump"/>
            <a:extLst>
              <a:ext uri="{FF2B5EF4-FFF2-40B4-BE49-F238E27FC236}">
                <a16:creationId xmlns:a16="http://schemas.microsoft.com/office/drawing/2014/main" id="{6B49562E-1699-A509-C021-470A8A7FB59A}"/>
              </a:ext>
            </a:extLst>
          </p:cNvPr>
          <p:cNvSpPr/>
          <p:nvPr/>
        </p:nvSpPr>
        <p:spPr>
          <a:xfrm>
            <a:off x="4448504" y="313010"/>
            <a:ext cx="1127268" cy="384293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Project Infrastructure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" name="Google Shape;163;p30">
            <a:hlinkClick r:id="rId4" action="ppaction://hlinksldjump"/>
            <a:extLst>
              <a:ext uri="{FF2B5EF4-FFF2-40B4-BE49-F238E27FC236}">
                <a16:creationId xmlns:a16="http://schemas.microsoft.com/office/drawing/2014/main" id="{D7C0918B-AB66-4550-7686-3FBD973BA342}"/>
              </a:ext>
            </a:extLst>
          </p:cNvPr>
          <p:cNvSpPr/>
          <p:nvPr/>
        </p:nvSpPr>
        <p:spPr>
          <a:xfrm>
            <a:off x="5741822" y="325199"/>
            <a:ext cx="943500" cy="372333"/>
          </a:xfrm>
          <a:prstGeom prst="roundRect">
            <a:avLst>
              <a:gd name="adj" fmla="val 5994"/>
            </a:avLst>
          </a:prstGeom>
          <a:solidFill>
            <a:schemeClr val="accent5">
              <a:lumMod val="9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B050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P.R Algorithm</a:t>
            </a:r>
            <a:endParaRPr sz="1200" b="1">
              <a:solidFill>
                <a:srgbClr val="00B050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5" name="Google Shape;164;p30">
            <a:hlinkClick r:id="rId5" action="ppaction://hlinksldjump"/>
            <a:extLst>
              <a:ext uri="{FF2B5EF4-FFF2-40B4-BE49-F238E27FC236}">
                <a16:creationId xmlns:a16="http://schemas.microsoft.com/office/drawing/2014/main" id="{650B53B6-2B1D-3871-270A-69D04A88B581}"/>
              </a:ext>
            </a:extLst>
          </p:cNvPr>
          <p:cNvSpPr/>
          <p:nvPr/>
        </p:nvSpPr>
        <p:spPr>
          <a:xfrm>
            <a:off x="6747905" y="313008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Results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" name="Google Shape;165;p30">
            <a:hlinkClick r:id="rId6" action="ppaction://hlinksldjump"/>
            <a:extLst>
              <a:ext uri="{FF2B5EF4-FFF2-40B4-BE49-F238E27FC236}">
                <a16:creationId xmlns:a16="http://schemas.microsoft.com/office/drawing/2014/main" id="{31525F50-2D6F-89D3-2B61-293CE706DBD7}"/>
              </a:ext>
            </a:extLst>
          </p:cNvPr>
          <p:cNvSpPr/>
          <p:nvPr/>
        </p:nvSpPr>
        <p:spPr>
          <a:xfrm>
            <a:off x="7816572" y="327191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Conclusion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7" name="Google Shape;166;p30">
            <a:extLst>
              <a:ext uri="{FF2B5EF4-FFF2-40B4-BE49-F238E27FC236}">
                <a16:creationId xmlns:a16="http://schemas.microsoft.com/office/drawing/2014/main" id="{557B75B4-EAE2-E260-DFE8-07DAFF814C8A}"/>
              </a:ext>
            </a:extLst>
          </p:cNvPr>
          <p:cNvSpPr/>
          <p:nvPr/>
        </p:nvSpPr>
        <p:spPr>
          <a:xfrm>
            <a:off x="1208967" y="327040"/>
            <a:ext cx="758232" cy="356231"/>
          </a:xfrm>
          <a:prstGeom prst="roundRect">
            <a:avLst>
              <a:gd name="adj" fmla="val 599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8" name="Google Shape;160;p30">
            <a:hlinkClick r:id="rId7" action="ppaction://hlinksldjump"/>
            <a:extLst>
              <a:ext uri="{FF2B5EF4-FFF2-40B4-BE49-F238E27FC236}">
                <a16:creationId xmlns:a16="http://schemas.microsoft.com/office/drawing/2014/main" id="{D0186ABE-515F-C576-12C3-AF660122C925}"/>
              </a:ext>
            </a:extLst>
          </p:cNvPr>
          <p:cNvSpPr/>
          <p:nvPr/>
        </p:nvSpPr>
        <p:spPr>
          <a:xfrm>
            <a:off x="2005398" y="337393"/>
            <a:ext cx="1127293" cy="329974"/>
          </a:xfrm>
          <a:prstGeom prst="roundRect">
            <a:avLst>
              <a:gd name="adj" fmla="val 599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>
                    <a:lumMod val="50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Architecture</a:t>
            </a:r>
            <a:endParaRPr lang="en-MY" sz="1200">
              <a:solidFill>
                <a:schemeClr val="accent5">
                  <a:lumMod val="50000"/>
                </a:schemeClr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6146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54F85D6-BC57-D62B-84B2-F71BA47B9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66" y="805646"/>
            <a:ext cx="5424868" cy="213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yperdocs by Slidesgo">
  <a:themeElements>
    <a:clrScheme name="Simple Light">
      <a:dk1>
        <a:srgbClr val="313131"/>
      </a:dk1>
      <a:lt1>
        <a:srgbClr val="888888"/>
      </a:lt1>
      <a:dk2>
        <a:srgbClr val="EEEEEE"/>
      </a:dk2>
      <a:lt2>
        <a:srgbClr val="5F5FF5"/>
      </a:lt2>
      <a:accent1>
        <a:srgbClr val="EA4335"/>
      </a:accent1>
      <a:accent2>
        <a:srgbClr val="FBBC05"/>
      </a:accent2>
      <a:accent3>
        <a:srgbClr val="34A853"/>
      </a:accent3>
      <a:accent4>
        <a:srgbClr val="5796FD"/>
      </a:accent4>
      <a:accent5>
        <a:srgbClr val="FCFCFC"/>
      </a:accent5>
      <a:accent6>
        <a:srgbClr val="FFFFFF"/>
      </a:accent6>
      <a:hlink>
        <a:srgbClr val="3131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A878EB3EF5974BA83A491495D43B38" ma:contentTypeVersion="2" ma:contentTypeDescription="Create a new document." ma:contentTypeScope="" ma:versionID="d7dc39dbaad00ee34992e14bca353160">
  <xsd:schema xmlns:xsd="http://www.w3.org/2001/XMLSchema" xmlns:xs="http://www.w3.org/2001/XMLSchema" xmlns:p="http://schemas.microsoft.com/office/2006/metadata/properties" xmlns:ns2="fb4f7e7f-a4f5-4485-b35a-03a0e010ceb8" targetNamespace="http://schemas.microsoft.com/office/2006/metadata/properties" ma:root="true" ma:fieldsID="26c9b660438435fa846a044ae583ac38" ns2:_="">
    <xsd:import namespace="fb4f7e7f-a4f5-4485-b35a-03a0e010ce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4f7e7f-a4f5-4485-b35a-03a0e010ce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4037E5-5B72-4EAB-9562-551A8D7DEE6C}">
  <ds:schemaRefs>
    <ds:schemaRef ds:uri="fb4f7e7f-a4f5-4485-b35a-03a0e010ceb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5114A3C-7D11-40F5-85AD-9366809462BB}">
  <ds:schemaRefs>
    <ds:schemaRef ds:uri="fb4f7e7f-a4f5-4485-b35a-03a0e010ceb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7132DC8-C696-41D9-A507-004C741205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26</Slides>
  <Notes>26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Hyperdocs by Slidesgo</vt:lpstr>
      <vt:lpstr>PRODUCT RECOMMENDATION SYSTEM</vt:lpstr>
      <vt:lpstr>Product Recommendation System in E-Commerce Industry</vt:lpstr>
      <vt:lpstr>PROBLEM STATEMENT</vt:lpstr>
      <vt:lpstr>PROJECT OBJECTIVES</vt:lpstr>
      <vt:lpstr>PowerPoint Presentation</vt:lpstr>
      <vt:lpstr>PowerPoint Presentation</vt:lpstr>
      <vt:lpstr>PowerPoint Presentation</vt:lpstr>
      <vt:lpstr>PowerPoint Presentation</vt:lpstr>
      <vt:lpstr>ChatGPT  API</vt:lpstr>
      <vt:lpstr>PowerPoint Presentation</vt:lpstr>
      <vt:lpstr>PowerPoint Presentation</vt:lpstr>
      <vt:lpstr>FUZZY SEARCH ALGORITHM</vt:lpstr>
      <vt:lpstr>DATASETS</vt:lpstr>
      <vt:lpstr>PowerPoint Presentation</vt:lpstr>
      <vt:lpstr>PowerPoint Presentation</vt:lpstr>
      <vt:lpstr>TRENDING RESULTS</vt:lpstr>
      <vt:lpstr>PowerPoint Presentation</vt:lpstr>
      <vt:lpstr>PowerPoint Presentation</vt:lpstr>
      <vt:lpstr>RESULTS (DATA APPLICATION)</vt:lpstr>
      <vt:lpstr>PowerPoint Presentation</vt:lpstr>
      <vt:lpstr>CONCLUSION</vt:lpstr>
      <vt:lpstr>FUTURE WORK</vt:lpstr>
      <vt:lpstr>REFERENCES</vt:lpstr>
      <vt:lpstr>REFERENCES</vt:lpstr>
      <vt:lpstr>REFERENCES</vt:lpstr>
      <vt:lpstr>#ThankYou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RECOMMENDATION SYSTEM</dc:title>
  <dc:creator>user</dc:creator>
  <cp:revision>1</cp:revision>
  <dcterms:modified xsi:type="dcterms:W3CDTF">2023-06-24T07:38:46Z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0x0101003CA878EB3EF5974BA83A491495D43B38</vt:lpwstr>
  </property>
</Properties>
</file>