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429"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0306B-539F-470D-982F-9A432BA32894}" type="datetimeFigureOut">
              <a:rPr lang="en-MY" smtClean="0"/>
              <a:t>10/5/2023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108565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0306B-539F-470D-982F-9A432BA32894}" type="datetimeFigureOut">
              <a:rPr lang="en-MY" smtClean="0"/>
              <a:t>10/5/2023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62941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0306B-539F-470D-982F-9A432BA32894}" type="datetimeFigureOut">
              <a:rPr lang="en-MY" smtClean="0"/>
              <a:t>10/5/2023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99703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0306B-539F-470D-982F-9A432BA32894}" type="datetimeFigureOut">
              <a:rPr lang="en-MY" smtClean="0"/>
              <a:t>10/5/2023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386006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0306B-539F-470D-982F-9A432BA32894}" type="datetimeFigureOut">
              <a:rPr lang="en-MY" smtClean="0"/>
              <a:t>10/5/2023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27735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0306B-539F-470D-982F-9A432BA32894}" type="datetimeFigureOut">
              <a:rPr lang="en-MY" smtClean="0"/>
              <a:t>10/5/2023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302707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80306B-539F-470D-982F-9A432BA32894}" type="datetimeFigureOut">
              <a:rPr lang="en-MY" smtClean="0"/>
              <a:t>10/5/2023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36126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0306B-539F-470D-982F-9A432BA32894}" type="datetimeFigureOut">
              <a:rPr lang="en-MY" smtClean="0"/>
              <a:t>10/5/2023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234685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0306B-539F-470D-982F-9A432BA32894}" type="datetimeFigureOut">
              <a:rPr lang="en-MY" smtClean="0"/>
              <a:t>10/5/2023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186604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3080306B-539F-470D-982F-9A432BA32894}" type="datetimeFigureOut">
              <a:rPr lang="en-MY" smtClean="0"/>
              <a:t>10/5/2023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121701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3080306B-539F-470D-982F-9A432BA32894}" type="datetimeFigureOut">
              <a:rPr lang="en-MY" smtClean="0"/>
              <a:t>10/5/2023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F640DFD-C328-4730-8EF5-54B8125D16C1}" type="slidenum">
              <a:rPr lang="en-MY" smtClean="0"/>
              <a:t>‹#›</a:t>
            </a:fld>
            <a:endParaRPr lang="en-MY"/>
          </a:p>
        </p:txBody>
      </p:sp>
    </p:spTree>
    <p:extLst>
      <p:ext uri="{BB962C8B-B14F-4D97-AF65-F5344CB8AC3E}">
        <p14:creationId xmlns:p14="http://schemas.microsoft.com/office/powerpoint/2010/main" val="85049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3080306B-539F-470D-982F-9A432BA32894}" type="datetimeFigureOut">
              <a:rPr lang="en-MY" smtClean="0"/>
              <a:t>10/5/2023</a:t>
            </a:fld>
            <a:endParaRPr lang="en-MY"/>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DF640DFD-C328-4730-8EF5-54B8125D16C1}" type="slidenum">
              <a:rPr lang="en-MY" smtClean="0"/>
              <a:t>‹#›</a:t>
            </a:fld>
            <a:endParaRPr lang="en-MY"/>
          </a:p>
        </p:txBody>
      </p:sp>
    </p:spTree>
    <p:extLst>
      <p:ext uri="{BB962C8B-B14F-4D97-AF65-F5344CB8AC3E}">
        <p14:creationId xmlns:p14="http://schemas.microsoft.com/office/powerpoint/2010/main" val="38690438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cquisdata" TargetMode="External"/><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facebook.com/acquisdata/"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acquisdata" TargetMode="External"/><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facebook.com/acquisdata/"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39CF8C-1A53-6CB3-D647-A540D9E3252A}"/>
              </a:ext>
            </a:extLst>
          </p:cNvPr>
          <p:cNvPicPr>
            <a:picLocks noChangeAspect="1"/>
          </p:cNvPicPr>
          <p:nvPr/>
        </p:nvPicPr>
        <p:blipFill rotWithShape="1">
          <a:blip r:embed="rId2">
            <a:extLst>
              <a:ext uri="{28A0092B-C50C-407E-A947-70E740481C1C}">
                <a14:useLocalDpi xmlns:a14="http://schemas.microsoft.com/office/drawing/2010/main" val="0"/>
              </a:ext>
            </a:extLst>
          </a:blip>
          <a:srcRect l="4470" t="1416" r="68471" b="87979"/>
          <a:stretch/>
        </p:blipFill>
        <p:spPr>
          <a:xfrm>
            <a:off x="249936" y="115824"/>
            <a:ext cx="2103120" cy="1050254"/>
          </a:xfrm>
          <a:prstGeom prst="rect">
            <a:avLst/>
          </a:prstGeom>
        </p:spPr>
      </p:pic>
      <p:sp>
        <p:nvSpPr>
          <p:cNvPr id="2" name="Rectangle 1">
            <a:extLst>
              <a:ext uri="{FF2B5EF4-FFF2-40B4-BE49-F238E27FC236}">
                <a16:creationId xmlns:a16="http://schemas.microsoft.com/office/drawing/2014/main" id="{7A318420-9CFB-C54E-5020-C4CCB8A7CCE2}"/>
              </a:ext>
            </a:extLst>
          </p:cNvPr>
          <p:cNvSpPr/>
          <p:nvPr/>
        </p:nvSpPr>
        <p:spPr>
          <a:xfrm>
            <a:off x="2560321" y="-1"/>
            <a:ext cx="5212078" cy="1214847"/>
          </a:xfrm>
          <a:prstGeom prst="rect">
            <a:avLst/>
          </a:prstGeom>
          <a:solidFill>
            <a:srgbClr val="0D411A"/>
          </a:solidFill>
          <a:ln>
            <a:solidFill>
              <a:srgbClr val="0D4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a:extLst>
              <a:ext uri="{FF2B5EF4-FFF2-40B4-BE49-F238E27FC236}">
                <a16:creationId xmlns:a16="http://schemas.microsoft.com/office/drawing/2014/main" id="{3DD3FC28-FDA0-FA52-AC88-A11DB948FC59}"/>
              </a:ext>
            </a:extLst>
          </p:cNvPr>
          <p:cNvSpPr/>
          <p:nvPr/>
        </p:nvSpPr>
        <p:spPr>
          <a:xfrm>
            <a:off x="-201168" y="1214846"/>
            <a:ext cx="2761489" cy="90873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4">
            <a:extLst>
              <a:ext uri="{FF2B5EF4-FFF2-40B4-BE49-F238E27FC236}">
                <a16:creationId xmlns:a16="http://schemas.microsoft.com/office/drawing/2014/main" id="{BF02FD50-F568-D268-C9AA-F8C606F5D90B}"/>
              </a:ext>
            </a:extLst>
          </p:cNvPr>
          <p:cNvPicPr>
            <a:picLocks noChangeAspect="1"/>
          </p:cNvPicPr>
          <p:nvPr/>
        </p:nvPicPr>
        <p:blipFill rotWithShape="1">
          <a:blip r:embed="rId2">
            <a:extLst>
              <a:ext uri="{28A0092B-C50C-407E-A947-70E740481C1C}">
                <a14:useLocalDpi xmlns:a14="http://schemas.microsoft.com/office/drawing/2010/main" val="0"/>
              </a:ext>
            </a:extLst>
          </a:blip>
          <a:srcRect t="14122" r="67115"/>
          <a:stretch/>
        </p:blipFill>
        <p:spPr>
          <a:xfrm>
            <a:off x="-208788" y="1233242"/>
            <a:ext cx="2761489" cy="9188729"/>
          </a:xfrm>
          <a:prstGeom prst="rect">
            <a:avLst/>
          </a:prstGeom>
        </p:spPr>
      </p:pic>
      <p:pic>
        <p:nvPicPr>
          <p:cNvPr id="6" name="Picture 5">
            <a:extLst>
              <a:ext uri="{FF2B5EF4-FFF2-40B4-BE49-F238E27FC236}">
                <a16:creationId xmlns:a16="http://schemas.microsoft.com/office/drawing/2014/main" id="{14C77B6F-209B-0118-0AA9-557498DA7AC8}"/>
              </a:ext>
            </a:extLst>
          </p:cNvPr>
          <p:cNvPicPr>
            <a:picLocks noChangeAspect="1"/>
          </p:cNvPicPr>
          <p:nvPr/>
        </p:nvPicPr>
        <p:blipFill rotWithShape="1">
          <a:blip r:embed="rId2">
            <a:extLst>
              <a:ext uri="{28A0092B-C50C-407E-A947-70E740481C1C}">
                <a14:useLocalDpi xmlns:a14="http://schemas.microsoft.com/office/drawing/2010/main" val="0"/>
              </a:ext>
            </a:extLst>
          </a:blip>
          <a:srcRect l="42327" t="3637" b="86674"/>
          <a:stretch/>
        </p:blipFill>
        <p:spPr>
          <a:xfrm>
            <a:off x="3104543" y="236220"/>
            <a:ext cx="4571694" cy="978626"/>
          </a:xfrm>
          <a:prstGeom prst="rect">
            <a:avLst/>
          </a:prstGeom>
        </p:spPr>
      </p:pic>
      <p:cxnSp>
        <p:nvCxnSpPr>
          <p:cNvPr id="10" name="Straight Connector 9">
            <a:extLst>
              <a:ext uri="{FF2B5EF4-FFF2-40B4-BE49-F238E27FC236}">
                <a16:creationId xmlns:a16="http://schemas.microsoft.com/office/drawing/2014/main" id="{F6C24088-75F8-63EC-71DB-619C691CAE1D}"/>
              </a:ext>
            </a:extLst>
          </p:cNvPr>
          <p:cNvCxnSpPr>
            <a:cxnSpLocks/>
          </p:cNvCxnSpPr>
          <p:nvPr/>
        </p:nvCxnSpPr>
        <p:spPr>
          <a:xfrm>
            <a:off x="2705100" y="1882140"/>
            <a:ext cx="4795877"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hlinkClick r:id="rId3"/>
            <a:extLst>
              <a:ext uri="{FF2B5EF4-FFF2-40B4-BE49-F238E27FC236}">
                <a16:creationId xmlns:a16="http://schemas.microsoft.com/office/drawing/2014/main" id="{930A4FE9-F490-6399-1376-748A33BAC8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95" y="1951672"/>
            <a:ext cx="367030" cy="367030"/>
          </a:xfrm>
          <a:prstGeom prst="rect">
            <a:avLst/>
          </a:prstGeom>
        </p:spPr>
      </p:pic>
      <p:pic>
        <p:nvPicPr>
          <p:cNvPr id="12" name="Picture 11">
            <a:hlinkClick r:id="rId5"/>
            <a:extLst>
              <a:ext uri="{FF2B5EF4-FFF2-40B4-BE49-F238E27FC236}">
                <a16:creationId xmlns:a16="http://schemas.microsoft.com/office/drawing/2014/main" id="{C8534E4C-9189-C5F9-A780-04FC29D73F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005" y="1951672"/>
            <a:ext cx="356235" cy="356235"/>
          </a:xfrm>
          <a:prstGeom prst="rect">
            <a:avLst/>
          </a:prstGeom>
        </p:spPr>
      </p:pic>
      <p:pic>
        <p:nvPicPr>
          <p:cNvPr id="13" name="Picture 12">
            <a:extLst>
              <a:ext uri="{FF2B5EF4-FFF2-40B4-BE49-F238E27FC236}">
                <a16:creationId xmlns:a16="http://schemas.microsoft.com/office/drawing/2014/main" id="{CF9B5AA0-2655-4465-D0EF-26562E7253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2533" y="1471088"/>
            <a:ext cx="778088" cy="961168"/>
          </a:xfrm>
          <a:prstGeom prst="rect">
            <a:avLst/>
          </a:prstGeom>
        </p:spPr>
      </p:pic>
      <p:sp>
        <p:nvSpPr>
          <p:cNvPr id="14" name="Text Box 8">
            <a:extLst>
              <a:ext uri="{FF2B5EF4-FFF2-40B4-BE49-F238E27FC236}">
                <a16:creationId xmlns:a16="http://schemas.microsoft.com/office/drawing/2014/main" id="{E67A7ABB-AD2F-BD50-919A-855CCE1FC8BD}"/>
              </a:ext>
            </a:extLst>
          </p:cNvPr>
          <p:cNvSpPr txBox="1"/>
          <p:nvPr/>
        </p:nvSpPr>
        <p:spPr>
          <a:xfrm>
            <a:off x="182880" y="2766060"/>
            <a:ext cx="2263521" cy="1869367"/>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90170" indent="-90170">
              <a:spcAft>
                <a:spcPts val="1000"/>
              </a:spcAft>
            </a:pPr>
            <a:r>
              <a:rPr lang="en-US" sz="900" dirty="0">
                <a:solidFill>
                  <a:schemeClr val="tx1"/>
                </a:solidFill>
                <a:effectLst/>
                <a:latin typeface="Arial" panose="020B0604020202020204" pitchFamily="34" charset="0"/>
                <a:ea typeface="Times New Roman" panose="02020603050405020304" pitchFamily="18" charset="0"/>
              </a:rPr>
              <a:t>Contents</a:t>
            </a:r>
          </a:p>
          <a:p>
            <a:pPr marL="90170" indent="-90170">
              <a:spcAft>
                <a:spcPts val="1000"/>
              </a:spcAft>
            </a:pPr>
            <a:r>
              <a:rPr lang="en-US" sz="900" dirty="0">
                <a:solidFill>
                  <a:srgbClr val="F3352F"/>
                </a:solidFill>
                <a:effectLst/>
                <a:latin typeface="Arial" panose="020B0604020202020204" pitchFamily="34" charset="0"/>
                <a:ea typeface="Times New Roman" panose="02020603050405020304" pitchFamily="18" charset="0"/>
              </a:rPr>
              <a:t>•	News and Commentary</a:t>
            </a:r>
            <a:endParaRPr lang="en-MY" sz="1200" dirty="0">
              <a:effectLst/>
              <a:latin typeface="Times New Roman" panose="02020603050405020304" pitchFamily="18" charset="0"/>
              <a:ea typeface="Times New Roman" panose="02020603050405020304" pitchFamily="18" charset="0"/>
            </a:endParaRPr>
          </a:p>
          <a:p>
            <a:pPr marL="90170" indent="-90170">
              <a:spcAft>
                <a:spcPts val="1000"/>
              </a:spcAft>
            </a:pPr>
            <a:r>
              <a:rPr lang="en-US" sz="900" dirty="0">
                <a:solidFill>
                  <a:srgbClr val="F3352F"/>
                </a:solidFill>
                <a:effectLst/>
                <a:latin typeface="Arial" panose="020B0604020202020204" pitchFamily="34" charset="0"/>
                <a:ea typeface="Times New Roman" panose="02020603050405020304" pitchFamily="18" charset="0"/>
              </a:rPr>
              <a:t>• 	Media Releases</a:t>
            </a:r>
            <a:endParaRPr lang="en-MY" sz="1200" dirty="0">
              <a:effectLst/>
              <a:latin typeface="Times New Roman" panose="02020603050405020304" pitchFamily="18" charset="0"/>
              <a:ea typeface="Times New Roman" panose="02020603050405020304" pitchFamily="18" charset="0"/>
            </a:endParaRPr>
          </a:p>
          <a:p>
            <a:pPr marL="90170" indent="-90170">
              <a:spcAft>
                <a:spcPts val="1000"/>
              </a:spcAft>
            </a:pPr>
            <a:r>
              <a:rPr lang="en-US" sz="900" dirty="0">
                <a:solidFill>
                  <a:srgbClr val="F3352F"/>
                </a:solidFill>
                <a:effectLst/>
                <a:latin typeface="Arial" panose="020B0604020202020204" pitchFamily="34" charset="0"/>
                <a:ea typeface="Times New Roman" panose="02020603050405020304" pitchFamily="18" charset="0"/>
              </a:rPr>
              <a:t>• 	Latest Research</a:t>
            </a:r>
            <a:endParaRPr lang="en-MY" sz="1200" dirty="0">
              <a:effectLst/>
              <a:latin typeface="Times New Roman" panose="02020603050405020304" pitchFamily="18" charset="0"/>
              <a:ea typeface="Times New Roman" panose="02020603050405020304" pitchFamily="18" charset="0"/>
            </a:endParaRPr>
          </a:p>
          <a:p>
            <a:pPr marL="90170" indent="-90170">
              <a:spcAft>
                <a:spcPts val="1000"/>
              </a:spcAft>
            </a:pPr>
            <a:r>
              <a:rPr lang="en-US" sz="900" dirty="0">
                <a:solidFill>
                  <a:srgbClr val="F3352F"/>
                </a:solidFill>
                <a:effectLst/>
                <a:latin typeface="Arial" panose="020B0604020202020204" pitchFamily="34" charset="0"/>
                <a:ea typeface="Times New Roman" panose="02020603050405020304" pitchFamily="18" charset="0"/>
              </a:rPr>
              <a:t>• 	The Industry</a:t>
            </a:r>
            <a:endParaRPr lang="en-MY" sz="1200" dirty="0">
              <a:effectLst/>
              <a:latin typeface="Times New Roman" panose="02020603050405020304" pitchFamily="18" charset="0"/>
              <a:ea typeface="Times New Roman" panose="02020603050405020304" pitchFamily="18" charset="0"/>
            </a:endParaRPr>
          </a:p>
          <a:p>
            <a:pPr marL="90170" indent="-90170">
              <a:spcAft>
                <a:spcPts val="1000"/>
              </a:spcAft>
            </a:pPr>
            <a:r>
              <a:rPr lang="en-US" sz="900" dirty="0">
                <a:solidFill>
                  <a:srgbClr val="F3352F"/>
                </a:solidFill>
                <a:effectLst/>
                <a:latin typeface="Arial" panose="020B0604020202020204" pitchFamily="34" charset="0"/>
                <a:ea typeface="Times New Roman" panose="02020603050405020304" pitchFamily="18" charset="0"/>
              </a:rPr>
              <a:t>• 	Leading Companies in the Industry</a:t>
            </a:r>
            <a:endParaRPr lang="en-MY" sz="1200" dirty="0">
              <a:effectLst/>
              <a:latin typeface="Times New Roman" panose="02020603050405020304" pitchFamily="18" charset="0"/>
              <a:ea typeface="Times New Roman" panose="02020603050405020304" pitchFamily="18" charset="0"/>
            </a:endParaRPr>
          </a:p>
          <a:p>
            <a:pPr marL="90170" indent="-90170">
              <a:spcAft>
                <a:spcPts val="1000"/>
              </a:spcAft>
            </a:pPr>
            <a:r>
              <a:rPr lang="en-US" sz="900" dirty="0">
                <a:effectLst/>
                <a:latin typeface="Times New Roman" panose="02020603050405020304" pitchFamily="18" charset="0"/>
                <a:ea typeface="Times New Roman" panose="02020603050405020304" pitchFamily="18" charset="0"/>
              </a:rPr>
              <a:t> </a:t>
            </a:r>
            <a:endParaRPr lang="en-MY" sz="1200" dirty="0">
              <a:effectLst/>
              <a:latin typeface="Times New Roman" panose="02020603050405020304" pitchFamily="18" charset="0"/>
              <a:ea typeface="Times New Roman" panose="02020603050405020304" pitchFamily="18" charset="0"/>
            </a:endParaRPr>
          </a:p>
        </p:txBody>
      </p:sp>
      <p:sp>
        <p:nvSpPr>
          <p:cNvPr id="9" name="Isosceles Triangle 8">
            <a:extLst>
              <a:ext uri="{FF2B5EF4-FFF2-40B4-BE49-F238E27FC236}">
                <a16:creationId xmlns:a16="http://schemas.microsoft.com/office/drawing/2014/main" id="{94462A4F-417A-8D1D-B176-7FF22F51C25D}"/>
              </a:ext>
            </a:extLst>
          </p:cNvPr>
          <p:cNvSpPr/>
          <p:nvPr/>
        </p:nvSpPr>
        <p:spPr>
          <a:xfrm rot="19800000">
            <a:off x="2418247" y="391768"/>
            <a:ext cx="360000" cy="3132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72674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39CF8C-1A53-6CB3-D647-A540D9E3252A}"/>
              </a:ext>
            </a:extLst>
          </p:cNvPr>
          <p:cNvPicPr>
            <a:picLocks noChangeAspect="1"/>
          </p:cNvPicPr>
          <p:nvPr/>
        </p:nvPicPr>
        <p:blipFill rotWithShape="1">
          <a:blip r:embed="rId2">
            <a:extLst>
              <a:ext uri="{28A0092B-C50C-407E-A947-70E740481C1C}">
                <a14:useLocalDpi xmlns:a14="http://schemas.microsoft.com/office/drawing/2010/main" val="0"/>
              </a:ext>
            </a:extLst>
          </a:blip>
          <a:srcRect l="4470" t="1416" r="68471" b="87979"/>
          <a:stretch/>
        </p:blipFill>
        <p:spPr>
          <a:xfrm>
            <a:off x="249936" y="115824"/>
            <a:ext cx="2103120" cy="1050254"/>
          </a:xfrm>
          <a:prstGeom prst="rect">
            <a:avLst/>
          </a:prstGeom>
        </p:spPr>
      </p:pic>
      <p:sp>
        <p:nvSpPr>
          <p:cNvPr id="2" name="Rectangle 1">
            <a:extLst>
              <a:ext uri="{FF2B5EF4-FFF2-40B4-BE49-F238E27FC236}">
                <a16:creationId xmlns:a16="http://schemas.microsoft.com/office/drawing/2014/main" id="{7A318420-9CFB-C54E-5020-C4CCB8A7CCE2}"/>
              </a:ext>
            </a:extLst>
          </p:cNvPr>
          <p:cNvSpPr/>
          <p:nvPr/>
        </p:nvSpPr>
        <p:spPr>
          <a:xfrm>
            <a:off x="2560321" y="-1"/>
            <a:ext cx="5212078" cy="1214847"/>
          </a:xfrm>
          <a:prstGeom prst="rect">
            <a:avLst/>
          </a:prstGeom>
          <a:solidFill>
            <a:srgbClr val="0D411A"/>
          </a:solidFill>
          <a:ln>
            <a:solidFill>
              <a:srgbClr val="0D4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a:extLst>
              <a:ext uri="{FF2B5EF4-FFF2-40B4-BE49-F238E27FC236}">
                <a16:creationId xmlns:a16="http://schemas.microsoft.com/office/drawing/2014/main" id="{3DD3FC28-FDA0-FA52-AC88-A11DB948FC59}"/>
              </a:ext>
            </a:extLst>
          </p:cNvPr>
          <p:cNvSpPr/>
          <p:nvPr/>
        </p:nvSpPr>
        <p:spPr>
          <a:xfrm>
            <a:off x="-201168" y="1214846"/>
            <a:ext cx="2761489" cy="90873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6" name="Picture 5">
            <a:extLst>
              <a:ext uri="{FF2B5EF4-FFF2-40B4-BE49-F238E27FC236}">
                <a16:creationId xmlns:a16="http://schemas.microsoft.com/office/drawing/2014/main" id="{14C77B6F-209B-0118-0AA9-557498DA7AC8}"/>
              </a:ext>
            </a:extLst>
          </p:cNvPr>
          <p:cNvPicPr>
            <a:picLocks noChangeAspect="1"/>
          </p:cNvPicPr>
          <p:nvPr/>
        </p:nvPicPr>
        <p:blipFill rotWithShape="1">
          <a:blip r:embed="rId2">
            <a:extLst>
              <a:ext uri="{28A0092B-C50C-407E-A947-70E740481C1C}">
                <a14:useLocalDpi xmlns:a14="http://schemas.microsoft.com/office/drawing/2010/main" val="0"/>
              </a:ext>
            </a:extLst>
          </a:blip>
          <a:srcRect l="42327" t="3637" b="86674"/>
          <a:stretch/>
        </p:blipFill>
        <p:spPr>
          <a:xfrm>
            <a:off x="3104543" y="236220"/>
            <a:ext cx="4571694" cy="978626"/>
          </a:xfrm>
          <a:prstGeom prst="rect">
            <a:avLst/>
          </a:prstGeom>
        </p:spPr>
      </p:pic>
      <p:cxnSp>
        <p:nvCxnSpPr>
          <p:cNvPr id="7" name="Straight Connector 6">
            <a:extLst>
              <a:ext uri="{FF2B5EF4-FFF2-40B4-BE49-F238E27FC236}">
                <a16:creationId xmlns:a16="http://schemas.microsoft.com/office/drawing/2014/main" id="{0E538EA1-DBCE-17A3-1CF0-11644D3ADB4B}"/>
              </a:ext>
            </a:extLst>
          </p:cNvPr>
          <p:cNvCxnSpPr>
            <a:cxnSpLocks/>
          </p:cNvCxnSpPr>
          <p:nvPr/>
        </p:nvCxnSpPr>
        <p:spPr>
          <a:xfrm>
            <a:off x="2705100" y="1882140"/>
            <a:ext cx="4795877" cy="0"/>
          </a:xfrm>
          <a:prstGeom prst="line">
            <a:avLst/>
          </a:prstGeom>
        </p:spPr>
        <p:style>
          <a:lnRef idx="1">
            <a:schemeClr val="dk1"/>
          </a:lnRef>
          <a:fillRef idx="0">
            <a:schemeClr val="dk1"/>
          </a:fillRef>
          <a:effectRef idx="0">
            <a:schemeClr val="dk1"/>
          </a:effectRef>
          <a:fontRef idx="minor">
            <a:schemeClr val="tx1"/>
          </a:fontRef>
        </p:style>
      </p:cxnSp>
      <p:sp>
        <p:nvSpPr>
          <p:cNvPr id="9" name="Text Box 22">
            <a:extLst>
              <a:ext uri="{FF2B5EF4-FFF2-40B4-BE49-F238E27FC236}">
                <a16:creationId xmlns:a16="http://schemas.microsoft.com/office/drawing/2014/main" id="{50480C1C-1F09-AB4A-447D-E00CA0910A81}"/>
              </a:ext>
            </a:extLst>
          </p:cNvPr>
          <p:cNvSpPr txBox="1"/>
          <p:nvPr/>
        </p:nvSpPr>
        <p:spPr>
          <a:xfrm>
            <a:off x="126682" y="4838064"/>
            <a:ext cx="2338578" cy="495363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US" sz="700" b="1" dirty="0">
                <a:effectLst/>
                <a:latin typeface="Arial" panose="020B0604020202020204" pitchFamily="34" charset="0"/>
                <a:ea typeface="Times New Roman" panose="02020603050405020304" pitchFamily="18" charset="0"/>
              </a:rPr>
              <a:t>Disclaimer of Warranties and Liability</a:t>
            </a:r>
            <a:endParaRPr lang="en-MY" sz="7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700" dirty="0">
                <a:effectLst/>
                <a:latin typeface="Arial" panose="020B0604020202020204" pitchFamily="34" charset="0"/>
                <a:ea typeface="Times New Roman" panose="02020603050405020304" pitchFamily="18" charset="0"/>
              </a:rPr>
              <a:t> </a:t>
            </a:r>
            <a:endParaRPr lang="en-MY" sz="7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700" dirty="0">
                <a:effectLst/>
                <a:latin typeface="Arial" panose="020B0604020202020204" pitchFamily="34" charset="0"/>
                <a:ea typeface="Times New Roman" panose="02020603050405020304" pitchFamily="18" charset="0"/>
              </a:rPr>
              <a:t>Due to the number of sources from which the information and services on the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Service are obtained, and the inherent hazards of electronic distribution, there may be delays, omissions or inaccuracies in such information and services.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and its affiliates, agents, sales representatives, distributors, and licensors cannot and do not warrant the accuracy, completeness, </a:t>
            </a:r>
            <a:r>
              <a:rPr lang="en-US" sz="700" dirty="0" err="1">
                <a:effectLst/>
                <a:latin typeface="Arial" panose="020B0604020202020204" pitchFamily="34" charset="0"/>
                <a:ea typeface="Times New Roman" panose="02020603050405020304" pitchFamily="18" charset="0"/>
              </a:rPr>
              <a:t>currentness</a:t>
            </a:r>
            <a:r>
              <a:rPr lang="en-US" sz="700" dirty="0">
                <a:effectLst/>
                <a:latin typeface="Arial" panose="020B0604020202020204" pitchFamily="34" charset="0"/>
                <a:ea typeface="Times New Roman" panose="02020603050405020304" pitchFamily="18" charset="0"/>
              </a:rPr>
              <a:t>, merchant ability or fitness for a particular purpose of the information or services available through the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service. In no event will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its affiliates, agents, sales representatives, distributors or licensors be liable to licensee or anyone else for any loss or injury caused in whole or part by contingencies beyond its control in procuring, compiling, interpreting, editing, writing, reporting or delivering any information or services through the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Service. In no event will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or its affiliates, agents, sales representatives, distributors or licensors be liable to licensee or anyone else for any decision made or action taken by licensee in reliance upon such information or services or for any consequential, special or similar damages, even if advised of the possibility of such damages. licensee agrees that the liability of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its affiliates, agents, sales representatives, distributors and licensors, if any, arising out of any kind of legal claim (whether in contract, tort or otherwise) in any way connected with the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service shall not exceed the amount licensee paid for the use of the </a:t>
            </a:r>
            <a:r>
              <a:rPr lang="en-US" sz="700" dirty="0" err="1">
                <a:effectLst/>
                <a:latin typeface="Arial" panose="020B0604020202020204" pitchFamily="34" charset="0"/>
                <a:ea typeface="Times New Roman" panose="02020603050405020304" pitchFamily="18" charset="0"/>
              </a:rPr>
              <a:t>Acquisdata</a:t>
            </a:r>
            <a:r>
              <a:rPr lang="en-US" sz="700" dirty="0">
                <a:effectLst/>
                <a:latin typeface="Arial" panose="020B0604020202020204" pitchFamily="34" charset="0"/>
                <a:ea typeface="Times New Roman" panose="02020603050405020304" pitchFamily="18" charset="0"/>
              </a:rPr>
              <a:t> Pty Ltd service in the twelve (12) months immediately preceding the event giving rise to such claim.</a:t>
            </a:r>
            <a:endParaRPr lang="en-MY" sz="7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700" dirty="0">
                <a:effectLst/>
                <a:latin typeface="Times New Roman" panose="02020603050405020304" pitchFamily="18" charset="0"/>
                <a:ea typeface="Times New Roman" panose="02020603050405020304" pitchFamily="18" charset="0"/>
              </a:rPr>
              <a:t> </a:t>
            </a:r>
            <a:endParaRPr lang="en-MY" sz="700" dirty="0">
              <a:effectLst/>
              <a:latin typeface="Times New Roman" panose="02020603050405020304" pitchFamily="18" charset="0"/>
              <a:ea typeface="Times New Roman" panose="02020603050405020304" pitchFamily="18" charset="0"/>
            </a:endParaRPr>
          </a:p>
        </p:txBody>
      </p:sp>
      <p:sp>
        <p:nvSpPr>
          <p:cNvPr id="12" name="Text Box 2">
            <a:extLst>
              <a:ext uri="{FF2B5EF4-FFF2-40B4-BE49-F238E27FC236}">
                <a16:creationId xmlns:a16="http://schemas.microsoft.com/office/drawing/2014/main" id="{2C692A14-DC98-4E7A-ADEE-2281BCF15068}"/>
              </a:ext>
            </a:extLst>
          </p:cNvPr>
          <p:cNvSpPr txBox="1">
            <a:spLocks noChangeArrowheads="1"/>
          </p:cNvSpPr>
          <p:nvPr/>
        </p:nvSpPr>
        <p:spPr bwMode="auto">
          <a:xfrm>
            <a:off x="126682" y="2547801"/>
            <a:ext cx="2373630" cy="214884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spcAft>
                <a:spcPts val="1000"/>
              </a:spcAft>
            </a:pPr>
            <a:r>
              <a:rPr lang="en-US" sz="900" b="1" dirty="0">
                <a:effectLst/>
                <a:latin typeface="Arial" panose="020B0604020202020204" pitchFamily="34" charset="0"/>
                <a:ea typeface="Times New Roman" panose="02020603050405020304" pitchFamily="18" charset="0"/>
              </a:rPr>
              <a:t>Industry </a:t>
            </a:r>
            <a:r>
              <a:rPr lang="en-US" sz="900" b="1" dirty="0" err="1">
                <a:effectLst/>
                <a:latin typeface="Arial" panose="020B0604020202020204" pitchFamily="34" charset="0"/>
                <a:ea typeface="Times New Roman" panose="02020603050405020304" pitchFamily="18" charset="0"/>
              </a:rPr>
              <a:t>SnapShots</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Published by</a:t>
            </a:r>
            <a:r>
              <a:rPr lang="en-US" sz="900" b="1" dirty="0">
                <a:effectLst/>
                <a:latin typeface="Arial" panose="020B0604020202020204" pitchFamily="34" charset="0"/>
                <a:ea typeface="Times New Roman" panose="02020603050405020304" pitchFamily="18" charset="0"/>
              </a:rPr>
              <a:t> </a:t>
            </a:r>
            <a:r>
              <a:rPr lang="en-US" sz="900" b="1" dirty="0" err="1">
                <a:effectLst/>
                <a:latin typeface="Arial" panose="020B0604020202020204" pitchFamily="34" charset="0"/>
                <a:ea typeface="Times New Roman" panose="02020603050405020304" pitchFamily="18" charset="0"/>
              </a:rPr>
              <a:t>Acquisdata</a:t>
            </a:r>
            <a:r>
              <a:rPr lang="en-US" sz="900" b="1" dirty="0">
                <a:effectLst/>
                <a:latin typeface="Arial" panose="020B0604020202020204" pitchFamily="34" charset="0"/>
                <a:ea typeface="Times New Roman" panose="02020603050405020304" pitchFamily="18" charset="0"/>
              </a:rPr>
              <a:t> Pty Ltd </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A.C.N. 147 825 536</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ISSN  2203-2738 (Electronic)</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 </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a:t>
            </a:r>
            <a:r>
              <a:rPr lang="en-US" sz="900" dirty="0" err="1">
                <a:effectLst/>
                <a:latin typeface="Arial" panose="020B0604020202020204" pitchFamily="34" charset="0"/>
                <a:ea typeface="Times New Roman" panose="02020603050405020304" pitchFamily="18" charset="0"/>
              </a:rPr>
              <a:t>Acquisdata</a:t>
            </a:r>
            <a:r>
              <a:rPr lang="en-US" sz="900" dirty="0">
                <a:effectLst/>
                <a:latin typeface="Arial" panose="020B0604020202020204" pitchFamily="34" charset="0"/>
                <a:ea typeface="Times New Roman" panose="02020603050405020304" pitchFamily="18" charset="0"/>
              </a:rPr>
              <a:t> Pty Ltd 2023</a:t>
            </a:r>
          </a:p>
          <a:p>
            <a:pPr>
              <a:spcAft>
                <a:spcPts val="1000"/>
              </a:spcAft>
            </a:pP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b="1" dirty="0">
                <a:effectLst/>
                <a:latin typeface="Arial" panose="020B0604020202020204" pitchFamily="34" charset="0"/>
                <a:ea typeface="Times New Roman" panose="02020603050405020304" pitchFamily="18" charset="0"/>
              </a:rPr>
              <a:t>www.acquisdata.com</a:t>
            </a:r>
            <a:endParaRPr lang="en-MY" sz="12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rPr>
              <a:t> </a:t>
            </a:r>
            <a:endParaRPr lang="en-MY" sz="1200" dirty="0">
              <a:effectLst/>
              <a:latin typeface="Times New Roman" panose="02020603050405020304" pitchFamily="18" charset="0"/>
              <a:ea typeface="Times New Roman" panose="02020603050405020304" pitchFamily="18" charset="0"/>
            </a:endParaRPr>
          </a:p>
        </p:txBody>
      </p:sp>
      <p:pic>
        <p:nvPicPr>
          <p:cNvPr id="13" name="Picture 12" descr="Graphical user interface, application, Word&#10;&#10;Description automatically generated">
            <a:extLst>
              <a:ext uri="{FF2B5EF4-FFF2-40B4-BE49-F238E27FC236}">
                <a16:creationId xmlns:a16="http://schemas.microsoft.com/office/drawing/2014/main" id="{E06EFB64-AE12-D348-6F0B-369EAD459DD9}"/>
              </a:ext>
            </a:extLst>
          </p:cNvPr>
          <p:cNvPicPr>
            <a:picLocks noChangeAspect="1"/>
          </p:cNvPicPr>
          <p:nvPr/>
        </p:nvPicPr>
        <p:blipFill rotWithShape="1">
          <a:blip r:embed="rId3"/>
          <a:srcRect l="55128" t="32560" r="35346" b="48551"/>
          <a:stretch/>
        </p:blipFill>
        <p:spPr bwMode="auto">
          <a:xfrm>
            <a:off x="2111532" y="1342045"/>
            <a:ext cx="388780" cy="433723"/>
          </a:xfrm>
          <a:prstGeom prst="rect">
            <a:avLst/>
          </a:prstGeom>
          <a:ln>
            <a:noFill/>
          </a:ln>
          <a:extLst>
            <a:ext uri="{53640926-AAD7-44D8-BBD7-CCE9431645EC}">
              <a14:shadowObscured xmlns:a14="http://schemas.microsoft.com/office/drawing/2010/main"/>
            </a:ext>
          </a:extLst>
        </p:spPr>
      </p:pic>
      <p:sp>
        <p:nvSpPr>
          <p:cNvPr id="8" name="Isosceles Triangle 7">
            <a:extLst>
              <a:ext uri="{FF2B5EF4-FFF2-40B4-BE49-F238E27FC236}">
                <a16:creationId xmlns:a16="http://schemas.microsoft.com/office/drawing/2014/main" id="{9ED34757-231C-411D-1FF5-A13FE76580D3}"/>
              </a:ext>
            </a:extLst>
          </p:cNvPr>
          <p:cNvSpPr/>
          <p:nvPr/>
        </p:nvSpPr>
        <p:spPr>
          <a:xfrm rot="19800000">
            <a:off x="2418247" y="391768"/>
            <a:ext cx="360000" cy="3132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2586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39CF8C-1A53-6CB3-D647-A540D9E3252A}"/>
              </a:ext>
            </a:extLst>
          </p:cNvPr>
          <p:cNvPicPr>
            <a:picLocks noChangeAspect="1"/>
          </p:cNvPicPr>
          <p:nvPr/>
        </p:nvPicPr>
        <p:blipFill rotWithShape="1">
          <a:blip r:embed="rId2">
            <a:extLst>
              <a:ext uri="{28A0092B-C50C-407E-A947-70E740481C1C}">
                <a14:useLocalDpi xmlns:a14="http://schemas.microsoft.com/office/drawing/2010/main" val="0"/>
              </a:ext>
            </a:extLst>
          </a:blip>
          <a:srcRect l="4470" t="1416" r="68471" b="87979"/>
          <a:stretch/>
        </p:blipFill>
        <p:spPr>
          <a:xfrm>
            <a:off x="249936" y="115824"/>
            <a:ext cx="2103120" cy="1050254"/>
          </a:xfrm>
          <a:prstGeom prst="rect">
            <a:avLst/>
          </a:prstGeom>
        </p:spPr>
      </p:pic>
      <p:sp>
        <p:nvSpPr>
          <p:cNvPr id="2" name="Rectangle 1">
            <a:extLst>
              <a:ext uri="{FF2B5EF4-FFF2-40B4-BE49-F238E27FC236}">
                <a16:creationId xmlns:a16="http://schemas.microsoft.com/office/drawing/2014/main" id="{7A318420-9CFB-C54E-5020-C4CCB8A7CCE2}"/>
              </a:ext>
            </a:extLst>
          </p:cNvPr>
          <p:cNvSpPr/>
          <p:nvPr/>
        </p:nvSpPr>
        <p:spPr>
          <a:xfrm>
            <a:off x="2560321" y="-1"/>
            <a:ext cx="5212078" cy="1214847"/>
          </a:xfrm>
          <a:prstGeom prst="rect">
            <a:avLst/>
          </a:prstGeom>
          <a:solidFill>
            <a:srgbClr val="0D411A"/>
          </a:solidFill>
          <a:ln>
            <a:solidFill>
              <a:srgbClr val="0D4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a:extLst>
              <a:ext uri="{FF2B5EF4-FFF2-40B4-BE49-F238E27FC236}">
                <a16:creationId xmlns:a16="http://schemas.microsoft.com/office/drawing/2014/main" id="{3DD3FC28-FDA0-FA52-AC88-A11DB948FC59}"/>
              </a:ext>
            </a:extLst>
          </p:cNvPr>
          <p:cNvSpPr/>
          <p:nvPr/>
        </p:nvSpPr>
        <p:spPr>
          <a:xfrm>
            <a:off x="-201168" y="1214846"/>
            <a:ext cx="2761489" cy="90873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4">
            <a:extLst>
              <a:ext uri="{FF2B5EF4-FFF2-40B4-BE49-F238E27FC236}">
                <a16:creationId xmlns:a16="http://schemas.microsoft.com/office/drawing/2014/main" id="{BF02FD50-F568-D268-C9AA-F8C606F5D90B}"/>
              </a:ext>
            </a:extLst>
          </p:cNvPr>
          <p:cNvPicPr>
            <a:picLocks noChangeAspect="1"/>
          </p:cNvPicPr>
          <p:nvPr/>
        </p:nvPicPr>
        <p:blipFill rotWithShape="1">
          <a:blip r:embed="rId2">
            <a:extLst>
              <a:ext uri="{28A0092B-C50C-407E-A947-70E740481C1C}">
                <a14:useLocalDpi xmlns:a14="http://schemas.microsoft.com/office/drawing/2010/main" val="0"/>
              </a:ext>
            </a:extLst>
          </a:blip>
          <a:srcRect t="14122" r="67115"/>
          <a:stretch/>
        </p:blipFill>
        <p:spPr>
          <a:xfrm>
            <a:off x="-208788" y="1233242"/>
            <a:ext cx="2761489" cy="9188729"/>
          </a:xfrm>
          <a:prstGeom prst="rect">
            <a:avLst/>
          </a:prstGeom>
        </p:spPr>
      </p:pic>
      <p:pic>
        <p:nvPicPr>
          <p:cNvPr id="6" name="Picture 5">
            <a:extLst>
              <a:ext uri="{FF2B5EF4-FFF2-40B4-BE49-F238E27FC236}">
                <a16:creationId xmlns:a16="http://schemas.microsoft.com/office/drawing/2014/main" id="{14C77B6F-209B-0118-0AA9-557498DA7AC8}"/>
              </a:ext>
            </a:extLst>
          </p:cNvPr>
          <p:cNvPicPr>
            <a:picLocks noChangeAspect="1"/>
          </p:cNvPicPr>
          <p:nvPr/>
        </p:nvPicPr>
        <p:blipFill rotWithShape="1">
          <a:blip r:embed="rId2">
            <a:extLst>
              <a:ext uri="{28A0092B-C50C-407E-A947-70E740481C1C}">
                <a14:useLocalDpi xmlns:a14="http://schemas.microsoft.com/office/drawing/2010/main" val="0"/>
              </a:ext>
            </a:extLst>
          </a:blip>
          <a:srcRect l="42327" t="3637" b="86674"/>
          <a:stretch/>
        </p:blipFill>
        <p:spPr>
          <a:xfrm>
            <a:off x="3104543" y="236220"/>
            <a:ext cx="4571694" cy="978626"/>
          </a:xfrm>
          <a:prstGeom prst="rect">
            <a:avLst/>
          </a:prstGeom>
        </p:spPr>
      </p:pic>
      <p:sp>
        <p:nvSpPr>
          <p:cNvPr id="7" name="Rectangle 6">
            <a:extLst>
              <a:ext uri="{FF2B5EF4-FFF2-40B4-BE49-F238E27FC236}">
                <a16:creationId xmlns:a16="http://schemas.microsoft.com/office/drawing/2014/main" id="{DA89E93D-DC54-988B-542C-22E8B9ABAF13}"/>
              </a:ext>
            </a:extLst>
          </p:cNvPr>
          <p:cNvSpPr/>
          <p:nvPr/>
        </p:nvSpPr>
        <p:spPr>
          <a:xfrm>
            <a:off x="3008381" y="203753"/>
            <a:ext cx="2493259" cy="874395"/>
          </a:xfrm>
          <a:prstGeom prst="rect">
            <a:avLst/>
          </a:prstGeom>
          <a:solidFill>
            <a:srgbClr val="0D41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600" dirty="0">
                <a:effectLst/>
                <a:latin typeface="Times New Roman" panose="02020603050405020304" pitchFamily="18" charset="0"/>
                <a:ea typeface="SimSun" panose="02010600030101010101" pitchFamily="2" charset="-122"/>
              </a:rPr>
              <a:t>業界スナップショット</a:t>
            </a:r>
            <a:endParaRPr lang="en-MY" sz="12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DA668458-7899-147B-D5D2-B5F155A690E6}"/>
              </a:ext>
            </a:extLst>
          </p:cNvPr>
          <p:cNvSpPr/>
          <p:nvPr/>
        </p:nvSpPr>
        <p:spPr>
          <a:xfrm>
            <a:off x="5836920" y="203753"/>
            <a:ext cx="1745615" cy="874395"/>
          </a:xfrm>
          <a:prstGeom prst="rect">
            <a:avLst/>
          </a:prstGeom>
          <a:solidFill>
            <a:srgbClr val="0D41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zh-CN" sz="900" dirty="0">
                <a:effectLst/>
                <a:latin typeface="Times New Roman" panose="02020603050405020304" pitchFamily="18" charset="0"/>
                <a:ea typeface="SimSun" panose="02010600030101010101" pitchFamily="2" charset="-122"/>
              </a:rPr>
              <a:t>世界で最も急速に成長している産業の動向を網羅した最新のビジネスインテリジェンスレポートを提供します。</a:t>
            </a:r>
            <a:endParaRPr lang="en-MY" sz="1200" dirty="0">
              <a:effectLst/>
              <a:latin typeface="Times New Roman" panose="02020603050405020304" pitchFamily="18" charset="0"/>
              <a:ea typeface="Times New Roman" panose="02020603050405020304" pitchFamily="18" charset="0"/>
            </a:endParaRPr>
          </a:p>
        </p:txBody>
      </p:sp>
      <p:pic>
        <p:nvPicPr>
          <p:cNvPr id="9" name="Picture 8">
            <a:hlinkClick r:id="rId3"/>
            <a:extLst>
              <a:ext uri="{FF2B5EF4-FFF2-40B4-BE49-F238E27FC236}">
                <a16:creationId xmlns:a16="http://schemas.microsoft.com/office/drawing/2014/main" id="{CC80F474-68CC-7CBE-82B3-A38CF93B3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95" y="1951672"/>
            <a:ext cx="367030" cy="367030"/>
          </a:xfrm>
          <a:prstGeom prst="rect">
            <a:avLst/>
          </a:prstGeom>
        </p:spPr>
      </p:pic>
      <p:pic>
        <p:nvPicPr>
          <p:cNvPr id="10" name="Picture 9">
            <a:hlinkClick r:id="rId5"/>
            <a:extLst>
              <a:ext uri="{FF2B5EF4-FFF2-40B4-BE49-F238E27FC236}">
                <a16:creationId xmlns:a16="http://schemas.microsoft.com/office/drawing/2014/main" id="{D4E96560-8B25-BE9D-58E1-36477F54F3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005" y="1951672"/>
            <a:ext cx="356235" cy="356235"/>
          </a:xfrm>
          <a:prstGeom prst="rect">
            <a:avLst/>
          </a:prstGeom>
        </p:spPr>
      </p:pic>
      <p:sp>
        <p:nvSpPr>
          <p:cNvPr id="11" name="Text Box 2">
            <a:extLst>
              <a:ext uri="{FF2B5EF4-FFF2-40B4-BE49-F238E27FC236}">
                <a16:creationId xmlns:a16="http://schemas.microsoft.com/office/drawing/2014/main" id="{4ECEF9E4-2278-4F93-E1FC-CBB7CA461345}"/>
              </a:ext>
            </a:extLst>
          </p:cNvPr>
          <p:cNvSpPr txBox="1">
            <a:spLocks noChangeArrowheads="1"/>
          </p:cNvSpPr>
          <p:nvPr/>
        </p:nvSpPr>
        <p:spPr bwMode="auto">
          <a:xfrm>
            <a:off x="112776" y="2911527"/>
            <a:ext cx="2377440" cy="1459695"/>
          </a:xfrm>
          <a:prstGeom prst="rect">
            <a:avLst/>
          </a:prstGeom>
          <a:noFill/>
          <a:ln w="9525">
            <a:noFill/>
            <a:miter lim="800000"/>
            <a:headEnd/>
            <a:tailEnd/>
          </a:ln>
        </p:spPr>
        <p:txBody>
          <a:bodyPr rot="0" vert="horz" wrap="square" lIns="91440" tIns="45720" rIns="91440" bIns="45720" anchor="t" anchorCtr="0">
            <a:spAutoFit/>
          </a:bodyPr>
          <a:lstStyle/>
          <a:p>
            <a:pPr algn="just">
              <a:lnSpc>
                <a:spcPct val="110000"/>
              </a:lnSpc>
              <a:spcAft>
                <a:spcPts val="1000"/>
              </a:spcAft>
            </a:pPr>
            <a:r>
              <a:rPr lang="en-US" sz="1200" dirty="0" err="1">
                <a:effectLst/>
                <a:latin typeface="SimSun" panose="02010600030101010101" pitchFamily="2" charset="-122"/>
                <a:ea typeface="SimSun" panose="02010600030101010101" pitchFamily="2" charset="-122"/>
                <a:cs typeface="Arial" panose="020B0604020202020204" pitchFamily="34" charset="0"/>
              </a:rPr>
              <a:t>目次</a:t>
            </a:r>
            <a:endParaRPr lang="en-MY" sz="1200" dirty="0">
              <a:effectLst/>
              <a:latin typeface="SimSun" panose="02010600030101010101" pitchFamily="2" charset="-122"/>
              <a:ea typeface="SimSun" panose="02010600030101010101" pitchFamily="2" charset="-122"/>
            </a:endParaRPr>
          </a:p>
          <a:p>
            <a:pPr marL="457200" indent="-228600" algn="just">
              <a:lnSpc>
                <a:spcPct val="110000"/>
              </a:lnSpc>
            </a:pPr>
            <a:r>
              <a:rPr lang="en-US" sz="1200" dirty="0" err="1">
                <a:solidFill>
                  <a:srgbClr val="FF0000"/>
                </a:solidFill>
                <a:effectLst/>
                <a:latin typeface="SimSun" panose="02010600030101010101" pitchFamily="2" charset="-122"/>
                <a:ea typeface="SimSun" panose="02010600030101010101" pitchFamily="2" charset="-122"/>
                <a:cs typeface="Arial" panose="020B0604020202020204" pitchFamily="34" charset="0"/>
              </a:rPr>
              <a:t>ニュース</a:t>
            </a:r>
            <a:r>
              <a:rPr lang="en-US" sz="1200" dirty="0" err="1">
                <a:solidFill>
                  <a:srgbClr val="FF0000"/>
                </a:solidFill>
                <a:effectLst/>
                <a:latin typeface="SimSun" panose="02010600030101010101" pitchFamily="2" charset="-122"/>
                <a:ea typeface="SimSun" panose="02010600030101010101" pitchFamily="2" charset="-122"/>
                <a:cs typeface="Microsoft YaHei" panose="020B0503020204020204" pitchFamily="34" charset="-122"/>
              </a:rPr>
              <a:t>・</a:t>
            </a:r>
            <a:r>
              <a:rPr lang="en-US" sz="1200" dirty="0" err="1">
                <a:solidFill>
                  <a:srgbClr val="FF0000"/>
                </a:solidFill>
                <a:effectLst/>
                <a:latin typeface="SimSun" panose="02010600030101010101" pitchFamily="2" charset="-122"/>
                <a:ea typeface="SimSun" panose="02010600030101010101" pitchFamily="2" charset="-122"/>
                <a:cs typeface="SimHei" panose="02010609060101010101" pitchFamily="49" charset="-122"/>
              </a:rPr>
              <a:t>解説</a:t>
            </a:r>
            <a:endParaRPr lang="en-MY" sz="1200" dirty="0">
              <a:effectLst/>
              <a:latin typeface="SimSun" panose="02010600030101010101" pitchFamily="2" charset="-122"/>
              <a:ea typeface="SimSun" panose="02010600030101010101" pitchFamily="2" charset="-122"/>
            </a:endParaRPr>
          </a:p>
          <a:p>
            <a:pPr marL="457200" indent="-228600" algn="just">
              <a:lnSpc>
                <a:spcPct val="115000"/>
              </a:lnSpc>
            </a:pPr>
            <a:r>
              <a:rPr lang="en-US" sz="1200" dirty="0" err="1">
                <a:solidFill>
                  <a:srgbClr val="FF0000"/>
                </a:solidFill>
                <a:effectLst/>
                <a:latin typeface="SimSun" panose="02010600030101010101" pitchFamily="2" charset="-122"/>
                <a:ea typeface="SimSun" panose="02010600030101010101" pitchFamily="2" charset="-122"/>
                <a:cs typeface="Microsoft YaHei" panose="020B0503020204020204" pitchFamily="34" charset="-122"/>
              </a:rPr>
              <a:t>メディアリリース</a:t>
            </a:r>
            <a:endParaRPr lang="en-MY" sz="1200" dirty="0">
              <a:effectLst/>
              <a:latin typeface="SimSun" panose="02010600030101010101" pitchFamily="2" charset="-122"/>
              <a:ea typeface="SimSun" panose="02010600030101010101" pitchFamily="2" charset="-122"/>
            </a:endParaRPr>
          </a:p>
          <a:p>
            <a:pPr marL="457200" indent="-228600" algn="just">
              <a:lnSpc>
                <a:spcPct val="115000"/>
              </a:lnSpc>
              <a:tabLst>
                <a:tab pos="5943600" algn="r"/>
              </a:tabLst>
            </a:pPr>
            <a:r>
              <a:rPr lang="en-US" sz="1200" dirty="0" err="1">
                <a:solidFill>
                  <a:srgbClr val="FF0000"/>
                </a:solidFill>
                <a:effectLst/>
                <a:latin typeface="SimSun" panose="02010600030101010101" pitchFamily="2" charset="-122"/>
                <a:ea typeface="SimSun" panose="02010600030101010101" pitchFamily="2" charset="-122"/>
                <a:cs typeface="Microsoft YaHei" panose="020B0503020204020204" pitchFamily="34" charset="-122"/>
              </a:rPr>
              <a:t>最新研究</a:t>
            </a:r>
            <a:endParaRPr lang="en-MY" sz="1200" dirty="0">
              <a:effectLst/>
              <a:latin typeface="SimSun" panose="02010600030101010101" pitchFamily="2" charset="-122"/>
              <a:ea typeface="SimSun" panose="02010600030101010101" pitchFamily="2" charset="-122"/>
            </a:endParaRPr>
          </a:p>
          <a:p>
            <a:pPr marL="457200" indent="-228600">
              <a:lnSpc>
                <a:spcPct val="115000"/>
              </a:lnSpc>
            </a:pPr>
            <a:r>
              <a:rPr lang="zh-CN" sz="1200" dirty="0">
                <a:solidFill>
                  <a:srgbClr val="FF0000"/>
                </a:solidFill>
                <a:effectLst/>
                <a:latin typeface="SimSun" panose="02010600030101010101" pitchFamily="2" charset="-122"/>
                <a:ea typeface="SimSun" panose="02010600030101010101" pitchFamily="2" charset="-122"/>
                <a:cs typeface="Microsoft YaHei" panose="020B0503020204020204" pitchFamily="34" charset="-122"/>
              </a:rPr>
              <a:t>業界</a:t>
            </a:r>
            <a:endParaRPr lang="en-MY" sz="1200" dirty="0">
              <a:effectLst/>
              <a:latin typeface="SimSun" panose="02010600030101010101" pitchFamily="2" charset="-122"/>
              <a:ea typeface="SimSun" panose="02010600030101010101" pitchFamily="2" charset="-122"/>
            </a:endParaRPr>
          </a:p>
          <a:p>
            <a:pPr marL="457200" indent="-228600">
              <a:lnSpc>
                <a:spcPct val="115000"/>
              </a:lnSpc>
              <a:spcAft>
                <a:spcPts val="1000"/>
              </a:spcAft>
            </a:pPr>
            <a:r>
              <a:rPr lang="zh-CN" sz="1200" dirty="0">
                <a:solidFill>
                  <a:srgbClr val="FF0000"/>
                </a:solidFill>
                <a:effectLst/>
                <a:latin typeface="SimSun" panose="02010600030101010101" pitchFamily="2" charset="-122"/>
                <a:ea typeface="SimSun" panose="02010600030101010101" pitchFamily="2" charset="-122"/>
                <a:cs typeface="Microsoft YaHei" panose="020B0503020204020204" pitchFamily="34" charset="-122"/>
              </a:rPr>
              <a:t>業界をリードする企業</a:t>
            </a:r>
            <a:endParaRPr lang="en-MY" sz="1200" dirty="0">
              <a:effectLst/>
              <a:latin typeface="SimSun" panose="02010600030101010101" pitchFamily="2" charset="-122"/>
              <a:ea typeface="SimSun" panose="02010600030101010101" pitchFamily="2" charset="-122"/>
            </a:endParaRPr>
          </a:p>
        </p:txBody>
      </p:sp>
      <p:pic>
        <p:nvPicPr>
          <p:cNvPr id="12" name="Picture 11">
            <a:extLst>
              <a:ext uri="{FF2B5EF4-FFF2-40B4-BE49-F238E27FC236}">
                <a16:creationId xmlns:a16="http://schemas.microsoft.com/office/drawing/2014/main" id="{3004D7DB-E01A-CE17-D69D-CF45B2B79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2533" y="1471088"/>
            <a:ext cx="778088" cy="961168"/>
          </a:xfrm>
          <a:prstGeom prst="rect">
            <a:avLst/>
          </a:prstGeom>
        </p:spPr>
      </p:pic>
      <p:cxnSp>
        <p:nvCxnSpPr>
          <p:cNvPr id="14" name="Straight Connector 13">
            <a:extLst>
              <a:ext uri="{FF2B5EF4-FFF2-40B4-BE49-F238E27FC236}">
                <a16:creationId xmlns:a16="http://schemas.microsoft.com/office/drawing/2014/main" id="{D0E37960-F4C2-D94D-1163-9F94155BE0AF}"/>
              </a:ext>
            </a:extLst>
          </p:cNvPr>
          <p:cNvCxnSpPr>
            <a:cxnSpLocks/>
          </p:cNvCxnSpPr>
          <p:nvPr/>
        </p:nvCxnSpPr>
        <p:spPr>
          <a:xfrm>
            <a:off x="2705100" y="1882140"/>
            <a:ext cx="4795877" cy="0"/>
          </a:xfrm>
          <a:prstGeom prst="line">
            <a:avLst/>
          </a:prstGeom>
        </p:spPr>
        <p:style>
          <a:lnRef idx="1">
            <a:schemeClr val="dk1"/>
          </a:lnRef>
          <a:fillRef idx="0">
            <a:schemeClr val="dk1"/>
          </a:fillRef>
          <a:effectRef idx="0">
            <a:schemeClr val="dk1"/>
          </a:effectRef>
          <a:fontRef idx="minor">
            <a:schemeClr val="tx1"/>
          </a:fontRef>
        </p:style>
      </p:cxnSp>
      <p:sp>
        <p:nvSpPr>
          <p:cNvPr id="15" name="Isosceles Triangle 14">
            <a:extLst>
              <a:ext uri="{FF2B5EF4-FFF2-40B4-BE49-F238E27FC236}">
                <a16:creationId xmlns:a16="http://schemas.microsoft.com/office/drawing/2014/main" id="{42C86C2B-340C-EFB5-F279-A6BC0884D54A}"/>
              </a:ext>
            </a:extLst>
          </p:cNvPr>
          <p:cNvSpPr/>
          <p:nvPr/>
        </p:nvSpPr>
        <p:spPr>
          <a:xfrm rot="19800000">
            <a:off x="2418247" y="391768"/>
            <a:ext cx="360000" cy="3132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5917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39CF8C-1A53-6CB3-D647-A540D9E3252A}"/>
              </a:ext>
            </a:extLst>
          </p:cNvPr>
          <p:cNvPicPr>
            <a:picLocks noChangeAspect="1"/>
          </p:cNvPicPr>
          <p:nvPr/>
        </p:nvPicPr>
        <p:blipFill rotWithShape="1">
          <a:blip r:embed="rId2">
            <a:extLst>
              <a:ext uri="{28A0092B-C50C-407E-A947-70E740481C1C}">
                <a14:useLocalDpi xmlns:a14="http://schemas.microsoft.com/office/drawing/2010/main" val="0"/>
              </a:ext>
            </a:extLst>
          </a:blip>
          <a:srcRect l="4470" t="1416" r="68471" b="87979"/>
          <a:stretch/>
        </p:blipFill>
        <p:spPr>
          <a:xfrm>
            <a:off x="249936" y="115824"/>
            <a:ext cx="2103120" cy="1050254"/>
          </a:xfrm>
          <a:prstGeom prst="rect">
            <a:avLst/>
          </a:prstGeom>
        </p:spPr>
      </p:pic>
      <p:sp>
        <p:nvSpPr>
          <p:cNvPr id="2" name="Rectangle 1">
            <a:extLst>
              <a:ext uri="{FF2B5EF4-FFF2-40B4-BE49-F238E27FC236}">
                <a16:creationId xmlns:a16="http://schemas.microsoft.com/office/drawing/2014/main" id="{7A318420-9CFB-C54E-5020-C4CCB8A7CCE2}"/>
              </a:ext>
            </a:extLst>
          </p:cNvPr>
          <p:cNvSpPr/>
          <p:nvPr/>
        </p:nvSpPr>
        <p:spPr>
          <a:xfrm>
            <a:off x="2560321" y="-1"/>
            <a:ext cx="5212078" cy="1214847"/>
          </a:xfrm>
          <a:prstGeom prst="rect">
            <a:avLst/>
          </a:prstGeom>
          <a:solidFill>
            <a:srgbClr val="0D411A"/>
          </a:solidFill>
          <a:ln>
            <a:solidFill>
              <a:srgbClr val="0D4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a:extLst>
              <a:ext uri="{FF2B5EF4-FFF2-40B4-BE49-F238E27FC236}">
                <a16:creationId xmlns:a16="http://schemas.microsoft.com/office/drawing/2014/main" id="{3DD3FC28-FDA0-FA52-AC88-A11DB948FC59}"/>
              </a:ext>
            </a:extLst>
          </p:cNvPr>
          <p:cNvSpPr/>
          <p:nvPr/>
        </p:nvSpPr>
        <p:spPr>
          <a:xfrm>
            <a:off x="-201168" y="1214846"/>
            <a:ext cx="2761489" cy="90873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6" name="Picture 5">
            <a:extLst>
              <a:ext uri="{FF2B5EF4-FFF2-40B4-BE49-F238E27FC236}">
                <a16:creationId xmlns:a16="http://schemas.microsoft.com/office/drawing/2014/main" id="{14C77B6F-209B-0118-0AA9-557498DA7AC8}"/>
              </a:ext>
            </a:extLst>
          </p:cNvPr>
          <p:cNvPicPr>
            <a:picLocks noChangeAspect="1"/>
          </p:cNvPicPr>
          <p:nvPr/>
        </p:nvPicPr>
        <p:blipFill rotWithShape="1">
          <a:blip r:embed="rId2">
            <a:extLst>
              <a:ext uri="{28A0092B-C50C-407E-A947-70E740481C1C}">
                <a14:useLocalDpi xmlns:a14="http://schemas.microsoft.com/office/drawing/2010/main" val="0"/>
              </a:ext>
            </a:extLst>
          </a:blip>
          <a:srcRect l="42327" t="3637" b="86674"/>
          <a:stretch/>
        </p:blipFill>
        <p:spPr>
          <a:xfrm>
            <a:off x="3104543" y="236220"/>
            <a:ext cx="4571694" cy="978626"/>
          </a:xfrm>
          <a:prstGeom prst="rect">
            <a:avLst/>
          </a:prstGeom>
        </p:spPr>
      </p:pic>
      <p:sp>
        <p:nvSpPr>
          <p:cNvPr id="7" name="Rectangle 6">
            <a:extLst>
              <a:ext uri="{FF2B5EF4-FFF2-40B4-BE49-F238E27FC236}">
                <a16:creationId xmlns:a16="http://schemas.microsoft.com/office/drawing/2014/main" id="{DA89E93D-DC54-988B-542C-22E8B9ABAF13}"/>
              </a:ext>
            </a:extLst>
          </p:cNvPr>
          <p:cNvSpPr/>
          <p:nvPr/>
        </p:nvSpPr>
        <p:spPr>
          <a:xfrm>
            <a:off x="3008381" y="203753"/>
            <a:ext cx="2493259" cy="874395"/>
          </a:xfrm>
          <a:prstGeom prst="rect">
            <a:avLst/>
          </a:prstGeom>
          <a:solidFill>
            <a:srgbClr val="0D41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600" dirty="0">
                <a:effectLst/>
                <a:latin typeface="Times New Roman" panose="02020603050405020304" pitchFamily="18" charset="0"/>
                <a:ea typeface="SimSun" panose="02010600030101010101" pitchFamily="2" charset="-122"/>
              </a:rPr>
              <a:t>業界スナップショット</a:t>
            </a:r>
            <a:endParaRPr lang="en-MY" sz="12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DA668458-7899-147B-D5D2-B5F155A690E6}"/>
              </a:ext>
            </a:extLst>
          </p:cNvPr>
          <p:cNvSpPr/>
          <p:nvPr/>
        </p:nvSpPr>
        <p:spPr>
          <a:xfrm>
            <a:off x="5836920" y="203753"/>
            <a:ext cx="1745615" cy="874395"/>
          </a:xfrm>
          <a:prstGeom prst="rect">
            <a:avLst/>
          </a:prstGeom>
          <a:solidFill>
            <a:srgbClr val="0D41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zh-CN" sz="900" dirty="0">
                <a:effectLst/>
                <a:latin typeface="Times New Roman" panose="02020603050405020304" pitchFamily="18" charset="0"/>
                <a:ea typeface="SimSun" panose="02010600030101010101" pitchFamily="2" charset="-122"/>
              </a:rPr>
              <a:t>世界で最も急速に成長している産業の動向を網羅した最新のビジネスインテリジェンスレポートを提供します。</a:t>
            </a:r>
            <a:endParaRPr lang="en-MY" sz="1200" dirty="0">
              <a:effectLst/>
              <a:latin typeface="Times New Roman" panose="02020603050405020304" pitchFamily="18" charset="0"/>
              <a:ea typeface="Times New Roman" panose="02020603050405020304" pitchFamily="18" charset="0"/>
            </a:endParaRPr>
          </a:p>
        </p:txBody>
      </p:sp>
      <p:sp>
        <p:nvSpPr>
          <p:cNvPr id="9" name="Text Box 2">
            <a:extLst>
              <a:ext uri="{FF2B5EF4-FFF2-40B4-BE49-F238E27FC236}">
                <a16:creationId xmlns:a16="http://schemas.microsoft.com/office/drawing/2014/main" id="{C1CD5057-E9CB-15EF-9C23-181AF2FEE8A9}"/>
              </a:ext>
            </a:extLst>
          </p:cNvPr>
          <p:cNvSpPr txBox="1">
            <a:spLocks noChangeArrowheads="1"/>
          </p:cNvSpPr>
          <p:nvPr/>
        </p:nvSpPr>
        <p:spPr bwMode="auto">
          <a:xfrm>
            <a:off x="126682" y="4930140"/>
            <a:ext cx="2373630" cy="4390433"/>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nSpc>
                <a:spcPct val="115000"/>
              </a:lnSpc>
              <a:spcAft>
                <a:spcPts val="1000"/>
              </a:spcAft>
            </a:pPr>
            <a:r>
              <a:rPr lang="en-MY" sz="700" b="1" dirty="0" err="1">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保証および責任の免責事項</a:t>
            </a:r>
            <a:r>
              <a:rPr lang="en-MY" sz="700" b="1"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 </a:t>
            </a:r>
          </a:p>
          <a:p>
            <a:pPr>
              <a:lnSpc>
                <a:spcPct val="115000"/>
              </a:lnSpc>
              <a:spcAft>
                <a:spcPts val="1000"/>
              </a:spcAft>
            </a:pPr>
            <a:endParaRPr lang="en-MY" sz="1200" dirty="0">
              <a:solidFill>
                <a:srgbClr val="000000"/>
              </a:solidFill>
              <a:effectLst/>
              <a:latin typeface="Arial" panose="020B0604020202020204" pitchFamily="34" charset="0"/>
              <a:ea typeface="Times New Roman" panose="02020603050405020304" pitchFamily="18" charset="0"/>
            </a:endParaRPr>
          </a:p>
          <a:p>
            <a:pPr>
              <a:lnSpc>
                <a:spcPct val="115000"/>
              </a:lnSpc>
              <a:spcAft>
                <a:spcPts val="1000"/>
              </a:spcAft>
            </a:pPr>
            <a:r>
              <a:rPr lang="en-MY" sz="700" dirty="0" err="1">
                <a:solidFill>
                  <a:srgbClr val="000000"/>
                </a:solidFill>
                <a:effectLst/>
                <a:latin typeface="Times New Roman" panose="02020603050405020304" pitchFamily="18" charset="0"/>
                <a:ea typeface="SimSun" panose="02010600030101010101" pitchFamily="2" charset="-122"/>
              </a:rPr>
              <a:t>Acquisdata</a:t>
            </a:r>
            <a:r>
              <a:rPr lang="en-MY" sz="700" dirty="0">
                <a:solidFill>
                  <a:srgbClr val="000000"/>
                </a:solidFill>
                <a:effectLst/>
                <a:latin typeface="Times New Roman" panose="02020603050405020304" pitchFamily="18" charset="0"/>
                <a:ea typeface="SimSun" panose="02010600030101010101" pitchFamily="2" charset="-122"/>
              </a:rPr>
              <a:t> Pty Ltd</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サービス上の情報およびサービスは、多くの情報源から取得されており、また電子的な配信に固有の危険性があるため、そのような情報およびサービスには遅延、省略、または不正確な点がある可能性があります。</a:t>
            </a:r>
            <a:r>
              <a:rPr lang="en-MY" sz="700" dirty="0">
                <a:solidFill>
                  <a:srgbClr val="000000"/>
                </a:solidFill>
                <a:effectLst/>
                <a:latin typeface="Times New Roman" panose="02020603050405020304" pitchFamily="18" charset="0"/>
                <a:ea typeface="SimSun" panose="02010600030101010101" pitchFamily="2" charset="-122"/>
              </a:rPr>
              <a:t>Acquisdata Pty </a:t>
            </a:r>
            <a:r>
              <a:rPr lang="en-MY" sz="700" dirty="0" err="1">
                <a:solidFill>
                  <a:srgbClr val="000000"/>
                </a:solidFill>
                <a:effectLst/>
                <a:latin typeface="Times New Roman" panose="02020603050405020304" pitchFamily="18" charset="0"/>
                <a:ea typeface="SimSun" panose="02010600030101010101" pitchFamily="2" charset="-122"/>
              </a:rPr>
              <a:t>Ltd</a:t>
            </a:r>
            <a:r>
              <a:rPr lang="en-MY" sz="700" dirty="0" err="1">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およびその関連会社、代理店、販売代理店、流通業者、ライセンサーは、</a:t>
            </a:r>
            <a:r>
              <a:rPr lang="en-MY" sz="700" dirty="0" err="1">
                <a:solidFill>
                  <a:srgbClr val="000000"/>
                </a:solidFill>
                <a:effectLst/>
                <a:latin typeface="Times New Roman" panose="02020603050405020304" pitchFamily="18" charset="0"/>
                <a:ea typeface="SimSun" panose="02010600030101010101" pitchFamily="2" charset="-122"/>
              </a:rPr>
              <a:t>Acquisdata</a:t>
            </a:r>
            <a:r>
              <a:rPr lang="en-MY" sz="700" dirty="0">
                <a:solidFill>
                  <a:srgbClr val="000000"/>
                </a:solidFill>
                <a:effectLst/>
                <a:latin typeface="Times New Roman" panose="02020603050405020304" pitchFamily="18" charset="0"/>
                <a:ea typeface="SimSun" panose="02010600030101010101" pitchFamily="2" charset="-122"/>
              </a:rPr>
              <a:t> Pty Ltd</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サービスを通じて入手できる情報またはサービスの正確性、完全性、最新性、商品性、特定目的への適合性を保証できず、保証しない。</a:t>
            </a:r>
            <a:r>
              <a:rPr lang="en-MY" sz="700" dirty="0">
                <a:solidFill>
                  <a:srgbClr val="000000"/>
                </a:solidFill>
                <a:effectLst/>
                <a:latin typeface="Times New Roman" panose="02020603050405020304" pitchFamily="18" charset="0"/>
                <a:ea typeface="SimSun" panose="02010600030101010101" pitchFamily="2" charset="-122"/>
              </a:rPr>
              <a:t>Acquisdata Pty </a:t>
            </a:r>
            <a:r>
              <a:rPr lang="en-MY" sz="700" dirty="0" err="1">
                <a:solidFill>
                  <a:srgbClr val="000000"/>
                </a:solidFill>
                <a:effectLst/>
                <a:latin typeface="Times New Roman" panose="02020603050405020304" pitchFamily="18" charset="0"/>
                <a:ea typeface="SimSun" panose="02010600030101010101" pitchFamily="2" charset="-122"/>
              </a:rPr>
              <a:t>Ltd</a:t>
            </a:r>
            <a:r>
              <a:rPr lang="en-MY" sz="700" dirty="0" err="1">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、その関連会社、代理店、販売代理店、またはライセンサーは、</a:t>
            </a:r>
            <a:r>
              <a:rPr lang="en-MY" sz="700" dirty="0" err="1">
                <a:solidFill>
                  <a:srgbClr val="000000"/>
                </a:solidFill>
                <a:effectLst/>
                <a:latin typeface="Times New Roman" panose="02020603050405020304" pitchFamily="18" charset="0"/>
                <a:ea typeface="SimSun" panose="02010600030101010101" pitchFamily="2" charset="-122"/>
              </a:rPr>
              <a:t>Acquisdata</a:t>
            </a:r>
            <a:r>
              <a:rPr lang="en-MY" sz="700" dirty="0">
                <a:solidFill>
                  <a:srgbClr val="000000"/>
                </a:solidFill>
                <a:effectLst/>
                <a:latin typeface="Times New Roman" panose="02020603050405020304" pitchFamily="18" charset="0"/>
                <a:ea typeface="SimSun" panose="02010600030101010101" pitchFamily="2" charset="-122"/>
              </a:rPr>
              <a:t> Pty Ltd</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サービスを通じて情報またはサービスを調達、編集、解釈、編集、執筆、報告、または配信する際に、その制御不能な偶発的要因によって全部または一部が生じた損失または損害について被許諾者またはその他の者に対して一切責任を負わないものとします。</a:t>
            </a:r>
            <a:r>
              <a:rPr lang="en-MY" sz="700" dirty="0">
                <a:solidFill>
                  <a:srgbClr val="000000"/>
                </a:solidFill>
                <a:effectLst/>
                <a:latin typeface="Times New Roman" panose="02020603050405020304" pitchFamily="18" charset="0"/>
                <a:ea typeface="SimSun" panose="02010600030101010101" pitchFamily="2" charset="-122"/>
              </a:rPr>
              <a:t>Acquisdata Pty Ltd</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その関連会社、代理店、販売代理店、販売店、またはライセンサーは、ライセンシーまたは他の誰に対しても、かかる情報またはサービスに依存してライセンシーが行った決定または行動、または結果的、特別、または同様の損害について、たとえその可能性について知らされていても責任を負うことはない。ライセンシーは、</a:t>
            </a:r>
            <a:r>
              <a:rPr lang="en-MY" sz="700" dirty="0">
                <a:solidFill>
                  <a:srgbClr val="000000"/>
                </a:solidFill>
                <a:effectLst/>
                <a:latin typeface="Times New Roman" panose="02020603050405020304" pitchFamily="18" charset="0"/>
                <a:ea typeface="SimSun" panose="02010600030101010101" pitchFamily="2" charset="-122"/>
              </a:rPr>
              <a:t>Acquisdata Pty </a:t>
            </a:r>
            <a:r>
              <a:rPr lang="en-MY" sz="700" dirty="0" err="1">
                <a:solidFill>
                  <a:srgbClr val="000000"/>
                </a:solidFill>
                <a:effectLst/>
                <a:latin typeface="Times New Roman" panose="02020603050405020304" pitchFamily="18" charset="0"/>
                <a:ea typeface="SimSun" panose="02010600030101010101" pitchFamily="2" charset="-122"/>
              </a:rPr>
              <a:t>Ltd</a:t>
            </a:r>
            <a:r>
              <a:rPr lang="en-MY" sz="700" dirty="0" err="1">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、その関連会社、代理店、販売代理店、販売店、およびライセンサ</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ー（</a:t>
            </a:r>
            <a:r>
              <a:rPr lang="en-MY" sz="700" dirty="0" err="1">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もしあれば）が、</a:t>
            </a:r>
            <a:r>
              <a:rPr lang="en-MY" sz="700" dirty="0" err="1">
                <a:solidFill>
                  <a:srgbClr val="000000"/>
                </a:solidFill>
                <a:effectLst/>
                <a:latin typeface="Times New Roman" panose="02020603050405020304" pitchFamily="18" charset="0"/>
                <a:ea typeface="SimSun" panose="02010600030101010101" pitchFamily="2" charset="-122"/>
              </a:rPr>
              <a:t>Acquisdata</a:t>
            </a:r>
            <a:r>
              <a:rPr lang="en-MY" sz="700" dirty="0">
                <a:solidFill>
                  <a:srgbClr val="000000"/>
                </a:solidFill>
                <a:effectLst/>
                <a:latin typeface="Times New Roman" panose="02020603050405020304" pitchFamily="18" charset="0"/>
                <a:ea typeface="SimSun" panose="02010600030101010101" pitchFamily="2" charset="-122"/>
              </a:rPr>
              <a:t> Pty Ltd</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のサービスに何らかの形で関連して、あらゆる法的請求（契約、不法行為、またはその他）に起因する責任を、当該請求を生じさせた事象の直前の</a:t>
            </a:r>
            <a:r>
              <a:rPr lang="en-MY" sz="700" dirty="0">
                <a:solidFill>
                  <a:srgbClr val="000000"/>
                </a:solidFill>
                <a:effectLst/>
                <a:latin typeface="Times New Roman" panose="02020603050405020304" pitchFamily="18" charset="0"/>
                <a:ea typeface="SimSun" panose="02010600030101010101" pitchFamily="2" charset="-122"/>
              </a:rPr>
              <a:t>12</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ヶ月間にライセンシーが</a:t>
            </a:r>
            <a:r>
              <a:rPr lang="en-MY" sz="700" dirty="0">
                <a:solidFill>
                  <a:srgbClr val="000000"/>
                </a:solidFill>
                <a:effectLst/>
                <a:latin typeface="Times New Roman" panose="02020603050405020304" pitchFamily="18" charset="0"/>
                <a:ea typeface="SimSun" panose="02010600030101010101" pitchFamily="2" charset="-122"/>
              </a:rPr>
              <a:t>Acquisdata Pty </a:t>
            </a:r>
            <a:r>
              <a:rPr lang="en-MY" sz="700" dirty="0" err="1">
                <a:solidFill>
                  <a:srgbClr val="000000"/>
                </a:solidFill>
                <a:effectLst/>
                <a:latin typeface="Times New Roman" panose="02020603050405020304" pitchFamily="18" charset="0"/>
                <a:ea typeface="SimSun" panose="02010600030101010101" pitchFamily="2" charset="-122"/>
              </a:rPr>
              <a:t>Ltd</a:t>
            </a:r>
            <a:r>
              <a:rPr lang="en-MY" sz="700" dirty="0" err="1">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サービスの使用のために支払った金額を超えないことに同意します</a:t>
            </a:r>
            <a:r>
              <a:rPr lang="en-MY" sz="700" dirty="0">
                <a:solidFill>
                  <a:srgbClr val="000000"/>
                </a:solidFill>
                <a:effectLst/>
                <a:latin typeface="SimSun" panose="02010600030101010101" pitchFamily="2" charset="-122"/>
                <a:ea typeface="Times New Roman" panose="02020603050405020304" pitchFamily="18" charset="0"/>
                <a:cs typeface="SimSun" panose="02010600030101010101" pitchFamily="2" charset="-122"/>
              </a:rPr>
              <a:t>。</a:t>
            </a:r>
            <a:endParaRPr lang="en-MY" sz="1200" dirty="0">
              <a:effectLst/>
              <a:latin typeface="Times New Roman" panose="02020603050405020304" pitchFamily="18" charset="0"/>
              <a:ea typeface="Times New Roman" panose="02020603050405020304" pitchFamily="18" charset="0"/>
            </a:endParaRPr>
          </a:p>
        </p:txBody>
      </p:sp>
      <p:sp>
        <p:nvSpPr>
          <p:cNvPr id="10" name="Text Box 2">
            <a:extLst>
              <a:ext uri="{FF2B5EF4-FFF2-40B4-BE49-F238E27FC236}">
                <a16:creationId xmlns:a16="http://schemas.microsoft.com/office/drawing/2014/main" id="{B042E101-7D0F-FFDB-ED53-73071C425235}"/>
              </a:ext>
            </a:extLst>
          </p:cNvPr>
          <p:cNvSpPr txBox="1">
            <a:spLocks noChangeArrowheads="1"/>
          </p:cNvSpPr>
          <p:nvPr/>
        </p:nvSpPr>
        <p:spPr bwMode="auto">
          <a:xfrm>
            <a:off x="126682" y="2547801"/>
            <a:ext cx="2373630" cy="214884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spcAft>
                <a:spcPts val="1000"/>
              </a:spcAft>
            </a:pPr>
            <a:r>
              <a:rPr lang="en-US" sz="900" b="1" dirty="0">
                <a:effectLst/>
                <a:latin typeface="Arial" panose="020B0604020202020204" pitchFamily="34" charset="0"/>
                <a:ea typeface="Times New Roman" panose="02020603050405020304" pitchFamily="18" charset="0"/>
              </a:rPr>
              <a:t>Industry </a:t>
            </a:r>
            <a:r>
              <a:rPr lang="en-US" sz="900" b="1" dirty="0" err="1">
                <a:effectLst/>
                <a:latin typeface="Arial" panose="020B0604020202020204" pitchFamily="34" charset="0"/>
                <a:ea typeface="Times New Roman" panose="02020603050405020304" pitchFamily="18" charset="0"/>
              </a:rPr>
              <a:t>SnapShots</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Published by</a:t>
            </a:r>
            <a:r>
              <a:rPr lang="en-US" sz="900" b="1" dirty="0">
                <a:effectLst/>
                <a:latin typeface="Arial" panose="020B0604020202020204" pitchFamily="34" charset="0"/>
                <a:ea typeface="Times New Roman" panose="02020603050405020304" pitchFamily="18" charset="0"/>
              </a:rPr>
              <a:t> </a:t>
            </a:r>
            <a:r>
              <a:rPr lang="en-US" sz="900" b="1" dirty="0" err="1">
                <a:effectLst/>
                <a:latin typeface="Arial" panose="020B0604020202020204" pitchFamily="34" charset="0"/>
                <a:ea typeface="Times New Roman" panose="02020603050405020304" pitchFamily="18" charset="0"/>
              </a:rPr>
              <a:t>Acquisdata</a:t>
            </a:r>
            <a:r>
              <a:rPr lang="en-US" sz="900" b="1" dirty="0">
                <a:effectLst/>
                <a:latin typeface="Arial" panose="020B0604020202020204" pitchFamily="34" charset="0"/>
                <a:ea typeface="Times New Roman" panose="02020603050405020304" pitchFamily="18" charset="0"/>
              </a:rPr>
              <a:t> Pty Ltd </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A.C.N. 147 825 536</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ISSN  2203-2738 (Electronic)</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 </a:t>
            </a: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dirty="0">
                <a:effectLst/>
                <a:latin typeface="Arial" panose="020B0604020202020204" pitchFamily="34" charset="0"/>
                <a:ea typeface="Times New Roman" panose="02020603050405020304" pitchFamily="18" charset="0"/>
              </a:rPr>
              <a:t>©</a:t>
            </a:r>
            <a:r>
              <a:rPr lang="en-US" sz="900" dirty="0" err="1">
                <a:effectLst/>
                <a:latin typeface="Arial" panose="020B0604020202020204" pitchFamily="34" charset="0"/>
                <a:ea typeface="Times New Roman" panose="02020603050405020304" pitchFamily="18" charset="0"/>
              </a:rPr>
              <a:t>Acquisdata</a:t>
            </a:r>
            <a:r>
              <a:rPr lang="en-US" sz="900" dirty="0">
                <a:effectLst/>
                <a:latin typeface="Arial" panose="020B0604020202020204" pitchFamily="34" charset="0"/>
                <a:ea typeface="Times New Roman" panose="02020603050405020304" pitchFamily="18" charset="0"/>
              </a:rPr>
              <a:t> Pty Ltd 2023</a:t>
            </a:r>
          </a:p>
          <a:p>
            <a:pPr>
              <a:spcAft>
                <a:spcPts val="1000"/>
              </a:spcAft>
            </a:pPr>
            <a:endParaRPr lang="en-MY" sz="1200" dirty="0">
              <a:effectLst/>
              <a:latin typeface="Times New Roman" panose="02020603050405020304" pitchFamily="18" charset="0"/>
              <a:ea typeface="Times New Roman" panose="02020603050405020304" pitchFamily="18" charset="0"/>
            </a:endParaRPr>
          </a:p>
          <a:p>
            <a:pPr>
              <a:spcAft>
                <a:spcPts val="1000"/>
              </a:spcAft>
            </a:pPr>
            <a:r>
              <a:rPr lang="en-US" sz="900" b="1" dirty="0">
                <a:effectLst/>
                <a:latin typeface="Arial" panose="020B0604020202020204" pitchFamily="34" charset="0"/>
                <a:ea typeface="Times New Roman" panose="02020603050405020304" pitchFamily="18" charset="0"/>
              </a:rPr>
              <a:t>www.acquisdata.com</a:t>
            </a:r>
            <a:endParaRPr lang="en-MY" sz="12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rPr>
              <a:t> </a:t>
            </a:r>
            <a:endParaRPr lang="en-MY" sz="1200" dirty="0">
              <a:effectLst/>
              <a:latin typeface="Times New Roman" panose="02020603050405020304" pitchFamily="18" charset="0"/>
              <a:ea typeface="Times New Roman" panose="02020603050405020304" pitchFamily="18" charset="0"/>
            </a:endParaRPr>
          </a:p>
        </p:txBody>
      </p:sp>
      <p:cxnSp>
        <p:nvCxnSpPr>
          <p:cNvPr id="12" name="Straight Connector 11">
            <a:extLst>
              <a:ext uri="{FF2B5EF4-FFF2-40B4-BE49-F238E27FC236}">
                <a16:creationId xmlns:a16="http://schemas.microsoft.com/office/drawing/2014/main" id="{9BFFD095-FB9D-1E51-B94A-AC2B31D8B05D}"/>
              </a:ext>
            </a:extLst>
          </p:cNvPr>
          <p:cNvCxnSpPr>
            <a:cxnSpLocks/>
          </p:cNvCxnSpPr>
          <p:nvPr/>
        </p:nvCxnSpPr>
        <p:spPr>
          <a:xfrm>
            <a:off x="2705100" y="1882140"/>
            <a:ext cx="4795877" cy="0"/>
          </a:xfrm>
          <a:prstGeom prst="line">
            <a:avLst/>
          </a:prstGeom>
        </p:spPr>
        <p:style>
          <a:lnRef idx="1">
            <a:schemeClr val="dk1"/>
          </a:lnRef>
          <a:fillRef idx="0">
            <a:schemeClr val="dk1"/>
          </a:fillRef>
          <a:effectRef idx="0">
            <a:schemeClr val="dk1"/>
          </a:effectRef>
          <a:fontRef idx="minor">
            <a:schemeClr val="tx1"/>
          </a:fontRef>
        </p:style>
      </p:cxnSp>
      <p:sp>
        <p:nvSpPr>
          <p:cNvPr id="5" name="Isosceles Triangle 4">
            <a:extLst>
              <a:ext uri="{FF2B5EF4-FFF2-40B4-BE49-F238E27FC236}">
                <a16:creationId xmlns:a16="http://schemas.microsoft.com/office/drawing/2014/main" id="{C3643C6D-E38B-B186-EEF9-F16691B0B4B5}"/>
              </a:ext>
            </a:extLst>
          </p:cNvPr>
          <p:cNvSpPr/>
          <p:nvPr/>
        </p:nvSpPr>
        <p:spPr>
          <a:xfrm rot="19800000">
            <a:off x="2418247" y="391768"/>
            <a:ext cx="360000" cy="3132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3" name="Picture 12" descr="Graphical user interface, application, Word&#10;&#10;Description automatically generated">
            <a:extLst>
              <a:ext uri="{FF2B5EF4-FFF2-40B4-BE49-F238E27FC236}">
                <a16:creationId xmlns:a16="http://schemas.microsoft.com/office/drawing/2014/main" id="{996E2777-E225-7827-7213-A1C937932E4A}"/>
              </a:ext>
            </a:extLst>
          </p:cNvPr>
          <p:cNvPicPr>
            <a:picLocks noChangeAspect="1"/>
          </p:cNvPicPr>
          <p:nvPr/>
        </p:nvPicPr>
        <p:blipFill rotWithShape="1">
          <a:blip r:embed="rId3"/>
          <a:srcRect l="55128" t="32560" r="35346" b="48551"/>
          <a:stretch/>
        </p:blipFill>
        <p:spPr bwMode="auto">
          <a:xfrm>
            <a:off x="2111532" y="1342045"/>
            <a:ext cx="388780" cy="4337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77844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TotalTime>
  <Words>686</Words>
  <Application>Microsoft Office PowerPoint</Application>
  <PresentationFormat>Custom</PresentationFormat>
  <Paragraphs>42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SimSun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Then</dc:creator>
  <cp:lastModifiedBy>Samuel Then</cp:lastModifiedBy>
  <cp:revision>7</cp:revision>
  <dcterms:created xsi:type="dcterms:W3CDTF">2023-05-09T07:33:02Z</dcterms:created>
  <dcterms:modified xsi:type="dcterms:W3CDTF">2023-05-10T03:35:06Z</dcterms:modified>
</cp:coreProperties>
</file>