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1a0f1131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1a0f1131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1a0f11313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1a0f11313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1a0f11313_0_1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1a0f11313_0_1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866bc385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866bc385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353535"/>
                </a:solidFill>
                <a:highlight>
                  <a:srgbClr val="FFFFFF"/>
                </a:highlight>
              </a:rPr>
              <a:t>En pocas palabras, agile en informática, se usa para describir un método alternativo de gestión de proyectos.</a:t>
            </a:r>
            <a:endParaRPr sz="1200">
              <a:solidFill>
                <a:srgbClr val="353535"/>
              </a:solidFill>
              <a:highlight>
                <a:srgbClr val="FFFFFF"/>
              </a:highlight>
            </a:endParaRPr>
          </a:p>
          <a:p>
            <a:pPr indent="0" lvl="0" marL="0" rtl="0" algn="l">
              <a:spcBef>
                <a:spcPts val="0"/>
              </a:spcBef>
              <a:spcAft>
                <a:spcPts val="0"/>
              </a:spcAft>
              <a:buNone/>
            </a:pPr>
            <a:r>
              <a:rPr lang="es" sz="1200">
                <a:solidFill>
                  <a:srgbClr val="353535"/>
                </a:solidFill>
                <a:highlight>
                  <a:srgbClr val="FFFFFF"/>
                </a:highlight>
              </a:rPr>
              <a:t>Agile es un proceso que ayuda a los equipos a proporcionar respuestas rápidas a los cambios que se reciben sobre su proyecto.</a:t>
            </a:r>
            <a:endParaRPr sz="1200">
              <a:solidFill>
                <a:srgbClr val="35353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866bc385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866bc385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444444"/>
                </a:solidFill>
                <a:highlight>
                  <a:srgbClr val="FFFFFF"/>
                </a:highlight>
                <a:latin typeface="Roboto"/>
                <a:ea typeface="Roboto"/>
                <a:cs typeface="Roboto"/>
                <a:sym typeface="Roboto"/>
              </a:rPr>
              <a:t>Son aplicaciones que procesan cierto tipo de archivos para crear hojas de estilos con algunas de las ventajas de un lenguaje de programación común como el uso de variables, funciones, condiciones, la posibilidad de hacer cálculos  matemáticos  y que además te permiten utilizar una sintaxis mucho más sencilla e intuitiva.</a:t>
            </a:r>
            <a:endParaRPr sz="12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s" sz="1200">
                <a:solidFill>
                  <a:srgbClr val="444444"/>
                </a:solidFill>
                <a:highlight>
                  <a:srgbClr val="FFFFFF"/>
                </a:highlight>
                <a:latin typeface="Roboto"/>
                <a:ea typeface="Roboto"/>
                <a:cs typeface="Roboto"/>
                <a:sym typeface="Roboto"/>
              </a:rPr>
              <a:t>sass necesita tener instalado ruby y hay que compilar el archivo scss para </a:t>
            </a:r>
            <a:r>
              <a:rPr lang="es" sz="1200">
                <a:solidFill>
                  <a:srgbClr val="444444"/>
                </a:solidFill>
                <a:highlight>
                  <a:srgbClr val="FFFFFF"/>
                </a:highlight>
                <a:latin typeface="Roboto"/>
                <a:ea typeface="Roboto"/>
                <a:cs typeface="Roboto"/>
                <a:sym typeface="Roboto"/>
              </a:rPr>
              <a:t>convertirlo</a:t>
            </a:r>
            <a:r>
              <a:rPr lang="es" sz="1200">
                <a:solidFill>
                  <a:srgbClr val="444444"/>
                </a:solidFill>
                <a:highlight>
                  <a:srgbClr val="FFFFFF"/>
                </a:highlight>
                <a:latin typeface="Roboto"/>
                <a:ea typeface="Roboto"/>
                <a:cs typeface="Roboto"/>
                <a:sym typeface="Roboto"/>
              </a:rPr>
              <a:t> en css.</a:t>
            </a:r>
            <a:endParaRPr sz="12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s" sz="1200">
                <a:solidFill>
                  <a:srgbClr val="444444"/>
                </a:solidFill>
                <a:highlight>
                  <a:srgbClr val="FFFFFF"/>
                </a:highlight>
                <a:latin typeface="Roboto"/>
                <a:ea typeface="Roboto"/>
                <a:cs typeface="Roboto"/>
                <a:sym typeface="Roboto"/>
              </a:rPr>
              <a:t>en cambio less se va interpretando y solo necesitas importar las librerias para poder utilizarlo.</a:t>
            </a:r>
            <a:endParaRPr sz="1200">
              <a:solidFill>
                <a:srgbClr val="444444"/>
              </a:solidFill>
              <a:highlight>
                <a:srgbClr val="FFFFFF"/>
              </a:highlight>
              <a:latin typeface="Roboto"/>
              <a:ea typeface="Roboto"/>
              <a:cs typeface="Roboto"/>
              <a:sym typeface="Roboto"/>
            </a:endParaRPr>
          </a:p>
          <a:p>
            <a:pPr indent="0" lvl="0" marL="0" rtl="0" algn="l">
              <a:spcBef>
                <a:spcPts val="0"/>
              </a:spcBef>
              <a:spcAft>
                <a:spcPts val="0"/>
              </a:spcAft>
              <a:buNone/>
            </a:pPr>
            <a:r>
              <a:rPr lang="es" sz="1050">
                <a:solidFill>
                  <a:srgbClr val="666666"/>
                </a:solidFill>
                <a:highlight>
                  <a:srgbClr val="FFFFFF"/>
                </a:highlight>
              </a:rPr>
              <a:t>Ambos pre-procesadores son excelentes alternativas, LESS podría ser mas amigable para comenzar debido a que la sintaxis no es tan  diferente a escribir CSS y no tendriamos que realizar nada en la linea de comandos , pero en lo personal creo que SASS  es mas potente , claro dependiendo el proyecto.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866bc385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866bc385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arriba izquierda pluralsight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875c47e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875c47e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875c47e7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875c47e7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875c47e7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875c47e7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875c47e7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875c47e7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1a0f113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1a0f113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AUTOLAYOUT">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13"/>
          <p:cNvGrpSpPr/>
          <p:nvPr/>
        </p:nvGrpSpPr>
        <p:grpSpPr>
          <a:xfrm>
            <a:off x="311112" y="4512638"/>
            <a:ext cx="2812694" cy="150575"/>
            <a:chOff x="0" y="3797750"/>
            <a:chExt cx="9144000" cy="150575"/>
          </a:xfrm>
        </p:grpSpPr>
        <p:cxnSp>
          <p:nvCxnSpPr>
            <p:cNvPr id="276" name="Google Shape;276;p13"/>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277" name="Google Shape;277;p13"/>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278" name="Google Shape;278;p13"/>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279" name="Google Shape;279;p13"/>
          <p:cNvSpPr txBox="1"/>
          <p:nvPr>
            <p:ph hasCustomPrompt="1" type="title"/>
          </p:nvPr>
        </p:nvSpPr>
        <p:spPr>
          <a:xfrm>
            <a:off x="311700" y="555600"/>
            <a:ext cx="2808000" cy="755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a:r>
              <a:t>xx%</a:t>
            </a:r>
          </a:p>
        </p:txBody>
      </p:sp>
      <p:sp>
        <p:nvSpPr>
          <p:cNvPr id="280" name="Google Shape;280;p13"/>
          <p:cNvSpPr txBox="1"/>
          <p:nvPr>
            <p:ph idx="1" type="body"/>
          </p:nvPr>
        </p:nvSpPr>
        <p:spPr>
          <a:xfrm>
            <a:off x="311700" y="1389600"/>
            <a:ext cx="2808000" cy="2886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81" name="Google Shape;28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1">
  <p:cSld name="AUTOLAYOUT_1">
    <p:spTree>
      <p:nvGrpSpPr>
        <p:cNvPr id="282" name="Shape 282"/>
        <p:cNvGrpSpPr/>
        <p:nvPr/>
      </p:nvGrpSpPr>
      <p:grpSpPr>
        <a:xfrm>
          <a:off x="0" y="0"/>
          <a:ext cx="0" cy="0"/>
          <a:chOff x="0" y="0"/>
          <a:chExt cx="0" cy="0"/>
        </a:xfrm>
      </p:grpSpPr>
      <p:sp>
        <p:nvSpPr>
          <p:cNvPr id="283" name="Google Shape;283;p14"/>
          <p:cNvSpPr/>
          <p:nvPr/>
        </p:nvSpPr>
        <p:spPr>
          <a:xfrm>
            <a:off x="0" y="0"/>
            <a:ext cx="9144000" cy="51435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
        <p:nvSpPr>
          <p:cNvPr id="285" name="Google Shape;285;p14"/>
          <p:cNvSpPr txBox="1"/>
          <p:nvPr>
            <p:ph hasCustomPrompt="1" type="ctrTitle"/>
          </p:nvPr>
        </p:nvSpPr>
        <p:spPr>
          <a:xfrm>
            <a:off x="323525" y="521325"/>
            <a:ext cx="3464700" cy="13398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2400"/>
              <a:buNone/>
              <a:defRPr b="1" sz="2400">
                <a:solidFill>
                  <a:srgbClr val="FFFFFF"/>
                </a:solidFill>
              </a:defRPr>
            </a:lvl1pPr>
            <a:lvl2pPr lvl="1" algn="l">
              <a:lnSpc>
                <a:spcPct val="100000"/>
              </a:lnSpc>
              <a:spcBef>
                <a:spcPts val="0"/>
              </a:spcBef>
              <a:spcAft>
                <a:spcPts val="0"/>
              </a:spcAft>
              <a:buClr>
                <a:srgbClr val="FFFFFF"/>
              </a:buClr>
              <a:buSzPts val="2400"/>
              <a:buNone/>
              <a:defRPr b="1" sz="2400">
                <a:solidFill>
                  <a:srgbClr val="FFFFFF"/>
                </a:solidFill>
              </a:defRPr>
            </a:lvl2pPr>
            <a:lvl3pPr lvl="2" algn="l">
              <a:lnSpc>
                <a:spcPct val="100000"/>
              </a:lnSpc>
              <a:spcBef>
                <a:spcPts val="0"/>
              </a:spcBef>
              <a:spcAft>
                <a:spcPts val="0"/>
              </a:spcAft>
              <a:buClr>
                <a:srgbClr val="FFFFFF"/>
              </a:buClr>
              <a:buSzPts val="2400"/>
              <a:buNone/>
              <a:defRPr b="1" sz="2400">
                <a:solidFill>
                  <a:srgbClr val="FFFFFF"/>
                </a:solidFill>
              </a:defRPr>
            </a:lvl3pPr>
            <a:lvl4pPr lvl="3" algn="l">
              <a:lnSpc>
                <a:spcPct val="100000"/>
              </a:lnSpc>
              <a:spcBef>
                <a:spcPts val="0"/>
              </a:spcBef>
              <a:spcAft>
                <a:spcPts val="0"/>
              </a:spcAft>
              <a:buClr>
                <a:srgbClr val="FFFFFF"/>
              </a:buClr>
              <a:buSzPts val="2400"/>
              <a:buNone/>
              <a:defRPr b="1" sz="2400">
                <a:solidFill>
                  <a:srgbClr val="FFFFFF"/>
                </a:solidFill>
              </a:defRPr>
            </a:lvl4pPr>
            <a:lvl5pPr lvl="4" algn="l">
              <a:lnSpc>
                <a:spcPct val="100000"/>
              </a:lnSpc>
              <a:spcBef>
                <a:spcPts val="0"/>
              </a:spcBef>
              <a:spcAft>
                <a:spcPts val="0"/>
              </a:spcAft>
              <a:buClr>
                <a:srgbClr val="FFFFFF"/>
              </a:buClr>
              <a:buSzPts val="2400"/>
              <a:buNone/>
              <a:defRPr b="1" sz="2400">
                <a:solidFill>
                  <a:srgbClr val="FFFFFF"/>
                </a:solidFill>
              </a:defRPr>
            </a:lvl5pPr>
            <a:lvl6pPr lvl="5" algn="l">
              <a:lnSpc>
                <a:spcPct val="100000"/>
              </a:lnSpc>
              <a:spcBef>
                <a:spcPts val="0"/>
              </a:spcBef>
              <a:spcAft>
                <a:spcPts val="0"/>
              </a:spcAft>
              <a:buClr>
                <a:srgbClr val="FFFFFF"/>
              </a:buClr>
              <a:buSzPts val="2400"/>
              <a:buNone/>
              <a:defRPr b="1" sz="2400">
                <a:solidFill>
                  <a:srgbClr val="FFFFFF"/>
                </a:solidFill>
              </a:defRPr>
            </a:lvl6pPr>
            <a:lvl7pPr lvl="6" algn="l">
              <a:lnSpc>
                <a:spcPct val="100000"/>
              </a:lnSpc>
              <a:spcBef>
                <a:spcPts val="0"/>
              </a:spcBef>
              <a:spcAft>
                <a:spcPts val="0"/>
              </a:spcAft>
              <a:buClr>
                <a:srgbClr val="FFFFFF"/>
              </a:buClr>
              <a:buSzPts val="2400"/>
              <a:buNone/>
              <a:defRPr b="1" sz="2400">
                <a:solidFill>
                  <a:srgbClr val="FFFFFF"/>
                </a:solidFill>
              </a:defRPr>
            </a:lvl7pPr>
            <a:lvl8pPr lvl="7" algn="l">
              <a:lnSpc>
                <a:spcPct val="100000"/>
              </a:lnSpc>
              <a:spcBef>
                <a:spcPts val="0"/>
              </a:spcBef>
              <a:spcAft>
                <a:spcPts val="0"/>
              </a:spcAft>
              <a:buClr>
                <a:srgbClr val="FFFFFF"/>
              </a:buClr>
              <a:buSzPts val="2400"/>
              <a:buNone/>
              <a:defRPr b="1" sz="2400">
                <a:solidFill>
                  <a:srgbClr val="FFFFFF"/>
                </a:solidFill>
              </a:defRPr>
            </a:lvl8pPr>
            <a:lvl9pPr lvl="8" algn="l">
              <a:lnSpc>
                <a:spcPct val="100000"/>
              </a:lnSpc>
              <a:spcBef>
                <a:spcPts val="0"/>
              </a:spcBef>
              <a:spcAft>
                <a:spcPts val="0"/>
              </a:spcAft>
              <a:buClr>
                <a:srgbClr val="FFFFFF"/>
              </a:buClr>
              <a:buSzPts val="2400"/>
              <a:buNone/>
              <a:defRPr b="1" sz="2400">
                <a:solidFill>
                  <a:srgbClr val="FFFFFF"/>
                </a:solidFill>
              </a:defRPr>
            </a:lvl9pPr>
          </a:lstStyle>
          <a:p>
            <a:r>
              <a:t>xx%</a:t>
            </a:r>
          </a:p>
        </p:txBody>
      </p:sp>
      <p:sp>
        <p:nvSpPr>
          <p:cNvPr id="286" name="Google Shape;286;p14"/>
          <p:cNvSpPr txBox="1"/>
          <p:nvPr>
            <p:ph idx="1" type="body"/>
          </p:nvPr>
        </p:nvSpPr>
        <p:spPr>
          <a:xfrm>
            <a:off x="323525" y="1990875"/>
            <a:ext cx="3464700" cy="18900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30.png"/><Relationship Id="rId6" Type="http://schemas.openxmlformats.org/officeDocument/2006/relationships/image" Target="../media/image27.png"/><Relationship Id="rId7"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24.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3.png"/><Relationship Id="rId4" Type="http://schemas.openxmlformats.org/officeDocument/2006/relationships/image" Target="../media/image10.png"/><Relationship Id="rId9" Type="http://schemas.openxmlformats.org/officeDocument/2006/relationships/image" Target="../media/image14.jp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4.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90" name="Shape 290"/>
        <p:cNvGrpSpPr/>
        <p:nvPr/>
      </p:nvGrpSpPr>
      <p:grpSpPr>
        <a:xfrm>
          <a:off x="0" y="0"/>
          <a:ext cx="0" cy="0"/>
          <a:chOff x="0" y="0"/>
          <a:chExt cx="0" cy="0"/>
        </a:xfrm>
      </p:grpSpPr>
      <p:sp>
        <p:nvSpPr>
          <p:cNvPr id="291" name="Google Shape;291;p15"/>
          <p:cNvSpPr txBox="1"/>
          <p:nvPr>
            <p:ph idx="1" type="subTitle"/>
          </p:nvPr>
        </p:nvSpPr>
        <p:spPr>
          <a:xfrm>
            <a:off x="570975" y="41912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Realizado por: Samuel Valverde Garcia</a:t>
            </a:r>
            <a:endParaRPr/>
          </a:p>
        </p:txBody>
      </p:sp>
      <p:pic>
        <p:nvPicPr>
          <p:cNvPr descr="Resultado de imagen de tecnilogica logo" id="292" name="Google Shape;292;p15"/>
          <p:cNvPicPr preferRelativeResize="0"/>
          <p:nvPr/>
        </p:nvPicPr>
        <p:blipFill>
          <a:blip r:embed="rId3">
            <a:alphaModFix/>
          </a:blip>
          <a:stretch>
            <a:fillRect/>
          </a:stretch>
        </p:blipFill>
        <p:spPr>
          <a:xfrm>
            <a:off x="72875" y="54250"/>
            <a:ext cx="5901024" cy="1351425"/>
          </a:xfrm>
          <a:prstGeom prst="rect">
            <a:avLst/>
          </a:prstGeom>
          <a:noFill/>
          <a:ln>
            <a:noFill/>
          </a:ln>
        </p:spPr>
      </p:pic>
      <p:pic>
        <p:nvPicPr>
          <p:cNvPr descr="Imagen relacionada" id="293" name="Google Shape;293;p15"/>
          <p:cNvPicPr preferRelativeResize="0"/>
          <p:nvPr/>
        </p:nvPicPr>
        <p:blipFill>
          <a:blip r:embed="rId4">
            <a:alphaModFix/>
          </a:blip>
          <a:stretch>
            <a:fillRect/>
          </a:stretch>
        </p:blipFill>
        <p:spPr>
          <a:xfrm>
            <a:off x="490850" y="2571750"/>
            <a:ext cx="4415755" cy="1261538"/>
          </a:xfrm>
          <a:prstGeom prst="rect">
            <a:avLst/>
          </a:prstGeom>
          <a:noFill/>
          <a:ln>
            <a:noFill/>
          </a:ln>
        </p:spPr>
      </p:pic>
      <p:sp>
        <p:nvSpPr>
          <p:cNvPr id="294" name="Google Shape;294;p15"/>
          <p:cNvSpPr txBox="1"/>
          <p:nvPr/>
        </p:nvSpPr>
        <p:spPr>
          <a:xfrm>
            <a:off x="1630701" y="1589400"/>
            <a:ext cx="1985100" cy="9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3600">
                <a:solidFill>
                  <a:srgbClr val="FFFFFF"/>
                </a:solidFill>
                <a:latin typeface="Nunito"/>
                <a:ea typeface="Nunito"/>
                <a:cs typeface="Nunito"/>
                <a:sym typeface="Nunito"/>
              </a:rPr>
              <a:t>Parte de</a:t>
            </a:r>
            <a:r>
              <a:rPr b="1" i="1" lang="es" sz="3000">
                <a:solidFill>
                  <a:srgbClr val="FFFFFF"/>
                </a:solidFill>
                <a:latin typeface="Nunito"/>
                <a:ea typeface="Nunito"/>
                <a:cs typeface="Nunito"/>
                <a:sym typeface="Nunito"/>
              </a:rPr>
              <a:t> </a:t>
            </a:r>
            <a:endParaRPr b="1" i="1" sz="30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4"/>
          <p:cNvSpPr txBox="1"/>
          <p:nvPr>
            <p:ph type="title"/>
          </p:nvPr>
        </p:nvSpPr>
        <p:spPr>
          <a:xfrm>
            <a:off x="2038650" y="1784725"/>
            <a:ext cx="5066700" cy="188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800"/>
              <a:t>Herramientas </a:t>
            </a:r>
            <a:r>
              <a:rPr lang="es" sz="4800"/>
              <a:t>utilizadas</a:t>
            </a:r>
            <a:endParaRPr sz="4800"/>
          </a:p>
        </p:txBody>
      </p:sp>
      <p:pic>
        <p:nvPicPr>
          <p:cNvPr descr="Resultado de imagen de xampp logo" id="370" name="Google Shape;370;p24"/>
          <p:cNvPicPr preferRelativeResize="0"/>
          <p:nvPr/>
        </p:nvPicPr>
        <p:blipFill>
          <a:blip r:embed="rId3">
            <a:alphaModFix/>
          </a:blip>
          <a:stretch>
            <a:fillRect/>
          </a:stretch>
        </p:blipFill>
        <p:spPr>
          <a:xfrm>
            <a:off x="1459387" y="0"/>
            <a:ext cx="6225226" cy="1627875"/>
          </a:xfrm>
          <a:prstGeom prst="rect">
            <a:avLst/>
          </a:prstGeom>
          <a:noFill/>
          <a:ln>
            <a:noFill/>
          </a:ln>
        </p:spPr>
      </p:pic>
      <p:pic>
        <p:nvPicPr>
          <p:cNvPr descr="Resultado de imagen de visual studio code" id="371" name="Google Shape;371;p24"/>
          <p:cNvPicPr preferRelativeResize="0"/>
          <p:nvPr/>
        </p:nvPicPr>
        <p:blipFill>
          <a:blip r:embed="rId4">
            <a:alphaModFix/>
          </a:blip>
          <a:stretch>
            <a:fillRect/>
          </a:stretch>
        </p:blipFill>
        <p:spPr>
          <a:xfrm>
            <a:off x="6836425" y="1639162"/>
            <a:ext cx="2171225" cy="2171225"/>
          </a:xfrm>
          <a:prstGeom prst="rect">
            <a:avLst/>
          </a:prstGeom>
          <a:noFill/>
          <a:ln>
            <a:noFill/>
          </a:ln>
        </p:spPr>
      </p:pic>
      <p:pic>
        <p:nvPicPr>
          <p:cNvPr descr="Resultado de imagen de netbeans logo" id="372" name="Google Shape;372;p24"/>
          <p:cNvPicPr preferRelativeResize="0"/>
          <p:nvPr/>
        </p:nvPicPr>
        <p:blipFill>
          <a:blip r:embed="rId5">
            <a:alphaModFix/>
          </a:blip>
          <a:stretch>
            <a:fillRect/>
          </a:stretch>
        </p:blipFill>
        <p:spPr>
          <a:xfrm>
            <a:off x="0" y="1639163"/>
            <a:ext cx="2171225" cy="2171225"/>
          </a:xfrm>
          <a:prstGeom prst="rect">
            <a:avLst/>
          </a:prstGeom>
          <a:noFill/>
          <a:ln>
            <a:noFill/>
          </a:ln>
        </p:spPr>
      </p:pic>
      <p:pic>
        <p:nvPicPr>
          <p:cNvPr descr="Resultado de imagen de apache logo" id="373" name="Google Shape;373;p24"/>
          <p:cNvPicPr preferRelativeResize="0"/>
          <p:nvPr/>
        </p:nvPicPr>
        <p:blipFill>
          <a:blip r:embed="rId6">
            <a:alphaModFix/>
          </a:blip>
          <a:stretch>
            <a:fillRect/>
          </a:stretch>
        </p:blipFill>
        <p:spPr>
          <a:xfrm>
            <a:off x="2480425" y="3478724"/>
            <a:ext cx="1660267" cy="1627875"/>
          </a:xfrm>
          <a:prstGeom prst="rect">
            <a:avLst/>
          </a:prstGeom>
          <a:noFill/>
          <a:ln>
            <a:noFill/>
          </a:ln>
        </p:spPr>
      </p:pic>
      <p:pic>
        <p:nvPicPr>
          <p:cNvPr descr="Resultado de imagen de mysql logo" id="374" name="Google Shape;374;p24"/>
          <p:cNvPicPr preferRelativeResize="0"/>
          <p:nvPr/>
        </p:nvPicPr>
        <p:blipFill>
          <a:blip r:embed="rId7">
            <a:alphaModFix/>
          </a:blip>
          <a:stretch>
            <a:fillRect/>
          </a:stretch>
        </p:blipFill>
        <p:spPr>
          <a:xfrm>
            <a:off x="5031075" y="3478725"/>
            <a:ext cx="1660275" cy="166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5"/>
          <p:cNvSpPr txBox="1"/>
          <p:nvPr>
            <p:ph type="title"/>
          </p:nvPr>
        </p:nvSpPr>
        <p:spPr>
          <a:xfrm flipH="1">
            <a:off x="86750" y="656900"/>
            <a:ext cx="2314200" cy="364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Cursos internos obligatorios de accenture</a:t>
            </a:r>
            <a:endParaRPr/>
          </a:p>
        </p:txBody>
      </p:sp>
      <p:pic>
        <p:nvPicPr>
          <p:cNvPr id="380" name="Google Shape;380;p25"/>
          <p:cNvPicPr preferRelativeResize="0"/>
          <p:nvPr/>
        </p:nvPicPr>
        <p:blipFill>
          <a:blip r:embed="rId3">
            <a:alphaModFix/>
          </a:blip>
          <a:stretch>
            <a:fillRect/>
          </a:stretch>
        </p:blipFill>
        <p:spPr>
          <a:xfrm>
            <a:off x="2475206" y="0"/>
            <a:ext cx="10377796"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6"/>
          <p:cNvSpPr txBox="1"/>
          <p:nvPr>
            <p:ph type="ctrTitle"/>
          </p:nvPr>
        </p:nvSpPr>
        <p:spPr>
          <a:xfrm>
            <a:off x="323525" y="521325"/>
            <a:ext cx="3464700" cy="220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800"/>
              <a:t>Gracias por su atención</a:t>
            </a:r>
            <a:endParaRPr sz="4800"/>
          </a:p>
        </p:txBody>
      </p:sp>
      <p:sp>
        <p:nvSpPr>
          <p:cNvPr id="386" name="Google Shape;386;p26"/>
          <p:cNvSpPr txBox="1"/>
          <p:nvPr>
            <p:ph idx="1" type="body"/>
          </p:nvPr>
        </p:nvSpPr>
        <p:spPr>
          <a:xfrm>
            <a:off x="323525" y="4234200"/>
            <a:ext cx="3464700" cy="4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1º Desarrollo de Aplicaciones Web</a:t>
            </a:r>
            <a:endParaRPr/>
          </a:p>
        </p:txBody>
      </p:sp>
      <p:pic>
        <p:nvPicPr>
          <p:cNvPr id="387" name="Google Shape;387;p26"/>
          <p:cNvPicPr preferRelativeResize="0"/>
          <p:nvPr/>
        </p:nvPicPr>
        <p:blipFill rotWithShape="1">
          <a:blip r:embed="rId3">
            <a:alphaModFix/>
          </a:blip>
          <a:srcRect b="0" l="13841" r="13841" t="0"/>
          <a:stretch/>
        </p:blipFill>
        <p:spPr>
          <a:xfrm>
            <a:off x="3562350" y="0"/>
            <a:ext cx="5581800" cy="5143500"/>
          </a:xfrm>
          <a:prstGeom prst="parallelogram">
            <a:avLst>
              <a:gd fmla="val 23683"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descr="Image result for agile methodologies" id="299" name="Google Shape;299;p16"/>
          <p:cNvPicPr preferRelativeResize="0"/>
          <p:nvPr/>
        </p:nvPicPr>
        <p:blipFill>
          <a:blip r:embed="rId3">
            <a:alphaModFix/>
          </a:blip>
          <a:stretch>
            <a:fillRect/>
          </a:stretch>
        </p:blipFill>
        <p:spPr>
          <a:xfrm>
            <a:off x="514575" y="0"/>
            <a:ext cx="7261800" cy="4088200"/>
          </a:xfrm>
          <a:prstGeom prst="rect">
            <a:avLst/>
          </a:prstGeom>
          <a:noFill/>
          <a:ln>
            <a:noFill/>
          </a:ln>
        </p:spPr>
      </p:pic>
      <p:sp>
        <p:nvSpPr>
          <p:cNvPr id="300" name="Google Shape;300;p16"/>
          <p:cNvSpPr txBox="1"/>
          <p:nvPr>
            <p:ph idx="1" type="body"/>
          </p:nvPr>
        </p:nvSpPr>
        <p:spPr>
          <a:xfrm>
            <a:off x="1289750" y="3970325"/>
            <a:ext cx="7100100" cy="8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Las primeras semanas nos dieron charlas de </a:t>
            </a:r>
            <a:r>
              <a:rPr lang="es" sz="3000"/>
              <a:t>Metodologías</a:t>
            </a:r>
            <a:r>
              <a:rPr lang="es" sz="3000"/>
              <a:t> Agiles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04" name="Shape 304"/>
        <p:cNvGrpSpPr/>
        <p:nvPr/>
      </p:nvGrpSpPr>
      <p:grpSpPr>
        <a:xfrm>
          <a:off x="0" y="0"/>
          <a:ext cx="0" cy="0"/>
          <a:chOff x="0" y="0"/>
          <a:chExt cx="0" cy="0"/>
        </a:xfrm>
      </p:grpSpPr>
      <p:sp>
        <p:nvSpPr>
          <p:cNvPr id="305" name="Google Shape;305;p17"/>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Para la </a:t>
            </a:r>
            <a:r>
              <a:rPr lang="es" sz="3000"/>
              <a:t>creación</a:t>
            </a:r>
            <a:r>
              <a:rPr lang="es" sz="3000"/>
              <a:t> de páginas web</a:t>
            </a:r>
            <a:endParaRPr sz="3000"/>
          </a:p>
        </p:txBody>
      </p:sp>
      <p:pic>
        <p:nvPicPr>
          <p:cNvPr descr="Imagen relacionada" id="306" name="Google Shape;306;p17"/>
          <p:cNvPicPr preferRelativeResize="0"/>
          <p:nvPr/>
        </p:nvPicPr>
        <p:blipFill>
          <a:blip r:embed="rId3">
            <a:alphaModFix/>
          </a:blip>
          <a:stretch>
            <a:fillRect/>
          </a:stretch>
        </p:blipFill>
        <p:spPr>
          <a:xfrm>
            <a:off x="6676200" y="225675"/>
            <a:ext cx="1814801" cy="1814799"/>
          </a:xfrm>
          <a:prstGeom prst="rect">
            <a:avLst/>
          </a:prstGeom>
          <a:noFill/>
          <a:ln>
            <a:noFill/>
          </a:ln>
        </p:spPr>
      </p:pic>
      <p:pic>
        <p:nvPicPr>
          <p:cNvPr descr="Resultado de imagen de less" id="307" name="Google Shape;307;p17"/>
          <p:cNvPicPr preferRelativeResize="0"/>
          <p:nvPr/>
        </p:nvPicPr>
        <p:blipFill>
          <a:blip r:embed="rId4">
            <a:alphaModFix/>
          </a:blip>
          <a:stretch>
            <a:fillRect/>
          </a:stretch>
        </p:blipFill>
        <p:spPr>
          <a:xfrm>
            <a:off x="6379375" y="2356000"/>
            <a:ext cx="2577650" cy="1142375"/>
          </a:xfrm>
          <a:prstGeom prst="rect">
            <a:avLst/>
          </a:prstGeom>
          <a:noFill/>
          <a:ln>
            <a:noFill/>
          </a:ln>
        </p:spPr>
      </p:pic>
      <p:pic>
        <p:nvPicPr>
          <p:cNvPr descr="Resultado de imagen de html5" id="308" name="Google Shape;308;p17"/>
          <p:cNvPicPr preferRelativeResize="0"/>
          <p:nvPr/>
        </p:nvPicPr>
        <p:blipFill>
          <a:blip r:embed="rId5">
            <a:alphaModFix/>
          </a:blip>
          <a:stretch>
            <a:fillRect/>
          </a:stretch>
        </p:blipFill>
        <p:spPr>
          <a:xfrm>
            <a:off x="94350" y="225675"/>
            <a:ext cx="3175000" cy="3175000"/>
          </a:xfrm>
          <a:prstGeom prst="rect">
            <a:avLst/>
          </a:prstGeom>
          <a:noFill/>
          <a:ln>
            <a:noFill/>
          </a:ln>
        </p:spPr>
      </p:pic>
      <p:sp>
        <p:nvSpPr>
          <p:cNvPr id="309" name="Google Shape;309;p17"/>
          <p:cNvSpPr/>
          <p:nvPr/>
        </p:nvSpPr>
        <p:spPr>
          <a:xfrm>
            <a:off x="3872275" y="1058100"/>
            <a:ext cx="1633800" cy="1881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n relacionada" id="310" name="Google Shape;310;p17"/>
          <p:cNvPicPr preferRelativeResize="0"/>
          <p:nvPr/>
        </p:nvPicPr>
        <p:blipFill>
          <a:blip r:embed="rId6">
            <a:alphaModFix/>
          </a:blip>
          <a:stretch>
            <a:fillRect/>
          </a:stretch>
        </p:blipFill>
        <p:spPr>
          <a:xfrm>
            <a:off x="3112425" y="225675"/>
            <a:ext cx="3175000" cy="3175000"/>
          </a:xfrm>
          <a:prstGeom prst="rect">
            <a:avLst/>
          </a:prstGeom>
          <a:noFill/>
          <a:ln>
            <a:noFill/>
          </a:ln>
          <a:effectLst>
            <a:outerShdw blurRad="57150" rotWithShape="0" algn="bl" dir="5400000" dist="19050">
              <a:srgbClr val="000000">
                <a:alpha val="50000"/>
              </a:srgbClr>
            </a:outerShdw>
          </a:effectLst>
        </p:spPr>
      </p:pic>
      <p:pic>
        <p:nvPicPr>
          <p:cNvPr descr="Imagen relacionada" id="311" name="Google Shape;311;p17"/>
          <p:cNvPicPr preferRelativeResize="0"/>
          <p:nvPr/>
        </p:nvPicPr>
        <p:blipFill>
          <a:blip r:embed="rId7">
            <a:alphaModFix/>
          </a:blip>
          <a:stretch>
            <a:fillRect/>
          </a:stretch>
        </p:blipFill>
        <p:spPr>
          <a:xfrm>
            <a:off x="1553750" y="2463780"/>
            <a:ext cx="3174999" cy="17879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8"/>
          <p:cNvSpPr txBox="1"/>
          <p:nvPr>
            <p:ph idx="1" type="body"/>
          </p:nvPr>
        </p:nvSpPr>
        <p:spPr>
          <a:xfrm>
            <a:off x="1737575" y="4114175"/>
            <a:ext cx="72108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t>El pilar de lo que he aprendido en la empresa</a:t>
            </a:r>
            <a:endParaRPr sz="2600"/>
          </a:p>
        </p:txBody>
      </p:sp>
      <p:pic>
        <p:nvPicPr>
          <p:cNvPr descr="Resultado de imagen de javascript" id="317" name="Google Shape;317;p18"/>
          <p:cNvPicPr preferRelativeResize="0"/>
          <p:nvPr/>
        </p:nvPicPr>
        <p:blipFill>
          <a:blip r:embed="rId3">
            <a:alphaModFix/>
          </a:blip>
          <a:stretch>
            <a:fillRect/>
          </a:stretch>
        </p:blipFill>
        <p:spPr>
          <a:xfrm>
            <a:off x="2711487" y="162450"/>
            <a:ext cx="3721025" cy="3721025"/>
          </a:xfrm>
          <a:prstGeom prst="rect">
            <a:avLst/>
          </a:prstGeom>
          <a:noFill/>
          <a:ln>
            <a:noFill/>
          </a:ln>
        </p:spPr>
      </p:pic>
      <p:pic>
        <p:nvPicPr>
          <p:cNvPr descr="Resultado de imagen de pilar columna" id="318" name="Google Shape;318;p18"/>
          <p:cNvPicPr preferRelativeResize="0"/>
          <p:nvPr/>
        </p:nvPicPr>
        <p:blipFill>
          <a:blip r:embed="rId4">
            <a:alphaModFix/>
          </a:blip>
          <a:stretch>
            <a:fillRect/>
          </a:stretch>
        </p:blipFill>
        <p:spPr>
          <a:xfrm>
            <a:off x="159855" y="162450"/>
            <a:ext cx="1860496" cy="3721025"/>
          </a:xfrm>
          <a:prstGeom prst="rect">
            <a:avLst/>
          </a:prstGeom>
          <a:noFill/>
          <a:ln>
            <a:noFill/>
          </a:ln>
        </p:spPr>
      </p:pic>
      <p:pic>
        <p:nvPicPr>
          <p:cNvPr descr="Resultado de imagen de pilar columna" id="319" name="Google Shape;319;p18"/>
          <p:cNvPicPr preferRelativeResize="0"/>
          <p:nvPr/>
        </p:nvPicPr>
        <p:blipFill>
          <a:blip r:embed="rId5">
            <a:alphaModFix/>
          </a:blip>
          <a:stretch>
            <a:fillRect/>
          </a:stretch>
        </p:blipFill>
        <p:spPr>
          <a:xfrm>
            <a:off x="7146900" y="162475"/>
            <a:ext cx="1860500" cy="3720975"/>
          </a:xfrm>
          <a:prstGeom prst="rect">
            <a:avLst/>
          </a:prstGeom>
          <a:noFill/>
          <a:ln>
            <a:noFill/>
          </a:ln>
        </p:spPr>
      </p:pic>
      <p:pic>
        <p:nvPicPr>
          <p:cNvPr descr="Resultado de imagen de pluralsight" id="320" name="Google Shape;320;p18"/>
          <p:cNvPicPr preferRelativeResize="0"/>
          <p:nvPr/>
        </p:nvPicPr>
        <p:blipFill>
          <a:blip r:embed="rId6">
            <a:alphaModFix/>
          </a:blip>
          <a:stretch>
            <a:fillRect/>
          </a:stretch>
        </p:blipFill>
        <p:spPr>
          <a:xfrm>
            <a:off x="1847675" y="488975"/>
            <a:ext cx="1142500" cy="1142500"/>
          </a:xfrm>
          <a:prstGeom prst="rect">
            <a:avLst/>
          </a:prstGeom>
          <a:noFill/>
          <a:ln>
            <a:noFill/>
          </a:ln>
        </p:spPr>
      </p:pic>
      <p:pic>
        <p:nvPicPr>
          <p:cNvPr descr="Imagen relacionada" id="321" name="Google Shape;321;p18"/>
          <p:cNvPicPr preferRelativeResize="0"/>
          <p:nvPr/>
        </p:nvPicPr>
        <p:blipFill>
          <a:blip r:embed="rId7">
            <a:alphaModFix/>
          </a:blip>
          <a:stretch>
            <a:fillRect/>
          </a:stretch>
        </p:blipFill>
        <p:spPr>
          <a:xfrm>
            <a:off x="2020362" y="2002875"/>
            <a:ext cx="1278825" cy="1278825"/>
          </a:xfrm>
          <a:prstGeom prst="rect">
            <a:avLst/>
          </a:prstGeom>
          <a:noFill/>
          <a:ln>
            <a:noFill/>
          </a:ln>
        </p:spPr>
      </p:pic>
      <p:pic>
        <p:nvPicPr>
          <p:cNvPr descr="Resultado de imagen de w3schools" id="322" name="Google Shape;322;p18"/>
          <p:cNvPicPr preferRelativeResize="0"/>
          <p:nvPr/>
        </p:nvPicPr>
        <p:blipFill>
          <a:blip r:embed="rId8">
            <a:alphaModFix/>
          </a:blip>
          <a:stretch>
            <a:fillRect/>
          </a:stretch>
        </p:blipFill>
        <p:spPr>
          <a:xfrm>
            <a:off x="5802750" y="536970"/>
            <a:ext cx="1860499" cy="1046517"/>
          </a:xfrm>
          <a:prstGeom prst="rect">
            <a:avLst/>
          </a:prstGeom>
          <a:noFill/>
          <a:ln>
            <a:noFill/>
          </a:ln>
        </p:spPr>
      </p:pic>
      <p:pic>
        <p:nvPicPr>
          <p:cNvPr descr="Resultado de imagen de openwebinars logo" id="323" name="Google Shape;323;p18"/>
          <p:cNvPicPr preferRelativeResize="0"/>
          <p:nvPr/>
        </p:nvPicPr>
        <p:blipFill>
          <a:blip r:embed="rId9">
            <a:alphaModFix/>
          </a:blip>
          <a:stretch>
            <a:fillRect/>
          </a:stretch>
        </p:blipFill>
        <p:spPr>
          <a:xfrm>
            <a:off x="5806998" y="1838275"/>
            <a:ext cx="1852014" cy="114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27" name="Shape 327"/>
        <p:cNvGrpSpPr/>
        <p:nvPr/>
      </p:nvGrpSpPr>
      <p:grpSpPr>
        <a:xfrm>
          <a:off x="0" y="0"/>
          <a:ext cx="0" cy="0"/>
          <a:chOff x="0" y="0"/>
          <a:chExt cx="0" cy="0"/>
        </a:xfrm>
      </p:grpSpPr>
      <p:sp>
        <p:nvSpPr>
          <p:cNvPr id="328" name="Google Shape;328;p19"/>
          <p:cNvSpPr txBox="1"/>
          <p:nvPr>
            <p:ph idx="1" type="body"/>
          </p:nvPr>
        </p:nvSpPr>
        <p:spPr>
          <a:xfrm>
            <a:off x="1303800" y="4138975"/>
            <a:ext cx="71862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rPr>
              <a:t>Otros lenguajes, pero menos contenido</a:t>
            </a:r>
            <a:endParaRPr sz="3000">
              <a:solidFill>
                <a:srgbClr val="FFFFFF"/>
              </a:solidFill>
            </a:endParaRPr>
          </a:p>
        </p:txBody>
      </p:sp>
      <p:pic>
        <p:nvPicPr>
          <p:cNvPr descr="Imagen relacionada" id="329" name="Google Shape;329;p19"/>
          <p:cNvPicPr preferRelativeResize="0"/>
          <p:nvPr/>
        </p:nvPicPr>
        <p:blipFill>
          <a:blip r:embed="rId3">
            <a:alphaModFix/>
          </a:blip>
          <a:stretch>
            <a:fillRect/>
          </a:stretch>
        </p:blipFill>
        <p:spPr>
          <a:xfrm>
            <a:off x="2631875" y="-448375"/>
            <a:ext cx="3252725" cy="3252725"/>
          </a:xfrm>
          <a:prstGeom prst="rect">
            <a:avLst/>
          </a:prstGeom>
          <a:noFill/>
          <a:ln>
            <a:noFill/>
          </a:ln>
        </p:spPr>
      </p:pic>
      <p:pic>
        <p:nvPicPr>
          <p:cNvPr descr="Imagen relacionada" id="330" name="Google Shape;330;p19"/>
          <p:cNvPicPr preferRelativeResize="0"/>
          <p:nvPr/>
        </p:nvPicPr>
        <p:blipFill>
          <a:blip r:embed="rId4">
            <a:alphaModFix/>
          </a:blip>
          <a:stretch>
            <a:fillRect/>
          </a:stretch>
        </p:blipFill>
        <p:spPr>
          <a:xfrm>
            <a:off x="-166625" y="505887"/>
            <a:ext cx="2617726" cy="2617726"/>
          </a:xfrm>
          <a:prstGeom prst="rect">
            <a:avLst/>
          </a:prstGeom>
          <a:noFill/>
          <a:ln>
            <a:noFill/>
          </a:ln>
        </p:spPr>
      </p:pic>
      <p:pic>
        <p:nvPicPr>
          <p:cNvPr descr="Resultado de imagen de node" id="331" name="Google Shape;331;p19"/>
          <p:cNvPicPr preferRelativeResize="0"/>
          <p:nvPr/>
        </p:nvPicPr>
        <p:blipFill>
          <a:blip r:embed="rId5">
            <a:alphaModFix/>
          </a:blip>
          <a:stretch>
            <a:fillRect/>
          </a:stretch>
        </p:blipFill>
        <p:spPr>
          <a:xfrm>
            <a:off x="2422000" y="1833325"/>
            <a:ext cx="4300000" cy="2150000"/>
          </a:xfrm>
          <a:prstGeom prst="rect">
            <a:avLst/>
          </a:prstGeom>
          <a:noFill/>
          <a:ln>
            <a:noFill/>
          </a:ln>
        </p:spPr>
      </p:pic>
      <p:pic>
        <p:nvPicPr>
          <p:cNvPr descr="Resultado de imagen de json" id="332" name="Google Shape;332;p19"/>
          <p:cNvPicPr preferRelativeResize="0"/>
          <p:nvPr/>
        </p:nvPicPr>
        <p:blipFill>
          <a:blip r:embed="rId6">
            <a:alphaModFix/>
          </a:blip>
          <a:stretch>
            <a:fillRect/>
          </a:stretch>
        </p:blipFill>
        <p:spPr>
          <a:xfrm>
            <a:off x="6804125" y="679212"/>
            <a:ext cx="2271100" cy="227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0"/>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338" name="Google Shape;338;p20"/>
          <p:cNvPicPr preferRelativeResize="0"/>
          <p:nvPr/>
        </p:nvPicPr>
        <p:blipFill>
          <a:blip r:embed="rId3">
            <a:alphaModFix/>
          </a:blip>
          <a:stretch>
            <a:fillRect/>
          </a:stretch>
        </p:blipFill>
        <p:spPr>
          <a:xfrm>
            <a:off x="979763" y="201975"/>
            <a:ext cx="7184477" cy="3834176"/>
          </a:xfrm>
          <a:prstGeom prst="rect">
            <a:avLst/>
          </a:prstGeom>
          <a:noFill/>
          <a:ln>
            <a:noFill/>
          </a:ln>
        </p:spPr>
      </p:pic>
      <p:sp>
        <p:nvSpPr>
          <p:cNvPr id="339" name="Google Shape;339;p20"/>
          <p:cNvSpPr txBox="1"/>
          <p:nvPr>
            <p:ph type="title"/>
          </p:nvPr>
        </p:nvSpPr>
        <p:spPr>
          <a:xfrm>
            <a:off x="79200" y="4036150"/>
            <a:ext cx="8985600" cy="85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Agenda contactos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43" name="Shape 343"/>
        <p:cNvGrpSpPr/>
        <p:nvPr/>
      </p:nvGrpSpPr>
      <p:grpSpPr>
        <a:xfrm>
          <a:off x="0" y="0"/>
          <a:ext cx="0" cy="0"/>
          <a:chOff x="0" y="0"/>
          <a:chExt cx="0" cy="0"/>
        </a:xfrm>
      </p:grpSpPr>
      <p:pic>
        <p:nvPicPr>
          <p:cNvPr descr="Resultado de imagen de becario imagen" id="344" name="Google Shape;344;p21"/>
          <p:cNvPicPr preferRelativeResize="0"/>
          <p:nvPr/>
        </p:nvPicPr>
        <p:blipFill>
          <a:blip r:embed="rId3">
            <a:alphaModFix/>
          </a:blip>
          <a:stretch>
            <a:fillRect/>
          </a:stretch>
        </p:blipFill>
        <p:spPr>
          <a:xfrm>
            <a:off x="5178887" y="2913125"/>
            <a:ext cx="3965124" cy="2230375"/>
          </a:xfrm>
          <a:prstGeom prst="rect">
            <a:avLst/>
          </a:prstGeom>
          <a:noFill/>
          <a:ln>
            <a:noFill/>
          </a:ln>
        </p:spPr>
      </p:pic>
      <p:pic>
        <p:nvPicPr>
          <p:cNvPr descr="Resultado de imagen de curriculums vitae logo" id="345" name="Google Shape;345;p21"/>
          <p:cNvPicPr preferRelativeResize="0"/>
          <p:nvPr/>
        </p:nvPicPr>
        <p:blipFill>
          <a:blip r:embed="rId4">
            <a:alphaModFix/>
          </a:blip>
          <a:stretch>
            <a:fillRect/>
          </a:stretch>
        </p:blipFill>
        <p:spPr>
          <a:xfrm>
            <a:off x="6765225" y="389850"/>
            <a:ext cx="2099700" cy="2099700"/>
          </a:xfrm>
          <a:prstGeom prst="rect">
            <a:avLst/>
          </a:prstGeom>
          <a:noFill/>
          <a:ln>
            <a:noFill/>
          </a:ln>
        </p:spPr>
      </p:pic>
      <p:sp>
        <p:nvSpPr>
          <p:cNvPr id="346" name="Google Shape;346;p21"/>
          <p:cNvSpPr txBox="1"/>
          <p:nvPr>
            <p:ph type="title"/>
          </p:nvPr>
        </p:nvSpPr>
        <p:spPr>
          <a:xfrm>
            <a:off x="3131100" y="125600"/>
            <a:ext cx="3006000" cy="120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6000"/>
              <a:t>Becario</a:t>
            </a:r>
            <a:endParaRPr sz="6000"/>
          </a:p>
        </p:txBody>
      </p:sp>
      <p:pic>
        <p:nvPicPr>
          <p:cNvPr descr="Resultado de imagen de traductor" id="347" name="Google Shape;347;p21"/>
          <p:cNvPicPr preferRelativeResize="0"/>
          <p:nvPr/>
        </p:nvPicPr>
        <p:blipFill>
          <a:blip r:embed="rId5">
            <a:alphaModFix/>
          </a:blip>
          <a:stretch>
            <a:fillRect/>
          </a:stretch>
        </p:blipFill>
        <p:spPr>
          <a:xfrm>
            <a:off x="557675" y="543325"/>
            <a:ext cx="1792750" cy="1792750"/>
          </a:xfrm>
          <a:prstGeom prst="rect">
            <a:avLst/>
          </a:prstGeom>
          <a:noFill/>
          <a:ln>
            <a:noFill/>
          </a:ln>
        </p:spPr>
      </p:pic>
      <p:pic>
        <p:nvPicPr>
          <p:cNvPr descr="Imagen relacionada" id="348" name="Google Shape;348;p21"/>
          <p:cNvPicPr preferRelativeResize="0"/>
          <p:nvPr/>
        </p:nvPicPr>
        <p:blipFill>
          <a:blip r:embed="rId6">
            <a:alphaModFix/>
          </a:blip>
          <a:stretch>
            <a:fillRect/>
          </a:stretch>
        </p:blipFill>
        <p:spPr>
          <a:xfrm>
            <a:off x="2680387" y="1436100"/>
            <a:ext cx="3754875" cy="1755000"/>
          </a:xfrm>
          <a:prstGeom prst="rect">
            <a:avLst/>
          </a:prstGeom>
          <a:noFill/>
          <a:ln>
            <a:noFill/>
          </a:ln>
        </p:spPr>
      </p:pic>
      <p:cxnSp>
        <p:nvCxnSpPr>
          <p:cNvPr id="349" name="Google Shape;349;p21"/>
          <p:cNvCxnSpPr/>
          <p:nvPr/>
        </p:nvCxnSpPr>
        <p:spPr>
          <a:xfrm flipH="1" rot="10800000">
            <a:off x="2893650" y="1436100"/>
            <a:ext cx="3480900" cy="7200"/>
          </a:xfrm>
          <a:prstGeom prst="straightConnector1">
            <a:avLst/>
          </a:prstGeom>
          <a:noFill/>
          <a:ln cap="flat" cmpd="sng" w="9525">
            <a:solidFill>
              <a:schemeClr val="dk2"/>
            </a:solidFill>
            <a:prstDash val="solid"/>
            <a:round/>
            <a:headEnd len="med" w="med" type="none"/>
            <a:tailEnd len="med" w="med" type="none"/>
          </a:ln>
        </p:spPr>
      </p:cxnSp>
      <p:pic>
        <p:nvPicPr>
          <p:cNvPr descr="Resultado de imagen de htc vive" id="350" name="Google Shape;350;p21"/>
          <p:cNvPicPr preferRelativeResize="0"/>
          <p:nvPr/>
        </p:nvPicPr>
        <p:blipFill>
          <a:blip r:embed="rId7">
            <a:alphaModFix/>
          </a:blip>
          <a:stretch>
            <a:fillRect/>
          </a:stretch>
        </p:blipFill>
        <p:spPr>
          <a:xfrm>
            <a:off x="677961" y="2877750"/>
            <a:ext cx="2748975" cy="206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2"/>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356" name="Google Shape;356;p22"/>
          <p:cNvPicPr preferRelativeResize="0"/>
          <p:nvPr/>
        </p:nvPicPr>
        <p:blipFill>
          <a:blip r:embed="rId3">
            <a:alphaModFix/>
          </a:blip>
          <a:stretch>
            <a:fillRect/>
          </a:stretch>
        </p:blipFill>
        <p:spPr>
          <a:xfrm>
            <a:off x="979763" y="131300"/>
            <a:ext cx="7184477" cy="3834176"/>
          </a:xfrm>
          <a:prstGeom prst="rect">
            <a:avLst/>
          </a:prstGeom>
          <a:noFill/>
          <a:ln>
            <a:noFill/>
          </a:ln>
        </p:spPr>
      </p:pic>
      <p:sp>
        <p:nvSpPr>
          <p:cNvPr id="357" name="Google Shape;357;p22"/>
          <p:cNvSpPr txBox="1"/>
          <p:nvPr>
            <p:ph type="title"/>
          </p:nvPr>
        </p:nvSpPr>
        <p:spPr>
          <a:xfrm>
            <a:off x="1450600" y="4028050"/>
            <a:ext cx="6366900" cy="92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LOGIN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3"/>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363" name="Google Shape;363;p23"/>
          <p:cNvPicPr preferRelativeResize="0"/>
          <p:nvPr/>
        </p:nvPicPr>
        <p:blipFill>
          <a:blip r:embed="rId3">
            <a:alphaModFix/>
          </a:blip>
          <a:stretch>
            <a:fillRect/>
          </a:stretch>
        </p:blipFill>
        <p:spPr>
          <a:xfrm>
            <a:off x="979763" y="226775"/>
            <a:ext cx="7184477" cy="3834176"/>
          </a:xfrm>
          <a:prstGeom prst="rect">
            <a:avLst/>
          </a:prstGeom>
          <a:noFill/>
          <a:ln>
            <a:noFill/>
          </a:ln>
        </p:spPr>
      </p:pic>
      <p:sp>
        <p:nvSpPr>
          <p:cNvPr id="364" name="Google Shape;364;p23"/>
          <p:cNvSpPr txBox="1"/>
          <p:nvPr>
            <p:ph type="title"/>
          </p:nvPr>
        </p:nvSpPr>
        <p:spPr>
          <a:xfrm>
            <a:off x="1232100" y="4152000"/>
            <a:ext cx="6679800" cy="9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Página</a:t>
            </a:r>
            <a:r>
              <a:rPr lang="es"/>
              <a:t> Notas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