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4" r:id="rId5"/>
    <p:sldId id="265" r:id="rId6"/>
    <p:sldId id="263" r:id="rId7"/>
    <p:sldId id="258" r:id="rId8"/>
    <p:sldId id="259" r:id="rId9"/>
    <p:sldId id="260"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AB689-1884-4A92-9FDE-E9B4EB7367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129648-FFD8-42C0-845E-3D2F7897A7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C1D46C-099F-45C2-94FA-B92C318C6F67}"/>
              </a:ext>
            </a:extLst>
          </p:cNvPr>
          <p:cNvSpPr>
            <a:spLocks noGrp="1"/>
          </p:cNvSpPr>
          <p:nvPr>
            <p:ph type="dt" sz="half" idx="10"/>
          </p:nvPr>
        </p:nvSpPr>
        <p:spPr/>
        <p:txBody>
          <a:bodyPr/>
          <a:lstStyle/>
          <a:p>
            <a:fld id="{7C21651E-CBE1-43E5-8163-E9210A759313}" type="datetimeFigureOut">
              <a:rPr lang="en-US" smtClean="0"/>
              <a:t>10/27/2019</a:t>
            </a:fld>
            <a:endParaRPr lang="en-US"/>
          </a:p>
        </p:txBody>
      </p:sp>
      <p:sp>
        <p:nvSpPr>
          <p:cNvPr id="5" name="Footer Placeholder 4">
            <a:extLst>
              <a:ext uri="{FF2B5EF4-FFF2-40B4-BE49-F238E27FC236}">
                <a16:creationId xmlns:a16="http://schemas.microsoft.com/office/drawing/2014/main" id="{80293DF3-EE0A-4D4E-8743-FB4FD6534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E20239-82B0-4F58-ADD4-2B8842758C5A}"/>
              </a:ext>
            </a:extLst>
          </p:cNvPr>
          <p:cNvSpPr>
            <a:spLocks noGrp="1"/>
          </p:cNvSpPr>
          <p:nvPr>
            <p:ph type="sldNum" sz="quarter" idx="12"/>
          </p:nvPr>
        </p:nvSpPr>
        <p:spPr/>
        <p:txBody>
          <a:bodyPr/>
          <a:lstStyle/>
          <a:p>
            <a:fld id="{668410A1-38FC-4124-AB8B-55D6431B25BF}" type="slidenum">
              <a:rPr lang="en-US" smtClean="0"/>
              <a:t>‹#›</a:t>
            </a:fld>
            <a:endParaRPr lang="en-US"/>
          </a:p>
        </p:txBody>
      </p:sp>
    </p:spTree>
    <p:extLst>
      <p:ext uri="{BB962C8B-B14F-4D97-AF65-F5344CB8AC3E}">
        <p14:creationId xmlns:p14="http://schemas.microsoft.com/office/powerpoint/2010/main" val="1203129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231EA-4541-4A4F-ABA4-B2835FC391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00FEB3-FCCB-48A5-AF70-30EA242F66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85D2A3-7891-4CA4-9281-A10124465B8E}"/>
              </a:ext>
            </a:extLst>
          </p:cNvPr>
          <p:cNvSpPr>
            <a:spLocks noGrp="1"/>
          </p:cNvSpPr>
          <p:nvPr>
            <p:ph type="dt" sz="half" idx="10"/>
          </p:nvPr>
        </p:nvSpPr>
        <p:spPr/>
        <p:txBody>
          <a:bodyPr/>
          <a:lstStyle/>
          <a:p>
            <a:fld id="{7C21651E-CBE1-43E5-8163-E9210A759313}" type="datetimeFigureOut">
              <a:rPr lang="en-US" smtClean="0"/>
              <a:t>10/27/2019</a:t>
            </a:fld>
            <a:endParaRPr lang="en-US"/>
          </a:p>
        </p:txBody>
      </p:sp>
      <p:sp>
        <p:nvSpPr>
          <p:cNvPr id="5" name="Footer Placeholder 4">
            <a:extLst>
              <a:ext uri="{FF2B5EF4-FFF2-40B4-BE49-F238E27FC236}">
                <a16:creationId xmlns:a16="http://schemas.microsoft.com/office/drawing/2014/main" id="{F356A841-4B56-4823-8E85-9FF132C2FA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369874-0991-4F9D-87ED-4EEC3FF68E91}"/>
              </a:ext>
            </a:extLst>
          </p:cNvPr>
          <p:cNvSpPr>
            <a:spLocks noGrp="1"/>
          </p:cNvSpPr>
          <p:nvPr>
            <p:ph type="sldNum" sz="quarter" idx="12"/>
          </p:nvPr>
        </p:nvSpPr>
        <p:spPr/>
        <p:txBody>
          <a:bodyPr/>
          <a:lstStyle/>
          <a:p>
            <a:fld id="{668410A1-38FC-4124-AB8B-55D6431B25BF}" type="slidenum">
              <a:rPr lang="en-US" smtClean="0"/>
              <a:t>‹#›</a:t>
            </a:fld>
            <a:endParaRPr lang="en-US"/>
          </a:p>
        </p:txBody>
      </p:sp>
    </p:spTree>
    <p:extLst>
      <p:ext uri="{BB962C8B-B14F-4D97-AF65-F5344CB8AC3E}">
        <p14:creationId xmlns:p14="http://schemas.microsoft.com/office/powerpoint/2010/main" val="3876350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D8FF37-2104-48BB-868F-5121744B21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0FF0E8-10A7-4125-8EBC-0260D74060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CBE9A6-182C-4AFC-B2F8-C303CE4E83C8}"/>
              </a:ext>
            </a:extLst>
          </p:cNvPr>
          <p:cNvSpPr>
            <a:spLocks noGrp="1"/>
          </p:cNvSpPr>
          <p:nvPr>
            <p:ph type="dt" sz="half" idx="10"/>
          </p:nvPr>
        </p:nvSpPr>
        <p:spPr/>
        <p:txBody>
          <a:bodyPr/>
          <a:lstStyle/>
          <a:p>
            <a:fld id="{7C21651E-CBE1-43E5-8163-E9210A759313}" type="datetimeFigureOut">
              <a:rPr lang="en-US" smtClean="0"/>
              <a:t>10/27/2019</a:t>
            </a:fld>
            <a:endParaRPr lang="en-US"/>
          </a:p>
        </p:txBody>
      </p:sp>
      <p:sp>
        <p:nvSpPr>
          <p:cNvPr id="5" name="Footer Placeholder 4">
            <a:extLst>
              <a:ext uri="{FF2B5EF4-FFF2-40B4-BE49-F238E27FC236}">
                <a16:creationId xmlns:a16="http://schemas.microsoft.com/office/drawing/2014/main" id="{B23A3E64-FC84-4269-A1A2-0E3B3F6DBA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C5D353-64B2-438F-9C89-B81DF0E422B6}"/>
              </a:ext>
            </a:extLst>
          </p:cNvPr>
          <p:cNvSpPr>
            <a:spLocks noGrp="1"/>
          </p:cNvSpPr>
          <p:nvPr>
            <p:ph type="sldNum" sz="quarter" idx="12"/>
          </p:nvPr>
        </p:nvSpPr>
        <p:spPr/>
        <p:txBody>
          <a:bodyPr/>
          <a:lstStyle/>
          <a:p>
            <a:fld id="{668410A1-38FC-4124-AB8B-55D6431B25BF}" type="slidenum">
              <a:rPr lang="en-US" smtClean="0"/>
              <a:t>‹#›</a:t>
            </a:fld>
            <a:endParaRPr lang="en-US"/>
          </a:p>
        </p:txBody>
      </p:sp>
    </p:spTree>
    <p:extLst>
      <p:ext uri="{BB962C8B-B14F-4D97-AF65-F5344CB8AC3E}">
        <p14:creationId xmlns:p14="http://schemas.microsoft.com/office/powerpoint/2010/main" val="2193807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E3089-C141-497D-B071-EB5ABD5528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DD2013-9C37-4A10-92EA-8A9ED3805D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2D72C8-92DD-4092-A369-DF4706839083}"/>
              </a:ext>
            </a:extLst>
          </p:cNvPr>
          <p:cNvSpPr>
            <a:spLocks noGrp="1"/>
          </p:cNvSpPr>
          <p:nvPr>
            <p:ph type="dt" sz="half" idx="10"/>
          </p:nvPr>
        </p:nvSpPr>
        <p:spPr/>
        <p:txBody>
          <a:bodyPr/>
          <a:lstStyle/>
          <a:p>
            <a:fld id="{7C21651E-CBE1-43E5-8163-E9210A759313}" type="datetimeFigureOut">
              <a:rPr lang="en-US" smtClean="0"/>
              <a:t>10/27/2019</a:t>
            </a:fld>
            <a:endParaRPr lang="en-US"/>
          </a:p>
        </p:txBody>
      </p:sp>
      <p:sp>
        <p:nvSpPr>
          <p:cNvPr id="5" name="Footer Placeholder 4">
            <a:extLst>
              <a:ext uri="{FF2B5EF4-FFF2-40B4-BE49-F238E27FC236}">
                <a16:creationId xmlns:a16="http://schemas.microsoft.com/office/drawing/2014/main" id="{AC1D2F0A-4BDD-4816-8E72-517895C98F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9E6B4-F2A1-49BF-9400-F582BB004E6D}"/>
              </a:ext>
            </a:extLst>
          </p:cNvPr>
          <p:cNvSpPr>
            <a:spLocks noGrp="1"/>
          </p:cNvSpPr>
          <p:nvPr>
            <p:ph type="sldNum" sz="quarter" idx="12"/>
          </p:nvPr>
        </p:nvSpPr>
        <p:spPr/>
        <p:txBody>
          <a:bodyPr/>
          <a:lstStyle/>
          <a:p>
            <a:fld id="{668410A1-38FC-4124-AB8B-55D6431B25BF}" type="slidenum">
              <a:rPr lang="en-US" smtClean="0"/>
              <a:t>‹#›</a:t>
            </a:fld>
            <a:endParaRPr lang="en-US"/>
          </a:p>
        </p:txBody>
      </p:sp>
    </p:spTree>
    <p:extLst>
      <p:ext uri="{BB962C8B-B14F-4D97-AF65-F5344CB8AC3E}">
        <p14:creationId xmlns:p14="http://schemas.microsoft.com/office/powerpoint/2010/main" val="2920135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E91B1-4911-4F63-B960-6F10379C78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2C42E9-8FE8-4607-B94C-BF8C04662D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FD034A-42E3-4B66-8F86-AC3641150356}"/>
              </a:ext>
            </a:extLst>
          </p:cNvPr>
          <p:cNvSpPr>
            <a:spLocks noGrp="1"/>
          </p:cNvSpPr>
          <p:nvPr>
            <p:ph type="dt" sz="half" idx="10"/>
          </p:nvPr>
        </p:nvSpPr>
        <p:spPr/>
        <p:txBody>
          <a:bodyPr/>
          <a:lstStyle/>
          <a:p>
            <a:fld id="{7C21651E-CBE1-43E5-8163-E9210A759313}" type="datetimeFigureOut">
              <a:rPr lang="en-US" smtClean="0"/>
              <a:t>10/27/2019</a:t>
            </a:fld>
            <a:endParaRPr lang="en-US"/>
          </a:p>
        </p:txBody>
      </p:sp>
      <p:sp>
        <p:nvSpPr>
          <p:cNvPr id="5" name="Footer Placeholder 4">
            <a:extLst>
              <a:ext uri="{FF2B5EF4-FFF2-40B4-BE49-F238E27FC236}">
                <a16:creationId xmlns:a16="http://schemas.microsoft.com/office/drawing/2014/main" id="{2462A22F-0FA5-4A28-AD53-DB2883CF94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64058C-A568-4AE2-A68D-44B2D300BF83}"/>
              </a:ext>
            </a:extLst>
          </p:cNvPr>
          <p:cNvSpPr>
            <a:spLocks noGrp="1"/>
          </p:cNvSpPr>
          <p:nvPr>
            <p:ph type="sldNum" sz="quarter" idx="12"/>
          </p:nvPr>
        </p:nvSpPr>
        <p:spPr/>
        <p:txBody>
          <a:bodyPr/>
          <a:lstStyle/>
          <a:p>
            <a:fld id="{668410A1-38FC-4124-AB8B-55D6431B25BF}" type="slidenum">
              <a:rPr lang="en-US" smtClean="0"/>
              <a:t>‹#›</a:t>
            </a:fld>
            <a:endParaRPr lang="en-US"/>
          </a:p>
        </p:txBody>
      </p:sp>
    </p:spTree>
    <p:extLst>
      <p:ext uri="{BB962C8B-B14F-4D97-AF65-F5344CB8AC3E}">
        <p14:creationId xmlns:p14="http://schemas.microsoft.com/office/powerpoint/2010/main" val="356152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8C51F-9FC1-432A-AD18-95E33CF993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CE4934-0297-4AA6-B6C4-B44F044589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B01ED7-D332-43AB-813E-DFC658984F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3B344A-03D7-4E31-AB10-52C2D30F6FA3}"/>
              </a:ext>
            </a:extLst>
          </p:cNvPr>
          <p:cNvSpPr>
            <a:spLocks noGrp="1"/>
          </p:cNvSpPr>
          <p:nvPr>
            <p:ph type="dt" sz="half" idx="10"/>
          </p:nvPr>
        </p:nvSpPr>
        <p:spPr/>
        <p:txBody>
          <a:bodyPr/>
          <a:lstStyle/>
          <a:p>
            <a:fld id="{7C21651E-CBE1-43E5-8163-E9210A759313}" type="datetimeFigureOut">
              <a:rPr lang="en-US" smtClean="0"/>
              <a:t>10/27/2019</a:t>
            </a:fld>
            <a:endParaRPr lang="en-US"/>
          </a:p>
        </p:txBody>
      </p:sp>
      <p:sp>
        <p:nvSpPr>
          <p:cNvPr id="6" name="Footer Placeholder 5">
            <a:extLst>
              <a:ext uri="{FF2B5EF4-FFF2-40B4-BE49-F238E27FC236}">
                <a16:creationId xmlns:a16="http://schemas.microsoft.com/office/drawing/2014/main" id="{455C8C92-A8C0-420F-9382-81FD786E57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A7948D-FF13-4AA5-80BD-1A496AC1AB21}"/>
              </a:ext>
            </a:extLst>
          </p:cNvPr>
          <p:cNvSpPr>
            <a:spLocks noGrp="1"/>
          </p:cNvSpPr>
          <p:nvPr>
            <p:ph type="sldNum" sz="quarter" idx="12"/>
          </p:nvPr>
        </p:nvSpPr>
        <p:spPr/>
        <p:txBody>
          <a:bodyPr/>
          <a:lstStyle/>
          <a:p>
            <a:fld id="{668410A1-38FC-4124-AB8B-55D6431B25BF}" type="slidenum">
              <a:rPr lang="en-US" smtClean="0"/>
              <a:t>‹#›</a:t>
            </a:fld>
            <a:endParaRPr lang="en-US"/>
          </a:p>
        </p:txBody>
      </p:sp>
    </p:spTree>
    <p:extLst>
      <p:ext uri="{BB962C8B-B14F-4D97-AF65-F5344CB8AC3E}">
        <p14:creationId xmlns:p14="http://schemas.microsoft.com/office/powerpoint/2010/main" val="343796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25CA6-647B-4A0C-A13E-CC28CE29E9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D43028-3C0F-4DE2-A933-7CCEAAE595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83F218-D9B3-4A0E-A75C-7591855FA7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8D7D86-6FC8-4AC5-9C83-E287F2B8EF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B8AA72-CC98-46D7-929E-FC162C0A0D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C6C6E9-22C2-434A-AC09-8F921A68CB04}"/>
              </a:ext>
            </a:extLst>
          </p:cNvPr>
          <p:cNvSpPr>
            <a:spLocks noGrp="1"/>
          </p:cNvSpPr>
          <p:nvPr>
            <p:ph type="dt" sz="half" idx="10"/>
          </p:nvPr>
        </p:nvSpPr>
        <p:spPr/>
        <p:txBody>
          <a:bodyPr/>
          <a:lstStyle/>
          <a:p>
            <a:fld id="{7C21651E-CBE1-43E5-8163-E9210A759313}" type="datetimeFigureOut">
              <a:rPr lang="en-US" smtClean="0"/>
              <a:t>10/27/2019</a:t>
            </a:fld>
            <a:endParaRPr lang="en-US"/>
          </a:p>
        </p:txBody>
      </p:sp>
      <p:sp>
        <p:nvSpPr>
          <p:cNvPr id="8" name="Footer Placeholder 7">
            <a:extLst>
              <a:ext uri="{FF2B5EF4-FFF2-40B4-BE49-F238E27FC236}">
                <a16:creationId xmlns:a16="http://schemas.microsoft.com/office/drawing/2014/main" id="{361E3023-8279-46DB-B18A-EF322D03B1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0CF596-740C-48C8-9E21-C342B65CEE31}"/>
              </a:ext>
            </a:extLst>
          </p:cNvPr>
          <p:cNvSpPr>
            <a:spLocks noGrp="1"/>
          </p:cNvSpPr>
          <p:nvPr>
            <p:ph type="sldNum" sz="quarter" idx="12"/>
          </p:nvPr>
        </p:nvSpPr>
        <p:spPr/>
        <p:txBody>
          <a:bodyPr/>
          <a:lstStyle/>
          <a:p>
            <a:fld id="{668410A1-38FC-4124-AB8B-55D6431B25BF}" type="slidenum">
              <a:rPr lang="en-US" smtClean="0"/>
              <a:t>‹#›</a:t>
            </a:fld>
            <a:endParaRPr lang="en-US"/>
          </a:p>
        </p:txBody>
      </p:sp>
    </p:spTree>
    <p:extLst>
      <p:ext uri="{BB962C8B-B14F-4D97-AF65-F5344CB8AC3E}">
        <p14:creationId xmlns:p14="http://schemas.microsoft.com/office/powerpoint/2010/main" val="3156747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B755C-08DE-4F3C-8EDC-528D3A5FE2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ECDF2D-B7A9-497B-BF7F-61B038BC98BD}"/>
              </a:ext>
            </a:extLst>
          </p:cNvPr>
          <p:cNvSpPr>
            <a:spLocks noGrp="1"/>
          </p:cNvSpPr>
          <p:nvPr>
            <p:ph type="dt" sz="half" idx="10"/>
          </p:nvPr>
        </p:nvSpPr>
        <p:spPr/>
        <p:txBody>
          <a:bodyPr/>
          <a:lstStyle/>
          <a:p>
            <a:fld id="{7C21651E-CBE1-43E5-8163-E9210A759313}" type="datetimeFigureOut">
              <a:rPr lang="en-US" smtClean="0"/>
              <a:t>10/27/2019</a:t>
            </a:fld>
            <a:endParaRPr lang="en-US"/>
          </a:p>
        </p:txBody>
      </p:sp>
      <p:sp>
        <p:nvSpPr>
          <p:cNvPr id="4" name="Footer Placeholder 3">
            <a:extLst>
              <a:ext uri="{FF2B5EF4-FFF2-40B4-BE49-F238E27FC236}">
                <a16:creationId xmlns:a16="http://schemas.microsoft.com/office/drawing/2014/main" id="{492A5E88-2EFA-4DCB-9E79-E2532B3FF7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13BEFF-85DE-4C55-B3C0-348A63F39499}"/>
              </a:ext>
            </a:extLst>
          </p:cNvPr>
          <p:cNvSpPr>
            <a:spLocks noGrp="1"/>
          </p:cNvSpPr>
          <p:nvPr>
            <p:ph type="sldNum" sz="quarter" idx="12"/>
          </p:nvPr>
        </p:nvSpPr>
        <p:spPr/>
        <p:txBody>
          <a:bodyPr/>
          <a:lstStyle/>
          <a:p>
            <a:fld id="{668410A1-38FC-4124-AB8B-55D6431B25BF}" type="slidenum">
              <a:rPr lang="en-US" smtClean="0"/>
              <a:t>‹#›</a:t>
            </a:fld>
            <a:endParaRPr lang="en-US"/>
          </a:p>
        </p:txBody>
      </p:sp>
    </p:spTree>
    <p:extLst>
      <p:ext uri="{BB962C8B-B14F-4D97-AF65-F5344CB8AC3E}">
        <p14:creationId xmlns:p14="http://schemas.microsoft.com/office/powerpoint/2010/main" val="4165446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F981F9-44C2-424B-885E-22D27DEB303A}"/>
              </a:ext>
            </a:extLst>
          </p:cNvPr>
          <p:cNvSpPr>
            <a:spLocks noGrp="1"/>
          </p:cNvSpPr>
          <p:nvPr>
            <p:ph type="dt" sz="half" idx="10"/>
          </p:nvPr>
        </p:nvSpPr>
        <p:spPr/>
        <p:txBody>
          <a:bodyPr/>
          <a:lstStyle/>
          <a:p>
            <a:fld id="{7C21651E-CBE1-43E5-8163-E9210A759313}" type="datetimeFigureOut">
              <a:rPr lang="en-US" smtClean="0"/>
              <a:t>10/27/2019</a:t>
            </a:fld>
            <a:endParaRPr lang="en-US"/>
          </a:p>
        </p:txBody>
      </p:sp>
      <p:sp>
        <p:nvSpPr>
          <p:cNvPr id="3" name="Footer Placeholder 2">
            <a:extLst>
              <a:ext uri="{FF2B5EF4-FFF2-40B4-BE49-F238E27FC236}">
                <a16:creationId xmlns:a16="http://schemas.microsoft.com/office/drawing/2014/main" id="{B4F03D63-9487-4E59-8A3C-B46AABF002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AD7FE2-02FF-4CFD-87ED-7B7155075084}"/>
              </a:ext>
            </a:extLst>
          </p:cNvPr>
          <p:cNvSpPr>
            <a:spLocks noGrp="1"/>
          </p:cNvSpPr>
          <p:nvPr>
            <p:ph type="sldNum" sz="quarter" idx="12"/>
          </p:nvPr>
        </p:nvSpPr>
        <p:spPr/>
        <p:txBody>
          <a:bodyPr/>
          <a:lstStyle/>
          <a:p>
            <a:fld id="{668410A1-38FC-4124-AB8B-55D6431B25BF}" type="slidenum">
              <a:rPr lang="en-US" smtClean="0"/>
              <a:t>‹#›</a:t>
            </a:fld>
            <a:endParaRPr lang="en-US"/>
          </a:p>
        </p:txBody>
      </p:sp>
    </p:spTree>
    <p:extLst>
      <p:ext uri="{BB962C8B-B14F-4D97-AF65-F5344CB8AC3E}">
        <p14:creationId xmlns:p14="http://schemas.microsoft.com/office/powerpoint/2010/main" val="655503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BFA97-73EC-48B5-BAB4-E6A97B5134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01122E-03A9-417B-9668-1C44B742EB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F94384-5076-4D0D-89C9-921AF0CA4A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6A53-2303-4690-9A8E-6D4FBD5BE3D2}"/>
              </a:ext>
            </a:extLst>
          </p:cNvPr>
          <p:cNvSpPr>
            <a:spLocks noGrp="1"/>
          </p:cNvSpPr>
          <p:nvPr>
            <p:ph type="dt" sz="half" idx="10"/>
          </p:nvPr>
        </p:nvSpPr>
        <p:spPr/>
        <p:txBody>
          <a:bodyPr/>
          <a:lstStyle/>
          <a:p>
            <a:fld id="{7C21651E-CBE1-43E5-8163-E9210A759313}" type="datetimeFigureOut">
              <a:rPr lang="en-US" smtClean="0"/>
              <a:t>10/27/2019</a:t>
            </a:fld>
            <a:endParaRPr lang="en-US"/>
          </a:p>
        </p:txBody>
      </p:sp>
      <p:sp>
        <p:nvSpPr>
          <p:cNvPr id="6" name="Footer Placeholder 5">
            <a:extLst>
              <a:ext uri="{FF2B5EF4-FFF2-40B4-BE49-F238E27FC236}">
                <a16:creationId xmlns:a16="http://schemas.microsoft.com/office/drawing/2014/main" id="{F62703BE-48F5-4242-AC5F-9848B2C976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86D67-7597-4626-A6BC-9707CFF0811C}"/>
              </a:ext>
            </a:extLst>
          </p:cNvPr>
          <p:cNvSpPr>
            <a:spLocks noGrp="1"/>
          </p:cNvSpPr>
          <p:nvPr>
            <p:ph type="sldNum" sz="quarter" idx="12"/>
          </p:nvPr>
        </p:nvSpPr>
        <p:spPr/>
        <p:txBody>
          <a:bodyPr/>
          <a:lstStyle/>
          <a:p>
            <a:fld id="{668410A1-38FC-4124-AB8B-55D6431B25BF}" type="slidenum">
              <a:rPr lang="en-US" smtClean="0"/>
              <a:t>‹#›</a:t>
            </a:fld>
            <a:endParaRPr lang="en-US"/>
          </a:p>
        </p:txBody>
      </p:sp>
    </p:spTree>
    <p:extLst>
      <p:ext uri="{BB962C8B-B14F-4D97-AF65-F5344CB8AC3E}">
        <p14:creationId xmlns:p14="http://schemas.microsoft.com/office/powerpoint/2010/main" val="4024412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C60D0-28FF-4827-B77B-7FAE71FE25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159F64-2363-4204-8305-E23C5AAA71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B6DD28-03C9-4B82-8924-DC511FD0BB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BEFC61-B3BB-4042-8CFB-1244BEBCBD6F}"/>
              </a:ext>
            </a:extLst>
          </p:cNvPr>
          <p:cNvSpPr>
            <a:spLocks noGrp="1"/>
          </p:cNvSpPr>
          <p:nvPr>
            <p:ph type="dt" sz="half" idx="10"/>
          </p:nvPr>
        </p:nvSpPr>
        <p:spPr/>
        <p:txBody>
          <a:bodyPr/>
          <a:lstStyle/>
          <a:p>
            <a:fld id="{7C21651E-CBE1-43E5-8163-E9210A759313}" type="datetimeFigureOut">
              <a:rPr lang="en-US" smtClean="0"/>
              <a:t>10/27/2019</a:t>
            </a:fld>
            <a:endParaRPr lang="en-US"/>
          </a:p>
        </p:txBody>
      </p:sp>
      <p:sp>
        <p:nvSpPr>
          <p:cNvPr id="6" name="Footer Placeholder 5">
            <a:extLst>
              <a:ext uri="{FF2B5EF4-FFF2-40B4-BE49-F238E27FC236}">
                <a16:creationId xmlns:a16="http://schemas.microsoft.com/office/drawing/2014/main" id="{37E05A77-7F1A-405A-8C20-688A25037F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5B4541-B007-46AD-B519-B7ED2B97DD03}"/>
              </a:ext>
            </a:extLst>
          </p:cNvPr>
          <p:cNvSpPr>
            <a:spLocks noGrp="1"/>
          </p:cNvSpPr>
          <p:nvPr>
            <p:ph type="sldNum" sz="quarter" idx="12"/>
          </p:nvPr>
        </p:nvSpPr>
        <p:spPr/>
        <p:txBody>
          <a:bodyPr/>
          <a:lstStyle/>
          <a:p>
            <a:fld id="{668410A1-38FC-4124-AB8B-55D6431B25BF}" type="slidenum">
              <a:rPr lang="en-US" smtClean="0"/>
              <a:t>‹#›</a:t>
            </a:fld>
            <a:endParaRPr lang="en-US"/>
          </a:p>
        </p:txBody>
      </p:sp>
    </p:spTree>
    <p:extLst>
      <p:ext uri="{BB962C8B-B14F-4D97-AF65-F5344CB8AC3E}">
        <p14:creationId xmlns:p14="http://schemas.microsoft.com/office/powerpoint/2010/main" val="854477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562874-EEFA-4FCE-9CDC-CA91E89F15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B7444A-57A7-4EE0-B054-CCF75952E0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85AF05-23DC-4714-91BA-87C9C05112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21651E-CBE1-43E5-8163-E9210A759313}" type="datetimeFigureOut">
              <a:rPr lang="en-US" smtClean="0"/>
              <a:t>10/27/2019</a:t>
            </a:fld>
            <a:endParaRPr lang="en-US"/>
          </a:p>
        </p:txBody>
      </p:sp>
      <p:sp>
        <p:nvSpPr>
          <p:cNvPr id="5" name="Footer Placeholder 4">
            <a:extLst>
              <a:ext uri="{FF2B5EF4-FFF2-40B4-BE49-F238E27FC236}">
                <a16:creationId xmlns:a16="http://schemas.microsoft.com/office/drawing/2014/main" id="{2DFDEC6B-260C-44E3-8824-F9177E5FD9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7AC891-16E3-49F3-9635-D5FB1BF754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8410A1-38FC-4124-AB8B-55D6431B25BF}" type="slidenum">
              <a:rPr lang="en-US" smtClean="0"/>
              <a:t>‹#›</a:t>
            </a:fld>
            <a:endParaRPr lang="en-US"/>
          </a:p>
        </p:txBody>
      </p:sp>
    </p:spTree>
    <p:extLst>
      <p:ext uri="{BB962C8B-B14F-4D97-AF65-F5344CB8AC3E}">
        <p14:creationId xmlns:p14="http://schemas.microsoft.com/office/powerpoint/2010/main" val="2753406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0FF95-E0D2-4FAB-B46D-1D5CB8A4D60F}"/>
              </a:ext>
            </a:extLst>
          </p:cNvPr>
          <p:cNvSpPr>
            <a:spLocks noGrp="1"/>
          </p:cNvSpPr>
          <p:nvPr>
            <p:ph type="ctrTitle"/>
          </p:nvPr>
        </p:nvSpPr>
        <p:spPr>
          <a:xfrm>
            <a:off x="1524000" y="1811680"/>
            <a:ext cx="9144000" cy="2387600"/>
          </a:xfrm>
        </p:spPr>
        <p:txBody>
          <a:bodyPr>
            <a:normAutofit fontScale="90000"/>
          </a:bodyPr>
          <a:lstStyle/>
          <a:p>
            <a:pPr algn="l"/>
            <a:r>
              <a:rPr lang="en-US" dirty="0"/>
              <a:t>4.What are additional business problems that can be analyzed using this data. Support with explanation.</a:t>
            </a:r>
          </a:p>
        </p:txBody>
      </p:sp>
      <p:sp>
        <p:nvSpPr>
          <p:cNvPr id="3" name="Subtitle 2">
            <a:extLst>
              <a:ext uri="{FF2B5EF4-FFF2-40B4-BE49-F238E27FC236}">
                <a16:creationId xmlns:a16="http://schemas.microsoft.com/office/drawing/2014/main" id="{745629B5-209B-4197-A8F4-F52C1D38629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29434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4191F-94CF-4E0E-A5B1-39D123742B24}"/>
              </a:ext>
            </a:extLst>
          </p:cNvPr>
          <p:cNvSpPr>
            <a:spLocks noGrp="1"/>
          </p:cNvSpPr>
          <p:nvPr>
            <p:ph type="title"/>
          </p:nvPr>
        </p:nvSpPr>
        <p:spPr/>
        <p:txBody>
          <a:bodyPr/>
          <a:lstStyle/>
          <a:p>
            <a:r>
              <a:rPr lang="en-US" dirty="0"/>
              <a:t>Education and Housing Loans	</a:t>
            </a:r>
          </a:p>
        </p:txBody>
      </p:sp>
      <p:sp>
        <p:nvSpPr>
          <p:cNvPr id="3" name="Content Placeholder 2">
            <a:extLst>
              <a:ext uri="{FF2B5EF4-FFF2-40B4-BE49-F238E27FC236}">
                <a16:creationId xmlns:a16="http://schemas.microsoft.com/office/drawing/2014/main" id="{7AE80516-BD5A-4DA6-BABD-E543A836B1D6}"/>
              </a:ext>
            </a:extLst>
          </p:cNvPr>
          <p:cNvSpPr>
            <a:spLocks noGrp="1"/>
          </p:cNvSpPr>
          <p:nvPr>
            <p:ph idx="1"/>
          </p:nvPr>
        </p:nvSpPr>
        <p:spPr/>
        <p:txBody>
          <a:bodyPr/>
          <a:lstStyle/>
          <a:p>
            <a:r>
              <a:rPr lang="en-US" dirty="0"/>
              <a:t>This attribute is having negative correlation with the outcome. </a:t>
            </a:r>
          </a:p>
          <a:p>
            <a:r>
              <a:rPr lang="en-US" dirty="0"/>
              <a:t>The more educated the person is the lower the chance of convincing him for a credit card</a:t>
            </a:r>
          </a:p>
          <a:p>
            <a:r>
              <a:rPr lang="en-US" dirty="0"/>
              <a:t>The clients having a housing loan are less probable to take a housing Loan. </a:t>
            </a:r>
          </a:p>
          <a:p>
            <a:r>
              <a:rPr lang="en-US" dirty="0"/>
              <a:t>The Banks could target on customers having lower education level and are having a housing loans for investment into them</a:t>
            </a:r>
          </a:p>
        </p:txBody>
      </p:sp>
    </p:spTree>
    <p:extLst>
      <p:ext uri="{BB962C8B-B14F-4D97-AF65-F5344CB8AC3E}">
        <p14:creationId xmlns:p14="http://schemas.microsoft.com/office/powerpoint/2010/main" val="620267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D9346-5B3A-4445-9C3B-23A1550E3C1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77C14D3-E453-4D6A-BE66-5CB2117E5E48}"/>
              </a:ext>
            </a:extLst>
          </p:cNvPr>
          <p:cNvSpPr>
            <a:spLocks noGrp="1"/>
          </p:cNvSpPr>
          <p:nvPr>
            <p:ph idx="1"/>
          </p:nvPr>
        </p:nvSpPr>
        <p:spPr/>
        <p:txBody>
          <a:bodyPr/>
          <a:lstStyle/>
          <a:p>
            <a:r>
              <a:rPr lang="en-US" dirty="0"/>
              <a:t>It may not convincing to all but the clients with </a:t>
            </a:r>
            <a:r>
              <a:rPr lang="en-US"/>
              <a:t>lower primary </a:t>
            </a:r>
            <a:r>
              <a:rPr lang="en-US" dirty="0"/>
              <a:t>education levels, having less number of loans and an average amount of balance in their accounts by the end of the year could be targeted for other investments like stocks</a:t>
            </a:r>
          </a:p>
          <a:p>
            <a:r>
              <a:rPr lang="en-US" dirty="0"/>
              <a:t>Advertisement plays a key part in dragging the investors and clients to your business</a:t>
            </a:r>
          </a:p>
          <a:p>
            <a:endParaRPr lang="en-US" dirty="0"/>
          </a:p>
        </p:txBody>
      </p:sp>
    </p:spTree>
    <p:extLst>
      <p:ext uri="{BB962C8B-B14F-4D97-AF65-F5344CB8AC3E}">
        <p14:creationId xmlns:p14="http://schemas.microsoft.com/office/powerpoint/2010/main" val="3958200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17F94-510D-41C2-9564-3FEF8C4A2727}"/>
              </a:ext>
            </a:extLst>
          </p:cNvPr>
          <p:cNvSpPr>
            <a:spLocks noGrp="1"/>
          </p:cNvSpPr>
          <p:nvPr>
            <p:ph type="title"/>
          </p:nvPr>
        </p:nvSpPr>
        <p:spPr/>
        <p:txBody>
          <a:bodyPr/>
          <a:lstStyle/>
          <a:p>
            <a:r>
              <a:rPr lang="en-US" dirty="0"/>
              <a:t>According to hiscox.co.uk	</a:t>
            </a:r>
          </a:p>
        </p:txBody>
      </p:sp>
      <p:sp>
        <p:nvSpPr>
          <p:cNvPr id="3" name="Content Placeholder 2">
            <a:extLst>
              <a:ext uri="{FF2B5EF4-FFF2-40B4-BE49-F238E27FC236}">
                <a16:creationId xmlns:a16="http://schemas.microsoft.com/office/drawing/2014/main" id="{029E506A-21C4-42A9-8030-0B1422D17572}"/>
              </a:ext>
            </a:extLst>
          </p:cNvPr>
          <p:cNvSpPr>
            <a:spLocks noGrp="1"/>
          </p:cNvSpPr>
          <p:nvPr>
            <p:ph idx="1"/>
          </p:nvPr>
        </p:nvSpPr>
        <p:spPr/>
        <p:txBody>
          <a:bodyPr/>
          <a:lstStyle/>
          <a:p>
            <a:r>
              <a:rPr lang="en-US" dirty="0"/>
              <a:t>The biggest challenges businesses face today (and need consultants for) are</a:t>
            </a:r>
          </a:p>
          <a:p>
            <a:pPr marL="0" indent="0" fontAlgn="base">
              <a:buNone/>
            </a:pPr>
            <a:r>
              <a:rPr lang="en-US" b="1" dirty="0"/>
              <a:t>Uncertainty about the future</a:t>
            </a:r>
          </a:p>
          <a:p>
            <a:pPr marL="0" indent="0" fontAlgn="base">
              <a:buNone/>
            </a:pPr>
            <a:r>
              <a:rPr lang="en-US" dirty="0"/>
              <a:t>Being able to predict customer trends, market trends, etc. is vital to a changing economic climate, but not every CEO has Warren Buffett-like predictive powers. Bringing in a consultant trained in reading and predicting those all-important trends could be the difference between a bright future and a murky one.</a:t>
            </a:r>
          </a:p>
          <a:p>
            <a:endParaRPr lang="en-US" dirty="0"/>
          </a:p>
          <a:p>
            <a:endParaRPr lang="en-US" dirty="0"/>
          </a:p>
        </p:txBody>
      </p:sp>
    </p:spTree>
    <p:extLst>
      <p:ext uri="{BB962C8B-B14F-4D97-AF65-F5344CB8AC3E}">
        <p14:creationId xmlns:p14="http://schemas.microsoft.com/office/powerpoint/2010/main" val="1574675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51486-DA3E-42AA-A2D8-240B8D1F0106}"/>
              </a:ext>
            </a:extLst>
          </p:cNvPr>
          <p:cNvSpPr>
            <a:spLocks noGrp="1"/>
          </p:cNvSpPr>
          <p:nvPr>
            <p:ph type="title"/>
          </p:nvPr>
        </p:nvSpPr>
        <p:spPr/>
        <p:txBody>
          <a:bodyPr/>
          <a:lstStyle/>
          <a:p>
            <a:r>
              <a:rPr lang="en-US" b="1" dirty="0"/>
              <a:t>Uncertainty about the future</a:t>
            </a:r>
            <a:endParaRPr lang="en-US" dirty="0"/>
          </a:p>
        </p:txBody>
      </p:sp>
      <p:sp>
        <p:nvSpPr>
          <p:cNvPr id="3" name="Content Placeholder 2">
            <a:extLst>
              <a:ext uri="{FF2B5EF4-FFF2-40B4-BE49-F238E27FC236}">
                <a16:creationId xmlns:a16="http://schemas.microsoft.com/office/drawing/2014/main" id="{187DEC9E-648A-418F-8876-8AF93AC361EF}"/>
              </a:ext>
            </a:extLst>
          </p:cNvPr>
          <p:cNvSpPr>
            <a:spLocks noGrp="1"/>
          </p:cNvSpPr>
          <p:nvPr>
            <p:ph idx="1"/>
          </p:nvPr>
        </p:nvSpPr>
        <p:spPr/>
        <p:txBody>
          <a:bodyPr/>
          <a:lstStyle/>
          <a:p>
            <a:r>
              <a:rPr lang="en-US" dirty="0"/>
              <a:t>This dataset give us crucial insights on customer spending and balance pattern based on their age, job and education</a:t>
            </a:r>
          </a:p>
          <a:p>
            <a:r>
              <a:rPr lang="en-US" dirty="0"/>
              <a:t>The technicians spend money higher between the age of 20 to 30</a:t>
            </a:r>
          </a:p>
          <a:p>
            <a:r>
              <a:rPr lang="en-US" dirty="0"/>
              <a:t>Married person is a stable one </a:t>
            </a:r>
            <a:r>
              <a:rPr lang="en-US" dirty="0" err="1"/>
              <a:t>wrt</a:t>
            </a:r>
            <a:r>
              <a:rPr lang="en-US" dirty="0"/>
              <a:t>. Bank balance and credit card </a:t>
            </a:r>
            <a:r>
              <a:rPr lang="en-US" dirty="0" err="1"/>
              <a:t>issual</a:t>
            </a:r>
            <a:r>
              <a:rPr lang="en-US" dirty="0"/>
              <a:t> – He could be persuaded for investments like taking a credit or debit cad or Stock Investment</a:t>
            </a:r>
          </a:p>
          <a:p>
            <a:r>
              <a:rPr lang="en-US" b="1" dirty="0"/>
              <a:t>The people above the age of 30 are taking housing loans. So the market of housing loans could use this info of their target consumers</a:t>
            </a:r>
          </a:p>
        </p:txBody>
      </p:sp>
    </p:spTree>
    <p:extLst>
      <p:ext uri="{BB962C8B-B14F-4D97-AF65-F5344CB8AC3E}">
        <p14:creationId xmlns:p14="http://schemas.microsoft.com/office/powerpoint/2010/main" val="2089252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3FF7D-E83E-4079-A84B-8F9F4F12054D}"/>
              </a:ext>
            </a:extLst>
          </p:cNvPr>
          <p:cNvSpPr>
            <a:spLocks noGrp="1"/>
          </p:cNvSpPr>
          <p:nvPr>
            <p:ph type="title"/>
          </p:nvPr>
        </p:nvSpPr>
        <p:spPr/>
        <p:txBody>
          <a:bodyPr/>
          <a:lstStyle/>
          <a:p>
            <a:r>
              <a:rPr lang="en-US" b="1" dirty="0"/>
              <a:t>Customer service or Advertisement</a:t>
            </a:r>
          </a:p>
        </p:txBody>
      </p:sp>
      <p:sp>
        <p:nvSpPr>
          <p:cNvPr id="3" name="Content Placeholder 2">
            <a:extLst>
              <a:ext uri="{FF2B5EF4-FFF2-40B4-BE49-F238E27FC236}">
                <a16:creationId xmlns:a16="http://schemas.microsoft.com/office/drawing/2014/main" id="{AAB421DE-7950-4D5F-A340-27046040462A}"/>
              </a:ext>
            </a:extLst>
          </p:cNvPr>
          <p:cNvSpPr>
            <a:spLocks noGrp="1"/>
          </p:cNvSpPr>
          <p:nvPr>
            <p:ph idx="1"/>
          </p:nvPr>
        </p:nvSpPr>
        <p:spPr/>
        <p:txBody>
          <a:bodyPr/>
          <a:lstStyle/>
          <a:p>
            <a:pPr fontAlgn="base"/>
            <a:r>
              <a:rPr lang="en-US" dirty="0"/>
              <a:t>In a world of instant gratification, customers expect instant customer service — and can take to the web to share their displeasure at less than satisfactory service just as quickly. </a:t>
            </a:r>
          </a:p>
          <a:p>
            <a:pPr fontAlgn="base"/>
            <a:r>
              <a:rPr lang="en-US" dirty="0"/>
              <a:t>Consultants can find ways to improve customer service and bring it into the 21st century.</a:t>
            </a:r>
          </a:p>
          <a:p>
            <a:r>
              <a:rPr lang="en-US" dirty="0"/>
              <a:t>The data given here shows that having longer</a:t>
            </a:r>
          </a:p>
          <a:p>
            <a:pPr marL="0" indent="0">
              <a:buNone/>
            </a:pPr>
            <a:r>
              <a:rPr lang="en-US" dirty="0"/>
              <a:t>Calls with the customer is helping the banks to </a:t>
            </a:r>
          </a:p>
          <a:p>
            <a:pPr marL="0" indent="0">
              <a:buNone/>
            </a:pPr>
            <a:r>
              <a:rPr lang="en-US" dirty="0"/>
              <a:t>Sell the debit cards</a:t>
            </a:r>
          </a:p>
          <a:p>
            <a:pPr marL="0" indent="0">
              <a:buNone/>
            </a:pPr>
            <a:endParaRPr lang="en-US" dirty="0"/>
          </a:p>
        </p:txBody>
      </p:sp>
      <p:pic>
        <p:nvPicPr>
          <p:cNvPr id="4" name="Picture 3">
            <a:extLst>
              <a:ext uri="{FF2B5EF4-FFF2-40B4-BE49-F238E27FC236}">
                <a16:creationId xmlns:a16="http://schemas.microsoft.com/office/drawing/2014/main" id="{19C03010-AF51-4CE6-A67C-139600A80A59}"/>
              </a:ext>
            </a:extLst>
          </p:cNvPr>
          <p:cNvPicPr>
            <a:picLocks noChangeAspect="1"/>
          </p:cNvPicPr>
          <p:nvPr/>
        </p:nvPicPr>
        <p:blipFill>
          <a:blip r:embed="rId2"/>
          <a:stretch>
            <a:fillRect/>
          </a:stretch>
        </p:blipFill>
        <p:spPr>
          <a:xfrm>
            <a:off x="8001411" y="3795381"/>
            <a:ext cx="3000794" cy="2381582"/>
          </a:xfrm>
          <a:prstGeom prst="rect">
            <a:avLst/>
          </a:prstGeom>
        </p:spPr>
      </p:pic>
    </p:spTree>
    <p:extLst>
      <p:ext uri="{BB962C8B-B14F-4D97-AF65-F5344CB8AC3E}">
        <p14:creationId xmlns:p14="http://schemas.microsoft.com/office/powerpoint/2010/main" val="948264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17BD4-D951-413F-B8A4-7E13CC4846F9}"/>
              </a:ext>
            </a:extLst>
          </p:cNvPr>
          <p:cNvSpPr>
            <a:spLocks noGrp="1"/>
          </p:cNvSpPr>
          <p:nvPr>
            <p:ph type="title"/>
          </p:nvPr>
        </p:nvSpPr>
        <p:spPr/>
        <p:txBody>
          <a:bodyPr/>
          <a:lstStyle/>
          <a:p>
            <a:r>
              <a:rPr lang="en-US" b="1" dirty="0"/>
              <a:t>Customer service or Advertisement</a:t>
            </a:r>
            <a:endParaRPr lang="en-US" dirty="0"/>
          </a:p>
        </p:txBody>
      </p:sp>
      <p:sp>
        <p:nvSpPr>
          <p:cNvPr id="3" name="Content Placeholder 2">
            <a:extLst>
              <a:ext uri="{FF2B5EF4-FFF2-40B4-BE49-F238E27FC236}">
                <a16:creationId xmlns:a16="http://schemas.microsoft.com/office/drawing/2014/main" id="{7A41C821-EC57-4909-A315-37290D781D36}"/>
              </a:ext>
            </a:extLst>
          </p:cNvPr>
          <p:cNvSpPr>
            <a:spLocks noGrp="1"/>
          </p:cNvSpPr>
          <p:nvPr>
            <p:ph idx="1"/>
          </p:nvPr>
        </p:nvSpPr>
        <p:spPr/>
        <p:txBody>
          <a:bodyPr/>
          <a:lstStyle/>
          <a:p>
            <a:r>
              <a:rPr lang="en-US" dirty="0"/>
              <a:t>Higher the number of times the customer is contact between the campaigns is helping the bank to sell the cards during campaign to them</a:t>
            </a:r>
          </a:p>
          <a:p>
            <a:r>
              <a:rPr lang="en-US" dirty="0"/>
              <a:t>People with higher balance have a tendency to take cards so credit cards could be suggested to them. So calls to richer clients are successful most of the time</a:t>
            </a:r>
          </a:p>
          <a:p>
            <a:endParaRPr lang="en-US" dirty="0"/>
          </a:p>
          <a:p>
            <a:endParaRPr lang="en-US" dirty="0"/>
          </a:p>
        </p:txBody>
      </p:sp>
      <p:pic>
        <p:nvPicPr>
          <p:cNvPr id="4" name="Content Placeholder 4">
            <a:extLst>
              <a:ext uri="{FF2B5EF4-FFF2-40B4-BE49-F238E27FC236}">
                <a16:creationId xmlns:a16="http://schemas.microsoft.com/office/drawing/2014/main" id="{05056DF1-82CA-4897-8FC1-F57CBB652BB8}"/>
              </a:ext>
            </a:extLst>
          </p:cNvPr>
          <p:cNvPicPr>
            <a:picLocks noChangeAspect="1"/>
          </p:cNvPicPr>
          <p:nvPr/>
        </p:nvPicPr>
        <p:blipFill>
          <a:blip r:embed="rId2"/>
          <a:stretch>
            <a:fillRect/>
          </a:stretch>
        </p:blipFill>
        <p:spPr>
          <a:xfrm>
            <a:off x="3223811" y="4362368"/>
            <a:ext cx="5744377" cy="1171739"/>
          </a:xfrm>
          <a:prstGeom prst="rect">
            <a:avLst/>
          </a:prstGeom>
        </p:spPr>
      </p:pic>
    </p:spTree>
    <p:extLst>
      <p:ext uri="{BB962C8B-B14F-4D97-AF65-F5344CB8AC3E}">
        <p14:creationId xmlns:p14="http://schemas.microsoft.com/office/powerpoint/2010/main" val="497237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6B800-6E6C-4596-B428-DC49738C33D6}"/>
              </a:ext>
            </a:extLst>
          </p:cNvPr>
          <p:cNvSpPr>
            <a:spLocks noGrp="1"/>
          </p:cNvSpPr>
          <p:nvPr>
            <p:ph type="title"/>
          </p:nvPr>
        </p:nvSpPr>
        <p:spPr/>
        <p:txBody>
          <a:bodyPr/>
          <a:lstStyle/>
          <a:p>
            <a:r>
              <a:rPr lang="en-US" b="1" dirty="0"/>
              <a:t>Financial management</a:t>
            </a:r>
          </a:p>
        </p:txBody>
      </p:sp>
      <p:sp>
        <p:nvSpPr>
          <p:cNvPr id="3" name="Content Placeholder 2">
            <a:extLst>
              <a:ext uri="{FF2B5EF4-FFF2-40B4-BE49-F238E27FC236}">
                <a16:creationId xmlns:a16="http://schemas.microsoft.com/office/drawing/2014/main" id="{64A634C1-4489-4F83-8FCA-2C4DAB813656}"/>
              </a:ext>
            </a:extLst>
          </p:cNvPr>
          <p:cNvSpPr>
            <a:spLocks noGrp="1"/>
          </p:cNvSpPr>
          <p:nvPr>
            <p:ph idx="1"/>
          </p:nvPr>
        </p:nvSpPr>
        <p:spPr/>
        <p:txBody>
          <a:bodyPr>
            <a:normAutofit lnSpcReduction="10000"/>
          </a:bodyPr>
          <a:lstStyle/>
          <a:p>
            <a:r>
              <a:rPr lang="en-US" dirty="0"/>
              <a:t>Many CEOs we know are ideas people; that means they’re great at the big picture and disruptive thinking, but less good with things like cash flow, profit margins, reducing costs, financing, etc. </a:t>
            </a:r>
          </a:p>
          <a:p>
            <a:r>
              <a:rPr lang="en-US" dirty="0"/>
              <a:t>Small and medium businesses may not require a full-time CFO, but would do better to employ a financial consultant who can step into the role as needed.</a:t>
            </a:r>
          </a:p>
          <a:p>
            <a:r>
              <a:rPr lang="en-US" dirty="0"/>
              <a:t>Entrepreneurs and CEO’s are having higher salaries in their bank accounts. This may be attributed to their higher salaries. Small and medium business have a difficult time catering to the salaries of CEO</a:t>
            </a:r>
          </a:p>
          <a:p>
            <a:r>
              <a:rPr lang="en-US" dirty="0"/>
              <a:t>So they could use the help of CFO on contract rather than full time CFO for cash management</a:t>
            </a:r>
          </a:p>
        </p:txBody>
      </p:sp>
    </p:spTree>
    <p:extLst>
      <p:ext uri="{BB962C8B-B14F-4D97-AF65-F5344CB8AC3E}">
        <p14:creationId xmlns:p14="http://schemas.microsoft.com/office/powerpoint/2010/main" val="3274126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97720-EDE4-4F61-9BD9-235B6A148AA2}"/>
              </a:ext>
            </a:extLst>
          </p:cNvPr>
          <p:cNvSpPr>
            <a:spLocks noGrp="1"/>
          </p:cNvSpPr>
          <p:nvPr>
            <p:ph type="title"/>
          </p:nvPr>
        </p:nvSpPr>
        <p:spPr/>
        <p:txBody>
          <a:bodyPr/>
          <a:lstStyle/>
          <a:p>
            <a:r>
              <a:rPr lang="en-US" dirty="0"/>
              <a:t>Market for Investors</a:t>
            </a:r>
          </a:p>
        </p:txBody>
      </p:sp>
      <p:sp>
        <p:nvSpPr>
          <p:cNvPr id="3" name="Content Placeholder 2">
            <a:extLst>
              <a:ext uri="{FF2B5EF4-FFF2-40B4-BE49-F238E27FC236}">
                <a16:creationId xmlns:a16="http://schemas.microsoft.com/office/drawing/2014/main" id="{640A34D5-C9A0-4A7F-AFFE-EF72BF077E7C}"/>
              </a:ext>
            </a:extLst>
          </p:cNvPr>
          <p:cNvSpPr>
            <a:spLocks noGrp="1"/>
          </p:cNvSpPr>
          <p:nvPr>
            <p:ph idx="1"/>
          </p:nvPr>
        </p:nvSpPr>
        <p:spPr/>
        <p:txBody>
          <a:bodyPr/>
          <a:lstStyle/>
          <a:p>
            <a:r>
              <a:rPr lang="en-US" dirty="0"/>
              <a:t>People in Management and Entrepreneurship have higher salaries that all with married ones setting the bar nearly 155 of them higher salaries than 75 percent of the population</a:t>
            </a:r>
          </a:p>
          <a:p>
            <a:r>
              <a:rPr lang="en-US" dirty="0"/>
              <a:t>This can be attributed to higher stabilities among married individuals</a:t>
            </a:r>
          </a:p>
          <a:p>
            <a:r>
              <a:rPr lang="en-US" dirty="0"/>
              <a:t>So they could be the target for their investment or pull them into money investing schemes </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2EB07E8D-288A-4D94-A499-93E23CC3ADB2}"/>
              </a:ext>
            </a:extLst>
          </p:cNvPr>
          <p:cNvPicPr>
            <a:picLocks noChangeAspect="1"/>
          </p:cNvPicPr>
          <p:nvPr/>
        </p:nvPicPr>
        <p:blipFill>
          <a:blip r:embed="rId2"/>
          <a:stretch>
            <a:fillRect/>
          </a:stretch>
        </p:blipFill>
        <p:spPr>
          <a:xfrm>
            <a:off x="3052337" y="4757540"/>
            <a:ext cx="6087325" cy="1419423"/>
          </a:xfrm>
          <a:prstGeom prst="rect">
            <a:avLst/>
          </a:prstGeom>
        </p:spPr>
      </p:pic>
    </p:spTree>
    <p:extLst>
      <p:ext uri="{BB962C8B-B14F-4D97-AF65-F5344CB8AC3E}">
        <p14:creationId xmlns:p14="http://schemas.microsoft.com/office/powerpoint/2010/main" val="3873085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1D9B0-4FC5-4738-96D0-7734D00A8913}"/>
              </a:ext>
            </a:extLst>
          </p:cNvPr>
          <p:cNvSpPr>
            <a:spLocks noGrp="1"/>
          </p:cNvSpPr>
          <p:nvPr>
            <p:ph type="title"/>
          </p:nvPr>
        </p:nvSpPr>
        <p:spPr/>
        <p:txBody>
          <a:bodyPr/>
          <a:lstStyle/>
          <a:p>
            <a:r>
              <a:rPr lang="en-US" dirty="0"/>
              <a:t>Younger Population</a:t>
            </a:r>
          </a:p>
        </p:txBody>
      </p:sp>
      <p:sp>
        <p:nvSpPr>
          <p:cNvPr id="3" name="Content Placeholder 2">
            <a:extLst>
              <a:ext uri="{FF2B5EF4-FFF2-40B4-BE49-F238E27FC236}">
                <a16:creationId xmlns:a16="http://schemas.microsoft.com/office/drawing/2014/main" id="{FDDDAE2E-4E79-42C3-AE34-1054DFD17B10}"/>
              </a:ext>
            </a:extLst>
          </p:cNvPr>
          <p:cNvSpPr>
            <a:spLocks noGrp="1"/>
          </p:cNvSpPr>
          <p:nvPr>
            <p:ph idx="1"/>
          </p:nvPr>
        </p:nvSpPr>
        <p:spPr/>
        <p:txBody>
          <a:bodyPr/>
          <a:lstStyle/>
          <a:p>
            <a:r>
              <a:rPr lang="en-US" dirty="0"/>
              <a:t>The population between the age of 20 and 30 are having higher bank balances</a:t>
            </a:r>
          </a:p>
          <a:p>
            <a:r>
              <a:rPr lang="en-US" dirty="0"/>
              <a:t>The correlation between the educations and bank balances is highly negative</a:t>
            </a:r>
          </a:p>
          <a:p>
            <a:r>
              <a:rPr lang="en-US" dirty="0"/>
              <a:t>So youth could be targeted for money investment schemes and for credit and debit cards. In other sense, customers above the age of 30 have ben having lower bank balance (maybe due to family </a:t>
            </a:r>
            <a:r>
              <a:rPr lang="en-US" dirty="0" err="1"/>
              <a:t>burderns</a:t>
            </a:r>
            <a:r>
              <a:rPr lang="en-US" dirty="0"/>
              <a:t>)</a:t>
            </a:r>
          </a:p>
          <a:p>
            <a:endParaRPr lang="en-US" dirty="0"/>
          </a:p>
        </p:txBody>
      </p:sp>
      <p:pic>
        <p:nvPicPr>
          <p:cNvPr id="4" name="Picture 3">
            <a:extLst>
              <a:ext uri="{FF2B5EF4-FFF2-40B4-BE49-F238E27FC236}">
                <a16:creationId xmlns:a16="http://schemas.microsoft.com/office/drawing/2014/main" id="{2060F9F8-7EAD-488F-BC5F-ECE7657DEC64}"/>
              </a:ext>
            </a:extLst>
          </p:cNvPr>
          <p:cNvPicPr>
            <a:picLocks noChangeAspect="1"/>
          </p:cNvPicPr>
          <p:nvPr/>
        </p:nvPicPr>
        <p:blipFill>
          <a:blip r:embed="rId2"/>
          <a:stretch>
            <a:fillRect/>
          </a:stretch>
        </p:blipFill>
        <p:spPr>
          <a:xfrm>
            <a:off x="3557233" y="4792372"/>
            <a:ext cx="5077534" cy="1390844"/>
          </a:xfrm>
          <a:prstGeom prst="rect">
            <a:avLst/>
          </a:prstGeom>
        </p:spPr>
      </p:pic>
    </p:spTree>
    <p:extLst>
      <p:ext uri="{BB962C8B-B14F-4D97-AF65-F5344CB8AC3E}">
        <p14:creationId xmlns:p14="http://schemas.microsoft.com/office/powerpoint/2010/main" val="1178282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F8C56-2C49-4D4D-B829-AB4D11EA0DAA}"/>
              </a:ext>
            </a:extLst>
          </p:cNvPr>
          <p:cNvSpPr>
            <a:spLocks noGrp="1"/>
          </p:cNvSpPr>
          <p:nvPr>
            <p:ph type="title"/>
          </p:nvPr>
        </p:nvSpPr>
        <p:spPr/>
        <p:txBody>
          <a:bodyPr/>
          <a:lstStyle/>
          <a:p>
            <a:r>
              <a:rPr lang="en-US" dirty="0"/>
              <a:t>Advertise your idea</a:t>
            </a:r>
          </a:p>
        </p:txBody>
      </p:sp>
      <p:sp>
        <p:nvSpPr>
          <p:cNvPr id="3" name="Content Placeholder 2">
            <a:extLst>
              <a:ext uri="{FF2B5EF4-FFF2-40B4-BE49-F238E27FC236}">
                <a16:creationId xmlns:a16="http://schemas.microsoft.com/office/drawing/2014/main" id="{BF6BEF6F-957C-4329-832A-D22DA9415A0D}"/>
              </a:ext>
            </a:extLst>
          </p:cNvPr>
          <p:cNvSpPr>
            <a:spLocks noGrp="1"/>
          </p:cNvSpPr>
          <p:nvPr>
            <p:ph idx="1"/>
          </p:nvPr>
        </p:nvSpPr>
        <p:spPr/>
        <p:txBody>
          <a:bodyPr/>
          <a:lstStyle/>
          <a:p>
            <a:pPr fontAlgn="base"/>
            <a:r>
              <a:rPr lang="en-US" dirty="0"/>
              <a:t>Due to social media sites like Twitter, customers can voice any displeasure so much more publicly and loudly than ever before, businesses have to monitor and maintain their online reputations. </a:t>
            </a:r>
          </a:p>
          <a:p>
            <a:pPr fontAlgn="base"/>
            <a:r>
              <a:rPr lang="en-US" dirty="0"/>
              <a:t>And while it’s an important task, it’s one best suited to a third party who can monitor and mediate with a certain amount of distance.</a:t>
            </a:r>
          </a:p>
          <a:p>
            <a:pPr fontAlgn="base"/>
            <a:r>
              <a:rPr lang="en-US" dirty="0"/>
              <a:t>The trend of success has increased from the previous campaign to 5 percent, this could be attributed to lower contacts in the previous year. It was like 63 in the previous campaign </a:t>
            </a:r>
          </a:p>
          <a:p>
            <a:pPr fontAlgn="base"/>
            <a:endParaRPr lang="en-US" dirty="0"/>
          </a:p>
          <a:p>
            <a:endParaRPr lang="en-US" dirty="0"/>
          </a:p>
        </p:txBody>
      </p:sp>
    </p:spTree>
    <p:extLst>
      <p:ext uri="{BB962C8B-B14F-4D97-AF65-F5344CB8AC3E}">
        <p14:creationId xmlns:p14="http://schemas.microsoft.com/office/powerpoint/2010/main" val="4287238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789</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4.What are additional business problems that can be analyzed using this data. Support with explanation.</vt:lpstr>
      <vt:lpstr>According to hiscox.co.uk </vt:lpstr>
      <vt:lpstr>Uncertainty about the future</vt:lpstr>
      <vt:lpstr>Customer service or Advertisement</vt:lpstr>
      <vt:lpstr>Customer service or Advertisement</vt:lpstr>
      <vt:lpstr>Financial management</vt:lpstr>
      <vt:lpstr>Market for Investors</vt:lpstr>
      <vt:lpstr>Younger Population</vt:lpstr>
      <vt:lpstr>Advertise your idea</vt:lpstr>
      <vt:lpstr>Education and Housing Loans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4.What are additional business problems that can be analyzed using this data. Support with explanation.</dc:title>
  <dc:creator>Samuel Sudheer Vara</dc:creator>
  <cp:lastModifiedBy>Samuel Sudheer Vara</cp:lastModifiedBy>
  <cp:revision>9</cp:revision>
  <dcterms:created xsi:type="dcterms:W3CDTF">2019-10-27T10:54:10Z</dcterms:created>
  <dcterms:modified xsi:type="dcterms:W3CDTF">2019-10-27T13:11:33Z</dcterms:modified>
</cp:coreProperties>
</file>