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9" r:id="rId4"/>
    <p:sldId id="264" r:id="rId5"/>
    <p:sldId id="261" r:id="rId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KPMG%20VI\KPMG_VI_New_raw_data_update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KPMG%20VI\KPMG_VI_New_raw_data_update_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Final.xlsx]Sheet6!PivotTable5</c:name>
    <c:fmtId val="2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cat>
            <c:multiLvlStrRef>
              <c:f>Sheet6!$A$4:$A$45</c:f>
              <c:multiLvlStrCache>
                <c:ptCount val="37"/>
                <c:lvl>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(blank)</c:v>
                  </c:pt>
                </c:lvl>
                <c:lvl>
                  <c:pt idx="0">
                    <c:v>NSW</c:v>
                  </c:pt>
                  <c:pt idx="12">
                    <c:v>QLD</c:v>
                  </c:pt>
                  <c:pt idx="24">
                    <c:v>VIC</c:v>
                  </c:pt>
                  <c:pt idx="36">
                    <c:v>(blank)</c:v>
                  </c:pt>
                </c:lvl>
              </c:multiLvlStrCache>
            </c:multiLvlStrRef>
          </c:cat>
          <c:val>
            <c:numRef>
              <c:f>Sheet6!$B$4:$B$45</c:f>
              <c:numCache>
                <c:formatCode>General</c:formatCode>
                <c:ptCount val="37"/>
                <c:pt idx="0">
                  <c:v>64</c:v>
                </c:pt>
                <c:pt idx="1">
                  <c:v>38</c:v>
                </c:pt>
                <c:pt idx="2">
                  <c:v>48</c:v>
                </c:pt>
                <c:pt idx="3">
                  <c:v>67</c:v>
                </c:pt>
                <c:pt idx="4">
                  <c:v>71</c:v>
                </c:pt>
                <c:pt idx="5">
                  <c:v>75</c:v>
                </c:pt>
                <c:pt idx="6">
                  <c:v>190</c:v>
                </c:pt>
                <c:pt idx="7">
                  <c:v>357</c:v>
                </c:pt>
                <c:pt idx="8">
                  <c:v>432</c:v>
                </c:pt>
                <c:pt idx="9">
                  <c:v>411</c:v>
                </c:pt>
                <c:pt idx="10">
                  <c:v>227</c:v>
                </c:pt>
                <c:pt idx="11">
                  <c:v>160</c:v>
                </c:pt>
                <c:pt idx="12">
                  <c:v>48</c:v>
                </c:pt>
                <c:pt idx="13">
                  <c:v>66</c:v>
                </c:pt>
                <c:pt idx="14">
                  <c:v>97</c:v>
                </c:pt>
                <c:pt idx="15">
                  <c:v>94</c:v>
                </c:pt>
                <c:pt idx="16">
                  <c:v>91</c:v>
                </c:pt>
                <c:pt idx="17">
                  <c:v>80</c:v>
                </c:pt>
                <c:pt idx="18">
                  <c:v>148</c:v>
                </c:pt>
                <c:pt idx="19">
                  <c:v>115</c:v>
                </c:pt>
                <c:pt idx="20">
                  <c:v>70</c:v>
                </c:pt>
                <c:pt idx="21">
                  <c:v>22</c:v>
                </c:pt>
                <c:pt idx="22">
                  <c:v>5</c:v>
                </c:pt>
                <c:pt idx="23">
                  <c:v>2</c:v>
                </c:pt>
                <c:pt idx="24">
                  <c:v>42</c:v>
                </c:pt>
                <c:pt idx="25">
                  <c:v>39</c:v>
                </c:pt>
                <c:pt idx="26">
                  <c:v>41</c:v>
                </c:pt>
                <c:pt idx="27">
                  <c:v>53</c:v>
                </c:pt>
                <c:pt idx="28">
                  <c:v>63</c:v>
                </c:pt>
                <c:pt idx="29">
                  <c:v>83</c:v>
                </c:pt>
                <c:pt idx="30">
                  <c:v>155</c:v>
                </c:pt>
                <c:pt idx="31">
                  <c:v>174</c:v>
                </c:pt>
                <c:pt idx="32">
                  <c:v>145</c:v>
                </c:pt>
                <c:pt idx="33">
                  <c:v>144</c:v>
                </c:pt>
                <c:pt idx="34">
                  <c:v>49</c:v>
                </c:pt>
                <c:pt idx="35">
                  <c:v>33</c:v>
                </c:pt>
              </c:numCache>
            </c:numRef>
          </c:val>
          <c:extLst>
            <c:ext xmlns:c16="http://schemas.microsoft.com/office/drawing/2014/chart" uri="{C3380CC4-5D6E-409C-BE32-E72D297353CC}">
              <c16:uniqueId val="{00000000-56D0-4C77-879F-DFC4C22678A3}"/>
            </c:ext>
          </c:extLst>
        </c:ser>
        <c:dLbls>
          <c:showLegendKey val="0"/>
          <c:showVal val="0"/>
          <c:showCatName val="0"/>
          <c:showSerName val="0"/>
          <c:showPercent val="0"/>
          <c:showBubbleSize val="0"/>
        </c:dLbls>
        <c:gapWidth val="219"/>
        <c:overlap val="-27"/>
        <c:axId val="619455711"/>
        <c:axId val="619456127"/>
      </c:barChart>
      <c:catAx>
        <c:axId val="61945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456127"/>
        <c:crosses val="autoZero"/>
        <c:auto val="1"/>
        <c:lblAlgn val="ctr"/>
        <c:lblOffset val="100"/>
        <c:noMultiLvlLbl val="0"/>
      </c:catAx>
      <c:valAx>
        <c:axId val="61945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9455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[KPMG_VI_New_raw_data_update_final.xlsx]Sheet2!PivotTable7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Count of brand and product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s>
    <c:plotArea>
      <c:layout/>
      <c:barChart>
        <c:barDir val="col"/>
        <c:grouping val="clustered"/>
        <c:varyColors val="0"/>
        <c:ser>
          <c:idx val="0"/>
          <c:order val="0"/>
          <c:tx>
            <c:strRef>
              <c:f>Sheet2!$C$3</c:f>
              <c:strCache>
                <c:ptCount val="1"/>
                <c:pt idx="0">
                  <c:v>Total</c:v>
                </c:pt>
              </c:strCache>
            </c:strRef>
          </c:tx>
          <c:spPr>
            <a:solidFill>
              <a:schemeClr val="accent1"/>
            </a:solidFill>
            <a:ln>
              <a:noFill/>
            </a:ln>
            <a:effectLst/>
          </c:spPr>
          <c:invertIfNegative val="0"/>
          <c:cat>
            <c:multiLvlStrRef>
              <c:f>Sheet2!$A$4:$B$21</c:f>
              <c:multiLvlStrCache>
                <c:ptCount val="18"/>
                <c:lvl>
                  <c:pt idx="0">
                    <c:v>Norco Bicycles</c:v>
                  </c:pt>
                  <c:pt idx="1">
                    <c:v>Trek Bicycles</c:v>
                  </c:pt>
                  <c:pt idx="2">
                    <c:v>Giant Bicycles</c:v>
                  </c:pt>
                  <c:pt idx="3">
                    <c:v>Norco Bicycles</c:v>
                  </c:pt>
                  <c:pt idx="4">
                    <c:v>OHM Cycles</c:v>
                  </c:pt>
                  <c:pt idx="5">
                    <c:v>Solex</c:v>
                  </c:pt>
                  <c:pt idx="6">
                    <c:v>Trek Bicycles</c:v>
                  </c:pt>
                  <c:pt idx="7">
                    <c:v>WeareA2B</c:v>
                  </c:pt>
                  <c:pt idx="8">
                    <c:v>Giant Bicycles</c:v>
                  </c:pt>
                  <c:pt idx="9">
                    <c:v>Norco Bicycles</c:v>
                  </c:pt>
                  <c:pt idx="10">
                    <c:v>OHM Cycles</c:v>
                  </c:pt>
                  <c:pt idx="11">
                    <c:v>Solex</c:v>
                  </c:pt>
                  <c:pt idx="12">
                    <c:v>Trek Bicycles</c:v>
                  </c:pt>
                  <c:pt idx="13">
                    <c:v>WeareA2B</c:v>
                  </c:pt>
                  <c:pt idx="14">
                    <c:v>Giant Bicycles</c:v>
                  </c:pt>
                  <c:pt idx="15">
                    <c:v>OHM Cycles</c:v>
                  </c:pt>
                  <c:pt idx="16">
                    <c:v>Solex</c:v>
                  </c:pt>
                  <c:pt idx="17">
                    <c:v>WeareA2B</c:v>
                  </c:pt>
                </c:lvl>
                <c:lvl>
                  <c:pt idx="0">
                    <c:v>Mountain</c:v>
                  </c:pt>
                  <c:pt idx="2">
                    <c:v>Road</c:v>
                  </c:pt>
                  <c:pt idx="8">
                    <c:v>Standard</c:v>
                  </c:pt>
                  <c:pt idx="14">
                    <c:v>Touring</c:v>
                  </c:pt>
                </c:lvl>
              </c:multiLvlStrCache>
            </c:multiLvlStrRef>
          </c:cat>
          <c:val>
            <c:numRef>
              <c:f>Sheet2!$C$4:$C$21</c:f>
              <c:numCache>
                <c:formatCode>General</c:formatCode>
                <c:ptCount val="18"/>
                <c:pt idx="0">
                  <c:v>196</c:v>
                </c:pt>
                <c:pt idx="1">
                  <c:v>222</c:v>
                </c:pt>
                <c:pt idx="2">
                  <c:v>570</c:v>
                </c:pt>
                <c:pt idx="3">
                  <c:v>910</c:v>
                </c:pt>
                <c:pt idx="4">
                  <c:v>767</c:v>
                </c:pt>
                <c:pt idx="5">
                  <c:v>524</c:v>
                </c:pt>
                <c:pt idx="6">
                  <c:v>970</c:v>
                </c:pt>
                <c:pt idx="7">
                  <c:v>153</c:v>
                </c:pt>
                <c:pt idx="8">
                  <c:v>2498</c:v>
                </c:pt>
                <c:pt idx="9">
                  <c:v>1757</c:v>
                </c:pt>
                <c:pt idx="10">
                  <c:v>2000</c:v>
                </c:pt>
                <c:pt idx="11">
                  <c:v>3445</c:v>
                </c:pt>
                <c:pt idx="12">
                  <c:v>1739</c:v>
                </c:pt>
                <c:pt idx="13">
                  <c:v>2481</c:v>
                </c:pt>
                <c:pt idx="14">
                  <c:v>176</c:v>
                </c:pt>
                <c:pt idx="15">
                  <c:v>226</c:v>
                </c:pt>
                <c:pt idx="16">
                  <c:v>200</c:v>
                </c:pt>
                <c:pt idx="17">
                  <c:v>611</c:v>
                </c:pt>
              </c:numCache>
            </c:numRef>
          </c:val>
          <c:extLst>
            <c:ext xmlns:c16="http://schemas.microsoft.com/office/drawing/2014/chart" uri="{C3380CC4-5D6E-409C-BE32-E72D297353CC}">
              <c16:uniqueId val="{00000000-5D0B-4459-9702-79AD0AA656DB}"/>
            </c:ext>
          </c:extLst>
        </c:ser>
        <c:dLbls>
          <c:showLegendKey val="0"/>
          <c:showVal val="0"/>
          <c:showCatName val="0"/>
          <c:showSerName val="0"/>
          <c:showPercent val="0"/>
          <c:showBubbleSize val="0"/>
        </c:dLbls>
        <c:gapWidth val="219"/>
        <c:overlap val="-27"/>
        <c:axId val="99553103"/>
        <c:axId val="99555183"/>
      </c:barChart>
      <c:catAx>
        <c:axId val="99553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55183"/>
        <c:crosses val="autoZero"/>
        <c:auto val="1"/>
        <c:lblAlgn val="ctr"/>
        <c:lblOffset val="100"/>
        <c:noMultiLvlLbl val="0"/>
      </c:catAx>
      <c:valAx>
        <c:axId val="99555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5531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[KPMG_VI_New_raw_data_update_final.xlsx]Sheet8!PivotTable43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Job</a:t>
            </a:r>
            <a:r>
              <a:rPr lang="en-US" baseline="0" dirty="0"/>
              <a:t> sector</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Sheet8!$B$3</c:f>
              <c:strCache>
                <c:ptCount val="1"/>
                <c:pt idx="0">
                  <c:v>Total</c:v>
                </c:pt>
              </c:strCache>
            </c:strRef>
          </c:tx>
          <c:spPr>
            <a:solidFill>
              <a:schemeClr val="accent1"/>
            </a:solidFill>
            <a:ln>
              <a:noFill/>
            </a:ln>
            <a:effectLst/>
          </c:spPr>
          <c:invertIfNegative val="0"/>
          <c:cat>
            <c:strRef>
              <c:f>Sheet8!$A$4:$A$13</c:f>
              <c:strCache>
                <c:ptCount val="10"/>
                <c:pt idx="0">
                  <c:v>Argiculture</c:v>
                </c:pt>
                <c:pt idx="1">
                  <c:v>Entertainment</c:v>
                </c:pt>
                <c:pt idx="2">
                  <c:v>Financial Services</c:v>
                </c:pt>
                <c:pt idx="3">
                  <c:v>Health</c:v>
                </c:pt>
                <c:pt idx="4">
                  <c:v>IT</c:v>
                </c:pt>
                <c:pt idx="5">
                  <c:v>Manufacturing</c:v>
                </c:pt>
                <c:pt idx="6">
                  <c:v>n/a</c:v>
                </c:pt>
                <c:pt idx="7">
                  <c:v>Property</c:v>
                </c:pt>
                <c:pt idx="8">
                  <c:v>Retail</c:v>
                </c:pt>
                <c:pt idx="9">
                  <c:v>Telecommunications</c:v>
                </c:pt>
              </c:strCache>
            </c:strRef>
          </c:cat>
          <c:val>
            <c:numRef>
              <c:f>Sheet8!$B$4:$B$13</c:f>
              <c:numCache>
                <c:formatCode>General</c:formatCode>
                <c:ptCount val="10"/>
                <c:pt idx="0">
                  <c:v>99</c:v>
                </c:pt>
                <c:pt idx="1">
                  <c:v>122</c:v>
                </c:pt>
                <c:pt idx="2">
                  <c:v>682</c:v>
                </c:pt>
                <c:pt idx="3">
                  <c:v>542</c:v>
                </c:pt>
                <c:pt idx="4">
                  <c:v>126</c:v>
                </c:pt>
                <c:pt idx="5">
                  <c:v>695</c:v>
                </c:pt>
                <c:pt idx="6">
                  <c:v>551</c:v>
                </c:pt>
                <c:pt idx="7">
                  <c:v>231</c:v>
                </c:pt>
                <c:pt idx="8">
                  <c:v>304</c:v>
                </c:pt>
                <c:pt idx="9">
                  <c:v>61</c:v>
                </c:pt>
              </c:numCache>
            </c:numRef>
          </c:val>
          <c:extLst>
            <c:ext xmlns:c16="http://schemas.microsoft.com/office/drawing/2014/chart" uri="{C3380CC4-5D6E-409C-BE32-E72D297353CC}">
              <c16:uniqueId val="{00000000-028A-49A5-A01D-423EC0E568F6}"/>
            </c:ext>
          </c:extLst>
        </c:ser>
        <c:dLbls>
          <c:showLegendKey val="0"/>
          <c:showVal val="0"/>
          <c:showCatName val="0"/>
          <c:showSerName val="0"/>
          <c:showPercent val="0"/>
          <c:showBubbleSize val="0"/>
        </c:dLbls>
        <c:gapWidth val="219"/>
        <c:overlap val="-27"/>
        <c:axId val="579562383"/>
        <c:axId val="579550735"/>
      </c:barChart>
      <c:catAx>
        <c:axId val="57956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50735"/>
        <c:crosses val="autoZero"/>
        <c:auto val="1"/>
        <c:lblAlgn val="ctr"/>
        <c:lblOffset val="100"/>
        <c:noMultiLvlLbl val="0"/>
      </c:catAx>
      <c:valAx>
        <c:axId val="579550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623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a:t>[</a:t>
            </a:r>
            <a:r>
              <a:rPr lang="en-US" dirty="0"/>
              <a:t>Samuel </a:t>
            </a:r>
            <a:r>
              <a:rPr lang="en-US" dirty="0" err="1"/>
              <a:t>Varkey</a:t>
            </a:r>
            <a:r>
              <a:rPr dirty="0"/>
              <a: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862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Standard bikes are in demand due to the users; users are people with high paying careers living in richer areas. </a:t>
            </a:r>
          </a:p>
        </p:txBody>
      </p:sp>
      <p:sp>
        <p:nvSpPr>
          <p:cNvPr id="133" name="Shape 82"/>
          <p:cNvSpPr/>
          <p:nvPr/>
        </p:nvSpPr>
        <p:spPr>
          <a:xfrm>
            <a:off x="205025" y="2164724"/>
            <a:ext cx="4134600" cy="7155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rate of sales is directly proportional to the property valuation of the land.</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9" name="Chart 8"/>
          <p:cNvGraphicFramePr>
            <a:graphicFrameLocks/>
          </p:cNvGraphicFramePr>
          <p:nvPr>
            <p:extLst>
              <p:ext uri="{D42A27DB-BD31-4B8C-83A1-F6EECF244321}">
                <p14:modId xmlns:p14="http://schemas.microsoft.com/office/powerpoint/2010/main" val="1351150958"/>
              </p:ext>
            </p:extLst>
          </p:nvPr>
        </p:nvGraphicFramePr>
        <p:xfrm>
          <a:off x="4487825" y="178494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32" name="Shape 81"/>
          <p:cNvSpPr/>
          <p:nvPr/>
        </p:nvSpPr>
        <p:spPr>
          <a:xfrm>
            <a:off x="205025" y="1083299"/>
            <a:ext cx="8565600" cy="862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Standard bikes are in demand due to the users; users are people with high paying careers living in posh areas. </a:t>
            </a:r>
          </a:p>
        </p:txBody>
      </p:sp>
      <p:sp>
        <p:nvSpPr>
          <p:cNvPr id="133" name="Shape 82"/>
          <p:cNvSpPr/>
          <p:nvPr/>
        </p:nvSpPr>
        <p:spPr>
          <a:xfrm>
            <a:off x="205025" y="2164724"/>
            <a:ext cx="4134600" cy="69297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Standard bikes are outselling the other categories.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8" name="Chart 7"/>
          <p:cNvGraphicFramePr>
            <a:graphicFrameLocks/>
          </p:cNvGraphicFramePr>
          <p:nvPr>
            <p:extLst>
              <p:ext uri="{D42A27DB-BD31-4B8C-83A1-F6EECF244321}">
                <p14:modId xmlns:p14="http://schemas.microsoft.com/office/powerpoint/2010/main" val="936320911"/>
              </p:ext>
            </p:extLst>
          </p:nvPr>
        </p:nvGraphicFramePr>
        <p:xfrm>
          <a:off x="4198625" y="194574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729152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9252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Sprocket should increase production of standard bikes and target areas with higher property value.</a:t>
            </a:r>
            <a:endParaRPr dirty="0"/>
          </a:p>
        </p:txBody>
      </p:sp>
      <p:sp>
        <p:nvSpPr>
          <p:cNvPr id="151" name="Shape 100"/>
          <p:cNvSpPr/>
          <p:nvPr/>
        </p:nvSpPr>
        <p:spPr>
          <a:xfrm>
            <a:off x="205025" y="2164724"/>
            <a:ext cx="4134600" cy="2042835"/>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Sprocket should focus on production of standard product bikes, because their target customers are people with ordinary jobs. This means that they do not have time to spare to go for a mountain or bike ride. Therefore, their clients are the people who prefer the standard edition.</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10" name="Chart 9"/>
          <p:cNvGraphicFramePr>
            <a:graphicFrameLocks/>
          </p:cNvGraphicFramePr>
          <p:nvPr>
            <p:extLst>
              <p:ext uri="{D42A27DB-BD31-4B8C-83A1-F6EECF244321}">
                <p14:modId xmlns:p14="http://schemas.microsoft.com/office/powerpoint/2010/main" val="100138266"/>
              </p:ext>
            </p:extLst>
          </p:nvPr>
        </p:nvGraphicFramePr>
        <p:xfrm>
          <a:off x="4339625" y="172114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TotalTime>
  <Words>326</Words>
  <Application>Microsoft Office PowerPoint</Application>
  <PresentationFormat>On-screen Show (16:9)</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modified xsi:type="dcterms:W3CDTF">2020-05-07T07:39:39Z</dcterms:modified>
</cp:coreProperties>
</file>