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8"/>
    <p:restoredTop sz="94658"/>
  </p:normalViewPr>
  <p:slideViewPr>
    <p:cSldViewPr snapToGrid="0" snapToObjects="1">
      <p:cViewPr varScale="1">
        <p:scale>
          <a:sx n="109" d="100"/>
          <a:sy n="109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60" y="4131398"/>
            <a:ext cx="1221339" cy="681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C300B2-530C-FA4A-A0D1-243431B9E26B}"/>
              </a:ext>
            </a:extLst>
          </p:cNvPr>
          <p:cNvSpPr txBox="1"/>
          <p:nvPr userDrawn="1"/>
        </p:nvSpPr>
        <p:spPr>
          <a:xfrm>
            <a:off x="685392" y="4654044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066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ieee.org</a:t>
            </a:r>
            <a:endParaRPr lang="en-US" sz="1100" b="1" dirty="0">
              <a:solidFill>
                <a:srgbClr val="0066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8B1C9B-6FB7-5C45-8CDC-E3ED2B72F2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60" y="4131398"/>
            <a:ext cx="1221339" cy="6816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D764F4-5BAE-324B-80B5-FDAEFED99D34}"/>
              </a:ext>
            </a:extLst>
          </p:cNvPr>
          <p:cNvSpPr txBox="1"/>
          <p:nvPr userDrawn="1"/>
        </p:nvSpPr>
        <p:spPr>
          <a:xfrm>
            <a:off x="685392" y="4654044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066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ieee.org</a:t>
            </a:r>
            <a:endParaRPr lang="en-US" sz="1100" b="1" dirty="0">
              <a:solidFill>
                <a:srgbClr val="0066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B4CB9E-60DF-3748-9391-48F5E0164A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94" y="4502874"/>
            <a:ext cx="851311" cy="2485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24A2CA-3767-394F-80C8-B17C68C46AAF}"/>
              </a:ext>
            </a:extLst>
          </p:cNvPr>
          <p:cNvSpPr txBox="1"/>
          <p:nvPr userDrawn="1"/>
        </p:nvSpPr>
        <p:spPr>
          <a:xfrm>
            <a:off x="617449" y="465404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066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ieee.org</a:t>
            </a:r>
            <a:endParaRPr lang="en-US" sz="1100" b="1" dirty="0">
              <a:solidFill>
                <a:srgbClr val="0066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24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B4CB9E-60DF-3748-9391-48F5E0164A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94" y="4502874"/>
            <a:ext cx="851311" cy="248583"/>
          </a:xfrm>
          <a:prstGeom prst="rect">
            <a:avLst/>
          </a:prstGeom>
        </p:spPr>
      </p:pic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61301-D528-D54E-9AF3-C5CCCC429BA7}"/>
              </a:ext>
            </a:extLst>
          </p:cNvPr>
          <p:cNvSpPr txBox="1"/>
          <p:nvPr userDrawn="1"/>
        </p:nvSpPr>
        <p:spPr>
          <a:xfrm>
            <a:off x="617449" y="465404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066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ieee.org</a:t>
            </a:r>
            <a:endParaRPr lang="en-US" sz="1100" b="1" dirty="0">
              <a:solidFill>
                <a:srgbClr val="0066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FBEB6-2594-7243-9F6F-C775E747D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94" y="4502874"/>
            <a:ext cx="851311" cy="248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B26FE1-5A22-FF48-98B1-348F27A5BCD3}"/>
              </a:ext>
            </a:extLst>
          </p:cNvPr>
          <p:cNvSpPr txBox="1"/>
          <p:nvPr userDrawn="1"/>
        </p:nvSpPr>
        <p:spPr>
          <a:xfrm>
            <a:off x="617449" y="465404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066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ieee.org</a:t>
            </a:r>
            <a:endParaRPr lang="en-US" sz="1100" b="1" dirty="0">
              <a:solidFill>
                <a:srgbClr val="0066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DE7962-DE4A-1F44-B31F-A9B2F28DD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94" y="4502874"/>
            <a:ext cx="851311" cy="248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9A00B9-4FF1-E648-A2F0-A928260AB604}"/>
              </a:ext>
            </a:extLst>
          </p:cNvPr>
          <p:cNvSpPr txBox="1"/>
          <p:nvPr userDrawn="1"/>
        </p:nvSpPr>
        <p:spPr>
          <a:xfrm>
            <a:off x="617449" y="465404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066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ieee.org</a:t>
            </a:r>
            <a:endParaRPr lang="en-US" sz="1100" b="1" dirty="0">
              <a:solidFill>
                <a:srgbClr val="0066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94" y="4502874"/>
            <a:ext cx="851311" cy="248583"/>
          </a:xfrm>
          <a:prstGeom prst="rect">
            <a:avLst/>
          </a:prstGeom>
        </p:spPr>
      </p:pic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4EAF1A-90A4-3F46-A741-BC72D4504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Circuitos</a:t>
            </a:r>
            <a:r>
              <a:rPr lang="en-US" dirty="0"/>
              <a:t> </a:t>
            </a:r>
            <a:r>
              <a:rPr lang="en-US" dirty="0" err="1"/>
              <a:t>Elétricos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58B635-2B57-D04C-87A9-35560B8CD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40334-707C-B14A-A74B-162468732E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D76044-F0DB-014E-8A1A-B45AF89A9D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C8E4E70-1446-BE46-8971-59EE30CE26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964403-8E33-E44D-BF8B-AB4097A6E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A4F936-6AE6-164E-BEB1-515364C213B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485F064-5D88-D647-AA05-6CFE69F96D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8F433B-241E-214B-AB9F-914C6C50C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é </a:t>
            </a:r>
            <a:r>
              <a:rPr lang="en-US" dirty="0" err="1"/>
              <a:t>isso</a:t>
            </a:r>
            <a:r>
              <a:rPr lang="en-US" dirty="0"/>
              <a:t>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9632D0-FCA1-FD4B-95A1-83E353D47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Circuito</a:t>
            </a:r>
            <a:r>
              <a:rPr lang="en-US" dirty="0"/>
              <a:t> </a:t>
            </a:r>
            <a:r>
              <a:rPr lang="en-US" dirty="0" err="1"/>
              <a:t>Elétrico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interconexão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elétricos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8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ECA6-CB98-4B4C-B241-A79DC091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90" y="2015954"/>
            <a:ext cx="7886700" cy="620819"/>
          </a:xfrm>
        </p:spPr>
        <p:txBody>
          <a:bodyPr>
            <a:normAutofit/>
          </a:bodyPr>
          <a:lstStyle/>
          <a:p>
            <a:r>
              <a:rPr lang="en-US" sz="2400" dirty="0"/>
              <a:t>Carga e </a:t>
            </a:r>
            <a:r>
              <a:rPr lang="en-US" sz="2400" dirty="0" err="1"/>
              <a:t>Corrente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9D992-F076-6A48-9E60-373DCF099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571750"/>
            <a:ext cx="7886700" cy="8296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Carga é </a:t>
            </a:r>
            <a:r>
              <a:rPr lang="en-US" sz="1600" dirty="0" err="1"/>
              <a:t>uma</a:t>
            </a:r>
            <a:r>
              <a:rPr lang="en-US" sz="1600" dirty="0"/>
              <a:t> a </a:t>
            </a:r>
            <a:r>
              <a:rPr lang="en-US" sz="1600" dirty="0" err="1"/>
              <a:t>propriedade</a:t>
            </a:r>
            <a:r>
              <a:rPr lang="en-US" sz="1600" dirty="0"/>
              <a:t> </a:t>
            </a:r>
            <a:r>
              <a:rPr lang="en-US" sz="1600" dirty="0" err="1"/>
              <a:t>elétrica</a:t>
            </a:r>
            <a:r>
              <a:rPr lang="en-US" sz="1600" dirty="0"/>
              <a:t> das </a:t>
            </a:r>
            <a:r>
              <a:rPr lang="en-US" sz="1600" dirty="0" err="1"/>
              <a:t>partículas</a:t>
            </a:r>
            <a:r>
              <a:rPr lang="en-US" sz="1600" dirty="0"/>
              <a:t> </a:t>
            </a:r>
            <a:r>
              <a:rPr lang="en-US" sz="1600" dirty="0" err="1"/>
              <a:t>atômicas</a:t>
            </a:r>
            <a:r>
              <a:rPr lang="en-US" sz="1600" dirty="0"/>
              <a:t> (Q)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Corrente</a:t>
            </a:r>
            <a:r>
              <a:rPr lang="en-US" sz="1600" dirty="0"/>
              <a:t> </a:t>
            </a:r>
            <a:r>
              <a:rPr lang="en-US" sz="1600" dirty="0" err="1"/>
              <a:t>Elétrica</a:t>
            </a:r>
            <a:r>
              <a:rPr lang="en-US" sz="1600" dirty="0"/>
              <a:t> é o </a:t>
            </a:r>
            <a:r>
              <a:rPr lang="en-US" sz="1600" dirty="0" err="1"/>
              <a:t>fluxo</a:t>
            </a:r>
            <a:r>
              <a:rPr lang="en-US" sz="1600" dirty="0"/>
              <a:t> de carga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unidade</a:t>
            </a:r>
            <a:r>
              <a:rPr lang="en-US" sz="1600" dirty="0"/>
              <a:t> de tempo 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0EA31-4C74-734E-8194-EB96A59B66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BE5DFA-2EFC-A08C-9B34-C9BCC0012138}"/>
              </a:ext>
            </a:extLst>
          </p:cNvPr>
          <p:cNvSpPr txBox="1">
            <a:spLocks/>
          </p:cNvSpPr>
          <p:nvPr/>
        </p:nvSpPr>
        <p:spPr>
          <a:xfrm>
            <a:off x="282290" y="2937080"/>
            <a:ext cx="7886700" cy="6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 baseline="0">
                <a:solidFill>
                  <a:srgbClr val="0066A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2400" dirty="0" err="1"/>
              <a:t>Tensão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Diferença</a:t>
            </a:r>
            <a:r>
              <a:rPr lang="en-US" sz="2400" dirty="0"/>
              <a:t> de </a:t>
            </a:r>
            <a:r>
              <a:rPr lang="en-US" sz="2400" dirty="0" err="1"/>
              <a:t>potencial</a:t>
            </a:r>
            <a:r>
              <a:rPr lang="en-US" sz="2400" dirty="0"/>
              <a:t> (DDP)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D979D-3970-FFDD-B273-A98977E5CF9D}"/>
              </a:ext>
            </a:extLst>
          </p:cNvPr>
          <p:cNvSpPr txBox="1">
            <a:spLocks/>
          </p:cNvSpPr>
          <p:nvPr/>
        </p:nvSpPr>
        <p:spPr>
          <a:xfrm>
            <a:off x="79491" y="3527049"/>
            <a:ext cx="7886700" cy="1221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 DDP é a </a:t>
            </a:r>
            <a:r>
              <a:rPr lang="en-US" sz="1600" dirty="0" err="1"/>
              <a:t>energia</a:t>
            </a:r>
            <a:r>
              <a:rPr lang="en-US" sz="1600" dirty="0"/>
              <a:t> </a:t>
            </a:r>
            <a:r>
              <a:rPr lang="en-US" sz="1600" dirty="0" err="1"/>
              <a:t>necessária</a:t>
            </a:r>
            <a:r>
              <a:rPr lang="en-US" sz="1600" dirty="0"/>
              <a:t> para </a:t>
            </a:r>
            <a:r>
              <a:rPr lang="en-US" sz="1600" dirty="0" err="1"/>
              <a:t>deslocar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carga </a:t>
            </a:r>
            <a:r>
              <a:rPr lang="en-US" sz="1600" dirty="0" err="1"/>
              <a:t>através</a:t>
            </a:r>
            <a:r>
              <a:rPr lang="en-US" sz="1600" dirty="0"/>
              <a:t> de um </a:t>
            </a:r>
            <a:r>
              <a:rPr lang="en-US" sz="1600" dirty="0" err="1"/>
              <a:t>elemento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 err="1"/>
              <a:t>tensão</a:t>
            </a:r>
            <a:r>
              <a:rPr lang="en-US" sz="1600" dirty="0"/>
              <a:t> </a:t>
            </a:r>
            <a:r>
              <a:rPr lang="en-US" sz="1600" dirty="0" err="1"/>
              <a:t>V</a:t>
            </a:r>
            <a:r>
              <a:rPr lang="en-US" sz="600" dirty="0" err="1"/>
              <a:t>ab</a:t>
            </a:r>
            <a:r>
              <a:rPr lang="en-US" sz="600" dirty="0"/>
              <a:t>  </a:t>
            </a:r>
            <a:r>
              <a:rPr lang="en-US" sz="1600" dirty="0"/>
              <a:t>entre </a:t>
            </a:r>
            <a:r>
              <a:rPr lang="en-US" sz="1600" dirty="0" err="1"/>
              <a:t>dois</a:t>
            </a:r>
            <a:r>
              <a:rPr lang="en-US" sz="1600" dirty="0"/>
              <a:t> </a:t>
            </a:r>
            <a:r>
              <a:rPr lang="en-US" sz="1600" dirty="0" err="1"/>
              <a:t>pontos</a:t>
            </a:r>
            <a:r>
              <a:rPr lang="en-US" sz="1600" dirty="0"/>
              <a:t> a e b de um </a:t>
            </a:r>
            <a:r>
              <a:rPr lang="en-US" sz="1600" dirty="0" err="1"/>
              <a:t>circuito</a:t>
            </a:r>
            <a:r>
              <a:rPr lang="en-US" sz="1600" dirty="0"/>
              <a:t> é a </a:t>
            </a:r>
            <a:r>
              <a:rPr lang="en-US" sz="1600" dirty="0" err="1"/>
              <a:t>energia</a:t>
            </a:r>
            <a:r>
              <a:rPr lang="en-US" sz="1600" dirty="0"/>
              <a:t> </a:t>
            </a:r>
            <a:r>
              <a:rPr lang="en-US" sz="1600" dirty="0" err="1"/>
              <a:t>necessaria</a:t>
            </a:r>
            <a:r>
              <a:rPr lang="en-US" sz="1600" dirty="0"/>
              <a:t> para </a:t>
            </a:r>
            <a:r>
              <a:rPr lang="en-US" sz="1600" dirty="0" err="1"/>
              <a:t>desloacr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carga de a para b</a:t>
            </a:r>
          </a:p>
          <a:p>
            <a:endParaRPr lang="en-US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C8659-D3A9-E413-881F-EAC882BA2265}"/>
              </a:ext>
            </a:extLst>
          </p:cNvPr>
          <p:cNvSpPr txBox="1">
            <a:spLocks/>
          </p:cNvSpPr>
          <p:nvPr/>
        </p:nvSpPr>
        <p:spPr>
          <a:xfrm>
            <a:off x="3445177" y="274423"/>
            <a:ext cx="7886700" cy="6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 baseline="0">
                <a:solidFill>
                  <a:srgbClr val="0066A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4000" dirty="0" err="1"/>
              <a:t>Conceitos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9202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BC09-DCFC-2F4E-BC20-4CA8EEF1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90" y="2473614"/>
            <a:ext cx="7886700" cy="620819"/>
          </a:xfrm>
        </p:spPr>
        <p:txBody>
          <a:bodyPr/>
          <a:lstStyle/>
          <a:p>
            <a:r>
              <a:rPr lang="en-US" dirty="0" err="1"/>
              <a:t>Potência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EFA30-955C-024C-A49C-892A80FE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91" y="3081474"/>
            <a:ext cx="7886700" cy="12214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É a </a:t>
            </a:r>
            <a:r>
              <a:rPr lang="en-US" dirty="0" err="1"/>
              <a:t>velocidade</a:t>
            </a:r>
            <a:r>
              <a:rPr lang="en-US" dirty="0"/>
              <a:t> com que se </a:t>
            </a:r>
            <a:r>
              <a:rPr lang="en-US" dirty="0" err="1"/>
              <a:t>consome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se </a:t>
            </a:r>
            <a:r>
              <a:rPr lang="en-US" dirty="0" err="1"/>
              <a:t>absorve</a:t>
            </a:r>
            <a:r>
              <a:rPr lang="en-US" dirty="0"/>
              <a:t> </a:t>
            </a:r>
            <a:r>
              <a:rPr lang="en-US" dirty="0" err="1"/>
              <a:t>energia</a:t>
            </a:r>
            <a:endParaRPr lang="en-US" dirty="0"/>
          </a:p>
          <a:p>
            <a:endParaRPr lang="en-US" dirty="0"/>
          </a:p>
          <a:p>
            <a:endParaRPr lang="en-US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01C95-62FF-4A4B-975A-F8B827167E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84B8B7-2982-3840-A3AF-058E10A047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03FD44E-0BDF-AA44-8483-BCFA5AB0DDC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A66926-D632-B841-B247-F20072E05D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B1AD4D1-5D6A-BD44-9D44-713D958415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F033DC-1084-D04C-2D47-0938C4F9E805}"/>
              </a:ext>
            </a:extLst>
          </p:cNvPr>
          <p:cNvSpPr txBox="1">
            <a:spLocks/>
          </p:cNvSpPr>
          <p:nvPr/>
        </p:nvSpPr>
        <p:spPr>
          <a:xfrm>
            <a:off x="282290" y="3366375"/>
            <a:ext cx="7886700" cy="6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 baseline="0">
                <a:solidFill>
                  <a:srgbClr val="0066A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err="1"/>
              <a:t>Energia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C270413-37E9-E0FF-59BB-7F683B9F6875}"/>
              </a:ext>
            </a:extLst>
          </p:cNvPr>
          <p:cNvSpPr txBox="1">
            <a:spLocks/>
          </p:cNvSpPr>
          <p:nvPr/>
        </p:nvSpPr>
        <p:spPr>
          <a:xfrm>
            <a:off x="79491" y="3964133"/>
            <a:ext cx="7886700" cy="1221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É a </a:t>
            </a:r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(J)</a:t>
            </a:r>
          </a:p>
          <a:p>
            <a:endParaRPr lang="en-US" sz="9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23F17A-CD6A-1382-4081-3FF081BA9217}"/>
              </a:ext>
            </a:extLst>
          </p:cNvPr>
          <p:cNvSpPr txBox="1">
            <a:spLocks/>
          </p:cNvSpPr>
          <p:nvPr/>
        </p:nvSpPr>
        <p:spPr>
          <a:xfrm>
            <a:off x="3445177" y="274423"/>
            <a:ext cx="7886700" cy="6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 baseline="0">
                <a:solidFill>
                  <a:srgbClr val="0066A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4000" dirty="0" err="1"/>
              <a:t>Conceitos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724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3510-A603-E547-975A-B6891567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de um </a:t>
            </a:r>
            <a:r>
              <a:rPr lang="en-US" dirty="0" err="1"/>
              <a:t>circuito</a:t>
            </a:r>
            <a:r>
              <a:rPr lang="en-US" dirty="0"/>
              <a:t> </a:t>
            </a:r>
            <a:r>
              <a:rPr lang="en-US" dirty="0" err="1"/>
              <a:t>elétrico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490F5-A330-C64F-B83F-4FB6B0DD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Uma fonte é um componente capaz de alimentar com energia elétrica determinado circuito. Entre dois pontos desse circuito, a fonte mantém a diferença de potencial (ddp) e consequentemente o movimento ordenado dos portadores de cargas.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94A43-821E-7147-8014-F1E1AD70B8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23C68-7C0A-4942-AC23-90DB5F1E4B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fonte</a:t>
            </a:r>
            <a:endParaRPr lang="en-US" dirty="0"/>
          </a:p>
        </p:txBody>
      </p:sp>
      <p:pic>
        <p:nvPicPr>
          <p:cNvPr id="7" name="Imagem 6" descr="Caixa de papelão&#10;&#10;Descrição gerada automaticamente com confiança média">
            <a:extLst>
              <a:ext uri="{FF2B5EF4-FFF2-40B4-BE49-F238E27FC236}">
                <a16:creationId xmlns:a16="http://schemas.microsoft.com/office/drawing/2014/main" id="{478F9C44-2747-0ACB-DD8C-E8E99FB3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485" y="2571750"/>
            <a:ext cx="2631029" cy="1574580"/>
          </a:xfrm>
          <a:prstGeom prst="rect">
            <a:avLst/>
          </a:prstGeom>
        </p:spPr>
      </p:pic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A3039166-9FE3-F465-1105-A099EBEBD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11" y="2363354"/>
            <a:ext cx="1180935" cy="1574580"/>
          </a:xfrm>
          <a:prstGeom prst="rect">
            <a:avLst/>
          </a:prstGeom>
        </p:spPr>
      </p:pic>
      <p:pic>
        <p:nvPicPr>
          <p:cNvPr id="11" name="Imagem 10" descr="Tela de um aparelho eletrônico&#10;&#10;Descrição gerada automaticamente com confiança média">
            <a:extLst>
              <a:ext uri="{FF2B5EF4-FFF2-40B4-BE49-F238E27FC236}">
                <a16:creationId xmlns:a16="http://schemas.microsoft.com/office/drawing/2014/main" id="{7D786DFD-2F52-9624-FFBE-7629711AD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170" y="2096085"/>
            <a:ext cx="2109119" cy="21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B7023-B504-A353-BC26-6BC0EA31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de um </a:t>
            </a:r>
            <a:r>
              <a:rPr lang="en-US" dirty="0" err="1"/>
              <a:t>circuito</a:t>
            </a:r>
            <a:r>
              <a:rPr lang="en-US" dirty="0"/>
              <a:t> </a:t>
            </a:r>
            <a:r>
              <a:rPr lang="en-US" dirty="0" err="1"/>
              <a:t>elétrico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F8E9C1-6BE3-54ED-7FD5-7794ACCA7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</a:t>
            </a:r>
            <a:r>
              <a:rPr lang="pt-BR" b="1" dirty="0"/>
              <a:t>resistência</a:t>
            </a:r>
            <a:r>
              <a:rPr lang="pt-BR" dirty="0"/>
              <a:t> </a:t>
            </a:r>
            <a:r>
              <a:rPr lang="pt-BR" b="1" dirty="0"/>
              <a:t>R</a:t>
            </a:r>
            <a:r>
              <a:rPr lang="pt-BR" dirty="0"/>
              <a:t> de um elemento, representa sua capacidade de resistir ao fluxo de corrente elétrica (medida em Ohms </a:t>
            </a:r>
            <a:r>
              <a:rPr lang="el-GR" dirty="0"/>
              <a:t>Ω</a:t>
            </a:r>
            <a:r>
              <a:rPr lang="pt-BR" dirty="0"/>
              <a:t>)</a:t>
            </a:r>
          </a:p>
          <a:p>
            <a:r>
              <a:rPr lang="pt-BR" b="1" dirty="0"/>
              <a:t>Curto-circuito</a:t>
            </a:r>
            <a:r>
              <a:rPr lang="pt-BR" dirty="0"/>
              <a:t> é um elemento de circuito com resistência próxima de zero</a:t>
            </a:r>
          </a:p>
          <a:p>
            <a:r>
              <a:rPr lang="pt-BR" b="1" dirty="0"/>
              <a:t>Circuito aberto </a:t>
            </a:r>
            <a:r>
              <a:rPr lang="pt-BR" dirty="0"/>
              <a:t>é um elemento de circuito com resistência que se aproxima de infinito</a:t>
            </a:r>
          </a:p>
          <a:p>
            <a:r>
              <a:rPr lang="pt-BR" b="1" dirty="0"/>
              <a:t>Resistor</a:t>
            </a:r>
            <a:r>
              <a:rPr lang="pt-BR" dirty="0"/>
              <a:t> é o elemento que limita a passagem de corrente em um circuito, transformando a energia elétrica em energia térmica</a:t>
            </a:r>
            <a:endParaRPr lang="pt-BR" b="1" dirty="0"/>
          </a:p>
        </p:txBody>
      </p:sp>
      <p:pic>
        <p:nvPicPr>
          <p:cNvPr id="9" name="Espaço Reservado para Conteúdo 8" descr="Ícone&#10;&#10;Descrição gerada automaticamente">
            <a:extLst>
              <a:ext uri="{FF2B5EF4-FFF2-40B4-BE49-F238E27FC236}">
                <a16:creationId xmlns:a16="http://schemas.microsoft.com/office/drawing/2014/main" id="{4C368913-03F2-D9B7-5F5E-647D2D48DB6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5691089" y="963464"/>
            <a:ext cx="1947668" cy="1947668"/>
          </a:xfr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825420-01B0-F0A3-C7C0-A3FEB2E20B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5406E17-E02A-7814-BBE2-9F87465DE1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Resistor</a:t>
            </a:r>
          </a:p>
        </p:txBody>
      </p:sp>
      <p:pic>
        <p:nvPicPr>
          <p:cNvPr id="15" name="Espaço Reservado para Conteúdo 14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5D78FB7-A717-E6C3-DD25-C5BF90C945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" b="96875" l="10000" r="90000">
                        <a14:foregroundMark x1="45761" y1="10625" x2="58370" y2="750"/>
                        <a14:foregroundMark x1="30652" y1="87125" x2="62391" y2="96875"/>
                        <a14:foregroundMark x1="62391" y1="96875" x2="69457" y2="77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3633" y="3023510"/>
            <a:ext cx="1573688" cy="1368425"/>
          </a:xfrm>
        </p:spPr>
      </p:pic>
      <p:pic>
        <p:nvPicPr>
          <p:cNvPr id="17" name="Imagem 16" descr="Uma imagem contendo panela, mesa, garrafa&#10;&#10;Descrição gerada automaticamente">
            <a:extLst>
              <a:ext uri="{FF2B5EF4-FFF2-40B4-BE49-F238E27FC236}">
                <a16:creationId xmlns:a16="http://schemas.microsoft.com/office/drawing/2014/main" id="{3E287E1E-4548-3469-F0A8-837D3989D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321" y="2928993"/>
            <a:ext cx="2300068" cy="172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6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831F9-8319-C351-DE06-D88B4DFF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de um </a:t>
            </a:r>
            <a:r>
              <a:rPr lang="en-US" dirty="0" err="1"/>
              <a:t>circuito</a:t>
            </a:r>
            <a:r>
              <a:rPr lang="en-US" dirty="0"/>
              <a:t> </a:t>
            </a:r>
            <a:r>
              <a:rPr lang="en-US" dirty="0" err="1"/>
              <a:t>elétrico</a:t>
            </a:r>
            <a:endParaRPr lang="pt-BR" dirty="0"/>
          </a:p>
        </p:txBody>
      </p:sp>
      <p:pic>
        <p:nvPicPr>
          <p:cNvPr id="9" name="Espaço Reservado para Conteúdo 8" descr="Uma imagem contendo pedaço&#10;&#10;Descrição gerada automaticamente">
            <a:extLst>
              <a:ext uri="{FF2B5EF4-FFF2-40B4-BE49-F238E27FC236}">
                <a16:creationId xmlns:a16="http://schemas.microsoft.com/office/drawing/2014/main" id="{AF02118C-530E-55C0-5E37-97DB9DBD3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0" b="89966" l="10000" r="90000">
                        <a14:foregroundMark x1="38587" y1="12245" x2="34674" y2="12755"/>
                        <a14:foregroundMark x1="37283" y1="10204" x2="36957" y2="11735"/>
                        <a14:foregroundMark x1="32717" y1="3912" x2="17313" y2="27264"/>
                        <a14:foregroundMark x1="32959" y1="53156" x2="35543" y2="56463"/>
                        <a14:foregroundMark x1="35543" y1="56463" x2="57609" y2="40306"/>
                        <a14:foregroundMark x1="57609" y1="40306" x2="27174" y2="340"/>
                        <a14:backgroundMark x1="15000" y1="28741" x2="31087" y2="53401"/>
                        <a14:backgroundMark x1="31087" y1="53401" x2="13696" y2="32313"/>
                        <a14:backgroundMark x1="31087" y1="50340" x2="30109" y2="55442"/>
                        <a14:backgroundMark x1="32065" y1="50850" x2="32391" y2="51871"/>
                        <a14:backgroundMark x1="32391" y1="47109" x2="33696" y2="44048"/>
                        <a14:backgroundMark x1="31087" y1="51871" x2="28804" y2="534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6392" y="3162392"/>
            <a:ext cx="2141073" cy="13684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1F6D2F-332B-9A01-F867-5125A742A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 capacitor acumula energia elétrica</a:t>
            </a:r>
          </a:p>
          <a:p>
            <a:r>
              <a:rPr lang="pt-BR" dirty="0"/>
              <a:t>O indutor acumula energia elétrica através de um campo magnético</a:t>
            </a:r>
          </a:p>
          <a:p>
            <a:r>
              <a:rPr lang="pt-BR" dirty="0"/>
              <a:t>Em geral, os dois armazenam energia elétrica que pode ser utilizada depois e diminuem os surtos ou picos de corrente</a:t>
            </a:r>
          </a:p>
          <a:p>
            <a:r>
              <a:rPr lang="pt-BR" dirty="0"/>
              <a:t>A chave transforma um circuito aberto em um circuito fechado ou um fechado em aberto (interruptor)</a:t>
            </a:r>
          </a:p>
        </p:txBody>
      </p:sp>
      <p:pic>
        <p:nvPicPr>
          <p:cNvPr id="11" name="Espaço Reservado para Conteúdo 10" descr="Logotipo&#10;&#10;Descrição gerada automaticamente">
            <a:extLst>
              <a:ext uri="{FF2B5EF4-FFF2-40B4-BE49-F238E27FC236}">
                <a16:creationId xmlns:a16="http://schemas.microsoft.com/office/drawing/2014/main" id="{42D09564-9025-61DB-EB88-0F4EB4091F32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7084638" y="2641616"/>
            <a:ext cx="1889201" cy="1889201"/>
          </a:xfr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92652-0F45-1337-FE73-D4B5D2D3AF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1A0637A-CD34-29F2-80A0-94893EA722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Capacitor, Indutor e a Chave</a:t>
            </a:r>
          </a:p>
        </p:txBody>
      </p:sp>
      <p:pic>
        <p:nvPicPr>
          <p:cNvPr id="13" name="Imagem 12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DBBD6569-7751-3913-9256-63AA0B129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772" y="537561"/>
            <a:ext cx="2681250" cy="2681250"/>
          </a:xfrm>
          <a:prstGeom prst="rect">
            <a:avLst/>
          </a:prstGeom>
        </p:spPr>
      </p:pic>
      <p:pic>
        <p:nvPicPr>
          <p:cNvPr id="15" name="Imagem 1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F59DF6A-52CA-1D5B-48B2-DE0606AA8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934" y="1010266"/>
            <a:ext cx="2273815" cy="178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1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E408E-6FFB-6ECA-3179-8C10DA91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A3698E-E9F6-909E-BA91-D95E5ADF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 circuito elétrico simples ocorre quando existe apenas uma corrente, sou seja a corrente elétrica sai da fonte e percorre somente um caminho até voltar a ela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5" name="Espaço Reservado para Conteúdo 14" descr="Diagrama&#10;&#10;Descrição gerada automaticamente">
            <a:extLst>
              <a:ext uri="{FF2B5EF4-FFF2-40B4-BE49-F238E27FC236}">
                <a16:creationId xmlns:a16="http://schemas.microsoft.com/office/drawing/2014/main" id="{DA82BD09-5116-67A4-23A7-19BA5916B60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5629887" y="3121441"/>
            <a:ext cx="2754171" cy="1368425"/>
          </a:xfr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D6414-55AE-7A2F-C4BA-DDA1D93894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2270690-BEB3-E69E-B4F6-80F5621C40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Um circuito simples</a:t>
            </a:r>
          </a:p>
        </p:txBody>
      </p:sp>
      <p:pic>
        <p:nvPicPr>
          <p:cNvPr id="13" name="Espaço Reservado para Conteúdo 12" descr="Diagrama, Ícone&#10;&#10;Descrição gerada automaticamente">
            <a:extLst>
              <a:ext uri="{FF2B5EF4-FFF2-40B4-BE49-F238E27FC236}">
                <a16:creationId xmlns:a16="http://schemas.microsoft.com/office/drawing/2014/main" id="{888E6445-AE13-17E2-6B42-532E31D141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27756" y="624637"/>
            <a:ext cx="2230075" cy="2230075"/>
          </a:xfrm>
        </p:spPr>
      </p:pic>
    </p:spTree>
    <p:extLst>
      <p:ext uri="{BB962C8B-B14F-4D97-AF65-F5344CB8AC3E}">
        <p14:creationId xmlns:p14="http://schemas.microsoft.com/office/powerpoint/2010/main" val="38245628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403</TotalTime>
  <Words>342</Words>
  <Application>Microsoft Office PowerPoint</Application>
  <PresentationFormat>Apresentação na tela (16:9)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LucidaGrande</vt:lpstr>
      <vt:lpstr>Wingdings</vt:lpstr>
      <vt:lpstr>Theme 1</vt:lpstr>
      <vt:lpstr>Circuitos Elétricos</vt:lpstr>
      <vt:lpstr>O que é isso?</vt:lpstr>
      <vt:lpstr>Carga e Corrente</vt:lpstr>
      <vt:lpstr>Potência</vt:lpstr>
      <vt:lpstr>Elementos de um circuito elétrico</vt:lpstr>
      <vt:lpstr>Elementos de um circuito elétrico</vt:lpstr>
      <vt:lpstr>Elementos de um circuito elétrico</vt:lpstr>
      <vt:lpstr>Exemplo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Viturino</cp:lastModifiedBy>
  <cp:revision>24</cp:revision>
  <dcterms:created xsi:type="dcterms:W3CDTF">2016-10-24T19:40:55Z</dcterms:created>
  <dcterms:modified xsi:type="dcterms:W3CDTF">2023-05-09T22:42:19Z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2023-05-08T13:17:53Z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8662dccf-a8d4-4da8-b0bb-dff94878fe72</vt:lpwstr>
  </property>
  <property fmtid="{D5CDD505-2E9C-101B-9397-08002B2CF9AE}" pid="7" name="MSIP_Label_defa4170-0d19-0005-0004-bc88714345d2_ActionId">
    <vt:lpwstr>c1d1da3f-5add-43b3-9363-551d224489ec</vt:lpwstr>
  </property>
  <property fmtid="{D5CDD505-2E9C-101B-9397-08002B2CF9AE}" pid="8" name="MSIP_Label_defa4170-0d19-0005-0004-bc88714345d2_ContentBits">
    <vt:lpwstr>0</vt:lpwstr>
  </property>
</Properties>
</file>