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70AD47"/>
    <a:srgbClr val="FFC000"/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526" y="123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5/21/2018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E5256C-919A-4817-B7EE-7D55C0BCBE5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411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possibleposter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4760575" cy="1033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Content Placeholder 3084">
            <a:extLst>
              <a:ext uri="{FF2B5EF4-FFF2-40B4-BE49-F238E27FC236}">
                <a16:creationId xmlns:a16="http://schemas.microsoft.com/office/drawing/2014/main" id="{203BCD79-EDCB-4671-8D3C-95E52861CFA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466426" y="1270000"/>
            <a:ext cx="3499731" cy="7656512"/>
          </a:xfrm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sz="1800" dirty="0">
                <a:latin typeface="Bodoni MT" charset="0"/>
              </a:rPr>
              <a:t>Signal/Data Flow Diagram</a:t>
            </a:r>
          </a:p>
          <a:p>
            <a:pPr lvl="0" eaLnBrk="1" hangingPunct="1">
              <a:spcBef>
                <a:spcPct val="0"/>
              </a:spcBef>
            </a:pPr>
            <a:r>
              <a:rPr lang="en-US" b="1" dirty="0">
                <a:solidFill>
                  <a:srgbClr val="7030A0"/>
                </a:solidFill>
                <a:latin typeface="Helvetica Neue" charset="0"/>
              </a:rPr>
              <a:t>Motor interface</a:t>
            </a:r>
            <a:r>
              <a:rPr lang="en-US" dirty="0">
                <a:latin typeface="Helvetica Neue" charset="0"/>
              </a:rPr>
              <a:t> extends original scope.</a:t>
            </a:r>
          </a:p>
        </p:txBody>
      </p:sp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r>
              <a:rPr lang="en-AU" sz="1800" dirty="0">
                <a:latin typeface="Bodoni MT" charset="0"/>
              </a:rPr>
              <a:t>Goals</a:t>
            </a:r>
          </a:p>
          <a:p>
            <a:r>
              <a:rPr lang="en-AU" dirty="0">
                <a:latin typeface="Helvetica Neue" charset="0"/>
                <a:cs typeface="Helvetica Neue" charset="0"/>
              </a:rPr>
              <a:t>Proof of concept for a position based exoskeleton control system.</a:t>
            </a:r>
          </a:p>
          <a:p>
            <a:pPr algn="ctr"/>
            <a:r>
              <a:rPr lang="en-AU" i="1" dirty="0">
                <a:latin typeface="Helvetica Neue" charset="0"/>
              </a:rPr>
              <a:t>Exoskeleton: </a:t>
            </a:r>
            <a:r>
              <a:rPr lang="en-AU" i="1" dirty="0">
                <a:latin typeface="Helvetica Neue" charset="0"/>
                <a:cs typeface="Helvetica Neue" charset="0"/>
              </a:rPr>
              <a:t>A wearable machine used to augment the pilot’s physicality.</a:t>
            </a:r>
            <a:endParaRPr lang="en-AU" b="1" dirty="0">
              <a:latin typeface="Helvetica Neue" charset="0"/>
            </a:endParaRPr>
          </a:p>
          <a:p>
            <a:r>
              <a:rPr lang="en-AU" b="1" dirty="0">
                <a:latin typeface="Helvetica Neue" charset="0"/>
              </a:rPr>
              <a:t>Background</a:t>
            </a:r>
          </a:p>
          <a:p>
            <a:r>
              <a:rPr lang="en-AU" dirty="0">
                <a:latin typeface="Helvetica Neue" charset="0"/>
              </a:rPr>
              <a:t>Conventional exoskeletons use force based sensing to perceive the pilot’s desired position. Force based methods can be unstable and physically taxing.</a:t>
            </a:r>
          </a:p>
          <a:p>
            <a:r>
              <a:rPr lang="en-AU" b="1" dirty="0">
                <a:latin typeface="Helvetica Neue" charset="0"/>
              </a:rPr>
              <a:t>Control can be accomplished by maintaining a constant offset between an exoskeleton and pilot.</a:t>
            </a:r>
          </a:p>
          <a:p>
            <a:r>
              <a:rPr lang="en-AU" dirty="0">
                <a:latin typeface="Helvetica Neue" charset="0"/>
              </a:rPr>
              <a:t>Final proof of concept requires: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</a:rPr>
              <a:t>Stability while static (standing)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</a:rPr>
              <a:t>Realtime movement (walking)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</a:rPr>
              <a:t>Regulated force application (sitting)</a:t>
            </a:r>
          </a:p>
          <a:p>
            <a:r>
              <a:rPr lang="en-AU" dirty="0">
                <a:latin typeface="Helvetica Neue" charset="0"/>
              </a:rPr>
              <a:t>These actions may be accomplished by measuring and/or controlling the: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</a:rPr>
              <a:t>position of the pilot and the suit;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</a:rPr>
              <a:t>force applied by suit and pilot to suit;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</a:rPr>
              <a:t>actuator position and torque.</a:t>
            </a:r>
            <a:endParaRPr lang="en-AU" b="1" dirty="0">
              <a:latin typeface="Helvetica Neue" charset="0"/>
            </a:endParaRPr>
          </a:p>
          <a:p>
            <a:r>
              <a:rPr lang="en-AU" b="1" dirty="0">
                <a:latin typeface="Helvetica Neue" charset="0"/>
              </a:rPr>
              <a:t>Scope</a:t>
            </a:r>
          </a:p>
          <a:p>
            <a:r>
              <a:rPr lang="en-AU" dirty="0">
                <a:latin typeface="Helvetica Neue" charset="0"/>
                <a:cs typeface="Helvetica Neue" charset="0"/>
              </a:rPr>
              <a:t>Scope limited to the creation of the perception and control systems of a lower extremity exoskeleton.</a:t>
            </a:r>
          </a:p>
          <a:p>
            <a:r>
              <a:rPr lang="en-AU" dirty="0">
                <a:latin typeface="Helvetica Neue" charset="0"/>
                <a:cs typeface="Helvetica Neue" charset="0"/>
              </a:rPr>
              <a:t>Perception systems to measure: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latin typeface="Helvetica Neue" charset="0"/>
                <a:cs typeface="Helvetica Neue" charset="0"/>
              </a:rPr>
              <a:t>Force output </a:t>
            </a:r>
            <a:r>
              <a:rPr lang="en-AU" dirty="0">
                <a:latin typeface="Helvetica Neue" charset="0"/>
                <a:cs typeface="Helvetica Neue" charset="0"/>
              </a:rPr>
              <a:t>of pilot and suit; and,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latin typeface="Helvetica Neue" charset="0"/>
                <a:cs typeface="Helvetica Neue" charset="0"/>
              </a:rPr>
              <a:t>Relative position </a:t>
            </a:r>
            <a:r>
              <a:rPr lang="en-AU" dirty="0">
                <a:latin typeface="Helvetica Neue" charset="0"/>
                <a:cs typeface="Helvetica Neue" charset="0"/>
              </a:rPr>
              <a:t>of pilot to suit.</a:t>
            </a:r>
          </a:p>
          <a:p>
            <a:r>
              <a:rPr lang="en-AU" dirty="0">
                <a:latin typeface="Helvetica Neue" charset="0"/>
                <a:cs typeface="Helvetica Neue" charset="0"/>
              </a:rPr>
              <a:t>Control systems to </a:t>
            </a:r>
            <a:r>
              <a:rPr lang="en-AU" b="1" dirty="0">
                <a:latin typeface="Helvetica Neue" charset="0"/>
                <a:cs typeface="Helvetica Neue" charset="0"/>
              </a:rPr>
              <a:t>determine torque </a:t>
            </a:r>
            <a:r>
              <a:rPr lang="en-AU" dirty="0">
                <a:latin typeface="Helvetica Neue" charset="0"/>
                <a:cs typeface="Helvetica Neue" charset="0"/>
              </a:rPr>
              <a:t>to maintain concentric offset from pilot.</a:t>
            </a: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r>
              <a:rPr lang="en-US" cap="none" dirty="0">
                <a:latin typeface="Bodoni MT" charset="0"/>
                <a:cs typeface="Didot" charset="0"/>
              </a:rPr>
              <a:t>I AM FERROUS MAN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Helvetica Neue" charset="0"/>
                <a:cs typeface="Helvetica Neue" charset="0"/>
              </a:rPr>
              <a:t>Samuel Williams &amp; Dr Paul Pounds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7" name="Content Placeholder 7"/>
              <p:cNvSpPr>
                <a:spLocks noGrp="1"/>
              </p:cNvSpPr>
              <p:nvPr>
                <p:ph idx="11"/>
              </p:nvPr>
            </p:nvSpPr>
            <p:spPr>
              <a:xfrm>
                <a:off x="3825689" y="1270000"/>
                <a:ext cx="3500437" cy="7656513"/>
              </a:xfrm>
              <a:ln/>
            </p:spPr>
            <p:txBody>
              <a:bodyPr/>
              <a:lstStyle/>
              <a:p>
                <a:r>
                  <a:rPr lang="en-US" sz="1800" dirty="0">
                    <a:latin typeface="Bodoni MT" charset="0"/>
                  </a:rPr>
                  <a:t>Design &amp; Implementation</a:t>
                </a:r>
              </a:p>
              <a:p>
                <a:r>
                  <a:rPr lang="en-US" b="1" dirty="0">
                    <a:latin typeface="Helvetica Neue" charset="0"/>
                  </a:rPr>
                  <a:t>Position Sensing</a:t>
                </a:r>
              </a:p>
              <a:p>
                <a:r>
                  <a:rPr lang="en-AU" dirty="0">
                    <a:latin typeface="Helvetica Neue" charset="0"/>
                  </a:rPr>
                  <a:t>IR Proximity sensors attached to the periphery of the thigh, shin, and foot measure the position of the user (and desired position of the suit).</a:t>
                </a:r>
              </a:p>
              <a:p>
                <a:endParaRPr lang="en-AU" dirty="0">
                  <a:latin typeface="Helvetica Neue" charset="0"/>
                </a:endParaRPr>
              </a:p>
              <a:p>
                <a:endParaRPr lang="en-AU" dirty="0">
                  <a:latin typeface="Helvetica Neue" charset="0"/>
                </a:endParaRPr>
              </a:p>
              <a:p>
                <a:br>
                  <a:rPr lang="en-AU" dirty="0">
                    <a:latin typeface="Helvetica Neue" charset="0"/>
                  </a:rPr>
                </a:br>
                <a:endParaRPr lang="en-AU" dirty="0">
                  <a:latin typeface="Helvetica Neue" charset="0"/>
                </a:endParaRPr>
              </a:p>
              <a:p>
                <a:r>
                  <a:rPr lang="en-US" b="1" dirty="0">
                    <a:latin typeface="Helvetica Neue" charset="0"/>
                  </a:rPr>
                  <a:t>Force Sensing</a:t>
                </a:r>
                <a:endParaRPr lang="en-AU" dirty="0">
                  <a:latin typeface="Helvetica Neue" charset="0"/>
                </a:endParaRPr>
              </a:p>
              <a:p>
                <a:r>
                  <a:rPr lang="en-AU" dirty="0">
                    <a:latin typeface="Helvetica Neue" charset="0"/>
                  </a:rPr>
                  <a:t>Load cells attached to feet and thighs measure and regulate force output. Sensors attached to either side of rigid plate fixed to suit decouples internal and external sensors.</a:t>
                </a:r>
              </a:p>
              <a:p>
                <a:endParaRPr lang="en-US" dirty="0">
                  <a:latin typeface="Helvetica Neue" charset="0"/>
                </a:endParaRPr>
              </a:p>
              <a:p>
                <a:endParaRPr lang="en-US" dirty="0">
                  <a:latin typeface="Helvetica Neue" charset="0"/>
                </a:endParaRPr>
              </a:p>
              <a:p>
                <a:endParaRPr lang="en-US" b="1" dirty="0">
                  <a:latin typeface="Helvetica Neue" charset="0"/>
                </a:endParaRPr>
              </a:p>
              <a:p>
                <a:endParaRPr lang="en-US" b="1" dirty="0">
                  <a:latin typeface="Helvetica Neue" charset="0"/>
                </a:endParaRPr>
              </a:p>
              <a:p>
                <a:r>
                  <a:rPr lang="en-US" b="1" dirty="0">
                    <a:latin typeface="Helvetica Neue" charset="0"/>
                  </a:rPr>
                  <a:t>Control</a:t>
                </a:r>
              </a:p>
              <a:p>
                <a:r>
                  <a:rPr lang="en-AU" dirty="0">
                    <a:latin typeface="Helvetica Neue" charset="0"/>
                  </a:rPr>
                  <a:t>The </a:t>
                </a:r>
                <a:r>
                  <a:rPr lang="en-AU" dirty="0"/>
                  <a:t>vector of generalised forces (</a:t>
                </a:r>
                <a14:m>
                  <m:oMath xmlns:m="http://schemas.openxmlformats.org/officeDocument/2006/math">
                    <m:r>
                      <a:rPr lang="en-AU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AU" dirty="0"/>
                  <a:t>) </a:t>
                </a:r>
                <a:r>
                  <a:rPr lang="en-AU" dirty="0">
                    <a:latin typeface="Helvetica Neue" charset="0"/>
                  </a:rPr>
                  <a:t>as a function of generalised accelerations of the system (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AU" dirty="0">
                    <a:latin typeface="Helvetica Neue" charset="0"/>
                  </a:rPr>
                  <a:t>) is given by: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̈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AU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AU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AU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AU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>
                  <a:latin typeface="Helvetica Neue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i="1">
                          <a:latin typeface="Cambria Math" panose="02040503050406030204" pitchFamily="18" charset="0"/>
                        </a:rPr>
                        <m:t>manipulator</m:t>
                      </m:r>
                      <m:r>
                        <m:rPr>
                          <m:nor/>
                        </m:rP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i="1">
                          <a:latin typeface="Cambria Math" panose="02040503050406030204" pitchFamily="18" charset="0"/>
                        </a:rPr>
                        <m:t>mass</m:t>
                      </m:r>
                      <m:r>
                        <m:rPr>
                          <m:nor/>
                        </m:rP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i="1">
                          <a:latin typeface="Cambria Math" panose="02040503050406030204" pitchFamily="18" charset="0"/>
                        </a:rPr>
                        <m:t>matrix</m:t>
                      </m:r>
                    </m:oMath>
                  </m:oMathPara>
                </a14:m>
                <a:endParaRPr lang="en-AU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𝑐𝑒𝑛𝑡𝑟𝑖𝑓𝑢𝑔𝑎𝑙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)[ </m:t>
                          </m:r>
                          <m:sSup>
                            <m:sSup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 ]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𝑐𝑜𝑟𝑖𝑜𝑙𝑖𝑠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𝑓𝑜𝑟𝑐𝑒𝑠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acc>
                                <m:accPr>
                                  <m:chr m:val="̇"/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AU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𝑔𝑟𝑎𝑣𝑖𝑡𝑦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𝑓𝑜𝑟𝑐𝑒𝑠</m:t>
                      </m:r>
                    </m:oMath>
                  </m:oMathPara>
                </a14:m>
                <a:endParaRPr lang="en-US" sz="1800" i="1" dirty="0">
                  <a:latin typeface="Bodoni MT" charset="0"/>
                </a:endParaRPr>
              </a:p>
              <a:p>
                <a:r>
                  <a:rPr lang="en-US" dirty="0">
                    <a:latin typeface="Helvetica Neue" charset="0"/>
                  </a:rPr>
                  <a:t>General transfer function for 3 DOF RRR manipulator was found.</a:t>
                </a:r>
              </a:p>
              <a:p>
                <a:r>
                  <a:rPr lang="en-US" dirty="0">
                    <a:latin typeface="Helvetica Neue" charset="0"/>
                  </a:rPr>
                  <a:t>PID Tuner used to find PIDF values.</a:t>
                </a:r>
              </a:p>
            </p:txBody>
          </p:sp>
        </mc:Choice>
        <mc:Fallback>
          <p:sp>
            <p:nvSpPr>
              <p:cNvPr id="3077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1"/>
              </p:nvPr>
            </p:nvSpPr>
            <p:spPr>
              <a:xfrm>
                <a:off x="3825689" y="1270000"/>
                <a:ext cx="3500437" cy="7656513"/>
              </a:xfrm>
              <a:blipFill>
                <a:blip r:embed="rId3"/>
                <a:stretch>
                  <a:fillRect t="-80" r="-348" b="-717"/>
                </a:stretch>
              </a:blipFill>
              <a:ln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</a:rPr>
              <a:t>Project Achievements </a:t>
            </a:r>
          </a:p>
          <a:p>
            <a:r>
              <a:rPr lang="en-US" b="1" dirty="0">
                <a:solidFill>
                  <a:srgbClr val="FFC000"/>
                </a:solidFill>
                <a:latin typeface="Helvetica Neue" charset="0"/>
              </a:rPr>
              <a:t>Position Sensors</a:t>
            </a:r>
            <a:r>
              <a:rPr lang="en-US" dirty="0">
                <a:latin typeface="Helvetica Neue" charset="0"/>
              </a:rPr>
              <a:t>: TRCT5000 IR Transceiver selected and implemented. Firmware written, tested, and commissioned. Signal amplified by  LM358AD Op Amp before being read by 12-Bit ADC of </a:t>
            </a:r>
            <a:r>
              <a:rPr lang="en-AU" dirty="0"/>
              <a:t>NUCLEO-F303K8. </a:t>
            </a:r>
            <a:r>
              <a:rPr lang="en-AU" dirty="0">
                <a:latin typeface="Helvetica Neue" charset="0"/>
              </a:rPr>
              <a:t>Position of pilot relative to the suit, and control error (angle) is measurable.</a:t>
            </a:r>
            <a:endParaRPr lang="en-AU" b="1" dirty="0">
              <a:latin typeface="Helvetica Neue" charset="0"/>
            </a:endParaRPr>
          </a:p>
          <a:p>
            <a:r>
              <a:rPr lang="en-AU" b="1" dirty="0">
                <a:solidFill>
                  <a:srgbClr val="70AD47"/>
                </a:solidFill>
                <a:latin typeface="Helvetica Neue" charset="0"/>
              </a:rPr>
              <a:t>Force Sensors</a:t>
            </a:r>
            <a:r>
              <a:rPr lang="en-AU" dirty="0">
                <a:latin typeface="Helvetica Neue" charset="0"/>
              </a:rPr>
              <a:t>: Load Cells (YZC-161B) in Wheatstone bridge configuration amplified by INA125PA Instrumentation Amplified calibrated and </a:t>
            </a:r>
            <a:r>
              <a:rPr lang="en-US" dirty="0">
                <a:latin typeface="Helvetica Neue" charset="0"/>
              </a:rPr>
              <a:t>commissioned. Force applied by pilot to the suit and force applied by the suit to the environment measurable. </a:t>
            </a:r>
            <a:r>
              <a:rPr lang="en-AU" dirty="0">
                <a:latin typeface="Helvetica Neue" charset="0"/>
              </a:rPr>
              <a:t>Control error (force) is measurable with NUCLEO.</a:t>
            </a:r>
            <a:endParaRPr lang="en-US" b="1" dirty="0">
              <a:latin typeface="Helvetica Neue" charset="0"/>
            </a:endParaRPr>
          </a:p>
          <a:p>
            <a:r>
              <a:rPr lang="en-US" b="1" dirty="0">
                <a:latin typeface="Helvetica Neue" charset="0"/>
              </a:rPr>
              <a:t>Control: </a:t>
            </a:r>
            <a:r>
              <a:rPr lang="en-US" dirty="0">
                <a:latin typeface="Helvetica Neue" charset="0"/>
              </a:rPr>
              <a:t>Control variables and parameters (PIDF) found using MATLAB PID Tuner for all three leg segments. General equations of motion and transfer functions found for 3 DOF RRR system (e.g. arms and legs).</a:t>
            </a:r>
            <a:endParaRPr lang="en-US" b="1" dirty="0">
              <a:latin typeface="Helvetica Neue" charset="0"/>
            </a:endParaRPr>
          </a:p>
          <a:p>
            <a:r>
              <a:rPr lang="en-US" b="1" dirty="0">
                <a:solidFill>
                  <a:srgbClr val="ED7D31"/>
                </a:solidFill>
                <a:latin typeface="Helvetica Neue" charset="0"/>
              </a:rPr>
              <a:t>Communications</a:t>
            </a:r>
            <a:r>
              <a:rPr lang="en-US" b="1" dirty="0">
                <a:latin typeface="Helvetica Neue" charset="0"/>
              </a:rPr>
              <a:t>:</a:t>
            </a:r>
            <a:r>
              <a:rPr lang="en-US" dirty="0">
                <a:latin typeface="Helvetica Neue" charset="0"/>
              </a:rPr>
              <a:t> Two UART channels per </a:t>
            </a:r>
            <a:r>
              <a:rPr lang="en-AU" dirty="0"/>
              <a:t>NUCLEO used to connect six daisy chained boards. System may be extended to any number of boards (e.g. full body suit).</a:t>
            </a:r>
          </a:p>
          <a:p>
            <a:r>
              <a:rPr lang="en-AU" sz="1800" dirty="0">
                <a:latin typeface="Bodoni MT" charset="0"/>
              </a:rPr>
              <a:t>Further Works</a:t>
            </a:r>
          </a:p>
          <a:p>
            <a:r>
              <a:rPr lang="en-US" dirty="0">
                <a:latin typeface="Helvetica Neue" charset="0"/>
              </a:rPr>
              <a:t>Controls and perception systems are compete. Design and construction of the actuation and structural systems should be completed. Integrated testing to prove concept should be conducted.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82CBC32-1E60-499D-AFC5-FF9203FB0C66}"/>
              </a:ext>
            </a:extLst>
          </p:cNvPr>
          <p:cNvGrpSpPr/>
          <p:nvPr/>
        </p:nvGrpSpPr>
        <p:grpSpPr>
          <a:xfrm>
            <a:off x="7547829" y="2068748"/>
            <a:ext cx="3336925" cy="6857764"/>
            <a:chOff x="0" y="798749"/>
            <a:chExt cx="3336925" cy="6857764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5DAB3834-3414-4E46-9686-DA41C29F132C}"/>
                </a:ext>
              </a:extLst>
            </p:cNvPr>
            <p:cNvGrpSpPr/>
            <p:nvPr/>
          </p:nvGrpSpPr>
          <p:grpSpPr>
            <a:xfrm>
              <a:off x="668651" y="1427413"/>
              <a:ext cx="228600" cy="114300"/>
              <a:chOff x="3488871" y="2942096"/>
              <a:chExt cx="228600" cy="114300"/>
            </a:xfrm>
            <a:solidFill>
              <a:sysClr val="window" lastClr="FFFFFF"/>
            </a:solidFill>
          </p:grpSpPr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6A12C861-835B-469B-A4C1-D562B045C2AC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F1E4C866-29E4-4468-843E-766B52CDA27F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9F678FA8-4278-44FE-923F-DB38AFD992B5}"/>
                </a:ext>
              </a:extLst>
            </p:cNvPr>
            <p:cNvGrpSpPr/>
            <p:nvPr/>
          </p:nvGrpSpPr>
          <p:grpSpPr>
            <a:xfrm>
              <a:off x="2389979" y="1427413"/>
              <a:ext cx="228600" cy="114300"/>
              <a:chOff x="3488871" y="2942096"/>
              <a:chExt cx="228600" cy="114300"/>
            </a:xfrm>
            <a:solidFill>
              <a:sysClr val="window" lastClr="FFFFFF"/>
            </a:solidFill>
          </p:grpSpPr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03EA0824-3535-4E21-9259-A2EB7C9AD25F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9DEEDC54-DF80-4F81-A19A-9A523D35DCB9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14C9C03-15E4-4715-BD07-6E41F6CD3D28}"/>
                </a:ext>
              </a:extLst>
            </p:cNvPr>
            <p:cNvSpPr/>
            <p:nvPr/>
          </p:nvSpPr>
          <p:spPr>
            <a:xfrm rot="5400000">
              <a:off x="1762254" y="4149091"/>
              <a:ext cx="156823" cy="15682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C7D3052F-A39A-4A65-952F-2063BDB0ED13}"/>
                </a:ext>
              </a:extLst>
            </p:cNvPr>
            <p:cNvGrpSpPr/>
            <p:nvPr/>
          </p:nvGrpSpPr>
          <p:grpSpPr>
            <a:xfrm>
              <a:off x="1217120" y="3883097"/>
              <a:ext cx="1626921" cy="1912531"/>
              <a:chOff x="1217120" y="3900313"/>
              <a:chExt cx="1626921" cy="1912531"/>
            </a:xfrm>
          </p:grpSpPr>
          <p:cxnSp>
            <p:nvCxnSpPr>
              <p:cNvPr id="297" name="Straight Arrow Connector 296">
                <a:extLst>
                  <a:ext uri="{FF2B5EF4-FFF2-40B4-BE49-F238E27FC236}">
                    <a16:creationId xmlns:a16="http://schemas.microsoft.com/office/drawing/2014/main" id="{E52C71EE-8F3F-4B63-9F08-8BD8B94516BE}"/>
                  </a:ext>
                </a:extLst>
              </p:cNvPr>
              <p:cNvCxnSpPr>
                <a:stCxn id="254" idx="0"/>
                <a:endCxn id="253" idx="2"/>
              </p:cNvCxnSpPr>
              <p:nvPr/>
            </p:nvCxnSpPr>
            <p:spPr>
              <a:xfrm flipV="1">
                <a:off x="2844040" y="4017952"/>
                <a:ext cx="0" cy="685272"/>
              </a:xfrm>
              <a:prstGeom prst="straightConnector1">
                <a:avLst/>
              </a:prstGeom>
              <a:noFill/>
              <a:ln w="101600" cap="flat" cmpd="dbl" algn="ctr">
                <a:solidFill>
                  <a:srgbClr val="FFC000"/>
                </a:solidFill>
                <a:prstDash val="solid"/>
                <a:miter lim="800000"/>
                <a:tailEnd type="triangle" w="sm" len="sm"/>
              </a:ln>
              <a:effectLst/>
            </p:spPr>
          </p:cxnSp>
          <p:cxnSp>
            <p:nvCxnSpPr>
              <p:cNvPr id="298" name="Straight Arrow Connector 297">
                <a:extLst>
                  <a:ext uri="{FF2B5EF4-FFF2-40B4-BE49-F238E27FC236}">
                    <a16:creationId xmlns:a16="http://schemas.microsoft.com/office/drawing/2014/main" id="{384793B1-3417-49CD-B077-E8BE652B5B4C}"/>
                  </a:ext>
                </a:extLst>
              </p:cNvPr>
              <p:cNvCxnSpPr>
                <a:cxnSpLocks/>
                <a:stCxn id="252" idx="0"/>
                <a:endCxn id="254" idx="2"/>
              </p:cNvCxnSpPr>
              <p:nvPr/>
            </p:nvCxnSpPr>
            <p:spPr>
              <a:xfrm flipH="1" flipV="1">
                <a:off x="2844040" y="5141382"/>
                <a:ext cx="1" cy="671462"/>
              </a:xfrm>
              <a:prstGeom prst="straightConnector1">
                <a:avLst/>
              </a:prstGeom>
              <a:noFill/>
              <a:ln w="101600" cap="flat" cmpd="dbl" algn="ctr">
                <a:solidFill>
                  <a:srgbClr val="FFC000"/>
                </a:solidFill>
                <a:prstDash val="solid"/>
                <a:miter lim="800000"/>
                <a:tailEnd type="triangle" w="sm" len="sm"/>
              </a:ln>
              <a:effectLst/>
            </p:spPr>
          </p:cxnSp>
          <p:cxnSp>
            <p:nvCxnSpPr>
              <p:cNvPr id="299" name="Connector: Elbow 298">
                <a:extLst>
                  <a:ext uri="{FF2B5EF4-FFF2-40B4-BE49-F238E27FC236}">
                    <a16:creationId xmlns:a16="http://schemas.microsoft.com/office/drawing/2014/main" id="{ABEF7B4D-8BF8-412C-AF5A-9F6ACD9254AC}"/>
                  </a:ext>
                </a:extLst>
              </p:cNvPr>
              <p:cNvCxnSpPr>
                <a:cxnSpLocks/>
                <a:stCxn id="253" idx="1"/>
              </p:cNvCxnSpPr>
              <p:nvPr/>
            </p:nvCxnSpPr>
            <p:spPr>
              <a:xfrm rot="10800000">
                <a:off x="1217120" y="3900313"/>
                <a:ext cx="1247093" cy="6282"/>
              </a:xfrm>
              <a:prstGeom prst="bentConnector3">
                <a:avLst>
                  <a:gd name="adj1" fmla="val 50000"/>
                </a:avLst>
              </a:prstGeom>
              <a:noFill/>
              <a:ln w="101600" cap="flat" cmpd="dbl" algn="ctr">
                <a:solidFill>
                  <a:srgbClr val="FFC000"/>
                </a:solidFill>
                <a:prstDash val="solid"/>
                <a:miter lim="800000"/>
                <a:tailEnd type="triangle" w="sm" len="sm"/>
              </a:ln>
              <a:effectLst/>
            </p:spPr>
          </p:cxnSp>
        </p:grpSp>
        <p:cxnSp>
          <p:nvCxnSpPr>
            <p:cNvPr id="164" name="Connector: Elbow 163">
              <a:extLst>
                <a:ext uri="{FF2B5EF4-FFF2-40B4-BE49-F238E27FC236}">
                  <a16:creationId xmlns:a16="http://schemas.microsoft.com/office/drawing/2014/main" id="{83D81E05-3EC7-4FB3-A1D7-3CD7C2A9AC60}"/>
                </a:ext>
              </a:extLst>
            </p:cNvPr>
            <p:cNvCxnSpPr>
              <a:cxnSpLocks/>
              <a:stCxn id="177" idx="2"/>
              <a:endCxn id="272" idx="2"/>
            </p:cNvCxnSpPr>
            <p:nvPr/>
          </p:nvCxnSpPr>
          <p:spPr>
            <a:xfrm rot="5400000">
              <a:off x="1588825" y="1846834"/>
              <a:ext cx="432517" cy="1284093"/>
            </a:xfrm>
            <a:prstGeom prst="bentConnector2">
              <a:avLst/>
            </a:prstGeom>
            <a:noFill/>
            <a:ln w="12700" cap="flat" cmpd="sng" algn="ctr">
              <a:solidFill>
                <a:srgbClr val="ED7D3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165" name="Connector: Elbow 164">
              <a:extLst>
                <a:ext uri="{FF2B5EF4-FFF2-40B4-BE49-F238E27FC236}">
                  <a16:creationId xmlns:a16="http://schemas.microsoft.com/office/drawing/2014/main" id="{C2931DDB-4585-4B76-904D-51E308C3558A}"/>
                </a:ext>
              </a:extLst>
            </p:cNvPr>
            <p:cNvCxnSpPr>
              <a:cxnSpLocks/>
              <a:stCxn id="271" idx="2"/>
              <a:endCxn id="178" idx="2"/>
            </p:cNvCxnSpPr>
            <p:nvPr/>
          </p:nvCxnSpPr>
          <p:spPr>
            <a:xfrm flipV="1">
              <a:off x="1163036" y="2272622"/>
              <a:ext cx="1398393" cy="518535"/>
            </a:xfrm>
            <a:prstGeom prst="bentConnector2">
              <a:avLst/>
            </a:prstGeom>
            <a:noFill/>
            <a:ln w="12700" cap="flat" cmpd="sng" algn="ctr">
              <a:solidFill>
                <a:srgbClr val="ED7D3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A5DE88F1-205E-4D3B-8411-FDCD8F329F0B}"/>
                </a:ext>
              </a:extLst>
            </p:cNvPr>
            <p:cNvGrpSpPr/>
            <p:nvPr/>
          </p:nvGrpSpPr>
          <p:grpSpPr>
            <a:xfrm>
              <a:off x="668651" y="2049908"/>
              <a:ext cx="228600" cy="114300"/>
              <a:chOff x="3488871" y="2942096"/>
              <a:chExt cx="228600" cy="114300"/>
            </a:xfrm>
            <a:solidFill>
              <a:sysClr val="window" lastClr="FFFFFF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4F17753E-1844-47EE-BCF6-D4AFCD217E7E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3EA86F0F-8B76-431D-999C-4779CB58F4F6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4CF79221-DBF9-4B81-82ED-8334B61F1E8F}"/>
                </a:ext>
              </a:extLst>
            </p:cNvPr>
            <p:cNvCxnSpPr>
              <a:cxnSpLocks/>
              <a:stCxn id="294" idx="2"/>
              <a:endCxn id="296" idx="0"/>
            </p:cNvCxnSpPr>
            <p:nvPr/>
          </p:nvCxnSpPr>
          <p:spPr>
            <a:xfrm>
              <a:off x="840101" y="1643958"/>
              <a:ext cx="0" cy="405950"/>
            </a:xfrm>
            <a:prstGeom prst="straightConnector1">
              <a:avLst/>
            </a:prstGeom>
            <a:noFill/>
            <a:ln w="12700" cap="flat" cmpd="sng" algn="ctr">
              <a:solidFill>
                <a:srgbClr val="ED7D3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1BBCAC99-62B9-4F86-B480-0BFF02FC8B3E}"/>
                </a:ext>
              </a:extLst>
            </p:cNvPr>
            <p:cNvCxnSpPr>
              <a:cxnSpLocks/>
              <a:stCxn id="293" idx="2"/>
              <a:endCxn id="295" idx="0"/>
            </p:cNvCxnSpPr>
            <p:nvPr/>
          </p:nvCxnSpPr>
          <p:spPr>
            <a:xfrm>
              <a:off x="725801" y="1643958"/>
              <a:ext cx="0" cy="405950"/>
            </a:xfrm>
            <a:prstGeom prst="straightConnector1">
              <a:avLst/>
            </a:prstGeom>
            <a:noFill/>
            <a:ln w="12700" cap="flat" cmpd="sng" algn="ctr">
              <a:solidFill>
                <a:srgbClr val="ED7D3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CA6ECB70-081B-4B06-BEDC-2A854E6D9E07}"/>
                </a:ext>
              </a:extLst>
            </p:cNvPr>
            <p:cNvGrpSpPr/>
            <p:nvPr/>
          </p:nvGrpSpPr>
          <p:grpSpPr>
            <a:xfrm>
              <a:off x="668651" y="1529658"/>
              <a:ext cx="228600" cy="114300"/>
              <a:chOff x="3488871" y="2942096"/>
              <a:chExt cx="228600" cy="114300"/>
            </a:xfrm>
            <a:solidFill>
              <a:sysClr val="window" lastClr="FFFFFF"/>
            </a:solidFill>
          </p:grpSpPr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F9E83429-AA74-4577-AB58-554AF7A676DF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0D3A57CA-6A6F-47E4-9414-64DD114AFE40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AE4413B7-DFCF-40B4-AC5D-85FD83E66219}"/>
                </a:ext>
              </a:extLst>
            </p:cNvPr>
            <p:cNvCxnSpPr>
              <a:cxnSpLocks/>
              <a:stCxn id="290" idx="2"/>
              <a:endCxn id="292" idx="0"/>
            </p:cNvCxnSpPr>
            <p:nvPr/>
          </p:nvCxnSpPr>
          <p:spPr>
            <a:xfrm>
              <a:off x="2561429" y="1643958"/>
              <a:ext cx="0" cy="405950"/>
            </a:xfrm>
            <a:prstGeom prst="straightConnector1">
              <a:avLst/>
            </a:prstGeom>
            <a:noFill/>
            <a:ln w="12700" cap="flat" cmpd="sng" algn="ctr">
              <a:solidFill>
                <a:srgbClr val="ED7D3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079CB254-541C-49B7-9C95-F0E8171EE1B8}"/>
                </a:ext>
              </a:extLst>
            </p:cNvPr>
            <p:cNvCxnSpPr>
              <a:cxnSpLocks/>
              <a:stCxn id="289" idx="2"/>
              <a:endCxn id="291" idx="0"/>
            </p:cNvCxnSpPr>
            <p:nvPr/>
          </p:nvCxnSpPr>
          <p:spPr>
            <a:xfrm>
              <a:off x="2447129" y="1643958"/>
              <a:ext cx="0" cy="405950"/>
            </a:xfrm>
            <a:prstGeom prst="straightConnector1">
              <a:avLst/>
            </a:prstGeom>
            <a:noFill/>
            <a:ln w="12700" cap="flat" cmpd="sng" algn="ctr">
              <a:solidFill>
                <a:srgbClr val="ED7D3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7DA3E290-A2DC-4F86-9F30-42F79AD4FA05}"/>
                </a:ext>
              </a:extLst>
            </p:cNvPr>
            <p:cNvGrpSpPr/>
            <p:nvPr/>
          </p:nvGrpSpPr>
          <p:grpSpPr>
            <a:xfrm>
              <a:off x="2389979" y="2049908"/>
              <a:ext cx="228600" cy="114300"/>
              <a:chOff x="3488871" y="2942096"/>
              <a:chExt cx="228600" cy="114300"/>
            </a:xfrm>
            <a:solidFill>
              <a:sysClr val="window" lastClr="FFFFFF"/>
            </a:solidFill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BE21971-5E4A-4D1D-9D29-F613CA3EC654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01515D8E-F5FB-404D-893E-A05100CFD0E5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FF44EDF1-0943-4B5F-A18E-10B54A998C5B}"/>
                </a:ext>
              </a:extLst>
            </p:cNvPr>
            <p:cNvGrpSpPr/>
            <p:nvPr/>
          </p:nvGrpSpPr>
          <p:grpSpPr>
            <a:xfrm>
              <a:off x="2389979" y="1529658"/>
              <a:ext cx="228600" cy="114300"/>
              <a:chOff x="3488871" y="2942096"/>
              <a:chExt cx="228600" cy="114300"/>
            </a:xfrm>
            <a:solidFill>
              <a:sysClr val="window" lastClr="FFFFFF"/>
            </a:solidFill>
          </p:grpSpPr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C10F6A7B-B924-449C-828E-EFF6694CDE84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CBE1A239-16C4-4FD2-820B-F44531CA07D2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20DBF846-3C66-4ADD-9DBF-0EC5B19B9CC9}"/>
                </a:ext>
              </a:extLst>
            </p:cNvPr>
            <p:cNvCxnSpPr>
              <a:cxnSpLocks/>
              <a:stCxn id="288" idx="2"/>
              <a:endCxn id="268" idx="0"/>
            </p:cNvCxnSpPr>
            <p:nvPr/>
          </p:nvCxnSpPr>
          <p:spPr>
            <a:xfrm>
              <a:off x="840101" y="2272622"/>
              <a:ext cx="0" cy="389508"/>
            </a:xfrm>
            <a:prstGeom prst="straightConnector1">
              <a:avLst/>
            </a:prstGeom>
            <a:noFill/>
            <a:ln w="12700" cap="flat" cmpd="sng" algn="ctr">
              <a:solidFill>
                <a:srgbClr val="ED7D3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810F39D3-00E4-4CF3-A429-D4A7215523B9}"/>
                </a:ext>
              </a:extLst>
            </p:cNvPr>
            <p:cNvCxnSpPr>
              <a:cxnSpLocks/>
              <a:stCxn id="287" idx="2"/>
              <a:endCxn id="267" idx="0"/>
            </p:cNvCxnSpPr>
            <p:nvPr/>
          </p:nvCxnSpPr>
          <p:spPr>
            <a:xfrm>
              <a:off x="725801" y="2272622"/>
              <a:ext cx="0" cy="389508"/>
            </a:xfrm>
            <a:prstGeom prst="straightConnector1">
              <a:avLst/>
            </a:prstGeom>
            <a:noFill/>
            <a:ln w="12700" cap="flat" cmpd="sng" algn="ctr">
              <a:solidFill>
                <a:srgbClr val="ED7D3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288BA318-6F81-4C7C-A77D-2CF2FA187EB8}"/>
                </a:ext>
              </a:extLst>
            </p:cNvPr>
            <p:cNvGrpSpPr/>
            <p:nvPr/>
          </p:nvGrpSpPr>
          <p:grpSpPr>
            <a:xfrm>
              <a:off x="668651" y="2158322"/>
              <a:ext cx="228600" cy="114300"/>
              <a:chOff x="3488871" y="2942096"/>
              <a:chExt cx="228600" cy="114300"/>
            </a:xfrm>
            <a:solidFill>
              <a:sysClr val="window" lastClr="FFFFFF"/>
            </a:solidFill>
          </p:grpSpPr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D3BF25D5-D3D0-4498-9AA5-DC8BE9A60425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E820FB11-C98A-45E7-B9DE-9B7E7A9F0124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D983A59-0938-4D87-9F8C-DACF1951C64F}"/>
                </a:ext>
              </a:extLst>
            </p:cNvPr>
            <p:cNvSpPr/>
            <p:nvPr/>
          </p:nvSpPr>
          <p:spPr>
            <a:xfrm>
              <a:off x="2389979" y="2158322"/>
              <a:ext cx="114300" cy="1143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94549EA-08AB-41AC-A129-52288C484EF6}"/>
                </a:ext>
              </a:extLst>
            </p:cNvPr>
            <p:cNvSpPr/>
            <p:nvPr/>
          </p:nvSpPr>
          <p:spPr>
            <a:xfrm>
              <a:off x="2504279" y="2158322"/>
              <a:ext cx="114300" cy="1143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1633CFB1-44F0-43B3-A246-0ABB645AB7B0}"/>
                </a:ext>
              </a:extLst>
            </p:cNvPr>
            <p:cNvGrpSpPr/>
            <p:nvPr/>
          </p:nvGrpSpPr>
          <p:grpSpPr>
            <a:xfrm>
              <a:off x="583390" y="3402349"/>
              <a:ext cx="228600" cy="114300"/>
              <a:chOff x="3488871" y="2942096"/>
              <a:chExt cx="228600" cy="114300"/>
            </a:xfrm>
            <a:solidFill>
              <a:sysClr val="window" lastClr="FFFFFF"/>
            </a:solidFill>
          </p:grpSpPr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838151FF-B77C-4708-B9C8-4C3058B8B3CC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69DB2CCB-86E3-4807-9970-54FE1C3B278E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8A68C2B6-BE33-4AC0-AB39-95162159B020}"/>
                </a:ext>
              </a:extLst>
            </p:cNvPr>
            <p:cNvCxnSpPr>
              <a:cxnSpLocks/>
              <a:stCxn id="266" idx="2"/>
              <a:endCxn id="286" idx="0"/>
            </p:cNvCxnSpPr>
            <p:nvPr/>
          </p:nvCxnSpPr>
          <p:spPr>
            <a:xfrm>
              <a:off x="754840" y="3008462"/>
              <a:ext cx="0" cy="393887"/>
            </a:xfrm>
            <a:prstGeom prst="straightConnector1">
              <a:avLst/>
            </a:prstGeom>
            <a:noFill/>
            <a:ln w="12700" cap="flat" cmpd="sng" algn="ctr">
              <a:solidFill>
                <a:srgbClr val="4472C4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DE41837A-9647-45C1-8FCF-88D9A74E4E36}"/>
                </a:ext>
              </a:extLst>
            </p:cNvPr>
            <p:cNvCxnSpPr>
              <a:cxnSpLocks/>
              <a:stCxn id="265" idx="2"/>
              <a:endCxn id="285" idx="0"/>
            </p:cNvCxnSpPr>
            <p:nvPr/>
          </p:nvCxnSpPr>
          <p:spPr>
            <a:xfrm>
              <a:off x="640540" y="3008462"/>
              <a:ext cx="0" cy="393887"/>
            </a:xfrm>
            <a:prstGeom prst="straightConnector1">
              <a:avLst/>
            </a:prstGeom>
            <a:noFill/>
            <a:ln w="12700" cap="flat" cmpd="sng" algn="ctr">
              <a:solidFill>
                <a:srgbClr val="4472C4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4AEF7212-CF52-425B-9308-900C3BCB6320}"/>
                </a:ext>
              </a:extLst>
            </p:cNvPr>
            <p:cNvCxnSpPr>
              <a:cxnSpLocks/>
              <a:stCxn id="281" idx="2"/>
              <a:endCxn id="278" idx="2"/>
            </p:cNvCxnSpPr>
            <p:nvPr/>
          </p:nvCxnSpPr>
          <p:spPr>
            <a:xfrm flipV="1">
              <a:off x="1066650" y="3379586"/>
              <a:ext cx="1967873" cy="263032"/>
            </a:xfrm>
            <a:prstGeom prst="bentConnector2">
              <a:avLst/>
            </a:prstGeom>
            <a:noFill/>
            <a:ln w="12700" cap="flat" cmpd="sng" algn="ctr">
              <a:solidFill>
                <a:srgbClr val="4472C4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A895094-B0C8-4C01-A4BB-B17C2D854DA3}"/>
                </a:ext>
              </a:extLst>
            </p:cNvPr>
            <p:cNvGrpSpPr/>
            <p:nvPr/>
          </p:nvGrpSpPr>
          <p:grpSpPr>
            <a:xfrm rot="16200000">
              <a:off x="2650733" y="2882314"/>
              <a:ext cx="114300" cy="114300"/>
              <a:chOff x="3488871" y="2942096"/>
              <a:chExt cx="228600" cy="114300"/>
            </a:xfrm>
            <a:solidFill>
              <a:sysClr val="window" lastClr="FFFFFF"/>
            </a:solidFill>
          </p:grpSpPr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645FF571-14D3-49AA-A875-2F8727317F5E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7BD7B113-AC14-4512-AC14-431F4CD48202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2A0555-FC83-47FD-BDC6-688FE7E88D1A}"/>
                </a:ext>
              </a:extLst>
            </p:cNvPr>
            <p:cNvGrpSpPr/>
            <p:nvPr/>
          </p:nvGrpSpPr>
          <p:grpSpPr>
            <a:xfrm rot="16200000">
              <a:off x="895200" y="3528318"/>
              <a:ext cx="228600" cy="114300"/>
              <a:chOff x="3488871" y="2942096"/>
              <a:chExt cx="228600" cy="114300"/>
            </a:xfrm>
            <a:solidFill>
              <a:sysClr val="window" lastClr="FFFFFF"/>
            </a:solidFill>
          </p:grpSpPr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18B2424F-B096-4866-9B94-23A3E9A00339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CC612F49-75D3-4661-B543-5F42BD5A9D2A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746D404A-9D6F-431E-B118-4C69B564D523}"/>
                </a:ext>
              </a:extLst>
            </p:cNvPr>
            <p:cNvSpPr/>
            <p:nvPr/>
          </p:nvSpPr>
          <p:spPr>
            <a:xfrm>
              <a:off x="1656553" y="6501739"/>
              <a:ext cx="234042" cy="164447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7D432F45-9909-4678-9E01-36F7468D6737}"/>
                </a:ext>
              </a:extLst>
            </p:cNvPr>
            <p:cNvSpPr/>
            <p:nvPr/>
          </p:nvSpPr>
          <p:spPr>
            <a:xfrm>
              <a:off x="3090299" y="7218355"/>
              <a:ext cx="119743" cy="11974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60CD8EA-566E-4BCE-B2E1-C3FC709748C9}"/>
                </a:ext>
              </a:extLst>
            </p:cNvPr>
            <p:cNvSpPr/>
            <p:nvPr/>
          </p:nvSpPr>
          <p:spPr>
            <a:xfrm rot="5400000">
              <a:off x="915174" y="4149091"/>
              <a:ext cx="156823" cy="15682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B031D38C-F907-44C3-BADC-F1CFF35C1D2A}"/>
                </a:ext>
              </a:extLst>
            </p:cNvPr>
            <p:cNvSpPr/>
            <p:nvPr/>
          </p:nvSpPr>
          <p:spPr>
            <a:xfrm>
              <a:off x="704540" y="3402349"/>
              <a:ext cx="156823" cy="15682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39B23D5E-0CB2-4058-8570-0D4C30CB4BB3}"/>
                </a:ext>
              </a:extLst>
            </p:cNvPr>
            <p:cNvSpPr txBox="1"/>
            <p:nvPr/>
          </p:nvSpPr>
          <p:spPr>
            <a:xfrm>
              <a:off x="1393746" y="5606327"/>
              <a:ext cx="759656" cy="22271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wrap="non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PA0, 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PA1</a:t>
              </a:r>
              <a:endParaRPr kumimoji="0" lang="en-AU" sz="1400" b="0" i="0" u="none" strike="noStrike" kern="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CB53B38-09B5-4D7A-83D2-E75E85D357B8}"/>
                </a:ext>
              </a:extLst>
            </p:cNvPr>
            <p:cNvSpPr txBox="1"/>
            <p:nvPr/>
          </p:nvSpPr>
          <p:spPr>
            <a:xfrm>
              <a:off x="1123285" y="6501739"/>
              <a:ext cx="1658009" cy="4381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2x INA125PA 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Instrumentation Amp</a:t>
              </a:r>
              <a:endParaRPr kumimoji="0" lang="en-AU" sz="1400" b="0" i="0" u="none" strike="noStrike" kern="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5F1C5237-11C8-4D19-8B98-3B61F7CB2001}"/>
                </a:ext>
              </a:extLst>
            </p:cNvPr>
            <p:cNvGrpSpPr/>
            <p:nvPr/>
          </p:nvGrpSpPr>
          <p:grpSpPr>
            <a:xfrm rot="10800000">
              <a:off x="2863074" y="3156872"/>
              <a:ext cx="228600" cy="114300"/>
              <a:chOff x="3488871" y="2942096"/>
              <a:chExt cx="228600" cy="114300"/>
            </a:xfrm>
          </p:grpSpPr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AF5B8A81-A31D-475C-9796-19EBCD7CA3E9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ACDE9600-EF3B-476E-983B-F0DE02C9725F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77D880A4-657A-4344-8C33-0F88596E28BB}"/>
                </a:ext>
              </a:extLst>
            </p:cNvPr>
            <p:cNvGrpSpPr/>
            <p:nvPr/>
          </p:nvGrpSpPr>
          <p:grpSpPr>
            <a:xfrm>
              <a:off x="2863073" y="3265286"/>
              <a:ext cx="228600" cy="114300"/>
              <a:chOff x="3488871" y="2942096"/>
              <a:chExt cx="228600" cy="114300"/>
            </a:xfrm>
          </p:grpSpPr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B7FE5305-591C-4A66-BF68-B42DB830A351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F2F30EA1-2627-44AB-B744-A0B5484CB0BA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0811ACF1-B2C0-4C74-8C62-4603569E3AE2}"/>
                </a:ext>
              </a:extLst>
            </p:cNvPr>
            <p:cNvGrpSpPr/>
            <p:nvPr/>
          </p:nvGrpSpPr>
          <p:grpSpPr>
            <a:xfrm>
              <a:off x="2650733" y="3156872"/>
              <a:ext cx="653280" cy="222714"/>
              <a:chOff x="2650733" y="2791116"/>
              <a:chExt cx="653280" cy="222714"/>
            </a:xfrm>
          </p:grpSpPr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53B0C15B-5C6F-41B3-9071-A38EC651EB7F}"/>
                  </a:ext>
                </a:extLst>
              </p:cNvPr>
              <p:cNvGrpSpPr/>
              <p:nvPr/>
            </p:nvGrpSpPr>
            <p:grpSpPr>
              <a:xfrm>
                <a:off x="2650733" y="2791116"/>
                <a:ext cx="71734" cy="222714"/>
                <a:chOff x="1428843" y="2791116"/>
                <a:chExt cx="71734" cy="222714"/>
              </a:xfrm>
              <a:solidFill>
                <a:sysClr val="window" lastClr="FFFFFF"/>
              </a:solidFill>
            </p:grpSpPr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B1768E85-B82E-4C7E-BF1F-BDAF4980F43D}"/>
                    </a:ext>
                  </a:extLst>
                </p:cNvPr>
                <p:cNvSpPr/>
                <p:nvPr/>
              </p:nvSpPr>
              <p:spPr>
                <a:xfrm>
                  <a:off x="1428843" y="2791116"/>
                  <a:ext cx="71734" cy="71734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2AA36889-B287-49C5-827F-0CE266E8B490}"/>
                    </a:ext>
                  </a:extLst>
                </p:cNvPr>
                <p:cNvSpPr/>
                <p:nvPr/>
              </p:nvSpPr>
              <p:spPr>
                <a:xfrm>
                  <a:off x="1428843" y="2942096"/>
                  <a:ext cx="71734" cy="71734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26DB8004-388C-4BB0-8F56-7CAD9B5856F1}"/>
                  </a:ext>
                </a:extLst>
              </p:cNvPr>
              <p:cNvSpPr txBox="1"/>
              <p:nvPr/>
            </p:nvSpPr>
            <p:spPr>
              <a:xfrm>
                <a:off x="2650733" y="2791116"/>
                <a:ext cx="653280" cy="222714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  <p:txBody>
              <a:bodyPr wrap="none" lIns="3600" tIns="3600" rIns="3600" bIns="3600" rtlCol="0" anchor="ctr" anchorCtr="1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Helvetica Neue"/>
                    <a:ea typeface="+mn-ea"/>
                    <a:cs typeface="Helvetica Neue" charset="0"/>
                  </a:rPr>
                  <a:t>Memory</a:t>
                </a:r>
                <a:endParaRPr kumimoji="0" lang="en-A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endParaRPr>
              </a:p>
            </p:txBody>
          </p:sp>
        </p:grp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F787B76-4C49-411A-BA48-E312BFA3E5C7}"/>
                </a:ext>
              </a:extLst>
            </p:cNvPr>
            <p:cNvSpPr txBox="1"/>
            <p:nvPr/>
          </p:nvSpPr>
          <p:spPr>
            <a:xfrm>
              <a:off x="2208128" y="2049908"/>
              <a:ext cx="592303" cy="22271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wrap="non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UART2</a:t>
              </a:r>
              <a:endParaRPr kumimoji="0" lang="en-AU" sz="1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27C33C2-FEA7-4958-AE56-8B6C895DDEDB}"/>
                </a:ext>
              </a:extLst>
            </p:cNvPr>
            <p:cNvSpPr txBox="1"/>
            <p:nvPr/>
          </p:nvSpPr>
          <p:spPr>
            <a:xfrm>
              <a:off x="486800" y="2049908"/>
              <a:ext cx="592303" cy="22271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wrap="non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UART1</a:t>
              </a:r>
              <a:endParaRPr kumimoji="0" lang="en-AU" sz="1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8601BA90-2224-4151-93EB-52FFFFDBBC6D}"/>
                </a:ext>
              </a:extLst>
            </p:cNvPr>
            <p:cNvGrpSpPr/>
            <p:nvPr/>
          </p:nvGrpSpPr>
          <p:grpSpPr>
            <a:xfrm>
              <a:off x="402867" y="2662130"/>
              <a:ext cx="760169" cy="346332"/>
              <a:chOff x="402867" y="2779270"/>
              <a:chExt cx="760169" cy="246407"/>
            </a:xfrm>
          </p:grpSpPr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77B1589E-1144-4D86-85F1-93088A1C5254}"/>
                  </a:ext>
                </a:extLst>
              </p:cNvPr>
              <p:cNvGrpSpPr/>
              <p:nvPr/>
            </p:nvGrpSpPr>
            <p:grpSpPr>
              <a:xfrm>
                <a:off x="1048736" y="2779270"/>
                <a:ext cx="114300" cy="244800"/>
                <a:chOff x="3441985" y="3075554"/>
                <a:chExt cx="114300" cy="1393032"/>
              </a:xfrm>
            </p:grpSpPr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AF897BD5-5351-42CD-846B-87EC00624DDA}"/>
                    </a:ext>
                  </a:extLst>
                </p:cNvPr>
                <p:cNvSpPr/>
                <p:nvPr/>
              </p:nvSpPr>
              <p:spPr>
                <a:xfrm rot="16200000">
                  <a:off x="3325006" y="4237307"/>
                  <a:ext cx="348258" cy="1143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3E56D2A3-6EEE-4E5E-8659-EB2A6D823509}"/>
                    </a:ext>
                  </a:extLst>
                </p:cNvPr>
                <p:cNvSpPr/>
                <p:nvPr/>
              </p:nvSpPr>
              <p:spPr>
                <a:xfrm rot="16200000">
                  <a:off x="3325006" y="3889049"/>
                  <a:ext cx="348258" cy="1143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36C1887D-DCFF-44B4-9574-244D641962C7}"/>
                    </a:ext>
                  </a:extLst>
                </p:cNvPr>
                <p:cNvSpPr/>
                <p:nvPr/>
              </p:nvSpPr>
              <p:spPr>
                <a:xfrm rot="16200000">
                  <a:off x="3325006" y="3540791"/>
                  <a:ext cx="348258" cy="1143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6C3B18DA-4702-40FB-A88A-51B795D37B8C}"/>
                    </a:ext>
                  </a:extLst>
                </p:cNvPr>
                <p:cNvSpPr/>
                <p:nvPr/>
              </p:nvSpPr>
              <p:spPr>
                <a:xfrm rot="16200000">
                  <a:off x="3325006" y="3192533"/>
                  <a:ext cx="348258" cy="1143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79FF1CC6-015B-46D3-A493-7B80E0078AAA}"/>
                  </a:ext>
                </a:extLst>
              </p:cNvPr>
              <p:cNvGrpSpPr/>
              <p:nvPr/>
            </p:nvGrpSpPr>
            <p:grpSpPr>
              <a:xfrm>
                <a:off x="668651" y="2779270"/>
                <a:ext cx="228600" cy="114300"/>
                <a:chOff x="3488871" y="2942096"/>
                <a:chExt cx="228600" cy="114300"/>
              </a:xfrm>
              <a:solidFill>
                <a:sysClr val="window" lastClr="FFFFFF"/>
              </a:solidFill>
            </p:grpSpPr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F9D50F62-2484-45A3-8F81-CA0C775DE0E3}"/>
                    </a:ext>
                  </a:extLst>
                </p:cNvPr>
                <p:cNvSpPr/>
                <p:nvPr/>
              </p:nvSpPr>
              <p:spPr>
                <a:xfrm>
                  <a:off x="3488871" y="2942096"/>
                  <a:ext cx="114300" cy="114300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C3798189-6D2A-4CEE-BD44-0D112B0EFBD8}"/>
                    </a:ext>
                  </a:extLst>
                </p:cNvPr>
                <p:cNvSpPr/>
                <p:nvPr/>
              </p:nvSpPr>
              <p:spPr>
                <a:xfrm>
                  <a:off x="3603171" y="2942096"/>
                  <a:ext cx="114300" cy="114300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71785C89-BF9A-452F-808E-AB5FEE091E5E}"/>
                  </a:ext>
                </a:extLst>
              </p:cNvPr>
              <p:cNvGrpSpPr/>
              <p:nvPr/>
            </p:nvGrpSpPr>
            <p:grpSpPr>
              <a:xfrm>
                <a:off x="583390" y="2911377"/>
                <a:ext cx="228600" cy="114300"/>
                <a:chOff x="3488871" y="2942096"/>
                <a:chExt cx="228600" cy="114300"/>
              </a:xfrm>
              <a:solidFill>
                <a:sysClr val="window" lastClr="FFFFFF"/>
              </a:solidFill>
            </p:grpSpPr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91AE00A6-6188-4471-8374-3F3335DD0BBC}"/>
                    </a:ext>
                  </a:extLst>
                </p:cNvPr>
                <p:cNvSpPr/>
                <p:nvPr/>
              </p:nvSpPr>
              <p:spPr>
                <a:xfrm>
                  <a:off x="3488871" y="2942096"/>
                  <a:ext cx="114300" cy="114300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8CB92D39-53EB-4276-AEED-7E64987C0B63}"/>
                    </a:ext>
                  </a:extLst>
                </p:cNvPr>
                <p:cNvSpPr/>
                <p:nvPr/>
              </p:nvSpPr>
              <p:spPr>
                <a:xfrm>
                  <a:off x="3603171" y="2942096"/>
                  <a:ext cx="114300" cy="114300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FD8BA574-DFA7-4FEE-AFB8-F82D6A97C7C2}"/>
                  </a:ext>
                </a:extLst>
              </p:cNvPr>
              <p:cNvGrpSpPr/>
              <p:nvPr/>
            </p:nvGrpSpPr>
            <p:grpSpPr>
              <a:xfrm>
                <a:off x="402867" y="2779270"/>
                <a:ext cx="760169" cy="246407"/>
                <a:chOff x="402867" y="2779270"/>
                <a:chExt cx="760169" cy="246407"/>
              </a:xfrm>
            </p:grpSpPr>
            <p:grpSp>
              <p:nvGrpSpPr>
                <p:cNvPr id="261" name="Group 260">
                  <a:extLst>
                    <a:ext uri="{FF2B5EF4-FFF2-40B4-BE49-F238E27FC236}">
                      <a16:creationId xmlns:a16="http://schemas.microsoft.com/office/drawing/2014/main" id="{32F037BD-F877-4C09-8AB2-B537B341E47C}"/>
                    </a:ext>
                  </a:extLst>
                </p:cNvPr>
                <p:cNvGrpSpPr/>
                <p:nvPr/>
              </p:nvGrpSpPr>
              <p:grpSpPr>
                <a:xfrm>
                  <a:off x="1064157" y="2791116"/>
                  <a:ext cx="71734" cy="222714"/>
                  <a:chOff x="1401698" y="2791116"/>
                  <a:chExt cx="71734" cy="222714"/>
                </a:xfrm>
                <a:solidFill>
                  <a:sysClr val="window" lastClr="FFFFFF"/>
                </a:solidFill>
              </p:grpSpPr>
              <p:sp>
                <p:nvSpPr>
                  <p:cNvPr id="263" name="Rectangle 455">
                    <a:extLst>
                      <a:ext uri="{FF2B5EF4-FFF2-40B4-BE49-F238E27FC236}">
                        <a16:creationId xmlns:a16="http://schemas.microsoft.com/office/drawing/2014/main" id="{7C38B54A-8A1D-43DC-AE4E-7103E2D8A7C0}"/>
                      </a:ext>
                    </a:extLst>
                  </p:cNvPr>
                  <p:cNvSpPr/>
                  <p:nvPr/>
                </p:nvSpPr>
                <p:spPr>
                  <a:xfrm>
                    <a:off x="1401698" y="2791116"/>
                    <a:ext cx="71734" cy="71734"/>
                  </a:xfrm>
                  <a:prstGeom prst="round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AU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4" name="Rectangle 100">
                    <a:extLst>
                      <a:ext uri="{FF2B5EF4-FFF2-40B4-BE49-F238E27FC236}">
                        <a16:creationId xmlns:a16="http://schemas.microsoft.com/office/drawing/2014/main" id="{C6527463-332B-43F4-8972-628C06B604B9}"/>
                      </a:ext>
                    </a:extLst>
                  </p:cNvPr>
                  <p:cNvSpPr/>
                  <p:nvPr/>
                </p:nvSpPr>
                <p:spPr>
                  <a:xfrm>
                    <a:off x="1401698" y="2942096"/>
                    <a:ext cx="71734" cy="71734"/>
                  </a:xfrm>
                  <a:prstGeom prst="round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AU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90B471D8-C30C-4F5D-B378-52120B329D6F}"/>
                    </a:ext>
                  </a:extLst>
                </p:cNvPr>
                <p:cNvSpPr txBox="1"/>
                <p:nvPr/>
              </p:nvSpPr>
              <p:spPr>
                <a:xfrm>
                  <a:off x="402867" y="2779270"/>
                  <a:ext cx="760169" cy="246407"/>
                </a:xfrm>
                <a:prstGeom prst="roundRect">
                  <a:avLst>
                    <a:gd name="adj" fmla="val 50000"/>
                  </a:avLst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  <p:txBody>
                <a:bodyPr wrap="square" lIns="3600" tIns="3600" rIns="3600" bIns="3600" rtlCol="0" anchor="ctr" anchorCtr="1">
                  <a:sp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Helvetica Neue"/>
                      <a:ea typeface="+mn-ea"/>
                      <a:cs typeface="Helvetica Neue" charset="0"/>
                    </a:rPr>
                    <a:t>DMA</a:t>
                  </a:r>
                  <a:endParaRPr kumimoji="0" lang="en-A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Helvetica Neue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4937AEE3-4478-4D36-BA5C-F7F7CB931886}"/>
                </a:ext>
              </a:extLst>
            </p:cNvPr>
            <p:cNvSpPr txBox="1"/>
            <p:nvPr/>
          </p:nvSpPr>
          <p:spPr>
            <a:xfrm>
              <a:off x="137060" y="4861766"/>
              <a:ext cx="943000" cy="616133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PWM Interface</a:t>
              </a:r>
              <a:endParaRPr kumimoji="0" lang="en-AU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1E571213-3F1B-49F2-BCFD-C935B9F4032B}"/>
                </a:ext>
              </a:extLst>
            </p:cNvPr>
            <p:cNvSpPr txBox="1"/>
            <p:nvPr/>
          </p:nvSpPr>
          <p:spPr>
            <a:xfrm>
              <a:off x="435006" y="5811891"/>
              <a:ext cx="347107" cy="22271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wrap="non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PB4</a:t>
              </a:r>
              <a:endParaRPr kumimoji="0" lang="en-AU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9BF35F59-4B57-4A75-A9BB-0B7940421CEE}"/>
                </a:ext>
              </a:extLst>
            </p:cNvPr>
            <p:cNvSpPr txBox="1"/>
            <p:nvPr/>
          </p:nvSpPr>
          <p:spPr>
            <a:xfrm>
              <a:off x="370886" y="6374446"/>
              <a:ext cx="475347" cy="22271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wrap="non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Servo</a:t>
              </a:r>
              <a:endParaRPr kumimoji="0" lang="en-AU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D8752283-09D6-490B-9E12-12E08AEFDAAA}"/>
                </a:ext>
              </a:extLst>
            </p:cNvPr>
            <p:cNvSpPr txBox="1"/>
            <p:nvPr/>
          </p:nvSpPr>
          <p:spPr>
            <a:xfrm>
              <a:off x="0" y="3402349"/>
              <a:ext cx="1217119" cy="961496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NUCLEO-F303K8 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Controller Software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CFC22E7E-A7A9-45C9-9C55-25EC0B7260C7}"/>
                </a:ext>
              </a:extLst>
            </p:cNvPr>
            <p:cNvSpPr/>
            <p:nvPr/>
          </p:nvSpPr>
          <p:spPr>
            <a:xfrm>
              <a:off x="12237" y="7390524"/>
              <a:ext cx="1786337" cy="265989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3600" tIns="3600" rIns="3600" bIns="3600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P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XY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 = GPIO Port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X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Pin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Y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26A6B60C-8F50-4038-BA83-BA89B1AEE943}"/>
                </a:ext>
              </a:extLst>
            </p:cNvPr>
            <p:cNvSpPr txBox="1"/>
            <p:nvPr/>
          </p:nvSpPr>
          <p:spPr>
            <a:xfrm>
              <a:off x="2041524" y="7218355"/>
              <a:ext cx="1295401" cy="4381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8x YZC-161B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50kg Load Cell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29E6E0B5-360F-4DA6-BC41-B8193B421B1B}"/>
                </a:ext>
              </a:extLst>
            </p:cNvPr>
            <p:cNvGrpSpPr/>
            <p:nvPr/>
          </p:nvGrpSpPr>
          <p:grpSpPr>
            <a:xfrm>
              <a:off x="2351156" y="3778022"/>
              <a:ext cx="985769" cy="2683256"/>
              <a:chOff x="2333866" y="3795238"/>
              <a:chExt cx="985769" cy="2683256"/>
            </a:xfrm>
          </p:grpSpPr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A4AE1AAB-F775-429C-950B-CE1988CD88C7}"/>
                  </a:ext>
                </a:extLst>
              </p:cNvPr>
              <p:cNvSpPr txBox="1"/>
              <p:nvPr/>
            </p:nvSpPr>
            <p:spPr>
              <a:xfrm>
                <a:off x="2381432" y="5812844"/>
                <a:ext cx="890637" cy="66565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wrap="square" lIns="3600" tIns="3600" rIns="3600" bIns="3600" rtlCol="0" anchor="ctr" anchorCtr="1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Helvetica Neue"/>
                    <a:ea typeface="+mn-ea"/>
                    <a:cs typeface="Helvetica Neue" charset="0"/>
                  </a:rPr>
                  <a:t>4x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Helvetica Neue"/>
                    <a:ea typeface="+mn-ea"/>
                    <a:cs typeface="+mn-cs"/>
                  </a:rPr>
                  <a:t>Vishay TRCT5000 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Helvetica Neue"/>
                    <a:ea typeface="+mn-ea"/>
                    <a:cs typeface="Helvetica Neue" charset="0"/>
                  </a:rPr>
                  <a:t>IR Sensor</a:t>
                </a:r>
                <a:endParaRPr kumimoji="0" lang="en-A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endParaRP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476C244B-F9B7-4BD7-9CDE-E05E7B78997C}"/>
                  </a:ext>
                </a:extLst>
              </p:cNvPr>
              <p:cNvSpPr txBox="1"/>
              <p:nvPr/>
            </p:nvSpPr>
            <p:spPr>
              <a:xfrm>
                <a:off x="2446922" y="3795238"/>
                <a:ext cx="759656" cy="222714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wrap="none" lIns="3600" tIns="3600" rIns="3600" bIns="3600" rtlCol="0" anchor="ctr" anchorCtr="1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Helvetica Neue"/>
                    <a:ea typeface="+mn-ea"/>
                    <a:cs typeface="Helvetica Neue" charset="0"/>
                  </a:rPr>
                  <a:t>PA4..PA7</a:t>
                </a:r>
                <a:endParaRPr kumimoji="0" lang="en-A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1E726A58-C235-4DF1-B681-57C7F53E8DAF}"/>
                  </a:ext>
                </a:extLst>
              </p:cNvPr>
              <p:cNvSpPr txBox="1"/>
              <p:nvPr/>
            </p:nvSpPr>
            <p:spPr>
              <a:xfrm>
                <a:off x="2347238" y="4703224"/>
                <a:ext cx="959024" cy="438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wrap="square" lIns="3600" tIns="3600" rIns="3600" bIns="3600" rtlCol="0" anchor="ctr" anchorCtr="1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Helvetica Neue"/>
                    <a:ea typeface="+mn-ea"/>
                    <a:cs typeface="+mn-cs"/>
                  </a:rPr>
                  <a:t>LM358AD Op Amp x2</a:t>
                </a:r>
                <a:endParaRPr kumimoji="0" lang="en-A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endParaRPr>
              </a:p>
            </p:txBody>
          </p:sp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5669F932-A4B0-4DDE-8BF6-E20FE957C554}"/>
                  </a:ext>
                </a:extLst>
              </p:cNvPr>
              <p:cNvSpPr txBox="1"/>
              <p:nvPr/>
            </p:nvSpPr>
            <p:spPr>
              <a:xfrm>
                <a:off x="2333866" y="4258207"/>
                <a:ext cx="985769" cy="3766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lIns="3600" tIns="3600" rIns="3600" bIns="3600" rtlCol="0" anchor="ctr" anchorCtr="1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Helvetica Neue"/>
                    <a:ea typeface="+mn-ea"/>
                    <a:cs typeface="Helvetica Neue" charset="0"/>
                  </a:rPr>
                  <a:t>Proximity (P1..P4) </a:t>
                </a: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Helvetica Neue"/>
                    <a:ea typeface="+mn-ea"/>
                    <a:cs typeface="+mn-cs"/>
                  </a:rPr>
                  <a:t>0-5V</a:t>
                </a:r>
                <a:endParaRPr kumimoji="0" lang="en-AU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F8ABFB86-2C89-4304-8240-E39034360D32}"/>
                  </a:ext>
                </a:extLst>
              </p:cNvPr>
              <p:cNvSpPr txBox="1"/>
              <p:nvPr/>
            </p:nvSpPr>
            <p:spPr>
              <a:xfrm>
                <a:off x="2360654" y="5380691"/>
                <a:ext cx="932192" cy="3766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lIns="3600" tIns="3600" rIns="3600" bIns="3600" rtlCol="0" anchor="ctr" anchorCtr="1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Helvetica Neue"/>
                    <a:ea typeface="+mn-ea"/>
                    <a:cs typeface="Helvetica Neue" charset="0"/>
                  </a:rPr>
                  <a:t>Signal (P1..P4) </a:t>
                </a: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Helvetica Neue"/>
                    <a:ea typeface="+mn-ea"/>
                    <a:cs typeface="+mn-cs"/>
                  </a:rPr>
                  <a:t>0-5V</a:t>
                </a:r>
                <a:endParaRPr kumimoji="0" lang="en-AU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endParaRPr>
              </a:p>
            </p:txBody>
          </p:sp>
        </p:grp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CD865BE0-EB49-41A6-9C93-78CD78B88BF0}"/>
                </a:ext>
              </a:extLst>
            </p:cNvPr>
            <p:cNvSpPr txBox="1"/>
            <p:nvPr/>
          </p:nvSpPr>
          <p:spPr>
            <a:xfrm>
              <a:off x="1584608" y="3707132"/>
              <a:ext cx="680830" cy="37660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Proximity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(P1..P4)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F50BB480-25E4-494E-BA59-59479722A561}"/>
                </a:ext>
              </a:extLst>
            </p:cNvPr>
            <p:cNvSpPr txBox="1"/>
            <p:nvPr/>
          </p:nvSpPr>
          <p:spPr>
            <a:xfrm>
              <a:off x="1718122" y="1421244"/>
              <a:ext cx="1572315" cy="22271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wrap="non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RX(PA10), TX(PA9)</a:t>
              </a:r>
              <a:endParaRPr kumimoji="0" lang="en-AU" sz="1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24B0F91-F385-488D-9975-5856FB68DF5C}"/>
                </a:ext>
              </a:extLst>
            </p:cNvPr>
            <p:cNvSpPr txBox="1"/>
            <p:nvPr/>
          </p:nvSpPr>
          <p:spPr>
            <a:xfrm>
              <a:off x="46487" y="1421244"/>
              <a:ext cx="1472928" cy="22271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wrap="non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RX(PA3), TX(PA2)</a:t>
              </a:r>
              <a:endParaRPr kumimoji="0" lang="en-AU" sz="1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54D647E2-9386-436C-90E3-6E3166D3BFE9}"/>
                </a:ext>
              </a:extLst>
            </p:cNvPr>
            <p:cNvSpPr txBox="1"/>
            <p:nvPr/>
          </p:nvSpPr>
          <p:spPr>
            <a:xfrm>
              <a:off x="46487" y="1758405"/>
              <a:ext cx="1472928" cy="191936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UART [Baud 9600]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D6E7DA64-F177-45A4-8063-4F26AA653FDE}"/>
                </a:ext>
              </a:extLst>
            </p:cNvPr>
            <p:cNvSpPr txBox="1"/>
            <p:nvPr/>
          </p:nvSpPr>
          <p:spPr>
            <a:xfrm>
              <a:off x="1717740" y="1758405"/>
              <a:ext cx="1572309" cy="191936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UART [Baud 9600]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1D5C9A6-4A37-457E-9AC7-8E51674F0A8E}"/>
                </a:ext>
              </a:extLst>
            </p:cNvPr>
            <p:cNvSpPr txBox="1"/>
            <p:nvPr/>
          </p:nvSpPr>
          <p:spPr>
            <a:xfrm>
              <a:off x="153091" y="2369371"/>
              <a:ext cx="1259721" cy="191936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Messages [ASCII]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3F26082F-60B8-4FBA-8E6D-A75252179F94}"/>
                </a:ext>
              </a:extLst>
            </p:cNvPr>
            <p:cNvSpPr txBox="1"/>
            <p:nvPr/>
          </p:nvSpPr>
          <p:spPr>
            <a:xfrm>
              <a:off x="160678" y="3098170"/>
              <a:ext cx="1231847" cy="19193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>
              <a:defPPr>
                <a:defRPr lang="en-US"/>
              </a:defPPr>
              <a:lvl1pPr algn="ctr">
                <a:defRPr sz="1200" i="1">
                  <a:solidFill>
                    <a:schemeClr val="accent2"/>
                  </a:solidFill>
                  <a:latin typeface="Helvetica Neue"/>
                </a:defRPr>
              </a:lvl1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Control &amp; Status</a:t>
              </a:r>
              <a:endParaRPr kumimoji="0" lang="en-AU" sz="1200" b="0" i="1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421FB327-59AC-485D-96FF-11CAF6D8371C}"/>
                </a:ext>
              </a:extLst>
            </p:cNvPr>
            <p:cNvCxnSpPr>
              <a:cxnSpLocks/>
              <a:endCxn id="197" idx="0"/>
            </p:cNvCxnSpPr>
            <p:nvPr/>
          </p:nvCxnSpPr>
          <p:spPr>
            <a:xfrm>
              <a:off x="608560" y="4363845"/>
              <a:ext cx="0" cy="497921"/>
            </a:xfrm>
            <a:prstGeom prst="straightConnector1">
              <a:avLst/>
            </a:prstGeom>
            <a:noFill/>
            <a:ln w="12700" cap="flat" cmpd="sng" algn="ctr">
              <a:solidFill>
                <a:srgbClr val="7030A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62824DE1-BC8B-42FF-822C-29F31C752F74}"/>
                </a:ext>
              </a:extLst>
            </p:cNvPr>
            <p:cNvSpPr txBox="1"/>
            <p:nvPr/>
          </p:nvSpPr>
          <p:spPr>
            <a:xfrm>
              <a:off x="1052950" y="4410174"/>
              <a:ext cx="852088" cy="4381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Timer 3 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Channel 1</a:t>
              </a:r>
              <a:endParaRPr kumimoji="0" lang="en-AU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C357D165-487B-4C07-AC1A-B81A0B522A3F}"/>
                </a:ext>
              </a:extLst>
            </p:cNvPr>
            <p:cNvSpPr txBox="1"/>
            <p:nvPr/>
          </p:nvSpPr>
          <p:spPr>
            <a:xfrm>
              <a:off x="334974" y="4542730"/>
              <a:ext cx="500995" cy="19193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Control</a:t>
              </a:r>
              <a:endParaRPr kumimoji="0" lang="en-AU" sz="1200" b="0" i="1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6F6CF390-595D-4586-93EC-0A02CD46AC8D}"/>
                </a:ext>
              </a:extLst>
            </p:cNvPr>
            <p:cNvCxnSpPr>
              <a:cxnSpLocks/>
              <a:stCxn id="198" idx="2"/>
              <a:endCxn id="199" idx="0"/>
            </p:cNvCxnSpPr>
            <p:nvPr/>
          </p:nvCxnSpPr>
          <p:spPr>
            <a:xfrm>
              <a:off x="608560" y="6034605"/>
              <a:ext cx="0" cy="339841"/>
            </a:xfrm>
            <a:prstGeom prst="straightConnector1">
              <a:avLst/>
            </a:prstGeom>
            <a:noFill/>
            <a:ln w="12700" cap="flat" cmpd="sng" algn="ctr">
              <a:solidFill>
                <a:srgbClr val="7030A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1E3DFAB5-7813-4DB0-A634-16CFA307ABB5}"/>
                </a:ext>
              </a:extLst>
            </p:cNvPr>
            <p:cNvCxnSpPr>
              <a:cxnSpLocks/>
              <a:stCxn id="197" idx="2"/>
              <a:endCxn id="198" idx="0"/>
            </p:cNvCxnSpPr>
            <p:nvPr/>
          </p:nvCxnSpPr>
          <p:spPr>
            <a:xfrm>
              <a:off x="608560" y="5477899"/>
              <a:ext cx="0" cy="333992"/>
            </a:xfrm>
            <a:prstGeom prst="straightConnector1">
              <a:avLst/>
            </a:prstGeom>
            <a:noFill/>
            <a:ln w="12700" cap="flat" cmpd="sng" algn="ctr">
              <a:solidFill>
                <a:srgbClr val="7030A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5F24F53-CEE9-4BF2-A629-CA7516B796C7}"/>
                </a:ext>
              </a:extLst>
            </p:cNvPr>
            <p:cNvSpPr txBox="1"/>
            <p:nvPr/>
          </p:nvSpPr>
          <p:spPr>
            <a:xfrm>
              <a:off x="81086" y="5517933"/>
              <a:ext cx="1054947" cy="19193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Digital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Control</a:t>
              </a:r>
              <a:endParaRPr kumimoji="0" lang="en-AU" sz="1200" b="0" i="1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D81BC014-843C-4401-9177-7E63FBB6E4FF}"/>
                </a:ext>
              </a:extLst>
            </p:cNvPr>
            <p:cNvSpPr txBox="1"/>
            <p:nvPr/>
          </p:nvSpPr>
          <p:spPr>
            <a:xfrm>
              <a:off x="93078" y="6061584"/>
              <a:ext cx="1030962" cy="19193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Voltage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50kHz</a:t>
              </a:r>
              <a:endParaRPr kumimoji="0" lang="en-AU" sz="1200" b="0" i="1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902CE79B-43CD-4771-B5AE-188F9143280E}"/>
                </a:ext>
              </a:extLst>
            </p:cNvPr>
            <p:cNvSpPr txBox="1"/>
            <p:nvPr/>
          </p:nvSpPr>
          <p:spPr>
            <a:xfrm>
              <a:off x="376496" y="6965252"/>
              <a:ext cx="464127" cy="22271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wrap="non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Motor</a:t>
              </a:r>
              <a:endParaRPr kumimoji="0" lang="en-AU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0737D5E3-000E-4D5D-B164-5834E50B958A}"/>
                </a:ext>
              </a:extLst>
            </p:cNvPr>
            <p:cNvCxnSpPr>
              <a:cxnSpLocks/>
              <a:stCxn id="199" idx="2"/>
              <a:endCxn id="218" idx="0"/>
            </p:cNvCxnSpPr>
            <p:nvPr/>
          </p:nvCxnSpPr>
          <p:spPr>
            <a:xfrm>
              <a:off x="608560" y="6597160"/>
              <a:ext cx="0" cy="368092"/>
            </a:xfrm>
            <a:prstGeom prst="straightConnector1">
              <a:avLst/>
            </a:prstGeom>
            <a:noFill/>
            <a:ln w="12700" cap="flat" cmpd="sng" algn="ctr">
              <a:solidFill>
                <a:srgbClr val="7030A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07E7AEF-E329-473A-8353-0F06867156DB}"/>
                </a:ext>
              </a:extLst>
            </p:cNvPr>
            <p:cNvSpPr txBox="1"/>
            <p:nvPr/>
          </p:nvSpPr>
          <p:spPr>
            <a:xfrm>
              <a:off x="137059" y="6665244"/>
              <a:ext cx="943000" cy="19193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Power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50kHz</a:t>
              </a:r>
              <a:endParaRPr kumimoji="0" lang="en-AU" sz="1200" b="0" i="1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cxnSp>
          <p:nvCxnSpPr>
            <p:cNvPr id="221" name="Connector: Elbow 220">
              <a:extLst>
                <a:ext uri="{FF2B5EF4-FFF2-40B4-BE49-F238E27FC236}">
                  <a16:creationId xmlns:a16="http://schemas.microsoft.com/office/drawing/2014/main" id="{53199A3C-95D9-46AF-865E-7302E99579CB}"/>
                </a:ext>
              </a:extLst>
            </p:cNvPr>
            <p:cNvCxnSpPr>
              <a:cxnSpLocks/>
              <a:stCxn id="212" idx="2"/>
              <a:endCxn id="197" idx="3"/>
            </p:cNvCxnSpPr>
            <p:nvPr/>
          </p:nvCxnSpPr>
          <p:spPr>
            <a:xfrm rot="5400000">
              <a:off x="1118777" y="4809615"/>
              <a:ext cx="321501" cy="398934"/>
            </a:xfrm>
            <a:prstGeom prst="bentConnector2">
              <a:avLst/>
            </a:prstGeom>
            <a:noFill/>
            <a:ln w="12700" cap="flat" cmpd="sng" algn="ctr">
              <a:solidFill>
                <a:srgbClr val="7030A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14AFFEA8-68C8-49A0-851A-1C29AFD78598}"/>
                </a:ext>
              </a:extLst>
            </p:cNvPr>
            <p:cNvSpPr txBox="1"/>
            <p:nvPr/>
          </p:nvSpPr>
          <p:spPr>
            <a:xfrm>
              <a:off x="1087410" y="4907353"/>
              <a:ext cx="441685" cy="19193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50kHz</a:t>
              </a:r>
              <a:endParaRPr kumimoji="0" lang="en-AU" sz="1200" b="0" i="1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56B3DF37-CD23-4CB9-B3A7-618C1A06EA5C}"/>
                </a:ext>
              </a:extLst>
            </p:cNvPr>
            <p:cNvGrpSpPr/>
            <p:nvPr/>
          </p:nvGrpSpPr>
          <p:grpSpPr>
            <a:xfrm>
              <a:off x="1071997" y="4227503"/>
              <a:ext cx="2078175" cy="2990852"/>
              <a:chOff x="1071997" y="4244719"/>
              <a:chExt cx="2078175" cy="2990852"/>
            </a:xfrm>
          </p:grpSpPr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4D4262E6-47D8-4845-88BC-9D3A87CC427D}"/>
                  </a:ext>
                </a:extLst>
              </p:cNvPr>
              <p:cNvGrpSpPr/>
              <p:nvPr/>
            </p:nvGrpSpPr>
            <p:grpSpPr>
              <a:xfrm>
                <a:off x="1071997" y="4244719"/>
                <a:ext cx="2078175" cy="2990852"/>
                <a:chOff x="1071997" y="4244719"/>
                <a:chExt cx="2078175" cy="2990852"/>
              </a:xfrm>
            </p:grpSpPr>
            <p:cxnSp>
              <p:nvCxnSpPr>
                <p:cNvPr id="249" name="Straight Arrow Connector 248">
                  <a:extLst>
                    <a:ext uri="{FF2B5EF4-FFF2-40B4-BE49-F238E27FC236}">
                      <a16:creationId xmlns:a16="http://schemas.microsoft.com/office/drawing/2014/main" id="{26D1D947-FC62-4246-8849-65772D583186}"/>
                    </a:ext>
                  </a:extLst>
                </p:cNvPr>
                <p:cNvCxnSpPr>
                  <a:cxnSpLocks/>
                  <a:stCxn id="162" idx="0"/>
                  <a:endCxn id="187" idx="0"/>
                </p:cNvCxnSpPr>
                <p:nvPr/>
              </p:nvCxnSpPr>
              <p:spPr>
                <a:xfrm flipH="1">
                  <a:off x="1071997" y="4244719"/>
                  <a:ext cx="847080" cy="0"/>
                </a:xfrm>
                <a:prstGeom prst="straightConnector1">
                  <a:avLst/>
                </a:prstGeom>
                <a:noFill/>
                <a:ln w="101600" cap="flat" cmpd="dbl" algn="ctr">
                  <a:solidFill>
                    <a:srgbClr val="70AD47"/>
                  </a:solidFill>
                  <a:prstDash val="solid"/>
                  <a:miter lim="800000"/>
                  <a:tailEnd type="triangle" w="sm" len="sm"/>
                </a:ln>
                <a:effectLst/>
              </p:spPr>
            </p:cxnSp>
            <p:cxnSp>
              <p:nvCxnSpPr>
                <p:cNvPr id="250" name="Straight Arrow Connector 249">
                  <a:extLst>
                    <a:ext uri="{FF2B5EF4-FFF2-40B4-BE49-F238E27FC236}">
                      <a16:creationId xmlns:a16="http://schemas.microsoft.com/office/drawing/2014/main" id="{5093928D-DF2D-4B56-886D-A176833EFA9A}"/>
                    </a:ext>
                  </a:extLst>
                </p:cNvPr>
                <p:cNvCxnSpPr>
                  <a:cxnSpLocks/>
                  <a:stCxn id="185" idx="0"/>
                  <a:endCxn id="189" idx="2"/>
                </p:cNvCxnSpPr>
                <p:nvPr/>
              </p:nvCxnSpPr>
              <p:spPr>
                <a:xfrm flipV="1">
                  <a:off x="1773574" y="5846257"/>
                  <a:ext cx="0" cy="672698"/>
                </a:xfrm>
                <a:prstGeom prst="straightConnector1">
                  <a:avLst/>
                </a:prstGeom>
                <a:noFill/>
                <a:ln w="101600" cap="flat" cmpd="dbl" algn="ctr">
                  <a:solidFill>
                    <a:srgbClr val="70AD47"/>
                  </a:solidFill>
                  <a:prstDash val="solid"/>
                  <a:miter lim="800000"/>
                  <a:tailEnd type="triangle" w="sm" len="sm"/>
                </a:ln>
                <a:effectLst/>
              </p:spPr>
            </p:cxnSp>
            <p:cxnSp>
              <p:nvCxnSpPr>
                <p:cNvPr id="251" name="Connector: Elbow 250">
                  <a:extLst>
                    <a:ext uri="{FF2B5EF4-FFF2-40B4-BE49-F238E27FC236}">
                      <a16:creationId xmlns:a16="http://schemas.microsoft.com/office/drawing/2014/main" id="{10F402D8-8D94-41FD-ADF1-F3CFFA633DFF}"/>
                    </a:ext>
                  </a:extLst>
                </p:cNvPr>
                <p:cNvCxnSpPr>
                  <a:stCxn id="186" idx="0"/>
                  <a:endCxn id="190" idx="3"/>
                </p:cNvCxnSpPr>
                <p:nvPr/>
              </p:nvCxnSpPr>
              <p:spPr>
                <a:xfrm rot="16200000" flipV="1">
                  <a:off x="2716965" y="6802364"/>
                  <a:ext cx="497537" cy="368877"/>
                </a:xfrm>
                <a:prstGeom prst="bentConnector2">
                  <a:avLst/>
                </a:prstGeom>
                <a:noFill/>
                <a:ln w="101600" cap="flat" cmpd="dbl" algn="ctr">
                  <a:solidFill>
                    <a:srgbClr val="70AD47"/>
                  </a:solidFill>
                  <a:prstDash val="solid"/>
                  <a:miter lim="800000"/>
                  <a:tailEnd type="triangle" w="sm" len="sm"/>
                </a:ln>
                <a:effectLst/>
              </p:spPr>
            </p:cxnSp>
          </p:grpSp>
          <p:cxnSp>
            <p:nvCxnSpPr>
              <p:cNvPr id="248" name="Connector: Elbow 247">
                <a:extLst>
                  <a:ext uri="{FF2B5EF4-FFF2-40B4-BE49-F238E27FC236}">
                    <a16:creationId xmlns:a16="http://schemas.microsoft.com/office/drawing/2014/main" id="{A5E77DAC-ECF0-490F-924D-4918D40CEEC7}"/>
                  </a:ext>
                </a:extLst>
              </p:cNvPr>
              <p:cNvCxnSpPr>
                <a:cxnSpLocks/>
                <a:stCxn id="189" idx="0"/>
                <a:endCxn id="162" idx="0"/>
              </p:cNvCxnSpPr>
              <p:nvPr/>
            </p:nvCxnSpPr>
            <p:spPr>
              <a:xfrm rot="5400000" flipH="1" flipV="1">
                <a:off x="1156913" y="4861380"/>
                <a:ext cx="1378824" cy="145503"/>
              </a:xfrm>
              <a:prstGeom prst="bentConnector4">
                <a:avLst>
                  <a:gd name="adj1" fmla="val 47157"/>
                  <a:gd name="adj2" fmla="val 257110"/>
                </a:avLst>
              </a:prstGeom>
              <a:noFill/>
              <a:ln w="101600" cap="flat" cmpd="dbl" algn="ctr">
                <a:solidFill>
                  <a:srgbClr val="70AD47"/>
                </a:solidFill>
                <a:prstDash val="solid"/>
                <a:miter lim="800000"/>
                <a:headEnd type="none" w="med" len="med"/>
                <a:tailEnd type="none" w="sm" len="sm"/>
              </a:ln>
              <a:effectLst/>
            </p:spPr>
          </p:cxnSp>
        </p:grp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158C5DA1-81DB-40AD-9AC5-882FBB3B9F2D}"/>
                </a:ext>
              </a:extLst>
            </p:cNvPr>
            <p:cNvSpPr txBox="1"/>
            <p:nvPr/>
          </p:nvSpPr>
          <p:spPr>
            <a:xfrm>
              <a:off x="1217120" y="5190047"/>
              <a:ext cx="1112910" cy="37660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Load (Top, Bottom)</a:t>
              </a:r>
              <a:endParaRPr kumimoji="0" lang="en-AU" sz="1200" b="0" i="1" u="none" strike="noStrike" kern="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AADAAB74-1FA8-4159-A3E3-DB2ED93B86E3}"/>
                </a:ext>
              </a:extLst>
            </p:cNvPr>
            <p:cNvSpPr txBox="1"/>
            <p:nvPr/>
          </p:nvSpPr>
          <p:spPr>
            <a:xfrm>
              <a:off x="1295149" y="6075264"/>
              <a:ext cx="956852" cy="37660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Load (Top, Bottom) 0-5V</a:t>
              </a:r>
              <a:endParaRPr kumimoji="0" lang="en-AU" sz="1200" b="0" i="1" u="none" strike="noStrike" kern="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5509D23D-0204-40E0-85B4-D6A3BD8FEB58}"/>
                </a:ext>
              </a:extLst>
            </p:cNvPr>
            <p:cNvSpPr txBox="1"/>
            <p:nvPr/>
          </p:nvSpPr>
          <p:spPr>
            <a:xfrm>
              <a:off x="1798574" y="6985958"/>
              <a:ext cx="1524978" cy="19193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Load (T1..T4, B1..B4)</a:t>
              </a:r>
              <a:endParaRPr kumimoji="0" lang="en-AU" sz="1200" b="0" i="1" u="none" strike="noStrike" kern="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cxnSp>
          <p:nvCxnSpPr>
            <p:cNvPr id="227" name="Connector: Elbow 226">
              <a:extLst>
                <a:ext uri="{FF2B5EF4-FFF2-40B4-BE49-F238E27FC236}">
                  <a16:creationId xmlns:a16="http://schemas.microsoft.com/office/drawing/2014/main" id="{6D9CEA41-4DD2-4EDC-89AF-F9C96A443D30}"/>
                </a:ext>
              </a:extLst>
            </p:cNvPr>
            <p:cNvCxnSpPr>
              <a:cxnSpLocks/>
              <a:stCxn id="282" idx="2"/>
              <a:endCxn id="277" idx="2"/>
            </p:cNvCxnSpPr>
            <p:nvPr/>
          </p:nvCxnSpPr>
          <p:spPr>
            <a:xfrm flipV="1">
              <a:off x="1066650" y="3379586"/>
              <a:ext cx="1853573" cy="148732"/>
            </a:xfrm>
            <a:prstGeom prst="bentConnector2">
              <a:avLst/>
            </a:prstGeom>
            <a:noFill/>
            <a:ln w="12700" cap="flat" cmpd="sng" algn="ctr">
              <a:solidFill>
                <a:srgbClr val="4472C4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228" name="Connector: Elbow 227">
              <a:extLst>
                <a:ext uri="{FF2B5EF4-FFF2-40B4-BE49-F238E27FC236}">
                  <a16:creationId xmlns:a16="http://schemas.microsoft.com/office/drawing/2014/main" id="{1D7B7775-36F8-4ADD-8DED-E6CE76FF71D4}"/>
                </a:ext>
              </a:extLst>
            </p:cNvPr>
            <p:cNvCxnSpPr>
              <a:cxnSpLocks/>
              <a:stCxn id="269" idx="2"/>
              <a:endCxn id="280" idx="2"/>
            </p:cNvCxnSpPr>
            <p:nvPr/>
          </p:nvCxnSpPr>
          <p:spPr>
            <a:xfrm>
              <a:off x="1163036" y="2963194"/>
              <a:ext cx="1757188" cy="193678"/>
            </a:xfrm>
            <a:prstGeom prst="bentConnector2">
              <a:avLst/>
            </a:prstGeom>
            <a:noFill/>
            <a:ln w="12700" cap="flat" cmpd="sng" algn="ctr">
              <a:solidFill>
                <a:srgbClr val="4472C4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229" name="Connector: Elbow 228">
              <a:extLst>
                <a:ext uri="{FF2B5EF4-FFF2-40B4-BE49-F238E27FC236}">
                  <a16:creationId xmlns:a16="http://schemas.microsoft.com/office/drawing/2014/main" id="{B7A53003-4D8B-49F0-B671-3A95EE3D2B28}"/>
                </a:ext>
              </a:extLst>
            </p:cNvPr>
            <p:cNvCxnSpPr>
              <a:cxnSpLocks/>
              <a:stCxn id="270" idx="2"/>
              <a:endCxn id="279" idx="2"/>
            </p:cNvCxnSpPr>
            <p:nvPr/>
          </p:nvCxnSpPr>
          <p:spPr>
            <a:xfrm>
              <a:off x="1163036" y="2877176"/>
              <a:ext cx="1871488" cy="279696"/>
            </a:xfrm>
            <a:prstGeom prst="bentConnector2">
              <a:avLst/>
            </a:prstGeom>
            <a:noFill/>
            <a:ln w="12700" cap="flat" cmpd="sng" algn="ctr">
              <a:solidFill>
                <a:srgbClr val="4472C4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8939296F-B7B8-46F2-8F89-8661A26F6815}"/>
                </a:ext>
              </a:extLst>
            </p:cNvPr>
            <p:cNvSpPr txBox="1"/>
            <p:nvPr/>
          </p:nvSpPr>
          <p:spPr>
            <a:xfrm>
              <a:off x="1514083" y="2829832"/>
              <a:ext cx="715242" cy="376602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Messages [ASCII]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2D7C7630-F30B-430B-8D62-4F9BB4FAF823}"/>
                </a:ext>
              </a:extLst>
            </p:cNvPr>
            <p:cNvSpPr txBox="1"/>
            <p:nvPr/>
          </p:nvSpPr>
          <p:spPr>
            <a:xfrm>
              <a:off x="1513941" y="2452231"/>
              <a:ext cx="714780" cy="376602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>
              <a:defPPr>
                <a:defRPr lang="en-US"/>
              </a:defPPr>
              <a:lvl1pPr algn="ctr">
                <a:defRPr sz="1200" i="1">
                  <a:solidFill>
                    <a:schemeClr val="accent2"/>
                  </a:solidFill>
                  <a:latin typeface="Helvetica Neue"/>
                </a:defRPr>
              </a:lvl1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Messages [ASCII]</a:t>
              </a:r>
            </a:p>
          </p:txBody>
        </p: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28F68249-F9F3-42F8-83C5-7C567A6D511B}"/>
                </a:ext>
              </a:extLst>
            </p:cNvPr>
            <p:cNvCxnSpPr>
              <a:cxnSpLocks/>
              <a:stCxn id="246" idx="2"/>
              <a:endCxn id="303" idx="0"/>
            </p:cNvCxnSpPr>
            <p:nvPr/>
          </p:nvCxnSpPr>
          <p:spPr>
            <a:xfrm>
              <a:off x="840101" y="1021463"/>
              <a:ext cx="0" cy="40595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5DA40C87-EC21-428E-891D-D0FF80F47F55}"/>
                </a:ext>
              </a:extLst>
            </p:cNvPr>
            <p:cNvCxnSpPr>
              <a:cxnSpLocks/>
              <a:stCxn id="245" idx="2"/>
              <a:endCxn id="302" idx="0"/>
            </p:cNvCxnSpPr>
            <p:nvPr/>
          </p:nvCxnSpPr>
          <p:spPr>
            <a:xfrm>
              <a:off x="725801" y="1021463"/>
              <a:ext cx="0" cy="40595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5A6B766E-C7CB-4221-86F7-5B7371257185}"/>
                </a:ext>
              </a:extLst>
            </p:cNvPr>
            <p:cNvGrpSpPr/>
            <p:nvPr/>
          </p:nvGrpSpPr>
          <p:grpSpPr>
            <a:xfrm>
              <a:off x="668651" y="907163"/>
              <a:ext cx="228600" cy="114300"/>
              <a:chOff x="3488871" y="2942096"/>
              <a:chExt cx="228600" cy="114300"/>
            </a:xfrm>
            <a:solidFill>
              <a:sysClr val="window" lastClr="FFFFFF"/>
            </a:solidFill>
          </p:grpSpPr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BB938BE6-F134-4390-99C1-D522CACDD05D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8A8FF73A-CEF0-4321-BF08-562B46F05047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4E0D027F-C0EB-45A9-A085-A0503D698BC7}"/>
                </a:ext>
              </a:extLst>
            </p:cNvPr>
            <p:cNvCxnSpPr>
              <a:cxnSpLocks/>
              <a:stCxn id="244" idx="2"/>
              <a:endCxn id="301" idx="0"/>
            </p:cNvCxnSpPr>
            <p:nvPr/>
          </p:nvCxnSpPr>
          <p:spPr>
            <a:xfrm>
              <a:off x="2561429" y="1021463"/>
              <a:ext cx="0" cy="40595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88118B18-A8B3-411F-811C-D4C0172CDC20}"/>
                </a:ext>
              </a:extLst>
            </p:cNvPr>
            <p:cNvCxnSpPr>
              <a:cxnSpLocks/>
              <a:stCxn id="243" idx="2"/>
              <a:endCxn id="300" idx="0"/>
            </p:cNvCxnSpPr>
            <p:nvPr/>
          </p:nvCxnSpPr>
          <p:spPr>
            <a:xfrm>
              <a:off x="2447129" y="1021463"/>
              <a:ext cx="0" cy="40595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C297B178-ADA8-4315-9014-E5ADC2EE41E4}"/>
                </a:ext>
              </a:extLst>
            </p:cNvPr>
            <p:cNvGrpSpPr/>
            <p:nvPr/>
          </p:nvGrpSpPr>
          <p:grpSpPr>
            <a:xfrm>
              <a:off x="2389979" y="907163"/>
              <a:ext cx="228600" cy="114300"/>
              <a:chOff x="3488871" y="2942096"/>
              <a:chExt cx="228600" cy="114300"/>
            </a:xfrm>
            <a:solidFill>
              <a:sysClr val="window" lastClr="FFFFFF"/>
            </a:solidFill>
          </p:grpSpPr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B7AE75DC-1DBD-445E-9533-4F397931C6A2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F9183315-E01B-4954-9221-FFD6441B4482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5C1EE925-A152-478B-BB8B-5668D45E163D}"/>
                </a:ext>
              </a:extLst>
            </p:cNvPr>
            <p:cNvSpPr txBox="1"/>
            <p:nvPr/>
          </p:nvSpPr>
          <p:spPr>
            <a:xfrm>
              <a:off x="1903525" y="798749"/>
              <a:ext cx="1201508" cy="22271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Next Controller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F6912DF3-A56A-44CA-9B55-6CA5184C641A}"/>
                </a:ext>
              </a:extLst>
            </p:cNvPr>
            <p:cNvSpPr txBox="1"/>
            <p:nvPr/>
          </p:nvSpPr>
          <p:spPr>
            <a:xfrm>
              <a:off x="17889" y="798749"/>
              <a:ext cx="1530123" cy="22271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Previous Controller</a:t>
              </a:r>
              <a:endParaRPr kumimoji="0" lang="en-AU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B57C2EEF-25B4-434F-939E-0BC460D7589C}"/>
                </a:ext>
              </a:extLst>
            </p:cNvPr>
            <p:cNvSpPr txBox="1"/>
            <p:nvPr/>
          </p:nvSpPr>
          <p:spPr>
            <a:xfrm>
              <a:off x="46487" y="1135910"/>
              <a:ext cx="1472928" cy="191936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UART [Baud 9600]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F8CB8CA4-45B3-4F2D-8C9C-3810D8E6F0CC}"/>
                </a:ext>
              </a:extLst>
            </p:cNvPr>
            <p:cNvSpPr txBox="1"/>
            <p:nvPr/>
          </p:nvSpPr>
          <p:spPr>
            <a:xfrm>
              <a:off x="1717740" y="1135910"/>
              <a:ext cx="1572309" cy="191936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UART [Baud 9600]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C0C8B861-0B22-443F-991B-D8F27029E86A}"/>
                </a:ext>
              </a:extLst>
            </p:cNvPr>
            <p:cNvSpPr txBox="1"/>
            <p:nvPr/>
          </p:nvSpPr>
          <p:spPr>
            <a:xfrm>
              <a:off x="1514083" y="3330529"/>
              <a:ext cx="715242" cy="376602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Messages [ASCII]</a:t>
              </a:r>
            </a:p>
          </p:txBody>
        </p: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29D9D0D8-6E02-4BE0-BCA4-71D6133F1A20}"/>
              </a:ext>
            </a:extLst>
          </p:cNvPr>
          <p:cNvGrpSpPr/>
          <p:nvPr/>
        </p:nvGrpSpPr>
        <p:grpSpPr>
          <a:xfrm>
            <a:off x="3926564" y="5132173"/>
            <a:ext cx="3298686" cy="986784"/>
            <a:chOff x="5849" y="1351048"/>
            <a:chExt cx="3298686" cy="986784"/>
          </a:xfrm>
        </p:grpSpPr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E306EDB4-981B-4256-A492-5CF6E8860CE3}"/>
                </a:ext>
              </a:extLst>
            </p:cNvPr>
            <p:cNvGrpSpPr/>
            <p:nvPr/>
          </p:nvGrpSpPr>
          <p:grpSpPr>
            <a:xfrm>
              <a:off x="776937" y="1856456"/>
              <a:ext cx="1272761" cy="152176"/>
              <a:chOff x="619066" y="1709531"/>
              <a:chExt cx="1448273" cy="252739"/>
            </a:xfrm>
          </p:grpSpPr>
          <p:cxnSp>
            <p:nvCxnSpPr>
              <p:cNvPr id="416" name="Straight Arrow Connector 415">
                <a:extLst>
                  <a:ext uri="{FF2B5EF4-FFF2-40B4-BE49-F238E27FC236}">
                    <a16:creationId xmlns:a16="http://schemas.microsoft.com/office/drawing/2014/main" id="{C42E7B96-60C5-44FE-8E0A-F51028813F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066" y="1709531"/>
                <a:ext cx="0" cy="252739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70AD47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417" name="Straight Arrow Connector 416">
                <a:extLst>
                  <a:ext uri="{FF2B5EF4-FFF2-40B4-BE49-F238E27FC236}">
                    <a16:creationId xmlns:a16="http://schemas.microsoft.com/office/drawing/2014/main" id="{AC0CE246-9ECD-463C-8558-2283CD4ED1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962" y="1709531"/>
                <a:ext cx="0" cy="252739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70AD47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418" name="Straight Arrow Connector 417">
                <a:extLst>
                  <a:ext uri="{FF2B5EF4-FFF2-40B4-BE49-F238E27FC236}">
                    <a16:creationId xmlns:a16="http://schemas.microsoft.com/office/drawing/2014/main" id="{77AEEB05-5670-4E9D-8001-E3F3389721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2858" y="1709531"/>
                <a:ext cx="0" cy="252739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70AD47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419" name="Straight Arrow Connector 418">
                <a:extLst>
                  <a:ext uri="{FF2B5EF4-FFF2-40B4-BE49-F238E27FC236}">
                    <a16:creationId xmlns:a16="http://schemas.microsoft.com/office/drawing/2014/main" id="{BE14A009-77D4-4DCC-A64E-CFAE3EDBE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9754" y="1709531"/>
                <a:ext cx="0" cy="252739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70AD47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420" name="Straight Arrow Connector 419">
                <a:extLst>
                  <a:ext uri="{FF2B5EF4-FFF2-40B4-BE49-F238E27FC236}">
                    <a16:creationId xmlns:a16="http://schemas.microsoft.com/office/drawing/2014/main" id="{F38CE18C-ECA8-4E1A-A8F0-755C5AD0F3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6650" y="1709531"/>
                <a:ext cx="0" cy="252739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70AD47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421" name="Straight Arrow Connector 420">
                <a:extLst>
                  <a:ext uri="{FF2B5EF4-FFF2-40B4-BE49-F238E27FC236}">
                    <a16:creationId xmlns:a16="http://schemas.microsoft.com/office/drawing/2014/main" id="{8277FCDA-8A48-4DB6-8FB1-E2A7423A20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3546" y="1709531"/>
                <a:ext cx="0" cy="252739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70AD47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422" name="Straight Arrow Connector 421">
                <a:extLst>
                  <a:ext uri="{FF2B5EF4-FFF2-40B4-BE49-F238E27FC236}">
                    <a16:creationId xmlns:a16="http://schemas.microsoft.com/office/drawing/2014/main" id="{846FE06D-64DA-45D0-9C7F-147EA6BDD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0442" y="1709531"/>
                <a:ext cx="0" cy="252739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70AD47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423" name="Straight Arrow Connector 422">
                <a:extLst>
                  <a:ext uri="{FF2B5EF4-FFF2-40B4-BE49-F238E27FC236}">
                    <a16:creationId xmlns:a16="http://schemas.microsoft.com/office/drawing/2014/main" id="{0B6D6C82-0183-4CE5-879A-2434098513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7339" y="1709531"/>
                <a:ext cx="0" cy="252739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70AD47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8DC2B4BE-D10B-478D-B997-58BFDFE72D9C}"/>
                </a:ext>
              </a:extLst>
            </p:cNvPr>
            <p:cNvGrpSpPr/>
            <p:nvPr/>
          </p:nvGrpSpPr>
          <p:grpSpPr>
            <a:xfrm rot="10800000">
              <a:off x="776937" y="2131737"/>
              <a:ext cx="1272761" cy="152176"/>
              <a:chOff x="619066" y="1709531"/>
              <a:chExt cx="1448273" cy="252739"/>
            </a:xfrm>
            <a:solidFill>
              <a:srgbClr val="0070C0"/>
            </a:solidFill>
          </p:grpSpPr>
          <p:cxnSp>
            <p:nvCxnSpPr>
              <p:cNvPr id="408" name="Straight Arrow Connector 407">
                <a:extLst>
                  <a:ext uri="{FF2B5EF4-FFF2-40B4-BE49-F238E27FC236}">
                    <a16:creationId xmlns:a16="http://schemas.microsoft.com/office/drawing/2014/main" id="{EE543896-32FF-4113-8738-2ABCAAC126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066" y="1709531"/>
                <a:ext cx="0" cy="252739"/>
              </a:xfrm>
              <a:prstGeom prst="straightConnector1">
                <a:avLst/>
              </a:prstGeom>
              <a:grpFill/>
              <a:ln w="19050" cap="flat" cmpd="sng" algn="ctr">
                <a:solidFill>
                  <a:srgbClr val="0070C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409" name="Straight Arrow Connector 408">
                <a:extLst>
                  <a:ext uri="{FF2B5EF4-FFF2-40B4-BE49-F238E27FC236}">
                    <a16:creationId xmlns:a16="http://schemas.microsoft.com/office/drawing/2014/main" id="{8DAC6E95-AD6E-47B6-9251-71C4375428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962" y="1709531"/>
                <a:ext cx="0" cy="252739"/>
              </a:xfrm>
              <a:prstGeom prst="straightConnector1">
                <a:avLst/>
              </a:prstGeom>
              <a:grpFill/>
              <a:ln w="19050" cap="flat" cmpd="sng" algn="ctr">
                <a:solidFill>
                  <a:srgbClr val="0070C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410" name="Straight Arrow Connector 409">
                <a:extLst>
                  <a:ext uri="{FF2B5EF4-FFF2-40B4-BE49-F238E27FC236}">
                    <a16:creationId xmlns:a16="http://schemas.microsoft.com/office/drawing/2014/main" id="{04506E41-0D17-434A-A073-EFB9A2896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2858" y="1709531"/>
                <a:ext cx="0" cy="252739"/>
              </a:xfrm>
              <a:prstGeom prst="straightConnector1">
                <a:avLst/>
              </a:prstGeom>
              <a:grpFill/>
              <a:ln w="19050" cap="flat" cmpd="sng" algn="ctr">
                <a:solidFill>
                  <a:srgbClr val="0070C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411" name="Straight Arrow Connector 410">
                <a:extLst>
                  <a:ext uri="{FF2B5EF4-FFF2-40B4-BE49-F238E27FC236}">
                    <a16:creationId xmlns:a16="http://schemas.microsoft.com/office/drawing/2014/main" id="{BF26E0D8-837C-4D59-B185-7F98746341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9754" y="1709531"/>
                <a:ext cx="0" cy="252739"/>
              </a:xfrm>
              <a:prstGeom prst="straightConnector1">
                <a:avLst/>
              </a:prstGeom>
              <a:grpFill/>
              <a:ln w="19050" cap="flat" cmpd="sng" algn="ctr">
                <a:solidFill>
                  <a:srgbClr val="0070C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412" name="Straight Arrow Connector 411">
                <a:extLst>
                  <a:ext uri="{FF2B5EF4-FFF2-40B4-BE49-F238E27FC236}">
                    <a16:creationId xmlns:a16="http://schemas.microsoft.com/office/drawing/2014/main" id="{23C79750-B70F-4018-BD2D-E3DE278382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6650" y="1709531"/>
                <a:ext cx="0" cy="252739"/>
              </a:xfrm>
              <a:prstGeom prst="straightConnector1">
                <a:avLst/>
              </a:prstGeom>
              <a:grpFill/>
              <a:ln w="19050" cap="flat" cmpd="sng" algn="ctr">
                <a:solidFill>
                  <a:srgbClr val="0070C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413" name="Straight Arrow Connector 412">
                <a:extLst>
                  <a:ext uri="{FF2B5EF4-FFF2-40B4-BE49-F238E27FC236}">
                    <a16:creationId xmlns:a16="http://schemas.microsoft.com/office/drawing/2014/main" id="{D59E1EA0-FED2-4741-A9E0-54266F2172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3546" y="1709531"/>
                <a:ext cx="0" cy="252739"/>
              </a:xfrm>
              <a:prstGeom prst="straightConnector1">
                <a:avLst/>
              </a:prstGeom>
              <a:grpFill/>
              <a:ln w="19050" cap="flat" cmpd="sng" algn="ctr">
                <a:solidFill>
                  <a:srgbClr val="0070C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414" name="Straight Arrow Connector 413">
                <a:extLst>
                  <a:ext uri="{FF2B5EF4-FFF2-40B4-BE49-F238E27FC236}">
                    <a16:creationId xmlns:a16="http://schemas.microsoft.com/office/drawing/2014/main" id="{22AFF414-54CF-4C65-A355-C42B76EFC6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0442" y="1709531"/>
                <a:ext cx="0" cy="252739"/>
              </a:xfrm>
              <a:prstGeom prst="straightConnector1">
                <a:avLst/>
              </a:prstGeom>
              <a:grpFill/>
              <a:ln w="19050" cap="flat" cmpd="sng" algn="ctr">
                <a:solidFill>
                  <a:srgbClr val="0070C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415" name="Straight Arrow Connector 414">
                <a:extLst>
                  <a:ext uri="{FF2B5EF4-FFF2-40B4-BE49-F238E27FC236}">
                    <a16:creationId xmlns:a16="http://schemas.microsoft.com/office/drawing/2014/main" id="{A7289D6E-AECB-43AC-853C-A54A445B60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7339" y="1709531"/>
                <a:ext cx="0" cy="252739"/>
              </a:xfrm>
              <a:prstGeom prst="straightConnector1">
                <a:avLst/>
              </a:prstGeom>
              <a:grpFill/>
              <a:ln w="19050" cap="flat" cmpd="sng" algn="ctr">
                <a:solidFill>
                  <a:srgbClr val="0070C0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879BC9DB-8AA8-489E-94CF-11ADE4AF3D85}"/>
                </a:ext>
              </a:extLst>
            </p:cNvPr>
            <p:cNvSpPr/>
            <p:nvPr/>
          </p:nvSpPr>
          <p:spPr>
            <a:xfrm>
              <a:off x="776937" y="2070185"/>
              <a:ext cx="1272761" cy="61552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4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EE3B2631-8B1A-4A21-83F3-F50B7F54B7ED}"/>
                </a:ext>
              </a:extLst>
            </p:cNvPr>
            <p:cNvSpPr/>
            <p:nvPr/>
          </p:nvSpPr>
          <p:spPr>
            <a:xfrm>
              <a:off x="776937" y="2008632"/>
              <a:ext cx="1272761" cy="61552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400" b="0" i="0" u="none" strike="noStrike" kern="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520711EC-3364-4509-9D31-7FFE06C807F5}"/>
                </a:ext>
              </a:extLst>
            </p:cNvPr>
            <p:cNvSpPr/>
            <p:nvPr/>
          </p:nvSpPr>
          <p:spPr>
            <a:xfrm>
              <a:off x="2254839" y="1654686"/>
              <a:ext cx="1049696" cy="307777"/>
            </a:xfrm>
            <a:prstGeom prst="rect">
              <a:avLst/>
            </a:prstGeom>
            <a:noFill/>
            <a:ln w="127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wrap="square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Helvetica Neue" charset="0"/>
                  <a:ea typeface="+mn-ea"/>
                  <a:cs typeface="Helvetica Neue" charset="0"/>
                </a:rPr>
                <a:t>Pilot Force</a:t>
              </a:r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C1357F89-43F4-4E31-BC3F-1ED38BC94398}"/>
                </a:ext>
              </a:extLst>
            </p:cNvPr>
            <p:cNvSpPr/>
            <p:nvPr/>
          </p:nvSpPr>
          <p:spPr>
            <a:xfrm>
              <a:off x="2254839" y="2014666"/>
              <a:ext cx="1049689" cy="307777"/>
            </a:xfrm>
            <a:prstGeom prst="rect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Helvetica Neue" charset="0"/>
                  <a:ea typeface="+mn-ea"/>
                  <a:cs typeface="Helvetica Neue" charset="0"/>
                </a:rPr>
                <a:t>Suit Force</a:t>
              </a:r>
            </a:p>
          </p:txBody>
        </p:sp>
        <p:cxnSp>
          <p:nvCxnSpPr>
            <p:cNvPr id="398" name="Connector: Elbow 397">
              <a:extLst>
                <a:ext uri="{FF2B5EF4-FFF2-40B4-BE49-F238E27FC236}">
                  <a16:creationId xmlns:a16="http://schemas.microsoft.com/office/drawing/2014/main" id="{074DE311-2194-44F4-821A-DDD34A821499}"/>
                </a:ext>
              </a:extLst>
            </p:cNvPr>
            <p:cNvCxnSpPr>
              <a:cxnSpLocks/>
              <a:stCxn id="396" idx="1"/>
              <a:endCxn id="395" idx="3"/>
            </p:cNvCxnSpPr>
            <p:nvPr/>
          </p:nvCxnSpPr>
          <p:spPr>
            <a:xfrm rot="10800000" flipV="1">
              <a:off x="2049699" y="1808574"/>
              <a:ext cx="205141" cy="230833"/>
            </a:xfrm>
            <a:prstGeom prst="bentConnector3">
              <a:avLst/>
            </a:prstGeom>
            <a:solidFill>
              <a:srgbClr val="70AD47"/>
            </a:solidFill>
            <a:ln w="12700" cap="flat" cmpd="sng" algn="ctr">
              <a:solidFill>
                <a:srgbClr val="70AD47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99" name="Connector: Elbow 398">
              <a:extLst>
                <a:ext uri="{FF2B5EF4-FFF2-40B4-BE49-F238E27FC236}">
                  <a16:creationId xmlns:a16="http://schemas.microsoft.com/office/drawing/2014/main" id="{7747D014-47CB-4683-BAB0-9F1D3BBB9F7A}"/>
                </a:ext>
              </a:extLst>
            </p:cNvPr>
            <p:cNvCxnSpPr>
              <a:cxnSpLocks/>
              <a:stCxn id="397" idx="1"/>
              <a:endCxn id="394" idx="3"/>
            </p:cNvCxnSpPr>
            <p:nvPr/>
          </p:nvCxnSpPr>
          <p:spPr>
            <a:xfrm rot="10800000">
              <a:off x="2049699" y="2100961"/>
              <a:ext cx="205141" cy="67594"/>
            </a:xfrm>
            <a:prstGeom prst="bentConnector3">
              <a:avLst/>
            </a:prstGeom>
            <a:solidFill>
              <a:srgbClr val="4472C4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188A7469-D4F9-477E-A130-A4F2FBB00B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52" y="2307054"/>
              <a:ext cx="2140857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7ABE9D31-3116-4973-98F5-4DA67726718F}"/>
                </a:ext>
              </a:extLst>
            </p:cNvPr>
            <p:cNvSpPr/>
            <p:nvPr/>
          </p:nvSpPr>
          <p:spPr>
            <a:xfrm>
              <a:off x="5849" y="2030055"/>
              <a:ext cx="7809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 charset="0"/>
                  <a:ea typeface="+mn-ea"/>
                  <a:cs typeface="Helvetica Neue" charset="0"/>
                </a:rPr>
                <a:t>Ground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5B5410DC-9A4A-4BC9-9214-D11B59E140EA}"/>
                    </a:ext>
                  </a:extLst>
                </p:cNvPr>
                <p:cNvSpPr/>
                <p:nvPr/>
              </p:nvSpPr>
              <p:spPr>
                <a:xfrm>
                  <a:off x="2014066" y="1351048"/>
                  <a:ext cx="1272761" cy="215444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lIns="0" tIns="0" rIns="0" bIns="0" anchor="ctr">
                  <a:sp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AU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 Neue" charset="0"/>
                      <a:ea typeface="+mn-ea"/>
                      <a:cs typeface="Helvetica Neue" charset="0"/>
                    </a:rPr>
                    <a:t>Maintain </a:t>
                  </a:r>
                  <a14:m>
                    <m:oMath xmlns:m="http://schemas.openxmlformats.org/officeDocument/2006/math">
                      <m:r>
                        <a:rPr kumimoji="0" lang="en-AU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charset="0"/>
                        </a:rPr>
                        <m:t>∆</m:t>
                      </m:r>
                      <m:r>
                        <a:rPr kumimoji="0" lang="en-AU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charset="0"/>
                        </a:rPr>
                        <m:t>𝐹</m:t>
                      </m:r>
                      <m:r>
                        <a:rPr kumimoji="0" lang="en-AU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charset="0"/>
                        </a:rPr>
                        <m:t>=0</m:t>
                      </m:r>
                    </m:oMath>
                  </a14:m>
                  <a:endParaRPr kumimoji="0" lang="en-AU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 Neue" charset="0"/>
                    <a:ea typeface="+mn-ea"/>
                    <a:cs typeface="Helvetica Neue" charset="0"/>
                  </a:endParaRPr>
                </a:p>
              </p:txBody>
            </p:sp>
          </mc:Choice>
          <mc:Fallback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5B5410DC-9A4A-4BC9-9214-D11B59E140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066" y="1351048"/>
                  <a:ext cx="1272761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8654" t="-25714" r="-4808" b="-51429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03" name="Group 402">
              <a:extLst>
                <a:ext uri="{FF2B5EF4-FFF2-40B4-BE49-F238E27FC236}">
                  <a16:creationId xmlns:a16="http://schemas.microsoft.com/office/drawing/2014/main" id="{99626B2F-1F2F-44D9-8CD2-C3CB3F833F6A}"/>
                </a:ext>
              </a:extLst>
            </p:cNvPr>
            <p:cNvGrpSpPr/>
            <p:nvPr/>
          </p:nvGrpSpPr>
          <p:grpSpPr>
            <a:xfrm>
              <a:off x="937444" y="1351048"/>
              <a:ext cx="960275" cy="503152"/>
              <a:chOff x="3964286" y="795130"/>
              <a:chExt cx="960275" cy="503152"/>
            </a:xfrm>
          </p:grpSpPr>
          <p:grpSp>
            <p:nvGrpSpPr>
              <p:cNvPr id="404" name="Group 403">
                <a:extLst>
                  <a:ext uri="{FF2B5EF4-FFF2-40B4-BE49-F238E27FC236}">
                    <a16:creationId xmlns:a16="http://schemas.microsoft.com/office/drawing/2014/main" id="{0CBE03F3-C1F9-41DA-9B50-5C80BD8452D4}"/>
                  </a:ext>
                </a:extLst>
              </p:cNvPr>
              <p:cNvGrpSpPr/>
              <p:nvPr/>
            </p:nvGrpSpPr>
            <p:grpSpPr>
              <a:xfrm>
                <a:off x="3964294" y="795130"/>
                <a:ext cx="959837" cy="503152"/>
                <a:chOff x="4004049" y="795130"/>
                <a:chExt cx="959837" cy="503152"/>
              </a:xfrm>
            </p:grpSpPr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2E87350E-F5B4-4930-8876-CFD083A717A8}"/>
                    </a:ext>
                  </a:extLst>
                </p:cNvPr>
                <p:cNvSpPr/>
                <p:nvPr/>
              </p:nvSpPr>
              <p:spPr>
                <a:xfrm>
                  <a:off x="4713988" y="795130"/>
                  <a:ext cx="249898" cy="502755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E826F981-9595-4F1B-9C73-F41BB1F0C9A2}"/>
                    </a:ext>
                  </a:extLst>
                </p:cNvPr>
                <p:cNvSpPr/>
                <p:nvPr/>
              </p:nvSpPr>
              <p:spPr>
                <a:xfrm rot="5400000">
                  <a:off x="4334644" y="674719"/>
                  <a:ext cx="292968" cy="95415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42BE5475-0EF7-48AA-B6E7-4C1C883B02F7}"/>
                  </a:ext>
                </a:extLst>
              </p:cNvPr>
              <p:cNvSpPr/>
              <p:nvPr/>
            </p:nvSpPr>
            <p:spPr>
              <a:xfrm>
                <a:off x="3964286" y="983331"/>
                <a:ext cx="960275" cy="30777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 Neue" charset="0"/>
                    <a:ea typeface="+mn-ea"/>
                    <a:cs typeface="Helvetica Neue" charset="0"/>
                  </a:rPr>
                  <a:t>Pilot Foot</a:t>
                </a:r>
              </a:p>
            </p:txBody>
          </p:sp>
        </p:grp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46E95AE5-4485-4391-9FEA-27A075C88EAF}"/>
              </a:ext>
            </a:extLst>
          </p:cNvPr>
          <p:cNvGrpSpPr/>
          <p:nvPr/>
        </p:nvGrpSpPr>
        <p:grpSpPr>
          <a:xfrm>
            <a:off x="3936659" y="2771756"/>
            <a:ext cx="3278497" cy="1023377"/>
            <a:chOff x="48329" y="2588633"/>
            <a:chExt cx="3278497" cy="10233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88DF7018-A65D-4399-A6C1-F903B73E9BF6}"/>
                    </a:ext>
                  </a:extLst>
                </p:cNvPr>
                <p:cNvSpPr/>
                <p:nvPr/>
              </p:nvSpPr>
              <p:spPr>
                <a:xfrm>
                  <a:off x="2534561" y="2588633"/>
                  <a:ext cx="792265" cy="646331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lIns="0" tIns="0" rIns="0" bIns="0" anchor="ctr">
                  <a:sp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AU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 Neue" charset="0"/>
                      <a:ea typeface="+mn-ea"/>
                      <a:cs typeface="Helvetica Neue" charset="0"/>
                    </a:rPr>
                    <a:t>Maintain </a:t>
                  </a:r>
                  <a:endParaRPr kumimoji="0" lang="en-AU" sz="1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Helvetica Neue" charset="0"/>
                  </a:endParaRPr>
                </a:p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AU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" charset="0"/>
                          </a:rPr>
                          <m:t>∆</m:t>
                        </m:r>
                        <m:r>
                          <a:rPr kumimoji="0" lang="en-AU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" charset="0"/>
                          </a:rPr>
                          <m:t>𝑥</m:t>
                        </m:r>
                        <m:r>
                          <a:rPr kumimoji="0" lang="en-AU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" charset="0"/>
                          </a:rPr>
                          <m:t>=0</m:t>
                        </m:r>
                      </m:oMath>
                    </m:oMathPara>
                  </a14:m>
                  <a:endParaRPr kumimoji="0" lang="en-AU" sz="1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Helvetica Neue" charset="0"/>
                  </a:endParaRPr>
                </a:p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AU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" charset="0"/>
                          </a:rPr>
                          <m:t>→∆</m:t>
                        </m:r>
                        <m:r>
                          <a:rPr kumimoji="0" lang="en-AU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" charset="0"/>
                          </a:rPr>
                          <m:t>𝜃</m:t>
                        </m:r>
                        <m:r>
                          <a:rPr kumimoji="0" lang="en-AU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" charset="0"/>
                          </a:rPr>
                          <m:t>=0</m:t>
                        </m:r>
                      </m:oMath>
                    </m:oMathPara>
                  </a14:m>
                  <a:endParaRPr kumimoji="0" lang="en-AU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 Neue" charset="0"/>
                    <a:ea typeface="+mn-ea"/>
                    <a:cs typeface="Helvetica Neue" charset="0"/>
                  </a:endParaRPr>
                </a:p>
              </p:txBody>
            </p:sp>
          </mc:Choice>
          <mc:Fallback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88DF7018-A65D-4399-A6C1-F903B73E9B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4561" y="2588633"/>
                  <a:ext cx="792265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9231" t="-8491" r="-9231" b="-2830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11F3DB73-14ED-484B-B95B-63712DD3DC13}"/>
                </a:ext>
              </a:extLst>
            </p:cNvPr>
            <p:cNvSpPr/>
            <p:nvPr/>
          </p:nvSpPr>
          <p:spPr>
            <a:xfrm>
              <a:off x="247047" y="3000681"/>
              <a:ext cx="1787072" cy="180154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31E8873E-5C4D-40FB-8546-1BAA879641C9}"/>
                </a:ext>
              </a:extLst>
            </p:cNvPr>
            <p:cNvSpPr/>
            <p:nvPr/>
          </p:nvSpPr>
          <p:spPr>
            <a:xfrm>
              <a:off x="1897720" y="2953626"/>
              <a:ext cx="244506" cy="24450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8" name="Diagonal Stripe 427">
              <a:extLst>
                <a:ext uri="{FF2B5EF4-FFF2-40B4-BE49-F238E27FC236}">
                  <a16:creationId xmlns:a16="http://schemas.microsoft.com/office/drawing/2014/main" id="{FA7E5BB0-4F96-4EAD-8869-C0F7C17A3FA1}"/>
                </a:ext>
              </a:extLst>
            </p:cNvPr>
            <p:cNvSpPr/>
            <p:nvPr/>
          </p:nvSpPr>
          <p:spPr>
            <a:xfrm rot="16200000">
              <a:off x="2249834" y="2753215"/>
              <a:ext cx="611330" cy="1106260"/>
            </a:xfrm>
            <a:prstGeom prst="diagStripe">
              <a:avLst>
                <a:gd name="adj" fmla="val 7183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9" name="Isosceles Triangle 428">
              <a:extLst>
                <a:ext uri="{FF2B5EF4-FFF2-40B4-BE49-F238E27FC236}">
                  <a16:creationId xmlns:a16="http://schemas.microsoft.com/office/drawing/2014/main" id="{AF5CD3B0-B9D3-4954-B389-31F9229F4C9C}"/>
                </a:ext>
              </a:extLst>
            </p:cNvPr>
            <p:cNvSpPr/>
            <p:nvPr/>
          </p:nvSpPr>
          <p:spPr>
            <a:xfrm rot="10800000">
              <a:off x="1695084" y="3211794"/>
              <a:ext cx="76200" cy="213611"/>
            </a:xfrm>
            <a:prstGeom prst="triangle">
              <a:avLst/>
            </a:prstGeom>
            <a:solidFill>
              <a:srgbClr val="ED7D31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400" b="0" i="0" u="none" strike="noStrike" kern="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0" name="Isosceles Triangle 429">
              <a:extLst>
                <a:ext uri="{FF2B5EF4-FFF2-40B4-BE49-F238E27FC236}">
                  <a16:creationId xmlns:a16="http://schemas.microsoft.com/office/drawing/2014/main" id="{6ADEE909-310B-4C5A-A23A-BFEBE368C488}"/>
                </a:ext>
              </a:extLst>
            </p:cNvPr>
            <p:cNvSpPr/>
            <p:nvPr/>
          </p:nvSpPr>
          <p:spPr>
            <a:xfrm>
              <a:off x="1695084" y="2756109"/>
              <a:ext cx="76200" cy="213611"/>
            </a:xfrm>
            <a:prstGeom prst="triangle">
              <a:avLst/>
            </a:prstGeom>
            <a:solidFill>
              <a:srgbClr val="ED7D31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7F9D849B-F28D-4A9D-9E81-7BB6D4CF53E2}"/>
                </a:ext>
              </a:extLst>
            </p:cNvPr>
            <p:cNvSpPr/>
            <p:nvPr/>
          </p:nvSpPr>
          <p:spPr>
            <a:xfrm>
              <a:off x="1682196" y="2630714"/>
              <a:ext cx="101975" cy="101975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400" b="0" i="0" u="none" strike="noStrike" kern="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6375A5CF-F88B-41AF-B270-87607A3003A7}"/>
                </a:ext>
              </a:extLst>
            </p:cNvPr>
            <p:cNvSpPr/>
            <p:nvPr/>
          </p:nvSpPr>
          <p:spPr>
            <a:xfrm>
              <a:off x="1682196" y="3448827"/>
              <a:ext cx="101975" cy="101975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4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06C1CEE1-AA81-4E15-8E6D-C292F3162B41}"/>
                    </a:ext>
                  </a:extLst>
                </p:cNvPr>
                <p:cNvSpPr/>
                <p:nvPr/>
              </p:nvSpPr>
              <p:spPr>
                <a:xfrm>
                  <a:off x="1858384" y="2732689"/>
                  <a:ext cx="614464" cy="18466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AU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 Neue" charset="0"/>
                              </a:rPr>
                            </m:ctrlPr>
                          </m:sSubPr>
                          <m:e>
                            <m:r>
                              <a:rPr kumimoji="0" lang="en-AU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 Neue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AU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 Neue" charset="0"/>
                              </a:rPr>
                              <m:t>𝐹𝑜𝑟𝑤𝑎𝑟𝑑</m:t>
                            </m:r>
                          </m:sub>
                        </m:sSub>
                      </m:oMath>
                    </m:oMathPara>
                  </a14:m>
                  <a:endParaRPr kumimoji="0" lang="en-AU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</a:endParaRPr>
                </a:p>
              </p:txBody>
            </p:sp>
          </mc:Choice>
          <mc:Fallback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06C1CEE1-AA81-4E15-8E6D-C292F3162B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8384" y="2732689"/>
                  <a:ext cx="614464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3960" r="-990" b="-12903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5B5D78F1-476A-425F-9EAB-D3FC46DE27C2}"/>
                    </a:ext>
                  </a:extLst>
                </p:cNvPr>
                <p:cNvSpPr/>
                <p:nvPr/>
              </p:nvSpPr>
              <p:spPr>
                <a:xfrm>
                  <a:off x="1879073" y="3220181"/>
                  <a:ext cx="380039" cy="184666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AU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 Neue" charset="0"/>
                              </a:rPr>
                            </m:ctrlPr>
                          </m:sSubPr>
                          <m:e>
                            <m:r>
                              <a:rPr kumimoji="0" lang="en-AU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 Neue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AU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 Neue" charset="0"/>
                              </a:rPr>
                              <m:t>𝑅𝑒𝑎</m:t>
                            </m:r>
                            <m:r>
                              <m:rPr>
                                <m:sty m:val="p"/>
                              </m:rPr>
                              <a:rPr kumimoji="0" lang="en-AU" sz="12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 Neue" charset="0"/>
                              </a:rPr>
                              <m:t>r</m:t>
                            </m:r>
                          </m:sub>
                        </m:sSub>
                      </m:oMath>
                    </m:oMathPara>
                  </a14:m>
                  <a:endParaRPr kumimoji="0" lang="en-AU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</a:endParaRPr>
                </a:p>
              </p:txBody>
            </p:sp>
          </mc:Choice>
          <mc:Fallback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5B5D78F1-476A-425F-9EAB-D3FC46DE27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073" y="3220181"/>
                  <a:ext cx="380039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4839" b="-9677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5" name="Straight Arrow Connector 434">
              <a:extLst>
                <a:ext uri="{FF2B5EF4-FFF2-40B4-BE49-F238E27FC236}">
                  <a16:creationId xmlns:a16="http://schemas.microsoft.com/office/drawing/2014/main" id="{BB7FD634-6483-4C1C-886D-7A2C44A1269B}"/>
                </a:ext>
              </a:extLst>
            </p:cNvPr>
            <p:cNvCxnSpPr>
              <a:cxnSpLocks/>
            </p:cNvCxnSpPr>
            <p:nvPr/>
          </p:nvCxnSpPr>
          <p:spPr>
            <a:xfrm>
              <a:off x="1840594" y="2714425"/>
              <a:ext cx="0" cy="286256"/>
            </a:xfrm>
            <a:prstGeom prst="straightConnector1">
              <a:avLst/>
            </a:prstGeom>
            <a:noFill/>
            <a:ln w="12700" cap="flat" cmpd="sng" algn="ctr">
              <a:solidFill>
                <a:srgbClr val="70AD47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436" name="Straight Arrow Connector 435">
              <a:extLst>
                <a:ext uri="{FF2B5EF4-FFF2-40B4-BE49-F238E27FC236}">
                  <a16:creationId xmlns:a16="http://schemas.microsoft.com/office/drawing/2014/main" id="{FC0A64EB-9077-4A4F-83F3-9D2934D77F88}"/>
                </a:ext>
              </a:extLst>
            </p:cNvPr>
            <p:cNvCxnSpPr>
              <a:cxnSpLocks/>
            </p:cNvCxnSpPr>
            <p:nvPr/>
          </p:nvCxnSpPr>
          <p:spPr>
            <a:xfrm>
              <a:off x="1840594" y="3180835"/>
              <a:ext cx="0" cy="286256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48044FE4-2BD7-4255-A0F6-7B37A4FFC064}"/>
                </a:ext>
              </a:extLst>
            </p:cNvPr>
            <p:cNvSpPr/>
            <p:nvPr/>
          </p:nvSpPr>
          <p:spPr>
            <a:xfrm>
              <a:off x="560645" y="2966279"/>
              <a:ext cx="843116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 Neue" charset="0"/>
                  <a:ea typeface="+mn-ea"/>
                  <a:cs typeface="Helvetica Neue" charset="0"/>
                </a:rPr>
                <a:t>Pilot Thigh</a:t>
              </a:r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BD6631D0-382B-4B75-8BC4-77BC5BC2D287}"/>
                </a:ext>
              </a:extLst>
            </p:cNvPr>
            <p:cNvSpPr/>
            <p:nvPr/>
          </p:nvSpPr>
          <p:spPr>
            <a:xfrm rot="1800000">
              <a:off x="2045877" y="3213387"/>
              <a:ext cx="9428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 Neue" charset="0"/>
                  <a:ea typeface="+mn-ea"/>
                  <a:cs typeface="Helvetica Neue" charset="0"/>
                </a:rPr>
                <a:t>Pilot Shin</a:t>
              </a:r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6C0AE153-3C3B-48EE-BCA9-0A8150D714EC}"/>
                </a:ext>
              </a:extLst>
            </p:cNvPr>
            <p:cNvSpPr/>
            <p:nvPr/>
          </p:nvSpPr>
          <p:spPr>
            <a:xfrm>
              <a:off x="48329" y="2615325"/>
              <a:ext cx="1508071" cy="215444"/>
            </a:xfrm>
            <a:prstGeom prst="rect">
              <a:avLst/>
            </a:prstGeom>
            <a:noFill/>
            <a:ln w="127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Helvetica Neue" charset="0"/>
                  <a:ea typeface="+mn-ea"/>
                  <a:cs typeface="Helvetica Neue" charset="0"/>
                </a:rPr>
                <a:t>Forward Proximity</a:t>
              </a:r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E173F2C8-887E-43C7-8575-B0CAF1A07932}"/>
                </a:ext>
              </a:extLst>
            </p:cNvPr>
            <p:cNvSpPr/>
            <p:nvPr/>
          </p:nvSpPr>
          <p:spPr>
            <a:xfrm>
              <a:off x="48329" y="3350747"/>
              <a:ext cx="1508071" cy="215444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Helvetica Neue" charset="0"/>
                  <a:ea typeface="+mn-ea"/>
                  <a:cs typeface="Helvetica Neue" charset="0"/>
                </a:rPr>
                <a:t>Rear Proximity</a:t>
              </a:r>
            </a:p>
          </p:txBody>
        </p:sp>
        <p:cxnSp>
          <p:nvCxnSpPr>
            <p:cNvPr id="441" name="Connector: Elbow 440">
              <a:extLst>
                <a:ext uri="{FF2B5EF4-FFF2-40B4-BE49-F238E27FC236}">
                  <a16:creationId xmlns:a16="http://schemas.microsoft.com/office/drawing/2014/main" id="{4E433FE2-8AA5-4385-85F6-56C66A14674F}"/>
                </a:ext>
              </a:extLst>
            </p:cNvPr>
            <p:cNvCxnSpPr>
              <a:cxnSpLocks/>
              <a:stCxn id="439" idx="2"/>
              <a:endCxn id="430" idx="1"/>
            </p:cNvCxnSpPr>
            <p:nvPr/>
          </p:nvCxnSpPr>
          <p:spPr>
            <a:xfrm rot="16200000" flipH="1">
              <a:off x="1242176" y="2390957"/>
              <a:ext cx="32146" cy="911769"/>
            </a:xfrm>
            <a:prstGeom prst="bentConnector2">
              <a:avLst/>
            </a:prstGeom>
            <a:noFill/>
            <a:ln w="12700" cap="flat" cmpd="sng" algn="ctr">
              <a:solidFill>
                <a:srgbClr val="70AD47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42" name="Connector: Elbow 441">
              <a:extLst>
                <a:ext uri="{FF2B5EF4-FFF2-40B4-BE49-F238E27FC236}">
                  <a16:creationId xmlns:a16="http://schemas.microsoft.com/office/drawing/2014/main" id="{6A29170D-C040-47E3-AEB5-3C27AD973E40}"/>
                </a:ext>
              </a:extLst>
            </p:cNvPr>
            <p:cNvCxnSpPr>
              <a:cxnSpLocks/>
              <a:stCxn id="440" idx="0"/>
              <a:endCxn id="429" idx="5"/>
            </p:cNvCxnSpPr>
            <p:nvPr/>
          </p:nvCxnSpPr>
          <p:spPr>
            <a:xfrm rot="5400000" flipH="1" flipV="1">
              <a:off x="1242175" y="2878789"/>
              <a:ext cx="32148" cy="911769"/>
            </a:xfrm>
            <a:prstGeom prst="bentConnector2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1809</TotalTime>
  <Words>623</Words>
  <Application>Microsoft Office PowerPoint</Application>
  <PresentationFormat>Custom</PresentationFormat>
  <Paragraphs>111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Bodoni MT</vt:lpstr>
      <vt:lpstr>Calibri</vt:lpstr>
      <vt:lpstr>Cambria Math</vt:lpstr>
      <vt:lpstr>Didot</vt:lpstr>
      <vt:lpstr>Geneva</vt:lpstr>
      <vt:lpstr>Helvetica Neue</vt:lpstr>
      <vt:lpstr>poster</vt:lpstr>
      <vt:lpstr>I AM FERROUS MAN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Mr Samuel Williams</cp:lastModifiedBy>
  <cp:revision>131</cp:revision>
  <cp:lastPrinted>2011-10-04T02:16:03Z</cp:lastPrinted>
  <dcterms:created xsi:type="dcterms:W3CDTF">2011-10-04T02:18:07Z</dcterms:created>
  <dcterms:modified xsi:type="dcterms:W3CDTF">2018-05-20T23:18:30Z</dcterms:modified>
</cp:coreProperties>
</file>