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16" y="58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Content Placeholder 3084">
            <a:extLst>
              <a:ext uri="{FF2B5EF4-FFF2-40B4-BE49-F238E27FC236}">
                <a16:creationId xmlns:a16="http://schemas.microsoft.com/office/drawing/2014/main" id="{203BCD79-EDCB-4671-8D3C-95E52861CFA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66426" y="1270000"/>
            <a:ext cx="3499731" cy="7656512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sz="1800" dirty="0">
                <a:latin typeface="Bodoni MT" charset="0"/>
              </a:rPr>
              <a:t>Signal/Data Flow Diagram</a:t>
            </a:r>
          </a:p>
          <a:p>
            <a:pPr lvl="0" eaLnBrk="1" hangingPunct="1">
              <a:spcBef>
                <a:spcPct val="0"/>
              </a:spcBef>
            </a:pPr>
            <a:r>
              <a:rPr lang="en-US" b="1" dirty="0">
                <a:solidFill>
                  <a:srgbClr val="7030A0"/>
                </a:solidFill>
                <a:latin typeface="Helvetica Neue" charset="0"/>
              </a:rPr>
              <a:t>Motor interface</a:t>
            </a:r>
            <a:r>
              <a:rPr lang="en-US" dirty="0">
                <a:latin typeface="Helvetica Neue" charset="0"/>
              </a:rPr>
              <a:t> is a variation to scope.</a:t>
            </a:r>
          </a:p>
        </p:txBody>
      </p:sp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AU" sz="1800" dirty="0">
                <a:latin typeface="Bodoni MT" charset="0"/>
              </a:rPr>
              <a:t>Goals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Proof of concept for a novel powered exoskeleton control system.</a:t>
            </a:r>
          </a:p>
          <a:p>
            <a:r>
              <a:rPr lang="en-AU" b="1" dirty="0">
                <a:latin typeface="Helvetica Neue" charset="0"/>
              </a:rPr>
              <a:t>Powered Exoskeleton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A wearable mobile machine controlled by a pilot to amplify their strength and reduce the exertion required to complete physical tasks.</a:t>
            </a:r>
          </a:p>
          <a:p>
            <a:r>
              <a:rPr lang="en-AU" b="1" dirty="0">
                <a:latin typeface="Helvetica Neue" charset="0"/>
              </a:rPr>
              <a:t>Scope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Creation of a lower extremity exoskeleton suit to demonstrate functionality in a finite set of specific movements. 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Scope limited to perception and control systems, excluding structural and actuation systems (handled by others).</a:t>
            </a:r>
          </a:p>
          <a:p>
            <a:r>
              <a:rPr lang="en-AU" b="1" dirty="0">
                <a:latin typeface="Helvetica Neue" charset="0"/>
              </a:rPr>
              <a:t>Premise</a:t>
            </a:r>
          </a:p>
          <a:p>
            <a:r>
              <a:rPr lang="en-AU" dirty="0">
                <a:latin typeface="Helvetica Neue" charset="0"/>
              </a:rPr>
              <a:t>Conventional exoskeletons use force based sensing to perceive the pilot’s desired position. Force based methods are often unstable and physically taxing.</a:t>
            </a:r>
          </a:p>
          <a:p>
            <a:r>
              <a:rPr lang="en-AU" dirty="0">
                <a:latin typeface="Helvetica Neue" charset="0"/>
              </a:rPr>
              <a:t>Control can be accomplished by maintaining a constant offset from the pilot by sensing proximity and position.</a:t>
            </a:r>
          </a:p>
          <a:p>
            <a:r>
              <a:rPr lang="en-AU" dirty="0">
                <a:latin typeface="Helvetica Neue" charset="0"/>
              </a:rPr>
              <a:t>Proof of concept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Stability while static (standing)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Movement (walking)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Regulated force application (sitting)</a:t>
            </a:r>
          </a:p>
          <a:p>
            <a:r>
              <a:rPr lang="en-AU" dirty="0">
                <a:latin typeface="Helvetica Neue" charset="0"/>
              </a:rPr>
              <a:t>Accomplished by controlling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position of the pilot and the suit;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force applied by the pilot; and,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force applied by the suit kt.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I AM FERROUS MAN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Samuel Williams &amp; Dr Paul Pounds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7" name="Content Placeholder 7"/>
              <p:cNvSpPr>
                <a:spLocks noGrp="1"/>
              </p:cNvSpPr>
              <p:nvPr>
                <p:ph idx="11"/>
              </p:nvPr>
            </p:nvSpPr>
            <p:spPr>
              <a:xfrm>
                <a:off x="3789363" y="1270000"/>
                <a:ext cx="3500437" cy="7656513"/>
              </a:xfrm>
              <a:ln/>
            </p:spPr>
            <p:txBody>
              <a:bodyPr/>
              <a:lstStyle/>
              <a:p>
                <a:r>
                  <a:rPr lang="en-US" sz="1800" dirty="0">
                    <a:latin typeface="Bodoni MT" charset="0"/>
                  </a:rPr>
                  <a:t>Control</a:t>
                </a:r>
              </a:p>
              <a:p>
                <a:r>
                  <a:rPr lang="en-AU" dirty="0">
                    <a:latin typeface="Helvetica Neue" charset="0"/>
                  </a:rPr>
                  <a:t>The </a:t>
                </a:r>
                <a:r>
                  <a:rPr lang="en-AU" dirty="0"/>
                  <a:t>vector of applied generalised forces (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AU" dirty="0"/>
                  <a:t>) </a:t>
                </a:r>
                <a:r>
                  <a:rPr lang="en-AU" dirty="0">
                    <a:latin typeface="Helvetica Neue" charset="0"/>
                  </a:rPr>
                  <a:t>as a function of generalised accelerations of the system (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AU" dirty="0">
                    <a:latin typeface="Helvetica Neue" charset="0"/>
                  </a:rPr>
                  <a:t>)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latin typeface="Helvetica Neue" charset="0"/>
                </a:endParaRPr>
              </a:p>
              <a:p>
                <a:r>
                  <a:rPr lang="en-AU" dirty="0">
                    <a:latin typeface="Helvetica Neue" charset="0"/>
                  </a:rPr>
                  <a:t>Where: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manipulator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mass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𝑐𝑒𝑛𝑡𝑟𝑖𝑓𝑢𝑔𝑎𝑙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)[ 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𝑐𝑜𝑟𝑖𝑜𝑙𝑖𝑠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𝑓𝑜𝑟𝑐𝑒𝑠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acc>
                                <m:accPr>
                                  <m:chr m:val="̇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𝑔𝑟𝑎𝑣𝑖𝑡𝑦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𝑓𝑜𝑟𝑐𝑒𝑠</m:t>
                      </m:r>
                    </m:oMath>
                  </m:oMathPara>
                </a14:m>
                <a:endParaRPr lang="en-US" sz="1800" i="1" dirty="0">
                  <a:latin typeface="Bodoni MT" charset="0"/>
                </a:endParaRPr>
              </a:p>
              <a:p>
                <a:r>
                  <a:rPr lang="en-US" dirty="0">
                    <a:latin typeface="Helvetica Neue" charset="0"/>
                  </a:rPr>
                  <a:t>Transfer function was found and transformed into the Laplace domain.</a:t>
                </a:r>
              </a:p>
              <a:p>
                <a:r>
                  <a:rPr lang="en-US" dirty="0">
                    <a:latin typeface="Helvetica Neue" charset="0"/>
                  </a:rPr>
                  <a:t>PID parameters for the (stable) system were found.</a:t>
                </a:r>
              </a:p>
              <a:p>
                <a:endParaRPr lang="en-US" dirty="0">
                  <a:latin typeface="Helvetica Neue" charset="0"/>
                </a:endParaRPr>
              </a:p>
              <a:p>
                <a:r>
                  <a:rPr lang="en-US" b="1" dirty="0">
                    <a:latin typeface="Helvetica Neue" charset="0"/>
                  </a:rPr>
                  <a:t>Get PID response graphs</a:t>
                </a:r>
              </a:p>
              <a:p>
                <a:r>
                  <a:rPr lang="en-AU" dirty="0">
                    <a:latin typeface="Helvetica Neue" charset="0"/>
                  </a:rPr>
                  <a:t>Proximity sensors attached to the periphery of the thigh, shin, and foot measure the position of the user (and desired position of the suit).</a:t>
                </a:r>
              </a:p>
              <a:p>
                <a:r>
                  <a:rPr lang="en-AU" dirty="0">
                    <a:latin typeface="Helvetica Neue" charset="0"/>
                  </a:rPr>
                  <a:t>Load cells attached to the feet and thigh measure and regulate force output. </a:t>
                </a:r>
              </a:p>
              <a:p>
                <a:endParaRPr lang="en-US" b="1" dirty="0">
                  <a:latin typeface="Helvetica Neue" charset="0"/>
                </a:endParaRPr>
              </a:p>
            </p:txBody>
          </p:sp>
        </mc:Choice>
        <mc:Fallback>
          <p:sp>
            <p:nvSpPr>
              <p:cNvPr id="3077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3789363" y="1270000"/>
                <a:ext cx="3500437" cy="7656513"/>
              </a:xfrm>
              <a:blipFill>
                <a:blip r:embed="rId3"/>
                <a:stretch>
                  <a:fillRect t="-80"/>
                </a:stretch>
              </a:blipFill>
              <a:ln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Project Achievements </a:t>
            </a:r>
          </a:p>
          <a:p>
            <a:r>
              <a:rPr lang="en-US" b="1" dirty="0">
                <a:latin typeface="Helvetica Neue" charset="0"/>
              </a:rPr>
              <a:t>Proximity Sensors</a:t>
            </a:r>
            <a:r>
              <a:rPr lang="en-US" dirty="0">
                <a:latin typeface="Helvetica Neue" charset="0"/>
              </a:rPr>
              <a:t>: </a:t>
            </a:r>
            <a:r>
              <a:rPr lang="en-US" i="1" dirty="0">
                <a:latin typeface="Helvetica Neue" charset="0"/>
              </a:rPr>
              <a:t>TRCT5000 IR Transceiver s</a:t>
            </a:r>
            <a:r>
              <a:rPr lang="en-US" dirty="0">
                <a:latin typeface="Helvetica Neue" charset="0"/>
              </a:rPr>
              <a:t>elected and implemented. Firmware written, tested, and commissioned. Signal amplified by  </a:t>
            </a:r>
            <a:r>
              <a:rPr lang="en-US" i="1" dirty="0">
                <a:latin typeface="Helvetica Neue" charset="0"/>
              </a:rPr>
              <a:t>LM358AD Op Amp </a:t>
            </a:r>
            <a:r>
              <a:rPr lang="en-US" dirty="0">
                <a:latin typeface="Helvetica Neue" charset="0"/>
              </a:rPr>
              <a:t>before being read by 12-Bit ADC of </a:t>
            </a:r>
            <a:r>
              <a:rPr lang="en-AU" i="1" dirty="0"/>
              <a:t>NUCLEO-F303K8.</a:t>
            </a:r>
            <a:endParaRPr lang="en-AU" dirty="0"/>
          </a:p>
          <a:p>
            <a:r>
              <a:rPr lang="en-AU" dirty="0">
                <a:latin typeface="Helvetica Neue" charset="0"/>
              </a:rPr>
              <a:t>Position of pilot relative to the suit, and control error (angle) measurable.</a:t>
            </a:r>
          </a:p>
          <a:p>
            <a:r>
              <a:rPr lang="en-AU" b="1" dirty="0">
                <a:latin typeface="Helvetica Neue" charset="0"/>
              </a:rPr>
              <a:t>Force Sensors</a:t>
            </a:r>
            <a:r>
              <a:rPr lang="en-AU" dirty="0">
                <a:latin typeface="Helvetica Neue" charset="0"/>
              </a:rPr>
              <a:t>: Load Cells (YZC-161B 50kg) in </a:t>
            </a:r>
            <a:r>
              <a:rPr lang="en-AU" dirty="0" err="1">
                <a:latin typeface="Helvetica Neue" charset="0"/>
              </a:rPr>
              <a:t>wheatstone</a:t>
            </a:r>
            <a:r>
              <a:rPr lang="en-AU" dirty="0">
                <a:latin typeface="Helvetica Neue" charset="0"/>
              </a:rPr>
              <a:t> </a:t>
            </a:r>
            <a:r>
              <a:rPr lang="en-AU">
                <a:latin typeface="Helvetica Neue" charset="0"/>
              </a:rPr>
              <a:t>bridge configuration applied by INA </a:t>
            </a:r>
            <a:endParaRPr lang="en-US" b="1" dirty="0">
              <a:latin typeface="Helvetica Neue" charset="0"/>
            </a:endParaRPr>
          </a:p>
        </p:txBody>
      </p:sp>
      <p:pic>
        <p:nvPicPr>
          <p:cNvPr id="3086" name="Picture 3085">
            <a:extLst>
              <a:ext uri="{FF2B5EF4-FFF2-40B4-BE49-F238E27FC236}">
                <a16:creationId xmlns:a16="http://schemas.microsoft.com/office/drawing/2014/main" id="{BAF51A32-B58B-47E2-B697-F846D3230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557" y="1915504"/>
            <a:ext cx="3511600" cy="70110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</TotalTime>
  <Words>387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Cambria Math</vt:lpstr>
      <vt:lpstr>Didot</vt:lpstr>
      <vt:lpstr>Geneva</vt:lpstr>
      <vt:lpstr>Helvetica Neue</vt:lpstr>
      <vt:lpstr>poster</vt:lpstr>
      <vt:lpstr>I AM FERROUS MAN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Mr Samuel Williams</cp:lastModifiedBy>
  <cp:revision>71</cp:revision>
  <cp:lastPrinted>2011-10-04T02:16:03Z</cp:lastPrinted>
  <dcterms:created xsi:type="dcterms:W3CDTF">2011-10-04T02:18:07Z</dcterms:created>
  <dcterms:modified xsi:type="dcterms:W3CDTF">2018-05-20T11:28:33Z</dcterms:modified>
</cp:coreProperties>
</file>