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FFC000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246" y="627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extends original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position based exoskeleton control system.</a:t>
            </a:r>
          </a:p>
          <a:p>
            <a:pPr algn="ctr"/>
            <a:r>
              <a:rPr lang="en-AU" i="1" dirty="0">
                <a:latin typeface="Helvetica Neue" charset="0"/>
              </a:rPr>
              <a:t>Exoskeleton: </a:t>
            </a:r>
            <a:r>
              <a:rPr lang="en-AU" i="1" dirty="0">
                <a:latin typeface="Helvetica Neue" charset="0"/>
                <a:cs typeface="Helvetica Neue" charset="0"/>
              </a:rPr>
              <a:t>A wearable machine used to augment the pilot’s physicality.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Background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can be unstable and physically taxing.</a:t>
            </a:r>
          </a:p>
          <a:p>
            <a:r>
              <a:rPr lang="en-AU" b="1" dirty="0">
                <a:latin typeface="Helvetica Neue" charset="0"/>
              </a:rPr>
              <a:t>Control can be accomplished by maintaining a constant offset between an exoskeleton and pilot.</a:t>
            </a:r>
          </a:p>
          <a:p>
            <a:r>
              <a:rPr lang="en-AU" dirty="0">
                <a:latin typeface="Helvetica Neue" charset="0"/>
              </a:rPr>
              <a:t>Final proof of concept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Stability while static (standing)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Realtime movement (walking)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Regulated force application (sitting)</a:t>
            </a:r>
          </a:p>
          <a:p>
            <a:r>
              <a:rPr lang="en-AU" dirty="0">
                <a:latin typeface="Helvetica Neue" charset="0"/>
              </a:rPr>
              <a:t>These actions may be accomplished by measuring and/or controlling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position of the pilot and the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suit and pilot to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actuator position and torque.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the creation of the perception and control systems of a lower extremity exoskeleton.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Perception systems to measure: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Force output </a:t>
            </a:r>
            <a:r>
              <a:rPr lang="en-AU" dirty="0">
                <a:latin typeface="Helvetica Neue" charset="0"/>
                <a:cs typeface="Helvetica Neue" charset="0"/>
              </a:rPr>
              <a:t>of pilot and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Relative position </a:t>
            </a:r>
            <a:r>
              <a:rPr lang="en-AU" dirty="0">
                <a:latin typeface="Helvetica Neue" charset="0"/>
                <a:cs typeface="Helvetica Neue" charset="0"/>
              </a:rPr>
              <a:t>of pilot to suit; &amp;,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Control systems to </a:t>
            </a:r>
            <a:r>
              <a:rPr lang="en-AU" b="1" dirty="0">
                <a:latin typeface="Helvetica Neue" charset="0"/>
                <a:cs typeface="Helvetica Neue" charset="0"/>
              </a:rPr>
              <a:t>determine torque </a:t>
            </a:r>
            <a:r>
              <a:rPr lang="en-AU" dirty="0">
                <a:latin typeface="Helvetica Neue" charset="0"/>
                <a:cs typeface="Helvetica Neue" charset="0"/>
              </a:rPr>
              <a:t>to maintain concentric offset from pilot.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Design &amp; Implementation</a:t>
                </a:r>
              </a:p>
              <a:p>
                <a:r>
                  <a:rPr lang="en-US" b="1" dirty="0">
                    <a:latin typeface="Helvetica Neue" charset="0"/>
                  </a:rPr>
                  <a:t>Position Sensing</a:t>
                </a:r>
              </a:p>
              <a:p>
                <a:r>
                  <a:rPr lang="en-AU" dirty="0">
                    <a:latin typeface="Helvetica Neue" charset="0"/>
                  </a:rPr>
                  <a:t>Proximity sensors attached to the periphery of the thigh, shin, and foot measure the position of the user (and desired position of the suit).</a:t>
                </a:r>
              </a:p>
              <a:p>
                <a:endParaRPr lang="en-AU" dirty="0">
                  <a:latin typeface="Helvetica Neue" charset="0"/>
                </a:endParaRPr>
              </a:p>
              <a:p>
                <a:endParaRPr lang="en-AU" dirty="0">
                  <a:latin typeface="Helvetica Neue" charset="0"/>
                </a:endParaRPr>
              </a:p>
              <a:p>
                <a:br>
                  <a:rPr lang="en-AU" dirty="0">
                    <a:latin typeface="Helvetica Neue" charset="0"/>
                  </a:rPr>
                </a:br>
                <a:endParaRPr lang="en-AU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Force Sensing</a:t>
                </a:r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Load cells attached to feet and thighs measure and regulate force output. Sensors attached to either side of rigid plate fixed to suit decouples internal and external sensors.</a:t>
                </a:r>
              </a:p>
              <a:p>
                <a:endParaRPr lang="en-US" dirty="0">
                  <a:latin typeface="Helvetica Neue" charset="0"/>
                </a:endParaRPr>
              </a:p>
              <a:p>
                <a:endParaRPr lang="en-US" dirty="0">
                  <a:latin typeface="Helvetica Neue" charset="0"/>
                </a:endParaRPr>
              </a:p>
              <a:p>
                <a:endParaRPr lang="en-US" b="1" dirty="0">
                  <a:latin typeface="Helvetica Neue" charset="0"/>
                </a:endParaRPr>
              </a:p>
              <a:p>
                <a:endParaRPr lang="en-US" b="1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General transfer function for 3 DOF RRR manipulator was found.</a:t>
                </a:r>
              </a:p>
              <a:p>
                <a:r>
                  <a:rPr lang="en-US" dirty="0">
                    <a:latin typeface="Helvetica Neue" charset="0"/>
                  </a:rPr>
                  <a:t>PID Tuner used to find PIDF values.</a:t>
                </a:r>
              </a:p>
            </p:txBody>
          </p:sp>
        </mc:Choice>
        <mc:Fallback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blipFill>
                <a:blip r:embed="rId3"/>
                <a:stretch>
                  <a:fillRect t="-80" r="-348" b="-717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  <a:p>
            <a:r>
              <a:rPr lang="en-US" b="1" dirty="0">
                <a:solidFill>
                  <a:srgbClr val="FFC000"/>
                </a:solidFill>
                <a:latin typeface="Helvetica Neue" charset="0"/>
              </a:rPr>
              <a:t>Position Sensors</a:t>
            </a:r>
            <a:r>
              <a:rPr lang="en-US" dirty="0">
                <a:latin typeface="Helvetica Neue" charset="0"/>
              </a:rPr>
              <a:t>: TRCT5000 IR Transceiver selected and implemented. Firmware written, tested, and commissioned. Signal amplified by  LM358AD Op Amp before being read by 12-Bit ADC of </a:t>
            </a:r>
            <a:r>
              <a:rPr lang="en-AU" dirty="0"/>
              <a:t>NUCLEO-F303K8. </a:t>
            </a:r>
            <a:r>
              <a:rPr lang="en-AU" dirty="0">
                <a:latin typeface="Helvetica Neue" charset="0"/>
              </a:rPr>
              <a:t>Position of pilot relative to the suit, and control error (angle) is measurable.</a:t>
            </a:r>
            <a:endParaRPr lang="en-AU" b="1" dirty="0">
              <a:latin typeface="Helvetica Neue" charset="0"/>
            </a:endParaRPr>
          </a:p>
          <a:p>
            <a:r>
              <a:rPr lang="en-AU" b="1" dirty="0">
                <a:solidFill>
                  <a:srgbClr val="70AD47"/>
                </a:solidFill>
                <a:latin typeface="Helvetica Neue" charset="0"/>
              </a:rPr>
              <a:t>Force Sensors</a:t>
            </a:r>
            <a:r>
              <a:rPr lang="en-AU" dirty="0">
                <a:latin typeface="Helvetica Neue" charset="0"/>
              </a:rPr>
              <a:t>: Load Cells (YZC-161B) in Wheatstone bridge configuration amplified by INA125PA Instrumentation Amplified calibrated and </a:t>
            </a:r>
            <a:r>
              <a:rPr lang="en-US" dirty="0">
                <a:latin typeface="Helvetica Neue" charset="0"/>
              </a:rPr>
              <a:t>commissioned. Force applied by pilot to the suit and force applied by the suit to the environment measurable. </a:t>
            </a:r>
            <a:r>
              <a:rPr lang="en-AU" dirty="0">
                <a:latin typeface="Helvetica Neue" charset="0"/>
              </a:rPr>
              <a:t>Control error (force) is measurable with NUCLEO.</a:t>
            </a:r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Control: </a:t>
            </a:r>
            <a:r>
              <a:rPr lang="en-US" dirty="0">
                <a:latin typeface="Helvetica Neue" charset="0"/>
              </a:rPr>
              <a:t>Control variables and parameters (PIDF) found using MATLAB PID Tuner for all three leg segments. General equations of motion and transfer functions found for 3 DOF RRR system (e.g. arms and legs).</a:t>
            </a:r>
            <a:endParaRPr lang="en-US" b="1" dirty="0">
              <a:latin typeface="Helvetica Neue" charset="0"/>
            </a:endParaRPr>
          </a:p>
          <a:p>
            <a:r>
              <a:rPr lang="en-US" b="1" dirty="0">
                <a:solidFill>
                  <a:srgbClr val="ED7D31"/>
                </a:solidFill>
                <a:latin typeface="Helvetica Neue" charset="0"/>
              </a:rPr>
              <a:t>Communications</a:t>
            </a:r>
            <a:r>
              <a:rPr lang="en-US" b="1" dirty="0">
                <a:latin typeface="Helvetica Neue" charset="0"/>
              </a:rPr>
              <a:t>:</a:t>
            </a:r>
            <a:r>
              <a:rPr lang="en-US" dirty="0">
                <a:latin typeface="Helvetica Neue" charset="0"/>
              </a:rPr>
              <a:t> Two UART channels per </a:t>
            </a:r>
            <a:r>
              <a:rPr lang="en-AU" dirty="0"/>
              <a:t>NUCLEO used to connect six daisy chained boards. System may be extended to any number of boards (e.g. full body suit).</a:t>
            </a:r>
          </a:p>
          <a:p>
            <a:r>
              <a:rPr lang="en-AU" sz="1800" dirty="0">
                <a:latin typeface="Bodoni MT" charset="0"/>
              </a:rPr>
              <a:t>Further Works</a:t>
            </a:r>
          </a:p>
          <a:p>
            <a:r>
              <a:rPr lang="en-US" dirty="0">
                <a:latin typeface="Helvetica Neue" charset="0"/>
              </a:rPr>
              <a:t>Controls and perception systems are compete. Design and construction of the actuation and structural systems should be completed. Integrated testing to prove concept should be conducted.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FDBFB8-12D3-45F1-9107-3C7B181E3496}"/>
              </a:ext>
            </a:extLst>
          </p:cNvPr>
          <p:cNvGrpSpPr/>
          <p:nvPr/>
        </p:nvGrpSpPr>
        <p:grpSpPr>
          <a:xfrm>
            <a:off x="7629232" y="2068748"/>
            <a:ext cx="3336925" cy="6857764"/>
            <a:chOff x="0" y="798749"/>
            <a:chExt cx="3336925" cy="68577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047FED-1F2F-4A20-B674-A29A78AEAF51}"/>
                </a:ext>
              </a:extLst>
            </p:cNvPr>
            <p:cNvGrpSpPr/>
            <p:nvPr/>
          </p:nvGrpSpPr>
          <p:grpSpPr>
            <a:xfrm>
              <a:off x="668651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6EC5720-F485-4E86-BEDB-92FD0FA3E5EF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078B03E-E672-4A7B-93AE-C3563821957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375811-3803-4438-82A8-43A9EFC4E98D}"/>
                </a:ext>
              </a:extLst>
            </p:cNvPr>
            <p:cNvGrpSpPr/>
            <p:nvPr/>
          </p:nvGrpSpPr>
          <p:grpSpPr>
            <a:xfrm>
              <a:off x="2389979" y="142741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ACD136-012C-44E5-834F-2596CC026C7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FDD4043-400C-49F5-9E20-63B369788833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4211E5-7F1F-4AFA-A12E-0510029DABE7}"/>
                </a:ext>
              </a:extLst>
            </p:cNvPr>
            <p:cNvSpPr/>
            <p:nvPr/>
          </p:nvSpPr>
          <p:spPr>
            <a:xfrm rot="5400000">
              <a:off x="176225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796E65-F759-48B1-9762-7BC9343E944B}"/>
                </a:ext>
              </a:extLst>
            </p:cNvPr>
            <p:cNvGrpSpPr/>
            <p:nvPr/>
          </p:nvGrpSpPr>
          <p:grpSpPr>
            <a:xfrm>
              <a:off x="1217120" y="3883097"/>
              <a:ext cx="1626921" cy="1912531"/>
              <a:chOff x="1217120" y="3900313"/>
              <a:chExt cx="1626921" cy="1912531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E0DE303-0D80-47B9-AF28-E42E25D773D3}"/>
                  </a:ext>
                </a:extLst>
              </p:cNvPr>
              <p:cNvCxnSpPr>
                <a:stCxn id="109" idx="0"/>
                <a:endCxn id="108" idx="2"/>
              </p:cNvCxnSpPr>
              <p:nvPr/>
            </p:nvCxnSpPr>
            <p:spPr>
              <a:xfrm flipV="1">
                <a:off x="2844040" y="4017952"/>
                <a:ext cx="0" cy="68527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615F753-A12E-4CD4-838D-05A5DB346A1A}"/>
                  </a:ext>
                </a:extLst>
              </p:cNvPr>
              <p:cNvCxnSpPr>
                <a:cxnSpLocks/>
                <a:stCxn id="107" idx="0"/>
                <a:endCxn id="109" idx="2"/>
              </p:cNvCxnSpPr>
              <p:nvPr/>
            </p:nvCxnSpPr>
            <p:spPr>
              <a:xfrm flipH="1" flipV="1">
                <a:off x="2844040" y="5141382"/>
                <a:ext cx="1" cy="671462"/>
              </a:xfrm>
              <a:prstGeom prst="straightConnector1">
                <a:avLst/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54" name="Connector: Elbow 153">
                <a:extLst>
                  <a:ext uri="{FF2B5EF4-FFF2-40B4-BE49-F238E27FC236}">
                    <a16:creationId xmlns:a16="http://schemas.microsoft.com/office/drawing/2014/main" id="{76C2D357-530D-43A8-A61C-C535BBD43F4C}"/>
                  </a:ext>
                </a:extLst>
              </p:cNvPr>
              <p:cNvCxnSpPr>
                <a:cxnSpLocks/>
                <a:stCxn id="108" idx="1"/>
              </p:cNvCxnSpPr>
              <p:nvPr/>
            </p:nvCxnSpPr>
            <p:spPr>
              <a:xfrm rot="10800000">
                <a:off x="1217120" y="3900313"/>
                <a:ext cx="1247093" cy="6282"/>
              </a:xfrm>
              <a:prstGeom prst="bentConnector3">
                <a:avLst>
                  <a:gd name="adj1" fmla="val 50000"/>
                </a:avLst>
              </a:prstGeom>
              <a:noFill/>
              <a:ln w="101600" cap="flat" cmpd="dbl" algn="ctr">
                <a:solidFill>
                  <a:srgbClr val="FFC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56F627F-2E35-4DAB-BA2C-E0E41117014B}"/>
                </a:ext>
              </a:extLst>
            </p:cNvPr>
            <p:cNvCxnSpPr>
              <a:cxnSpLocks/>
              <a:stCxn id="32" idx="2"/>
              <a:endCxn id="127" idx="2"/>
            </p:cNvCxnSpPr>
            <p:nvPr/>
          </p:nvCxnSpPr>
          <p:spPr>
            <a:xfrm rot="5400000">
              <a:off x="1588825" y="1846834"/>
              <a:ext cx="432517" cy="1284093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509A382-6C81-40B1-85A4-837BC4115C48}"/>
                </a:ext>
              </a:extLst>
            </p:cNvPr>
            <p:cNvCxnSpPr>
              <a:cxnSpLocks/>
              <a:stCxn id="126" idx="2"/>
              <a:endCxn id="33" idx="2"/>
            </p:cNvCxnSpPr>
            <p:nvPr/>
          </p:nvCxnSpPr>
          <p:spPr>
            <a:xfrm flipV="1">
              <a:off x="1163036" y="2272622"/>
              <a:ext cx="1398393" cy="518535"/>
            </a:xfrm>
            <a:prstGeom prst="bentConnector2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3FD48A-D7B8-42AF-B2B1-754836A9BC9C}"/>
                </a:ext>
              </a:extLst>
            </p:cNvPr>
            <p:cNvGrpSpPr/>
            <p:nvPr/>
          </p:nvGrpSpPr>
          <p:grpSpPr>
            <a:xfrm>
              <a:off x="668651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9DD4C58-6726-4FC4-972C-B08739CED20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132C47C-DEA0-4642-9F34-999279B774C7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4F9D42-1563-4F64-9275-92A30363C36E}"/>
                </a:ext>
              </a:extLst>
            </p:cNvPr>
            <p:cNvCxnSpPr>
              <a:cxnSpLocks/>
              <a:stCxn id="149" idx="2"/>
              <a:endCxn id="151" idx="0"/>
            </p:cNvCxnSpPr>
            <p:nvPr/>
          </p:nvCxnSpPr>
          <p:spPr>
            <a:xfrm>
              <a:off x="8401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7CBE99-A5F2-45D8-B97A-BA007BB1FF93}"/>
                </a:ext>
              </a:extLst>
            </p:cNvPr>
            <p:cNvCxnSpPr>
              <a:cxnSpLocks/>
              <a:stCxn id="148" idx="2"/>
              <a:endCxn id="150" idx="0"/>
            </p:cNvCxnSpPr>
            <p:nvPr/>
          </p:nvCxnSpPr>
          <p:spPr>
            <a:xfrm>
              <a:off x="725801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8BFE1FC-E24B-4BE0-8232-7AB4E3B3ED2A}"/>
                </a:ext>
              </a:extLst>
            </p:cNvPr>
            <p:cNvGrpSpPr/>
            <p:nvPr/>
          </p:nvGrpSpPr>
          <p:grpSpPr>
            <a:xfrm>
              <a:off x="668651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118D962-56A0-4D1F-ACED-253DE15DF11E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77ACD5B-023C-4501-B95B-8808C3FF3F21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E0BC17-B861-4945-8608-C21D0636404F}"/>
                </a:ext>
              </a:extLst>
            </p:cNvPr>
            <p:cNvCxnSpPr>
              <a:cxnSpLocks/>
              <a:stCxn id="145" idx="2"/>
              <a:endCxn id="147" idx="0"/>
            </p:cNvCxnSpPr>
            <p:nvPr/>
          </p:nvCxnSpPr>
          <p:spPr>
            <a:xfrm>
              <a:off x="25614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0F20FB-E38A-4D24-8D7A-95DD0E30AC0E}"/>
                </a:ext>
              </a:extLst>
            </p:cNvPr>
            <p:cNvCxnSpPr>
              <a:cxnSpLocks/>
              <a:stCxn id="144" idx="2"/>
              <a:endCxn id="146" idx="0"/>
            </p:cNvCxnSpPr>
            <p:nvPr/>
          </p:nvCxnSpPr>
          <p:spPr>
            <a:xfrm>
              <a:off x="2447129" y="1643958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F7DAF4-D6D4-4FBC-9165-ADE9D1D4C7F2}"/>
                </a:ext>
              </a:extLst>
            </p:cNvPr>
            <p:cNvGrpSpPr/>
            <p:nvPr/>
          </p:nvGrpSpPr>
          <p:grpSpPr>
            <a:xfrm>
              <a:off x="2389979" y="204990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BBD98A2-EC9F-4236-AF7D-1D4CC1B5EF3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ECC156-D211-4A89-A43B-F700BEFC065A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D3EEEE-6B0C-4CBD-8834-AB7333FCA728}"/>
                </a:ext>
              </a:extLst>
            </p:cNvPr>
            <p:cNvGrpSpPr/>
            <p:nvPr/>
          </p:nvGrpSpPr>
          <p:grpSpPr>
            <a:xfrm>
              <a:off x="2389979" y="152965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D4380D2-4D85-442D-8757-5AFEB88EAA2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EA800C3-7B24-4138-AD9C-6B2D92CD2BDD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10AD4C-3D01-4411-858B-4902D7E6CD6B}"/>
                </a:ext>
              </a:extLst>
            </p:cNvPr>
            <p:cNvCxnSpPr>
              <a:cxnSpLocks/>
              <a:stCxn id="143" idx="2"/>
              <a:endCxn id="123" idx="0"/>
            </p:cNvCxnSpPr>
            <p:nvPr/>
          </p:nvCxnSpPr>
          <p:spPr>
            <a:xfrm>
              <a:off x="8401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CAF7EF-2065-4502-BA92-0784611271F6}"/>
                </a:ext>
              </a:extLst>
            </p:cNvPr>
            <p:cNvCxnSpPr>
              <a:cxnSpLocks/>
              <a:stCxn id="142" idx="2"/>
              <a:endCxn id="122" idx="0"/>
            </p:cNvCxnSpPr>
            <p:nvPr/>
          </p:nvCxnSpPr>
          <p:spPr>
            <a:xfrm>
              <a:off x="725801" y="2272622"/>
              <a:ext cx="0" cy="389508"/>
            </a:xfrm>
            <a:prstGeom prst="straightConnector1">
              <a:avLst/>
            </a:prstGeom>
            <a:noFill/>
            <a:ln w="127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6D10B9-4D29-4AF5-AE89-7692C4F72863}"/>
                </a:ext>
              </a:extLst>
            </p:cNvPr>
            <p:cNvGrpSpPr/>
            <p:nvPr/>
          </p:nvGrpSpPr>
          <p:grpSpPr>
            <a:xfrm>
              <a:off x="668651" y="2158322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60E6396-B5AE-44C3-8E8A-4034C3FA5F23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4FF6936-9C7B-4ABF-9874-A7E5DCD3134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146ED8-A605-4DDE-B03E-7070122E4F19}"/>
                </a:ext>
              </a:extLst>
            </p:cNvPr>
            <p:cNvSpPr/>
            <p:nvPr/>
          </p:nvSpPr>
          <p:spPr>
            <a:xfrm>
              <a:off x="23899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882822-FE6E-4651-8475-29BBA6BD8A13}"/>
                </a:ext>
              </a:extLst>
            </p:cNvPr>
            <p:cNvSpPr/>
            <p:nvPr/>
          </p:nvSpPr>
          <p:spPr>
            <a:xfrm>
              <a:off x="2504279" y="2158322"/>
              <a:ext cx="114300" cy="1143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1C6BB33-3DFB-40DF-93A3-F6D2DA94457F}"/>
                </a:ext>
              </a:extLst>
            </p:cNvPr>
            <p:cNvGrpSpPr/>
            <p:nvPr/>
          </p:nvGrpSpPr>
          <p:grpSpPr>
            <a:xfrm>
              <a:off x="583390" y="3402349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4A39D1-7736-44EE-AD6A-497621B2F7B0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7239669-7385-43F6-B750-A9F82ECC8740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9FDD89-224D-4C41-80C2-1F3542152FA9}"/>
                </a:ext>
              </a:extLst>
            </p:cNvPr>
            <p:cNvCxnSpPr>
              <a:cxnSpLocks/>
              <a:stCxn id="121" idx="2"/>
              <a:endCxn id="141" idx="0"/>
            </p:cNvCxnSpPr>
            <p:nvPr/>
          </p:nvCxnSpPr>
          <p:spPr>
            <a:xfrm>
              <a:off x="7548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DCB75-FBF4-4E63-9C98-8C96F51C5A93}"/>
                </a:ext>
              </a:extLst>
            </p:cNvPr>
            <p:cNvCxnSpPr>
              <a:cxnSpLocks/>
              <a:stCxn id="120" idx="2"/>
              <a:endCxn id="140" idx="0"/>
            </p:cNvCxnSpPr>
            <p:nvPr/>
          </p:nvCxnSpPr>
          <p:spPr>
            <a:xfrm>
              <a:off x="640540" y="3008462"/>
              <a:ext cx="0" cy="39388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18816A8E-42E3-4518-AACA-4BCCE37C69F6}"/>
                </a:ext>
              </a:extLst>
            </p:cNvPr>
            <p:cNvCxnSpPr>
              <a:cxnSpLocks/>
              <a:stCxn id="136" idx="2"/>
              <a:endCxn id="133" idx="2"/>
            </p:cNvCxnSpPr>
            <p:nvPr/>
          </p:nvCxnSpPr>
          <p:spPr>
            <a:xfrm flipV="1">
              <a:off x="1066650" y="3379586"/>
              <a:ext cx="1967873" cy="2630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025FF27-42DC-4170-87E3-E61481CAE4E3}"/>
                </a:ext>
              </a:extLst>
            </p:cNvPr>
            <p:cNvGrpSpPr/>
            <p:nvPr/>
          </p:nvGrpSpPr>
          <p:grpSpPr>
            <a:xfrm rot="16200000">
              <a:off x="2650733" y="2882314"/>
              <a:ext cx="1143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E9C81A8-CFAD-42EB-A5EC-D72AB60A5009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42C3EDB-322A-4CE2-993E-831B5D4DC78C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7EDD10-5F31-4303-8442-9A70E4F51B59}"/>
                </a:ext>
              </a:extLst>
            </p:cNvPr>
            <p:cNvGrpSpPr/>
            <p:nvPr/>
          </p:nvGrpSpPr>
          <p:grpSpPr>
            <a:xfrm rot="16200000">
              <a:off x="895200" y="3528318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5989FF-8089-48C4-B5E1-BC257E9CF3B4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96548C-AAD7-4522-8598-73B446CF5F7F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E652541-7B8B-442E-82BB-1EDDFFE20189}"/>
                </a:ext>
              </a:extLst>
            </p:cNvPr>
            <p:cNvSpPr/>
            <p:nvPr/>
          </p:nvSpPr>
          <p:spPr>
            <a:xfrm>
              <a:off x="1656553" y="6501739"/>
              <a:ext cx="234042" cy="164447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BA985C-AB17-41C1-BE42-362E51C9D59F}"/>
                </a:ext>
              </a:extLst>
            </p:cNvPr>
            <p:cNvSpPr/>
            <p:nvPr/>
          </p:nvSpPr>
          <p:spPr>
            <a:xfrm>
              <a:off x="3090299" y="7218355"/>
              <a:ext cx="119743" cy="11974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0EFCF8-B165-404A-9C56-FFE499E0A805}"/>
                </a:ext>
              </a:extLst>
            </p:cNvPr>
            <p:cNvSpPr/>
            <p:nvPr/>
          </p:nvSpPr>
          <p:spPr>
            <a:xfrm rot="5400000">
              <a:off x="915174" y="4149091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A6C35A-8F4E-4D29-A527-30E62C42B600}"/>
                </a:ext>
              </a:extLst>
            </p:cNvPr>
            <p:cNvSpPr/>
            <p:nvPr/>
          </p:nvSpPr>
          <p:spPr>
            <a:xfrm>
              <a:off x="704540" y="3402349"/>
              <a:ext cx="156823" cy="1568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97BF7B-273F-417F-86DB-B5EF241285C6}"/>
                </a:ext>
              </a:extLst>
            </p:cNvPr>
            <p:cNvSpPr txBox="1"/>
            <p:nvPr/>
          </p:nvSpPr>
          <p:spPr>
            <a:xfrm>
              <a:off x="1393746" y="5606327"/>
              <a:ext cx="759656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PA0,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PA1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DD630B-D221-4350-9E97-057E6413FB1A}"/>
                </a:ext>
              </a:extLst>
            </p:cNvPr>
            <p:cNvSpPr txBox="1"/>
            <p:nvPr/>
          </p:nvSpPr>
          <p:spPr>
            <a:xfrm>
              <a:off x="1123285" y="6501739"/>
              <a:ext cx="1658009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2x INA125PA 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Instrumentation Amp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2D6E5C-8F31-4747-83A2-70AC3FF77367}"/>
                </a:ext>
              </a:extLst>
            </p:cNvPr>
            <p:cNvGrpSpPr/>
            <p:nvPr/>
          </p:nvGrpSpPr>
          <p:grpSpPr>
            <a:xfrm rot="10800000">
              <a:off x="2863074" y="3156872"/>
              <a:ext cx="228600" cy="114300"/>
              <a:chOff x="3488871" y="2942096"/>
              <a:chExt cx="228600" cy="1143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248011-DA4D-4353-AA1C-005586DB0C9A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C0CD56E-3DDC-43B7-9AB9-133370F4449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430ADD-CD76-4BA8-882B-B968B4E108CB}"/>
                </a:ext>
              </a:extLst>
            </p:cNvPr>
            <p:cNvGrpSpPr/>
            <p:nvPr/>
          </p:nvGrpSpPr>
          <p:grpSpPr>
            <a:xfrm>
              <a:off x="2863073" y="3265286"/>
              <a:ext cx="228600" cy="114300"/>
              <a:chOff x="3488871" y="2942096"/>
              <a:chExt cx="228600" cy="1143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C5DF3B8-F375-4A7B-84FD-69209CA79AFA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9749B7D-AA95-4556-90C5-FE769FFC0B5C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04E4AE-B1DB-4BC8-877A-3C2E0FA91D66}"/>
                </a:ext>
              </a:extLst>
            </p:cNvPr>
            <p:cNvGrpSpPr/>
            <p:nvPr/>
          </p:nvGrpSpPr>
          <p:grpSpPr>
            <a:xfrm>
              <a:off x="2650733" y="3156872"/>
              <a:ext cx="653280" cy="222714"/>
              <a:chOff x="2650733" y="2791116"/>
              <a:chExt cx="653280" cy="2227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F79A6E7-8BFA-44A5-A6E4-0F00ACD9E5DE}"/>
                  </a:ext>
                </a:extLst>
              </p:cNvPr>
              <p:cNvGrpSpPr/>
              <p:nvPr/>
            </p:nvGrpSpPr>
            <p:grpSpPr>
              <a:xfrm>
                <a:off x="2650733" y="2791116"/>
                <a:ext cx="71734" cy="222714"/>
                <a:chOff x="1428843" y="2791116"/>
                <a:chExt cx="71734" cy="222714"/>
              </a:xfrm>
              <a:solidFill>
                <a:sysClr val="window" lastClr="FFFFFF"/>
              </a:solidFill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8830683B-90C3-4992-93BB-EDEFE4FB0A44}"/>
                    </a:ext>
                  </a:extLst>
                </p:cNvPr>
                <p:cNvSpPr/>
                <p:nvPr/>
              </p:nvSpPr>
              <p:spPr>
                <a:xfrm>
                  <a:off x="1428843" y="279111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C768797-8FDD-4376-AEC0-FC05FC4A7C34}"/>
                    </a:ext>
                  </a:extLst>
                </p:cNvPr>
                <p:cNvSpPr/>
                <p:nvPr/>
              </p:nvSpPr>
              <p:spPr>
                <a:xfrm>
                  <a:off x="1428843" y="2942096"/>
                  <a:ext cx="71734" cy="71734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5F048C-805A-45F8-A64C-DE7752275CF7}"/>
                  </a:ext>
                </a:extLst>
              </p:cNvPr>
              <p:cNvSpPr txBox="1"/>
              <p:nvPr/>
            </p:nvSpPr>
            <p:spPr>
              <a:xfrm>
                <a:off x="2650733" y="2791116"/>
                <a:ext cx="653280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Memory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A3F6CD-7504-4637-878C-7947EE480A49}"/>
                </a:ext>
              </a:extLst>
            </p:cNvPr>
            <p:cNvSpPr txBox="1"/>
            <p:nvPr/>
          </p:nvSpPr>
          <p:spPr>
            <a:xfrm>
              <a:off x="2208128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UART2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303CD8-344C-4296-A872-1E0890A84836}"/>
                </a:ext>
              </a:extLst>
            </p:cNvPr>
            <p:cNvSpPr txBox="1"/>
            <p:nvPr/>
          </p:nvSpPr>
          <p:spPr>
            <a:xfrm>
              <a:off x="486800" y="2049908"/>
              <a:ext cx="59230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UART1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8553256-1340-45F7-8363-E0929317B5BC}"/>
                </a:ext>
              </a:extLst>
            </p:cNvPr>
            <p:cNvGrpSpPr/>
            <p:nvPr/>
          </p:nvGrpSpPr>
          <p:grpSpPr>
            <a:xfrm>
              <a:off x="402867" y="2662130"/>
              <a:ext cx="760169" cy="346332"/>
              <a:chOff x="402867" y="2779270"/>
              <a:chExt cx="760169" cy="24640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7F74F6-7EA5-4ED9-AEA6-654D08B54C05}"/>
                  </a:ext>
                </a:extLst>
              </p:cNvPr>
              <p:cNvGrpSpPr/>
              <p:nvPr/>
            </p:nvGrpSpPr>
            <p:grpSpPr>
              <a:xfrm>
                <a:off x="1048736" y="2779270"/>
                <a:ext cx="114300" cy="244800"/>
                <a:chOff x="3441985" y="3075554"/>
                <a:chExt cx="114300" cy="1393032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0D8844C-1830-4BC2-87FF-540886918A05}"/>
                    </a:ext>
                  </a:extLst>
                </p:cNvPr>
                <p:cNvSpPr/>
                <p:nvPr/>
              </p:nvSpPr>
              <p:spPr>
                <a:xfrm rot="16200000">
                  <a:off x="3325006" y="4237307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577D422-ECE2-4BE7-9CF5-236EC6971E74}"/>
                    </a:ext>
                  </a:extLst>
                </p:cNvPr>
                <p:cNvSpPr/>
                <p:nvPr/>
              </p:nvSpPr>
              <p:spPr>
                <a:xfrm rot="16200000">
                  <a:off x="3325006" y="3889049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152BC19-69E5-4274-9ABA-325A34D1162F}"/>
                    </a:ext>
                  </a:extLst>
                </p:cNvPr>
                <p:cNvSpPr/>
                <p:nvPr/>
              </p:nvSpPr>
              <p:spPr>
                <a:xfrm rot="16200000">
                  <a:off x="3325006" y="3540791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82C3DE35-4C95-4A1C-97B8-B77D1568C386}"/>
                    </a:ext>
                  </a:extLst>
                </p:cNvPr>
                <p:cNvSpPr/>
                <p:nvPr/>
              </p:nvSpPr>
              <p:spPr>
                <a:xfrm rot="16200000">
                  <a:off x="3325006" y="3192533"/>
                  <a:ext cx="348258" cy="1143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7F59568-A07F-4D68-B4E7-C0276C526B32}"/>
                  </a:ext>
                </a:extLst>
              </p:cNvPr>
              <p:cNvGrpSpPr/>
              <p:nvPr/>
            </p:nvGrpSpPr>
            <p:grpSpPr>
              <a:xfrm>
                <a:off x="668651" y="2779270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7B93456-0EE2-4120-8F7D-7A9405C63C24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F50E83C-3D2D-434E-8D58-857DD80531BE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6A4532C-BC67-4585-B3A3-35601D06F458}"/>
                  </a:ext>
                </a:extLst>
              </p:cNvPr>
              <p:cNvGrpSpPr/>
              <p:nvPr/>
            </p:nvGrpSpPr>
            <p:grpSpPr>
              <a:xfrm>
                <a:off x="583390" y="2911377"/>
                <a:ext cx="228600" cy="114300"/>
                <a:chOff x="3488871" y="2942096"/>
                <a:chExt cx="228600" cy="114300"/>
              </a:xfrm>
              <a:solidFill>
                <a:sysClr val="window" lastClr="FFFFFF"/>
              </a:solidFill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36F687A-2A55-4EBA-8EB7-50A82460EC52}"/>
                    </a:ext>
                  </a:extLst>
                </p:cNvPr>
                <p:cNvSpPr/>
                <p:nvPr/>
              </p:nvSpPr>
              <p:spPr>
                <a:xfrm>
                  <a:off x="34888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BC5256E-40CE-4A57-8297-B3291F7B9475}"/>
                    </a:ext>
                  </a:extLst>
                </p:cNvPr>
                <p:cNvSpPr/>
                <p:nvPr/>
              </p:nvSpPr>
              <p:spPr>
                <a:xfrm>
                  <a:off x="3603171" y="2942096"/>
                  <a:ext cx="114300" cy="1143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7D9415-4B02-4538-999A-F115AFAA9BDE}"/>
                  </a:ext>
                </a:extLst>
              </p:cNvPr>
              <p:cNvGrpSpPr/>
              <p:nvPr/>
            </p:nvGrpSpPr>
            <p:grpSpPr>
              <a:xfrm>
                <a:off x="402867" y="2779270"/>
                <a:ext cx="760169" cy="246407"/>
                <a:chOff x="402867" y="2779270"/>
                <a:chExt cx="760169" cy="246407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10C8C42-4A9B-464B-8454-998A4DAA29D9}"/>
                    </a:ext>
                  </a:extLst>
                </p:cNvPr>
                <p:cNvGrpSpPr/>
                <p:nvPr/>
              </p:nvGrpSpPr>
              <p:grpSpPr>
                <a:xfrm>
                  <a:off x="1064157" y="2791116"/>
                  <a:ext cx="71734" cy="222714"/>
                  <a:chOff x="1401698" y="2791116"/>
                  <a:chExt cx="71734" cy="222714"/>
                </a:xfrm>
                <a:solidFill>
                  <a:sysClr val="window" lastClr="FFFFFF"/>
                </a:solidFill>
              </p:grpSpPr>
              <p:sp>
                <p:nvSpPr>
                  <p:cNvPr id="118" name="Rectangle 455">
                    <a:extLst>
                      <a:ext uri="{FF2B5EF4-FFF2-40B4-BE49-F238E27FC236}">
                        <a16:creationId xmlns:a16="http://schemas.microsoft.com/office/drawing/2014/main" id="{90A2A267-7505-48F8-A2B8-62E21D12E6D5}"/>
                      </a:ext>
                    </a:extLst>
                  </p:cNvPr>
                  <p:cNvSpPr/>
                  <p:nvPr/>
                </p:nvSpPr>
                <p:spPr>
                  <a:xfrm>
                    <a:off x="1401698" y="279111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Rectangle 100">
                    <a:extLst>
                      <a:ext uri="{FF2B5EF4-FFF2-40B4-BE49-F238E27FC236}">
                        <a16:creationId xmlns:a16="http://schemas.microsoft.com/office/drawing/2014/main" id="{DDE8BC64-D4A0-42D0-B210-E44B0047CE79}"/>
                      </a:ext>
                    </a:extLst>
                  </p:cNvPr>
                  <p:cNvSpPr/>
                  <p:nvPr/>
                </p:nvSpPr>
                <p:spPr>
                  <a:xfrm>
                    <a:off x="1401698" y="2942096"/>
                    <a:ext cx="71734" cy="71734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6B92C7C-A858-41DA-9785-47B6B84AD5FF}"/>
                    </a:ext>
                  </a:extLst>
                </p:cNvPr>
                <p:cNvSpPr txBox="1"/>
                <p:nvPr/>
              </p:nvSpPr>
              <p:spPr>
                <a:xfrm>
                  <a:off x="402867" y="2779270"/>
                  <a:ext cx="760169" cy="246407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wrap="square" lIns="3600" tIns="3600" rIns="3600" bIns="3600" rtlCol="0" anchor="ctr" anchorCtr="1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Helvetica Neue"/>
                      <a:ea typeface="+mn-ea"/>
                      <a:cs typeface="Helvetica Neue" charset="0"/>
                    </a:rPr>
                    <a:t>DMA</a:t>
                  </a:r>
                  <a:endParaRPr kumimoji="0" lang="en-A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1FAC1B-9A56-47D5-8D64-5029E1311546}"/>
                </a:ext>
              </a:extLst>
            </p:cNvPr>
            <p:cNvSpPr txBox="1"/>
            <p:nvPr/>
          </p:nvSpPr>
          <p:spPr>
            <a:xfrm>
              <a:off x="137060" y="4861766"/>
              <a:ext cx="943000" cy="616133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PWM Interface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0D084E-9789-43FF-9279-ED61059C3402}"/>
                </a:ext>
              </a:extLst>
            </p:cNvPr>
            <p:cNvSpPr txBox="1"/>
            <p:nvPr/>
          </p:nvSpPr>
          <p:spPr>
            <a:xfrm>
              <a:off x="435006" y="5811891"/>
              <a:ext cx="34710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PB4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03BFCE-9103-4175-8A13-748E61594B1E}"/>
                </a:ext>
              </a:extLst>
            </p:cNvPr>
            <p:cNvSpPr txBox="1"/>
            <p:nvPr/>
          </p:nvSpPr>
          <p:spPr>
            <a:xfrm>
              <a:off x="370886" y="6374446"/>
              <a:ext cx="47534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Servo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C3018-4B94-4923-A7D9-280CE1874A26}"/>
                </a:ext>
              </a:extLst>
            </p:cNvPr>
            <p:cNvSpPr txBox="1"/>
            <p:nvPr/>
          </p:nvSpPr>
          <p:spPr>
            <a:xfrm>
              <a:off x="0" y="3402349"/>
              <a:ext cx="1217119" cy="96149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NUCLEO-F303K8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Controller Software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0BDD56A-06DD-42F5-9259-FA8F045143FE}"/>
                </a:ext>
              </a:extLst>
            </p:cNvPr>
            <p:cNvSpPr/>
            <p:nvPr/>
          </p:nvSpPr>
          <p:spPr>
            <a:xfrm>
              <a:off x="12237" y="7390524"/>
              <a:ext cx="1786337" cy="26598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3600" tIns="3600" rIns="3600" bIns="3600" rtlCol="0" anchor="ctr" anchorCtr="1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XY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 = GPIO Port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X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Pin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6E406E-DC35-43F2-8C26-10035BC08F17}"/>
                </a:ext>
              </a:extLst>
            </p:cNvPr>
            <p:cNvSpPr txBox="1"/>
            <p:nvPr/>
          </p:nvSpPr>
          <p:spPr>
            <a:xfrm>
              <a:off x="2041524" y="7218355"/>
              <a:ext cx="1295401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8x YZC-161B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50kg Load Cell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3E73D65-7AD7-4A65-963A-700A2FA78E96}"/>
                </a:ext>
              </a:extLst>
            </p:cNvPr>
            <p:cNvGrpSpPr/>
            <p:nvPr/>
          </p:nvGrpSpPr>
          <p:grpSpPr>
            <a:xfrm>
              <a:off x="2351156" y="3778022"/>
              <a:ext cx="985769" cy="2683256"/>
              <a:chOff x="2333866" y="3795238"/>
              <a:chExt cx="985769" cy="2683256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98D3BFF-24BB-4F96-A2A3-36E5B9E1CC02}"/>
                  </a:ext>
                </a:extLst>
              </p:cNvPr>
              <p:cNvSpPr txBox="1"/>
              <p:nvPr/>
            </p:nvSpPr>
            <p:spPr>
              <a:xfrm>
                <a:off x="2381432" y="5812844"/>
                <a:ext cx="890637" cy="66565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4x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Vishay TRCT5000 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IR Sensor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FD36206-C7B8-4206-8F6E-45F548E50413}"/>
                  </a:ext>
                </a:extLst>
              </p:cNvPr>
              <p:cNvSpPr txBox="1"/>
              <p:nvPr/>
            </p:nvSpPr>
            <p:spPr>
              <a:xfrm>
                <a:off x="2446922" y="3795238"/>
                <a:ext cx="759656" cy="222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non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PA4..PA7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1E40DA2-3926-43DB-9597-6676932A3CEA}"/>
                  </a:ext>
                </a:extLst>
              </p:cNvPr>
              <p:cNvSpPr txBox="1"/>
              <p:nvPr/>
            </p:nvSpPr>
            <p:spPr>
              <a:xfrm>
                <a:off x="2347238" y="4703224"/>
                <a:ext cx="959024" cy="438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LM358AD Op Amp x2</a:t>
                </a:r>
                <a:endPara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31B6E31-28F5-43DD-8F3F-544895E058B0}"/>
                  </a:ext>
                </a:extLst>
              </p:cNvPr>
              <p:cNvSpPr txBox="1"/>
              <p:nvPr/>
            </p:nvSpPr>
            <p:spPr>
              <a:xfrm>
                <a:off x="2333866" y="4258207"/>
                <a:ext cx="985769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Proximity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B951BA-BF99-4653-81CF-80082EE66954}"/>
                  </a:ext>
                </a:extLst>
              </p:cNvPr>
              <p:cNvSpPr txBox="1"/>
              <p:nvPr/>
            </p:nvSpPr>
            <p:spPr>
              <a:xfrm>
                <a:off x="2360654" y="5380691"/>
                <a:ext cx="932192" cy="3766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3600" tIns="3600" rIns="3600" bIns="3600" rtlCol="0" anchor="ctr" anchorCtr="1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Helvetica Neue" charset="0"/>
                  </a:rPr>
                  <a:t>Signal (P1..P4)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Helvetica Neue"/>
                    <a:ea typeface="+mn-ea"/>
                    <a:cs typeface="+mn-cs"/>
                  </a:rPr>
                  <a:t>0-5V</a:t>
                </a:r>
                <a:endPara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D98DAC-6BC2-48A3-AA76-494D2BAAD20F}"/>
                </a:ext>
              </a:extLst>
            </p:cNvPr>
            <p:cNvSpPr txBox="1"/>
            <p:nvPr/>
          </p:nvSpPr>
          <p:spPr>
            <a:xfrm>
              <a:off x="1584608" y="3707132"/>
              <a:ext cx="68083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Proximity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(P1..P4)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7C033E-841B-4634-915D-E1270E254AED}"/>
                </a:ext>
              </a:extLst>
            </p:cNvPr>
            <p:cNvSpPr txBox="1"/>
            <p:nvPr/>
          </p:nvSpPr>
          <p:spPr>
            <a:xfrm>
              <a:off x="1718122" y="1421244"/>
              <a:ext cx="1572315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RX(PA10), TX(PA9)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0FE5AB-7960-4782-92B4-2F41FCC9F695}"/>
                </a:ext>
              </a:extLst>
            </p:cNvPr>
            <p:cNvSpPr txBox="1"/>
            <p:nvPr/>
          </p:nvSpPr>
          <p:spPr>
            <a:xfrm>
              <a:off x="46487" y="1421244"/>
              <a:ext cx="147292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RX(PA3), TX(PA2)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873D7-738E-4FFA-8468-F5A25F42FA01}"/>
                </a:ext>
              </a:extLst>
            </p:cNvPr>
            <p:cNvSpPr txBox="1"/>
            <p:nvPr/>
          </p:nvSpPr>
          <p:spPr>
            <a:xfrm>
              <a:off x="46487" y="1758405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CA658-28BE-49AC-B17A-8F39B1F3ADC2}"/>
                </a:ext>
              </a:extLst>
            </p:cNvPr>
            <p:cNvSpPr txBox="1"/>
            <p:nvPr/>
          </p:nvSpPr>
          <p:spPr>
            <a:xfrm>
              <a:off x="1717740" y="1758405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F3F467-AE9F-4B62-B633-CA1D1D8B13C7}"/>
                </a:ext>
              </a:extLst>
            </p:cNvPr>
            <p:cNvSpPr txBox="1"/>
            <p:nvPr/>
          </p:nvSpPr>
          <p:spPr>
            <a:xfrm>
              <a:off x="153091" y="2369371"/>
              <a:ext cx="1259721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7F2CDD-1254-4A29-922C-55841F0FD9AD}"/>
                </a:ext>
              </a:extLst>
            </p:cNvPr>
            <p:cNvSpPr txBox="1"/>
            <p:nvPr/>
          </p:nvSpPr>
          <p:spPr>
            <a:xfrm>
              <a:off x="160678" y="3098170"/>
              <a:ext cx="12318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 &amp; Status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B6DB4A8-8BD1-4ED5-A13B-1392CD9D4153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08560" y="4363845"/>
              <a:ext cx="0" cy="49792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13170-8BC2-4018-9018-374D00288864}"/>
                </a:ext>
              </a:extLst>
            </p:cNvPr>
            <p:cNvSpPr txBox="1"/>
            <p:nvPr/>
          </p:nvSpPr>
          <p:spPr>
            <a:xfrm>
              <a:off x="1052950" y="4410174"/>
              <a:ext cx="852088" cy="4381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Timer 3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Channel 1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BA9213-4142-4D53-AEBE-C58076872095}"/>
                </a:ext>
              </a:extLst>
            </p:cNvPr>
            <p:cNvSpPr txBox="1"/>
            <p:nvPr/>
          </p:nvSpPr>
          <p:spPr>
            <a:xfrm>
              <a:off x="334974" y="4542730"/>
              <a:ext cx="50099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48192E-C09F-4613-93CF-7F21C0BE947E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>
              <a:off x="608560" y="6034605"/>
              <a:ext cx="0" cy="339841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5E3FE5-B756-4D8F-ABF3-BC1B015C187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608560" y="5477899"/>
              <a:ext cx="0" cy="3339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D6597A-3678-402A-B195-7ABB68C9CA1E}"/>
                </a:ext>
              </a:extLst>
            </p:cNvPr>
            <p:cNvSpPr txBox="1"/>
            <p:nvPr/>
          </p:nvSpPr>
          <p:spPr>
            <a:xfrm>
              <a:off x="81086" y="5517933"/>
              <a:ext cx="1054947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Digital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Control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1FD08B-09D2-4163-AA79-1A391405B925}"/>
                </a:ext>
              </a:extLst>
            </p:cNvPr>
            <p:cNvSpPr txBox="1"/>
            <p:nvPr/>
          </p:nvSpPr>
          <p:spPr>
            <a:xfrm>
              <a:off x="93078" y="6061584"/>
              <a:ext cx="1030962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Voltage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58D8D24-3985-48D8-9EEB-02BF05461010}"/>
                </a:ext>
              </a:extLst>
            </p:cNvPr>
            <p:cNvSpPr txBox="1"/>
            <p:nvPr/>
          </p:nvSpPr>
          <p:spPr>
            <a:xfrm>
              <a:off x="376496" y="6965252"/>
              <a:ext cx="464127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Motor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CFCAA75-39C2-4BF4-BEC0-37481E490461}"/>
                </a:ext>
              </a:extLst>
            </p:cNvPr>
            <p:cNvCxnSpPr>
              <a:cxnSpLocks/>
              <a:stCxn id="54" idx="2"/>
              <a:endCxn id="73" idx="0"/>
            </p:cNvCxnSpPr>
            <p:nvPr/>
          </p:nvCxnSpPr>
          <p:spPr>
            <a:xfrm>
              <a:off x="608560" y="6597160"/>
              <a:ext cx="0" cy="368092"/>
            </a:xfrm>
            <a:prstGeom prst="straightConnector1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311ABE3-98B2-4D9B-A555-09117D17EA28}"/>
                </a:ext>
              </a:extLst>
            </p:cNvPr>
            <p:cNvSpPr txBox="1"/>
            <p:nvPr/>
          </p:nvSpPr>
          <p:spPr>
            <a:xfrm>
              <a:off x="137059" y="6665244"/>
              <a:ext cx="943000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Power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29F53F6C-B641-4D49-BCD3-DDD81ED33C44}"/>
                </a:ext>
              </a:extLst>
            </p:cNvPr>
            <p:cNvCxnSpPr>
              <a:cxnSpLocks/>
              <a:stCxn id="67" idx="2"/>
              <a:endCxn id="52" idx="3"/>
            </p:cNvCxnSpPr>
            <p:nvPr/>
          </p:nvCxnSpPr>
          <p:spPr>
            <a:xfrm rot="5400000">
              <a:off x="1118777" y="4809615"/>
              <a:ext cx="321501" cy="398934"/>
            </a:xfrm>
            <a:prstGeom prst="bentConnector2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292416-F25C-4A98-A29D-5C573C935F7E}"/>
                </a:ext>
              </a:extLst>
            </p:cNvPr>
            <p:cNvSpPr txBox="1"/>
            <p:nvPr/>
          </p:nvSpPr>
          <p:spPr>
            <a:xfrm>
              <a:off x="1087410" y="4907353"/>
              <a:ext cx="441685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50kHz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A7CD9C7-FDD4-4992-B82A-1A18D20044AF}"/>
                </a:ext>
              </a:extLst>
            </p:cNvPr>
            <p:cNvGrpSpPr/>
            <p:nvPr/>
          </p:nvGrpSpPr>
          <p:grpSpPr>
            <a:xfrm>
              <a:off x="1071997" y="4227503"/>
              <a:ext cx="2078175" cy="2990852"/>
              <a:chOff x="1071997" y="4244719"/>
              <a:chExt cx="2078175" cy="299085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D6196B8-8E6E-4788-9B31-1A7D85850B83}"/>
                  </a:ext>
                </a:extLst>
              </p:cNvPr>
              <p:cNvGrpSpPr/>
              <p:nvPr/>
            </p:nvGrpSpPr>
            <p:grpSpPr>
              <a:xfrm>
                <a:off x="1071997" y="4244719"/>
                <a:ext cx="2078175" cy="2990852"/>
                <a:chOff x="1071997" y="4244719"/>
                <a:chExt cx="2078175" cy="2990852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B58250DE-5CE9-4FDD-BA73-C1B3844C3B28}"/>
                    </a:ext>
                  </a:extLst>
                </p:cNvPr>
                <p:cNvCxnSpPr>
                  <a:cxnSpLocks/>
                  <a:stCxn id="17" idx="0"/>
                  <a:endCxn id="42" idx="0"/>
                </p:cNvCxnSpPr>
                <p:nvPr/>
              </p:nvCxnSpPr>
              <p:spPr>
                <a:xfrm flipH="1">
                  <a:off x="1071997" y="4244719"/>
                  <a:ext cx="847080" cy="0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BB4DE119-BB59-4F93-B0DE-E61A261DE753}"/>
                    </a:ext>
                  </a:extLst>
                </p:cNvPr>
                <p:cNvCxnSpPr>
                  <a:cxnSpLocks/>
                  <a:stCxn id="40" idx="0"/>
                  <a:endCxn id="44" idx="2"/>
                </p:cNvCxnSpPr>
                <p:nvPr/>
              </p:nvCxnSpPr>
              <p:spPr>
                <a:xfrm flipV="1">
                  <a:off x="1773574" y="5846257"/>
                  <a:ext cx="0" cy="672698"/>
                </a:xfrm>
                <a:prstGeom prst="straightConnector1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59668CE9-91BA-45C1-92B3-4133D671E98D}"/>
                    </a:ext>
                  </a:extLst>
                </p:cNvPr>
                <p:cNvCxnSpPr>
                  <a:stCxn id="41" idx="0"/>
                  <a:endCxn id="45" idx="3"/>
                </p:cNvCxnSpPr>
                <p:nvPr/>
              </p:nvCxnSpPr>
              <p:spPr>
                <a:xfrm rot="16200000" flipV="1">
                  <a:off x="2716965" y="6802364"/>
                  <a:ext cx="497537" cy="368877"/>
                </a:xfrm>
                <a:prstGeom prst="bentConnector2">
                  <a:avLst/>
                </a:prstGeom>
                <a:noFill/>
                <a:ln w="101600" cap="flat" cmpd="dbl" algn="ctr">
                  <a:solidFill>
                    <a:srgbClr val="70AD47"/>
                  </a:solidFill>
                  <a:prstDash val="solid"/>
                  <a:miter lim="800000"/>
                  <a:tailEnd type="triangle" w="sm" len="sm"/>
                </a:ln>
                <a:effectLst/>
              </p:spPr>
            </p:cxnSp>
          </p:grp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BF20D53F-5ADF-4B12-9A2E-374B8599E00D}"/>
                  </a:ext>
                </a:extLst>
              </p:cNvPr>
              <p:cNvCxnSpPr>
                <a:cxnSpLocks/>
                <a:stCxn id="44" idx="0"/>
                <a:endCxn id="17" idx="0"/>
              </p:cNvCxnSpPr>
              <p:nvPr/>
            </p:nvCxnSpPr>
            <p:spPr>
              <a:xfrm rot="5400000" flipH="1" flipV="1">
                <a:off x="1156913" y="4861380"/>
                <a:ext cx="1378824" cy="145503"/>
              </a:xfrm>
              <a:prstGeom prst="bentConnector4">
                <a:avLst>
                  <a:gd name="adj1" fmla="val 47157"/>
                  <a:gd name="adj2" fmla="val 257110"/>
                </a:avLst>
              </a:prstGeom>
              <a:noFill/>
              <a:ln w="101600" cap="flat" cmpd="dbl" algn="ctr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0BED27C-8935-4D34-A812-CBF34E3C910B}"/>
                </a:ext>
              </a:extLst>
            </p:cNvPr>
            <p:cNvSpPr txBox="1"/>
            <p:nvPr/>
          </p:nvSpPr>
          <p:spPr>
            <a:xfrm>
              <a:off x="1217120" y="5190047"/>
              <a:ext cx="1112910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314573-B491-4149-A696-E6E3BDF7E7B9}"/>
                </a:ext>
              </a:extLst>
            </p:cNvPr>
            <p:cNvSpPr txBox="1"/>
            <p:nvPr/>
          </p:nvSpPr>
          <p:spPr>
            <a:xfrm>
              <a:off x="1295149" y="6075264"/>
              <a:ext cx="956852" cy="37660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Load (Top, Bottom) 0-5V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43A5C0-4688-4F82-9F23-CF3D63203528}"/>
                </a:ext>
              </a:extLst>
            </p:cNvPr>
            <p:cNvSpPr txBox="1"/>
            <p:nvPr/>
          </p:nvSpPr>
          <p:spPr>
            <a:xfrm>
              <a:off x="1798574" y="6985958"/>
              <a:ext cx="1524978" cy="19193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Load (T1..T4, B1..B4)</a:t>
              </a:r>
              <a:endParaRPr kumimoji="0" lang="en-AU" sz="1200" b="0" i="1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C8780DDB-EDAA-43E6-B2FD-F14E7AD1D9C7}"/>
                </a:ext>
              </a:extLst>
            </p:cNvPr>
            <p:cNvCxnSpPr>
              <a:cxnSpLocks/>
              <a:stCxn id="137" idx="2"/>
              <a:endCxn id="132" idx="2"/>
            </p:cNvCxnSpPr>
            <p:nvPr/>
          </p:nvCxnSpPr>
          <p:spPr>
            <a:xfrm flipV="1">
              <a:off x="1066650" y="3379586"/>
              <a:ext cx="1853573" cy="148732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A8B8FB62-E3A6-4B30-A480-6BABB7FC113D}"/>
                </a:ext>
              </a:extLst>
            </p:cNvPr>
            <p:cNvCxnSpPr>
              <a:cxnSpLocks/>
              <a:stCxn id="124" idx="2"/>
              <a:endCxn id="135" idx="2"/>
            </p:cNvCxnSpPr>
            <p:nvPr/>
          </p:nvCxnSpPr>
          <p:spPr>
            <a:xfrm>
              <a:off x="1163036" y="2963194"/>
              <a:ext cx="1757188" cy="193678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8A0BC2C-CD46-4BFB-8710-B964F19697B5}"/>
                </a:ext>
              </a:extLst>
            </p:cNvPr>
            <p:cNvCxnSpPr>
              <a:cxnSpLocks/>
              <a:stCxn id="125" idx="2"/>
              <a:endCxn id="134" idx="2"/>
            </p:cNvCxnSpPr>
            <p:nvPr/>
          </p:nvCxnSpPr>
          <p:spPr>
            <a:xfrm>
              <a:off x="1163036" y="2877176"/>
              <a:ext cx="1871488" cy="279696"/>
            </a:xfrm>
            <a:prstGeom prst="bentConnector2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EBFD7BE-0394-43A2-86C3-D884A743B700}"/>
                </a:ext>
              </a:extLst>
            </p:cNvPr>
            <p:cNvSpPr txBox="1"/>
            <p:nvPr/>
          </p:nvSpPr>
          <p:spPr>
            <a:xfrm>
              <a:off x="1514083" y="2829832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F8B8C7-7C80-4581-951E-18B6538762D9}"/>
                </a:ext>
              </a:extLst>
            </p:cNvPr>
            <p:cNvSpPr txBox="1"/>
            <p:nvPr/>
          </p:nvSpPr>
          <p:spPr>
            <a:xfrm>
              <a:off x="1513941" y="2452231"/>
              <a:ext cx="714780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CD2230E-55DA-4800-BEAF-FC59C2CD94A0}"/>
                </a:ext>
              </a:extLst>
            </p:cNvPr>
            <p:cNvCxnSpPr>
              <a:cxnSpLocks/>
              <a:stCxn id="101" idx="2"/>
              <a:endCxn id="158" idx="0"/>
            </p:cNvCxnSpPr>
            <p:nvPr/>
          </p:nvCxnSpPr>
          <p:spPr>
            <a:xfrm>
              <a:off x="8401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C5A6D6B-410B-4DE1-BFD3-A6CC2C10613C}"/>
                </a:ext>
              </a:extLst>
            </p:cNvPr>
            <p:cNvCxnSpPr>
              <a:cxnSpLocks/>
              <a:stCxn id="100" idx="2"/>
              <a:endCxn id="157" idx="0"/>
            </p:cNvCxnSpPr>
            <p:nvPr/>
          </p:nvCxnSpPr>
          <p:spPr>
            <a:xfrm>
              <a:off x="725801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B752510-7031-45D2-B7DB-DB43C2F9F346}"/>
                </a:ext>
              </a:extLst>
            </p:cNvPr>
            <p:cNvGrpSpPr/>
            <p:nvPr/>
          </p:nvGrpSpPr>
          <p:grpSpPr>
            <a:xfrm>
              <a:off x="668651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8CD179-DA66-479C-84EF-9822540B8B77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80061F-3105-4583-8990-7873CCFD6272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543F20-D4E2-45DE-A609-3B1A3AF75F3B}"/>
                </a:ext>
              </a:extLst>
            </p:cNvPr>
            <p:cNvCxnSpPr>
              <a:cxnSpLocks/>
              <a:stCxn id="99" idx="2"/>
              <a:endCxn id="156" idx="0"/>
            </p:cNvCxnSpPr>
            <p:nvPr/>
          </p:nvCxnSpPr>
          <p:spPr>
            <a:xfrm>
              <a:off x="25614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339A89-4F01-4D98-961F-65AE944990B6}"/>
                </a:ext>
              </a:extLst>
            </p:cNvPr>
            <p:cNvCxnSpPr>
              <a:cxnSpLocks/>
              <a:stCxn id="98" idx="2"/>
              <a:endCxn id="155" idx="0"/>
            </p:cNvCxnSpPr>
            <p:nvPr/>
          </p:nvCxnSpPr>
          <p:spPr>
            <a:xfrm>
              <a:off x="2447129" y="1021463"/>
              <a:ext cx="0" cy="40595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009668B-E7E7-4D71-B984-18885B12F37F}"/>
                </a:ext>
              </a:extLst>
            </p:cNvPr>
            <p:cNvGrpSpPr/>
            <p:nvPr/>
          </p:nvGrpSpPr>
          <p:grpSpPr>
            <a:xfrm>
              <a:off x="2389979" y="907163"/>
              <a:ext cx="228600" cy="114300"/>
              <a:chOff x="3488871" y="2942096"/>
              <a:chExt cx="228600" cy="114300"/>
            </a:xfrm>
            <a:solidFill>
              <a:sysClr val="window" lastClr="FFFFFF"/>
            </a:solidFill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FF2B524-1559-46EF-9965-F66302E88A15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E885247-8DA3-40C9-94D3-6C1B6FDDC7A8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E092E6-DEA0-4D40-81EC-BCE10ED48CC3}"/>
                </a:ext>
              </a:extLst>
            </p:cNvPr>
            <p:cNvSpPr txBox="1"/>
            <p:nvPr/>
          </p:nvSpPr>
          <p:spPr>
            <a:xfrm>
              <a:off x="1903525" y="798749"/>
              <a:ext cx="1201508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Next Controller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322F8-0520-4E1E-A01D-E152BB262CD5}"/>
                </a:ext>
              </a:extLst>
            </p:cNvPr>
            <p:cNvSpPr txBox="1"/>
            <p:nvPr/>
          </p:nvSpPr>
          <p:spPr>
            <a:xfrm>
              <a:off x="17889" y="798749"/>
              <a:ext cx="1530123" cy="22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 charset="0"/>
                </a:rPr>
                <a:t>Previous Controller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8C55BE-5B07-4AED-AC79-6B9170C19A6D}"/>
                </a:ext>
              </a:extLst>
            </p:cNvPr>
            <p:cNvSpPr txBox="1"/>
            <p:nvPr/>
          </p:nvSpPr>
          <p:spPr>
            <a:xfrm>
              <a:off x="46487" y="1135910"/>
              <a:ext cx="1472928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AE4ABB-727A-47D9-B520-007B91519CF0}"/>
                </a:ext>
              </a:extLst>
            </p:cNvPr>
            <p:cNvSpPr txBox="1"/>
            <p:nvPr/>
          </p:nvSpPr>
          <p:spPr>
            <a:xfrm>
              <a:off x="1717740" y="1135910"/>
              <a:ext cx="1572309" cy="191936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UART [Baud 9600]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EB6BE1-44D2-452C-8E25-F8F3B88B69E4}"/>
                </a:ext>
              </a:extLst>
            </p:cNvPr>
            <p:cNvSpPr txBox="1"/>
            <p:nvPr/>
          </p:nvSpPr>
          <p:spPr>
            <a:xfrm>
              <a:off x="1514083" y="3330529"/>
              <a:ext cx="715242" cy="376602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lIns="3600" tIns="3600" rIns="3600" bIns="3600" rtlCol="0" anchor="ctr" anchorCtr="1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Messages [ASCII]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25F65F-8A5F-4E69-8756-9B0CA741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967" y="2713302"/>
            <a:ext cx="3109229" cy="1213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0D1FD-AEF6-452A-9F59-F65DE0E6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80" y="5136977"/>
            <a:ext cx="3158002" cy="993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590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127</cp:revision>
  <cp:lastPrinted>2011-10-04T02:16:03Z</cp:lastPrinted>
  <dcterms:created xsi:type="dcterms:W3CDTF">2011-10-04T02:18:07Z</dcterms:created>
  <dcterms:modified xsi:type="dcterms:W3CDTF">2018-05-20T22:56:15Z</dcterms:modified>
</cp:coreProperties>
</file>