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16" y="55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AU" sz="1800" dirty="0">
                <a:latin typeface="Bodoni MT" charset="0"/>
              </a:rPr>
              <a:t>Goals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Proof of concept for a powered exoskeleton control system using proximity and position rather than force to control operation. </a:t>
            </a:r>
          </a:p>
          <a:p>
            <a:r>
              <a:rPr lang="en-AU" b="1" dirty="0">
                <a:latin typeface="Helvetica Neue" charset="0"/>
              </a:rPr>
              <a:t>Powered Exoskeleton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A wearable mobile machine controlled by a pilot to amplify their strength and reduce the exertion (Metabolic Equivalent of Task (MET)) required to complete physical tasks.</a:t>
            </a:r>
          </a:p>
          <a:p>
            <a:r>
              <a:rPr lang="en-AU" sz="1800" dirty="0">
                <a:latin typeface="Bodoni MT" charset="0"/>
              </a:rPr>
              <a:t>Scope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Creating of a lower extremity exoskeleton suit to demonstrate functionality in a finite set of specific movements. Scope limited to perception and control systems, excluding structural and actuation systems (handled by others).</a:t>
            </a:r>
          </a:p>
          <a:p>
            <a:endParaRPr lang="en-AU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>
                <a:latin typeface="Bodoni MT" charset="0"/>
                <a:cs typeface="Didot" charset="0"/>
              </a:rPr>
              <a:t>TITLE OF YOUR PROJECT (BODONI MT 48PT)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>
                <a:latin typeface="Helvetica Neue" charset="0"/>
                <a:cs typeface="Helvetica Neue" charset="0"/>
              </a:rPr>
              <a:t>Your Name &amp; Supervisor Name (Helvetica Neue 24pt)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b="1" dirty="0">
                <a:latin typeface="Helvetica Neue" charset="0"/>
                <a:cs typeface="Helvetica Neue" charset="0"/>
              </a:rPr>
              <a:t>General Hints &amp; Tips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change the </a:t>
            </a:r>
            <a:r>
              <a:rPr lang="en-US" dirty="0" err="1">
                <a:latin typeface="Helvetica Neue" charset="0"/>
                <a:cs typeface="Helvetica Neue" charset="0"/>
              </a:rPr>
              <a:t>colour</a:t>
            </a:r>
            <a:r>
              <a:rPr lang="en-US" dirty="0">
                <a:latin typeface="Helvetica Neue" charset="0"/>
                <a:cs typeface="Helvetica Neue" charset="0"/>
              </a:rPr>
              <a:t>/size/logos/positioning of the Slide Master.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This is a standard format across all Innovation Expo posters.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add other corporate logos. This is an infringement of copyright, unless you have express permission to do so.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</a:t>
            </a:r>
            <a:r>
              <a:rPr lang="en-US" dirty="0">
                <a:latin typeface="Helvetica Neue" charset="0"/>
                <a:cs typeface="Helvetica Neue" charset="0"/>
              </a:rPr>
              <a:t> use this space as creatively as you wish.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Avoid </a:t>
            </a:r>
            <a:r>
              <a:rPr lang="en-US" dirty="0">
                <a:latin typeface="Helvetica Neue" charset="0"/>
                <a:cs typeface="Helvetica Neue" charset="0"/>
              </a:rPr>
              <a:t>using large background </a:t>
            </a:r>
            <a:r>
              <a:rPr lang="en-US" dirty="0" err="1">
                <a:latin typeface="Helvetica Neue" charset="0"/>
                <a:cs typeface="Helvetica Neue" charset="0"/>
              </a:rPr>
              <a:t>colours</a:t>
            </a:r>
            <a:r>
              <a:rPr lang="en-US" dirty="0">
                <a:latin typeface="Helvetica Neue" charset="0"/>
                <a:cs typeface="Helvetica Neue" charset="0"/>
              </a:rPr>
              <a:t> – doesn’t print well.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Stick to </a:t>
            </a:r>
            <a:r>
              <a:rPr lang="en-US" dirty="0">
                <a:latin typeface="Helvetica Neue" charset="0"/>
                <a:cs typeface="Helvetica Neue" charset="0"/>
              </a:rPr>
              <a:t>the basic fonts &amp; sizes (left) – these read clearly. If you need to reduce the text size, you are trying to put too much on your poster.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As a check</a:t>
            </a:r>
            <a:r>
              <a:rPr lang="en-US" dirty="0">
                <a:latin typeface="Helvetica Neue" charset="0"/>
                <a:cs typeface="Helvetica Neue" charset="0"/>
              </a:rPr>
              <a:t>, print “scaled to fit” onto A4 and read at arms length.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Save </a:t>
            </a:r>
            <a:r>
              <a:rPr lang="en-US" dirty="0">
                <a:latin typeface="Helvetica Neue" charset="0"/>
                <a:cs typeface="Helvetica Neue" charset="0"/>
              </a:rPr>
              <a:t>your poster as you work on it.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You shouldn’t</a:t>
            </a:r>
            <a:r>
              <a:rPr lang="en-US" dirty="0">
                <a:latin typeface="Helvetica Neue" charset="0"/>
                <a:cs typeface="Helvetica Neue" charset="0"/>
              </a:rPr>
              <a:t> need to change the sizing of this file, it should already be landscape format with width: 41cm and height: 28.7 cm (A3 with 5 mm borders all around).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The title </a:t>
            </a:r>
            <a:r>
              <a:rPr lang="en-US" dirty="0">
                <a:latin typeface="Helvetica Neue" charset="0"/>
                <a:cs typeface="Helvetica Neue" charset="0"/>
              </a:rPr>
              <a:t>may look to close to the top edge – don’t be tempted to change it. It allows for the extra 5mm from the printing.</a:t>
            </a: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endParaRPr lang="en-US">
              <a:latin typeface="Helvetica Neue" charset="0"/>
              <a:cs typeface="Helvetica Neue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180633-1FD4-4B65-AB3D-C0A5CD36A80C}"/>
              </a:ext>
            </a:extLst>
          </p:cNvPr>
          <p:cNvGrpSpPr/>
          <p:nvPr/>
        </p:nvGrpSpPr>
        <p:grpSpPr>
          <a:xfrm>
            <a:off x="9881839" y="1299350"/>
            <a:ext cx="4761261" cy="7442910"/>
            <a:chOff x="-1424336" y="213603"/>
            <a:chExt cx="4761261" cy="74429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167A20-8161-452E-B121-8D765946C0EF}"/>
                </a:ext>
              </a:extLst>
            </p:cNvPr>
            <p:cNvSpPr/>
            <p:nvPr/>
          </p:nvSpPr>
          <p:spPr>
            <a:xfrm>
              <a:off x="0" y="7434943"/>
              <a:ext cx="3336925" cy="2215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" tIns="3600" rIns="3600" bIns="3600" rtlCol="0" anchor="b" anchorCtr="0"/>
            <a:lstStyle/>
            <a:p>
              <a:r>
                <a:rPr lang="en-US" sz="1200" u="sng" dirty="0">
                  <a:latin typeface="Helvetica Neue"/>
                  <a:cs typeface="Helvetica Neue" charset="0"/>
                </a:rPr>
                <a:t>Notes</a:t>
              </a:r>
            </a:p>
            <a:p>
              <a:r>
                <a:rPr lang="en-US" sz="1200" dirty="0">
                  <a:latin typeface="Helvetica Neue"/>
                  <a:cs typeface="Helvetica Neue" charset="0"/>
                </a:rPr>
                <a:t>P</a:t>
              </a:r>
              <a:r>
                <a:rPr lang="en-US" sz="1200" b="1" dirty="0">
                  <a:latin typeface="Helvetica Neue"/>
                  <a:cs typeface="Helvetica Neue" charset="0"/>
                </a:rPr>
                <a:t>XY</a:t>
              </a:r>
              <a:r>
                <a:rPr lang="en-US" sz="1200" dirty="0">
                  <a:latin typeface="Helvetica Neue"/>
                  <a:cs typeface="Helvetica Neue" charset="0"/>
                </a:rPr>
                <a:t> = GPIO Port </a:t>
              </a:r>
              <a:r>
                <a:rPr lang="en-US" sz="1200" b="1" dirty="0">
                  <a:latin typeface="Helvetica Neue"/>
                  <a:cs typeface="Helvetica Neue" charset="0"/>
                </a:rPr>
                <a:t>X </a:t>
              </a:r>
              <a:r>
                <a:rPr lang="en-US" sz="1200" dirty="0">
                  <a:latin typeface="Helvetica Neue"/>
                  <a:cs typeface="Helvetica Neue" charset="0"/>
                </a:rPr>
                <a:t>Pin </a:t>
              </a:r>
              <a:r>
                <a:rPr lang="en-US" sz="1200" b="1" dirty="0">
                  <a:latin typeface="Helvetica Neue"/>
                  <a:cs typeface="Helvetica Neue" charset="0"/>
                </a:rPr>
                <a:t>Y</a:t>
              </a:r>
            </a:p>
            <a:p>
              <a:r>
                <a:rPr lang="en-US" sz="1200" dirty="0" err="1">
                  <a:latin typeface="Helvetica Neue"/>
                </a:rPr>
                <a:t>Nucleo</a:t>
              </a:r>
              <a:r>
                <a:rPr lang="en-US" sz="1200" dirty="0">
                  <a:latin typeface="Helvetica Neue"/>
                </a:rPr>
                <a:t> = STM32 Nucleo-32 development board (</a:t>
              </a:r>
              <a:r>
                <a:rPr lang="en-AU" sz="1200" dirty="0">
                  <a:latin typeface="Helvetica Neue"/>
                </a:rPr>
                <a:t>NUCLEO-F303K8)</a:t>
              </a:r>
              <a:endParaRPr lang="en-US" sz="1200" dirty="0">
                <a:latin typeface="Helvetica Neue"/>
              </a:endParaRPr>
            </a:p>
            <a:p>
              <a:r>
                <a:rPr lang="en-US" sz="1200" dirty="0">
                  <a:latin typeface="Helvetica Neue"/>
                </a:rPr>
                <a:t>IR Sensor = Vishay TRC500L</a:t>
              </a:r>
            </a:p>
            <a:p>
              <a:r>
                <a:rPr lang="en-US" sz="1200" dirty="0">
                  <a:latin typeface="Helvetica Neue"/>
                </a:rPr>
                <a:t>Op Amp = LM358AD Op Amp</a:t>
              </a:r>
            </a:p>
            <a:p>
              <a:r>
                <a:rPr lang="en-US" sz="1200" dirty="0">
                  <a:latin typeface="Helvetica Neue"/>
                </a:rPr>
                <a:t>Load Cell = </a:t>
              </a:r>
              <a:r>
                <a:rPr lang="en-AU" sz="1200" dirty="0">
                  <a:latin typeface="Helvetica Neue"/>
                </a:rPr>
                <a:t>YZC-161B 50kg Load Cell</a:t>
              </a:r>
              <a:endParaRPr lang="en-US" sz="1200" dirty="0">
                <a:latin typeface="Helvetica Neue"/>
              </a:endParaRPr>
            </a:p>
            <a:p>
              <a:r>
                <a:rPr lang="en-US" sz="1200" dirty="0">
                  <a:latin typeface="Helvetica Neue"/>
                </a:rPr>
                <a:t>Int Amp = INA125PA Instrumentation Amp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62EAD3-B496-492E-B1FD-AA5A8DE66151}"/>
                </a:ext>
              </a:extLst>
            </p:cNvPr>
            <p:cNvSpPr/>
            <p:nvPr/>
          </p:nvSpPr>
          <p:spPr>
            <a:xfrm>
              <a:off x="2451229" y="5773238"/>
              <a:ext cx="628533" cy="27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" tIns="3600" rIns="3600" bIns="3600" rtlCol="0" anchor="ctr" anchorCtr="1"/>
            <a:lstStyle/>
            <a:p>
              <a:pPr algn="ctr"/>
              <a:r>
                <a:rPr lang="en-US" sz="1400" dirty="0">
                  <a:latin typeface="Helvetica Neue"/>
                  <a:cs typeface="Helvetica Neue" charset="0"/>
                </a:rPr>
                <a:t>Servo</a:t>
              </a:r>
              <a:endParaRPr lang="en-AU" sz="1400" dirty="0">
                <a:latin typeface="Helvetica Neue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7A1006-3B95-4632-AFA5-FDE72238DF7C}"/>
                </a:ext>
              </a:extLst>
            </p:cNvPr>
            <p:cNvSpPr/>
            <p:nvPr/>
          </p:nvSpPr>
          <p:spPr>
            <a:xfrm>
              <a:off x="2451228" y="4677377"/>
              <a:ext cx="628533" cy="2512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" tIns="3600" rIns="3600" bIns="3600" rtlCol="0" anchor="ctr" anchorCtr="1"/>
            <a:lstStyle/>
            <a:p>
              <a:pPr algn="ctr"/>
              <a:r>
                <a:rPr lang="en-US" sz="1400" dirty="0">
                  <a:latin typeface="Helvetica Neue"/>
                  <a:cs typeface="Helvetica Neue" charset="0"/>
                </a:rPr>
                <a:t>PB4</a:t>
              </a:r>
              <a:endParaRPr lang="en-AU" sz="1400" dirty="0">
                <a:latin typeface="Helvetica Neue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421647-A3FD-4606-91E2-40685AAF3100}"/>
                </a:ext>
              </a:extLst>
            </p:cNvPr>
            <p:cNvSpPr/>
            <p:nvPr/>
          </p:nvSpPr>
          <p:spPr>
            <a:xfrm>
              <a:off x="2724627" y="5192777"/>
              <a:ext cx="612298" cy="3304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" tIns="3600" rIns="3600" bIns="3600" rtlCol="0" anchor="ctr" anchorCtr="1"/>
            <a:lstStyle/>
            <a:p>
              <a:pPr algn="ctr"/>
              <a:r>
                <a:rPr lang="en-US" sz="1200" dirty="0">
                  <a:latin typeface="Helvetica Neue"/>
                  <a:cs typeface="Helvetica Neue" charset="0"/>
                </a:rPr>
                <a:t>Voltage</a:t>
              </a:r>
            </a:p>
            <a:p>
              <a:pPr algn="ctr"/>
              <a:r>
                <a:rPr lang="en-US" sz="1200" dirty="0">
                  <a:latin typeface="Helvetica Neue"/>
                </a:rPr>
                <a:t>50 Hz</a:t>
              </a:r>
              <a:endParaRPr lang="en-AU" sz="1200" dirty="0">
                <a:latin typeface="Helvetica Neue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797E7F-972C-4818-9A86-A17D326A8853}"/>
                </a:ext>
              </a:extLst>
            </p:cNvPr>
            <p:cNvSpPr/>
            <p:nvPr/>
          </p:nvSpPr>
          <p:spPr>
            <a:xfrm>
              <a:off x="2514496" y="3486141"/>
              <a:ext cx="57474" cy="57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AE2E90-481C-4043-9A67-5C0BBF909285}"/>
                </a:ext>
              </a:extLst>
            </p:cNvPr>
            <p:cNvSpPr/>
            <p:nvPr/>
          </p:nvSpPr>
          <p:spPr>
            <a:xfrm>
              <a:off x="2736757" y="3486141"/>
              <a:ext cx="57474" cy="57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18E6908-4808-4733-BE3B-BF3BF4E407E4}"/>
                </a:ext>
              </a:extLst>
            </p:cNvPr>
            <p:cNvSpPr/>
            <p:nvPr/>
          </p:nvSpPr>
          <p:spPr>
            <a:xfrm>
              <a:off x="2314259" y="3486141"/>
              <a:ext cx="902470" cy="436884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" tIns="3600" rIns="3600" bIns="3600" rtlCol="0" anchor="ctr" anchorCtr="1"/>
            <a:lstStyle/>
            <a:p>
              <a:pPr algn="ctr"/>
              <a:r>
                <a:rPr lang="en-US" sz="1400" dirty="0">
                  <a:latin typeface="Helvetica Neue"/>
                  <a:cs typeface="Helvetica Neue" charset="0"/>
                </a:rPr>
                <a:t>PWM Interface</a:t>
              </a:r>
              <a:endParaRPr lang="en-AU" sz="1400" dirty="0">
                <a:latin typeface="Helvetica Neue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B51F5D2-A3E7-4655-A30B-001C07FC9416}"/>
                </a:ext>
              </a:extLst>
            </p:cNvPr>
            <p:cNvCxnSpPr>
              <a:cxnSpLocks/>
              <a:stCxn id="11" idx="2"/>
              <a:endCxn id="10" idx="0"/>
            </p:cNvCxnSpPr>
            <p:nvPr/>
          </p:nvCxnSpPr>
          <p:spPr>
            <a:xfrm>
              <a:off x="2765495" y="4928633"/>
              <a:ext cx="1" cy="84460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1E197D-01B3-4108-95C5-64906685C4D2}"/>
                </a:ext>
              </a:extLst>
            </p:cNvPr>
            <p:cNvSpPr/>
            <p:nvPr/>
          </p:nvSpPr>
          <p:spPr>
            <a:xfrm>
              <a:off x="0" y="3487425"/>
              <a:ext cx="628533" cy="435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" tIns="3600" rIns="3600" bIns="3600" rtlCol="0" anchor="ctr" anchorCtr="1"/>
            <a:lstStyle/>
            <a:p>
              <a:pPr algn="ctr"/>
              <a:r>
                <a:rPr lang="en-US" sz="1400" dirty="0">
                  <a:latin typeface="Helvetica Neue"/>
                  <a:cs typeface="Helvetica Neue" charset="0"/>
                </a:rPr>
                <a:t>PA0,</a:t>
              </a:r>
            </a:p>
            <a:p>
              <a:pPr algn="ctr"/>
              <a:r>
                <a:rPr lang="en-US" sz="1400" dirty="0">
                  <a:latin typeface="Helvetica Neue"/>
                </a:rPr>
                <a:t>PA1</a:t>
              </a:r>
              <a:endParaRPr lang="en-AU" sz="1400" dirty="0">
                <a:latin typeface="Helvetica Neue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EE8095-4A86-496E-A145-A915B45C6AA3}"/>
                </a:ext>
              </a:extLst>
            </p:cNvPr>
            <p:cNvSpPr/>
            <p:nvPr/>
          </p:nvSpPr>
          <p:spPr>
            <a:xfrm>
              <a:off x="0" y="5690438"/>
              <a:ext cx="628533" cy="435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" tIns="3600" rIns="3600" bIns="3600" rtlCol="0" anchor="ctr" anchorCtr="1"/>
            <a:lstStyle/>
            <a:p>
              <a:pPr algn="ctr"/>
              <a:r>
                <a:rPr lang="en-US" sz="1400" dirty="0">
                  <a:latin typeface="Helvetica Neue"/>
                  <a:cs typeface="Helvetica Neue" charset="0"/>
                </a:rPr>
                <a:t>Load Cell x8</a:t>
              </a:r>
              <a:endParaRPr lang="en-AU" sz="1400" dirty="0">
                <a:latin typeface="Helvetica Neue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D430D6B-80D7-4A1C-9FAC-EE15A7707B8F}"/>
                </a:ext>
              </a:extLst>
            </p:cNvPr>
            <p:cNvSpPr/>
            <p:nvPr/>
          </p:nvSpPr>
          <p:spPr>
            <a:xfrm>
              <a:off x="0" y="4585205"/>
              <a:ext cx="628533" cy="435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" tIns="3600" rIns="3600" bIns="3600" rtlCol="0" anchor="ctr" anchorCtr="1"/>
            <a:lstStyle/>
            <a:p>
              <a:pPr algn="ctr"/>
              <a:r>
                <a:rPr lang="en-US" sz="1400" dirty="0">
                  <a:latin typeface="Helvetica Neue"/>
                  <a:cs typeface="Helvetica Neue" charset="0"/>
                </a:rPr>
                <a:t>Int </a:t>
              </a:r>
            </a:p>
            <a:p>
              <a:pPr algn="ctr"/>
              <a:r>
                <a:rPr lang="en-US" sz="1400" dirty="0">
                  <a:latin typeface="Helvetica Neue"/>
                  <a:cs typeface="Helvetica Neue" charset="0"/>
                </a:rPr>
                <a:t>Amp</a:t>
              </a:r>
              <a:endParaRPr lang="en-AU" sz="1400" dirty="0">
                <a:latin typeface="Helvetica Neue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9010D2-B0D3-4083-819C-5F8DDF254599}"/>
                </a:ext>
              </a:extLst>
            </p:cNvPr>
            <p:cNvGrpSpPr/>
            <p:nvPr/>
          </p:nvGrpSpPr>
          <p:grpSpPr>
            <a:xfrm>
              <a:off x="154191" y="5020805"/>
              <a:ext cx="1092147" cy="669633"/>
              <a:chOff x="3699296" y="5253153"/>
              <a:chExt cx="1092147" cy="669633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402730F-A48A-4834-ABE7-0A39A6284136}"/>
                  </a:ext>
                </a:extLst>
              </p:cNvPr>
              <p:cNvSpPr/>
              <p:nvPr/>
            </p:nvSpPr>
            <p:spPr>
              <a:xfrm>
                <a:off x="3952103" y="5253153"/>
                <a:ext cx="839340" cy="6696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" tIns="3600" rIns="3600" bIns="3600" rtlCol="0" anchor="ctr" anchorCtr="1"/>
              <a:lstStyle/>
              <a:p>
                <a:r>
                  <a:rPr lang="en-US" sz="1200" dirty="0">
                    <a:latin typeface="Helvetica Neue"/>
                    <a:cs typeface="Helvetica Neue" charset="0"/>
                  </a:rPr>
                  <a:t>Signal (T1..T4, B1..B4)</a:t>
                </a:r>
                <a:endParaRPr lang="en-AU" sz="1200" dirty="0">
                  <a:latin typeface="Helvetica Neue"/>
                </a:endParaRPr>
              </a:p>
            </p:txBody>
          </p:sp>
          <p:sp>
            <p:nvSpPr>
              <p:cNvPr id="69" name="Arrow: Down 68">
                <a:extLst>
                  <a:ext uri="{FF2B5EF4-FFF2-40B4-BE49-F238E27FC236}">
                    <a16:creationId xmlns:a16="http://schemas.microsoft.com/office/drawing/2014/main" id="{A90487DF-BB3B-450E-8988-CE4439B97E18}"/>
                  </a:ext>
                </a:extLst>
              </p:cNvPr>
              <p:cNvSpPr/>
              <p:nvPr/>
            </p:nvSpPr>
            <p:spPr>
              <a:xfrm rot="10800000">
                <a:off x="3699296" y="5298167"/>
                <a:ext cx="289431" cy="584323"/>
              </a:xfrm>
              <a:prstGeom prst="downArrow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56E66F9-FBD4-42EC-85A7-A4DDE72387B2}"/>
                </a:ext>
              </a:extLst>
            </p:cNvPr>
            <p:cNvGrpSpPr/>
            <p:nvPr/>
          </p:nvGrpSpPr>
          <p:grpSpPr>
            <a:xfrm>
              <a:off x="154191" y="3915572"/>
              <a:ext cx="1200567" cy="669633"/>
              <a:chOff x="3699296" y="5253153"/>
              <a:chExt cx="1200567" cy="669633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8F9BDDE-691F-465C-B9C9-31AEED2685A0}"/>
                  </a:ext>
                </a:extLst>
              </p:cNvPr>
              <p:cNvSpPr/>
              <p:nvPr/>
            </p:nvSpPr>
            <p:spPr>
              <a:xfrm>
                <a:off x="4010073" y="5253153"/>
                <a:ext cx="889790" cy="6696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" tIns="3600" rIns="3600" bIns="3600" rtlCol="0" anchor="ctr" anchorCtr="1"/>
              <a:lstStyle/>
              <a:p>
                <a:r>
                  <a:rPr lang="en-US" sz="1200" dirty="0">
                    <a:latin typeface="Helvetica Neue"/>
                    <a:cs typeface="Helvetica Neue" charset="0"/>
                  </a:rPr>
                  <a:t>Load (Top, Bottom)</a:t>
                </a:r>
              </a:p>
              <a:p>
                <a:r>
                  <a:rPr lang="en-US" sz="1200" dirty="0">
                    <a:latin typeface="Helvetica Neue"/>
                  </a:rPr>
                  <a:t>0-5V</a:t>
                </a:r>
                <a:endParaRPr lang="en-AU" sz="1200" dirty="0">
                  <a:latin typeface="Helvetica Neue"/>
                </a:endParaRPr>
              </a:p>
            </p:txBody>
          </p:sp>
          <p:sp>
            <p:nvSpPr>
              <p:cNvPr id="67" name="Arrow: Down 66">
                <a:extLst>
                  <a:ext uri="{FF2B5EF4-FFF2-40B4-BE49-F238E27FC236}">
                    <a16:creationId xmlns:a16="http://schemas.microsoft.com/office/drawing/2014/main" id="{BA89500F-D5F6-4925-A38B-DD3CA98E1666}"/>
                  </a:ext>
                </a:extLst>
              </p:cNvPr>
              <p:cNvSpPr/>
              <p:nvPr/>
            </p:nvSpPr>
            <p:spPr>
              <a:xfrm rot="10800000">
                <a:off x="3699296" y="5298167"/>
                <a:ext cx="289431" cy="584323"/>
              </a:xfrm>
              <a:prstGeom prst="downArrow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7D06FA6-C04F-4954-BBE7-CAE3707927C5}"/>
                </a:ext>
              </a:extLst>
            </p:cNvPr>
            <p:cNvSpPr/>
            <p:nvPr/>
          </p:nvSpPr>
          <p:spPr>
            <a:xfrm>
              <a:off x="1225614" y="3487425"/>
              <a:ext cx="628533" cy="435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" tIns="3600" rIns="3600" bIns="3600" rtlCol="0" anchor="ctr" anchorCtr="1"/>
            <a:lstStyle/>
            <a:p>
              <a:pPr algn="ctr"/>
              <a:r>
                <a:rPr lang="en-US" sz="1400" dirty="0">
                  <a:latin typeface="Helvetica Neue"/>
                  <a:cs typeface="Helvetica Neue" charset="0"/>
                </a:rPr>
                <a:t>PA4..PA7</a:t>
              </a:r>
              <a:endParaRPr lang="en-AU" sz="1400" dirty="0">
                <a:latin typeface="Helvetica Neue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1FC7A42-3D56-40B1-A158-2AADCFD9B014}"/>
                </a:ext>
              </a:extLst>
            </p:cNvPr>
            <p:cNvSpPr/>
            <p:nvPr/>
          </p:nvSpPr>
          <p:spPr>
            <a:xfrm>
              <a:off x="1130639" y="5690438"/>
              <a:ext cx="818484" cy="435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" tIns="3600" rIns="3600" bIns="3600" rtlCol="0" anchor="ctr" anchorCtr="1"/>
            <a:lstStyle/>
            <a:p>
              <a:pPr algn="ctr"/>
              <a:r>
                <a:rPr lang="en-US" sz="1400" dirty="0">
                  <a:latin typeface="Helvetica Neue"/>
                  <a:cs typeface="Helvetica Neue" charset="0"/>
                </a:rPr>
                <a:t>IR Sensor x4</a:t>
              </a:r>
              <a:endParaRPr lang="en-AU" sz="1400" dirty="0">
                <a:latin typeface="Helvetica Neue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2C81C88-BAAC-4D04-B705-4DE53C8F37A2}"/>
                </a:ext>
              </a:extLst>
            </p:cNvPr>
            <p:cNvSpPr/>
            <p:nvPr/>
          </p:nvSpPr>
          <p:spPr>
            <a:xfrm>
              <a:off x="1225614" y="4585205"/>
              <a:ext cx="628533" cy="435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" tIns="3600" rIns="3600" bIns="3600" rtlCol="0" anchor="ctr" anchorCtr="1"/>
            <a:lstStyle/>
            <a:p>
              <a:pPr algn="ctr"/>
              <a:r>
                <a:rPr lang="en-US" sz="1400" dirty="0">
                  <a:latin typeface="Helvetica Neue"/>
                  <a:cs typeface="Helvetica Neue" charset="0"/>
                </a:rPr>
                <a:t>Op Amp</a:t>
              </a:r>
              <a:endParaRPr lang="en-AU" sz="1400" dirty="0">
                <a:latin typeface="Helvetica Neue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0BE512-B67B-4A47-9CE8-D4BD58E2C4D1}"/>
                </a:ext>
              </a:extLst>
            </p:cNvPr>
            <p:cNvGrpSpPr/>
            <p:nvPr/>
          </p:nvGrpSpPr>
          <p:grpSpPr>
            <a:xfrm>
              <a:off x="1379805" y="5020805"/>
              <a:ext cx="1092147" cy="669633"/>
              <a:chOff x="3699296" y="5253153"/>
              <a:chExt cx="1092147" cy="669633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DDCBC5F-E140-4A60-9975-6985B983E5EA}"/>
                  </a:ext>
                </a:extLst>
              </p:cNvPr>
              <p:cNvSpPr/>
              <p:nvPr/>
            </p:nvSpPr>
            <p:spPr>
              <a:xfrm>
                <a:off x="3952103" y="5253153"/>
                <a:ext cx="839340" cy="6696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" tIns="3600" rIns="3600" bIns="3600" rtlCol="0" anchor="ctr" anchorCtr="1"/>
              <a:lstStyle/>
              <a:p>
                <a:r>
                  <a:rPr lang="en-US" sz="1200" dirty="0">
                    <a:latin typeface="Helvetica Neue"/>
                    <a:cs typeface="Helvetica Neue" charset="0"/>
                  </a:rPr>
                  <a:t>Signal (P1..P4)</a:t>
                </a:r>
              </a:p>
              <a:p>
                <a:r>
                  <a:rPr lang="en-US" sz="1200" dirty="0">
                    <a:latin typeface="Helvetica Neue"/>
                  </a:rPr>
                  <a:t>0-5V</a:t>
                </a:r>
                <a:endParaRPr lang="en-AU" sz="1200" dirty="0">
                  <a:latin typeface="Helvetica Neue"/>
                </a:endParaRPr>
              </a:p>
            </p:txBody>
          </p:sp>
          <p:sp>
            <p:nvSpPr>
              <p:cNvPr id="65" name="Arrow: Down 64">
                <a:extLst>
                  <a:ext uri="{FF2B5EF4-FFF2-40B4-BE49-F238E27FC236}">
                    <a16:creationId xmlns:a16="http://schemas.microsoft.com/office/drawing/2014/main" id="{FF47DE33-3175-4850-8E7D-D6B58EECA617}"/>
                  </a:ext>
                </a:extLst>
              </p:cNvPr>
              <p:cNvSpPr/>
              <p:nvPr/>
            </p:nvSpPr>
            <p:spPr>
              <a:xfrm rot="10800000">
                <a:off x="3699296" y="5298167"/>
                <a:ext cx="289431" cy="584323"/>
              </a:xfrm>
              <a:prstGeom prst="downArrow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8EB8309-39F8-4C45-AB08-3940D75E02C2}"/>
                </a:ext>
              </a:extLst>
            </p:cNvPr>
            <p:cNvGrpSpPr/>
            <p:nvPr/>
          </p:nvGrpSpPr>
          <p:grpSpPr>
            <a:xfrm>
              <a:off x="1379805" y="3915572"/>
              <a:ext cx="1200567" cy="669633"/>
              <a:chOff x="3699296" y="5253153"/>
              <a:chExt cx="1200567" cy="669633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3FD3CF-418B-4BAF-AB41-8749337CFA0B}"/>
                  </a:ext>
                </a:extLst>
              </p:cNvPr>
              <p:cNvSpPr/>
              <p:nvPr/>
            </p:nvSpPr>
            <p:spPr>
              <a:xfrm>
                <a:off x="4010073" y="5253153"/>
                <a:ext cx="889790" cy="6696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" tIns="3600" rIns="3600" bIns="3600" rtlCol="0" anchor="ctr" anchorCtr="1"/>
              <a:lstStyle/>
              <a:p>
                <a:r>
                  <a:rPr lang="en-US" sz="1200" dirty="0">
                    <a:latin typeface="Helvetica Neue"/>
                    <a:cs typeface="Helvetica Neue" charset="0"/>
                  </a:rPr>
                  <a:t>Proximity (P1..P4)</a:t>
                </a:r>
              </a:p>
              <a:p>
                <a:r>
                  <a:rPr lang="en-US" sz="1200" dirty="0">
                    <a:latin typeface="Helvetica Neue"/>
                  </a:rPr>
                  <a:t>0-5V</a:t>
                </a:r>
                <a:endParaRPr lang="en-AU" sz="1200" dirty="0">
                  <a:latin typeface="Helvetica Neue"/>
                </a:endParaRPr>
              </a:p>
            </p:txBody>
          </p:sp>
          <p:sp>
            <p:nvSpPr>
              <p:cNvPr id="63" name="Arrow: Down 62">
                <a:extLst>
                  <a:ext uri="{FF2B5EF4-FFF2-40B4-BE49-F238E27FC236}">
                    <a16:creationId xmlns:a16="http://schemas.microsoft.com/office/drawing/2014/main" id="{CC5B8FB9-AB2A-4901-97F5-CEE45572A279}"/>
                  </a:ext>
                </a:extLst>
              </p:cNvPr>
              <p:cNvSpPr/>
              <p:nvPr/>
            </p:nvSpPr>
            <p:spPr>
              <a:xfrm rot="10800000">
                <a:off x="3699296" y="5298167"/>
                <a:ext cx="289431" cy="584323"/>
              </a:xfrm>
              <a:prstGeom prst="downArrow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</p:grp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89CFCA6-3554-4C8A-A31D-E96388CBA4BA}"/>
                </a:ext>
              </a:extLst>
            </p:cNvPr>
            <p:cNvSpPr/>
            <p:nvPr/>
          </p:nvSpPr>
          <p:spPr>
            <a:xfrm>
              <a:off x="0" y="2338253"/>
              <a:ext cx="1854147" cy="436884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" tIns="3600" rIns="3600" bIns="3600" rtlCol="0" anchor="ctr" anchorCtr="1"/>
            <a:lstStyle/>
            <a:p>
              <a:pPr algn="ctr"/>
              <a:r>
                <a:rPr lang="en-US" sz="1400" dirty="0">
                  <a:latin typeface="Helvetica Neue"/>
                  <a:cs typeface="Helvetica Neue" charset="0"/>
                </a:rPr>
                <a:t>Controller Software</a:t>
              </a:r>
              <a:endParaRPr lang="en-AU" sz="1400" dirty="0">
                <a:latin typeface="Helvetica Neue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0A97471-C697-4B46-B2C0-9C39DDE87C36}"/>
                </a:ext>
              </a:extLst>
            </p:cNvPr>
            <p:cNvGrpSpPr/>
            <p:nvPr/>
          </p:nvGrpSpPr>
          <p:grpSpPr>
            <a:xfrm>
              <a:off x="154190" y="2772778"/>
              <a:ext cx="1200567" cy="669633"/>
              <a:chOff x="3699296" y="5253153"/>
              <a:chExt cx="1200567" cy="669633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9511226-8370-48BE-9E44-24820750ABEC}"/>
                  </a:ext>
                </a:extLst>
              </p:cNvPr>
              <p:cNvSpPr/>
              <p:nvPr/>
            </p:nvSpPr>
            <p:spPr>
              <a:xfrm>
                <a:off x="4010073" y="5253153"/>
                <a:ext cx="889790" cy="6696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" tIns="3600" rIns="3600" bIns="3600" rtlCol="0" anchor="ctr" anchorCtr="1"/>
              <a:lstStyle/>
              <a:p>
                <a:r>
                  <a:rPr lang="en-US" sz="1200" dirty="0">
                    <a:latin typeface="Helvetica Neue"/>
                    <a:cs typeface="Helvetica Neue" charset="0"/>
                  </a:rPr>
                  <a:t>Load (Top, Bottom)</a:t>
                </a:r>
                <a:endParaRPr lang="en-AU" sz="1200" dirty="0">
                  <a:latin typeface="Helvetica Neue"/>
                </a:endParaRPr>
              </a:p>
            </p:txBody>
          </p:sp>
          <p:sp>
            <p:nvSpPr>
              <p:cNvPr id="61" name="Arrow: Down 60">
                <a:extLst>
                  <a:ext uri="{FF2B5EF4-FFF2-40B4-BE49-F238E27FC236}">
                    <a16:creationId xmlns:a16="http://schemas.microsoft.com/office/drawing/2014/main" id="{C09DE899-819F-4E46-9526-9A263FD38685}"/>
                  </a:ext>
                </a:extLst>
              </p:cNvPr>
              <p:cNvSpPr/>
              <p:nvPr/>
            </p:nvSpPr>
            <p:spPr>
              <a:xfrm rot="10800000">
                <a:off x="3699296" y="5298167"/>
                <a:ext cx="289431" cy="584323"/>
              </a:xfrm>
              <a:prstGeom prst="downArrow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4A766FF-0104-4CBC-88B4-7324BEC66E05}"/>
                </a:ext>
              </a:extLst>
            </p:cNvPr>
            <p:cNvGrpSpPr/>
            <p:nvPr/>
          </p:nvGrpSpPr>
          <p:grpSpPr>
            <a:xfrm>
              <a:off x="1348839" y="2772778"/>
              <a:ext cx="1200567" cy="669633"/>
              <a:chOff x="3699296" y="5253153"/>
              <a:chExt cx="1200567" cy="669633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E2459D0-63AD-4181-BA6F-860868254231}"/>
                  </a:ext>
                </a:extLst>
              </p:cNvPr>
              <p:cNvSpPr/>
              <p:nvPr/>
            </p:nvSpPr>
            <p:spPr>
              <a:xfrm>
                <a:off x="4010073" y="5253153"/>
                <a:ext cx="889790" cy="6696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" tIns="3600" rIns="3600" bIns="3600" rtlCol="0" anchor="ctr" anchorCtr="1"/>
              <a:lstStyle/>
              <a:p>
                <a:r>
                  <a:rPr lang="en-US" sz="1200" dirty="0">
                    <a:latin typeface="Helvetica Neue"/>
                    <a:cs typeface="Helvetica Neue" charset="0"/>
                  </a:rPr>
                  <a:t>Proximity (P1..P4)</a:t>
                </a:r>
              </a:p>
            </p:txBody>
          </p:sp>
          <p:sp>
            <p:nvSpPr>
              <p:cNvPr id="59" name="Arrow: Down 58">
                <a:extLst>
                  <a:ext uri="{FF2B5EF4-FFF2-40B4-BE49-F238E27FC236}">
                    <a16:creationId xmlns:a16="http://schemas.microsoft.com/office/drawing/2014/main" id="{DA91F984-9002-46F8-84AE-3277937F8C7A}"/>
                  </a:ext>
                </a:extLst>
              </p:cNvPr>
              <p:cNvSpPr/>
              <p:nvPr/>
            </p:nvSpPr>
            <p:spPr>
              <a:xfrm rot="10800000">
                <a:off x="3699296" y="5298167"/>
                <a:ext cx="289431" cy="584323"/>
              </a:xfrm>
              <a:prstGeom prst="downArrow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5A1C1D-8CA0-450D-B409-BB9C4A330CFC}"/>
                </a:ext>
              </a:extLst>
            </p:cNvPr>
            <p:cNvSpPr/>
            <p:nvPr/>
          </p:nvSpPr>
          <p:spPr>
            <a:xfrm>
              <a:off x="2724627" y="4137416"/>
              <a:ext cx="612298" cy="3304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" tIns="3600" rIns="3600" bIns="3600" rtlCol="0" anchor="ctr" anchorCtr="1"/>
            <a:lstStyle/>
            <a:p>
              <a:pPr algn="ctr"/>
              <a:r>
                <a:rPr lang="en-US" sz="1200" dirty="0">
                  <a:latin typeface="Helvetica Neue"/>
                  <a:cs typeface="Helvetica Neue" charset="0"/>
                </a:rPr>
                <a:t>Digital</a:t>
              </a:r>
            </a:p>
            <a:p>
              <a:pPr algn="ctr"/>
              <a:r>
                <a:rPr lang="en-US" sz="1200" dirty="0">
                  <a:latin typeface="Helvetica Neue"/>
                </a:rPr>
                <a:t>Control</a:t>
              </a:r>
              <a:endParaRPr lang="en-AU" sz="1200" dirty="0">
                <a:latin typeface="Helvetica Neue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F13D5C7-C1F6-4FC7-9830-8CC88F60BDA1}"/>
                </a:ext>
              </a:extLst>
            </p:cNvPr>
            <p:cNvCxnSpPr>
              <a:cxnSpLocks/>
              <a:stCxn id="15" idx="2"/>
              <a:endCxn id="11" idx="0"/>
            </p:cNvCxnSpPr>
            <p:nvPr/>
          </p:nvCxnSpPr>
          <p:spPr>
            <a:xfrm>
              <a:off x="2765494" y="3923025"/>
              <a:ext cx="1" cy="75435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CA1B1D74-B841-446C-BAE8-AD3D18E962DC}"/>
                </a:ext>
              </a:extLst>
            </p:cNvPr>
            <p:cNvCxnSpPr>
              <a:cxnSpLocks/>
              <a:stCxn id="27" idx="3"/>
              <a:endCxn id="13" idx="0"/>
            </p:cNvCxnSpPr>
            <p:nvPr/>
          </p:nvCxnSpPr>
          <p:spPr>
            <a:xfrm>
              <a:off x="1854147" y="2556695"/>
              <a:ext cx="689086" cy="929446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783C49E-BFB8-41E6-B864-636267EB5766}"/>
                </a:ext>
              </a:extLst>
            </p:cNvPr>
            <p:cNvSpPr/>
            <p:nvPr/>
          </p:nvSpPr>
          <p:spPr>
            <a:xfrm>
              <a:off x="2314259" y="2042189"/>
              <a:ext cx="902470" cy="43688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" tIns="3600" rIns="3600" bIns="3600" rtlCol="0" anchor="ctr" anchorCtr="1"/>
            <a:lstStyle/>
            <a:p>
              <a:pPr algn="ctr"/>
              <a:r>
                <a:rPr lang="en-US" sz="1400" dirty="0">
                  <a:latin typeface="Helvetica Neue"/>
                  <a:cs typeface="Helvetica Neue" charset="0"/>
                </a:rPr>
                <a:t>Timer 3</a:t>
              </a:r>
            </a:p>
            <a:p>
              <a:pPr algn="ctr"/>
              <a:r>
                <a:rPr lang="en-US" sz="1400" dirty="0">
                  <a:latin typeface="Helvetica Neue"/>
                </a:rPr>
                <a:t>Channel 1</a:t>
              </a:r>
              <a:endParaRPr lang="en-AU" sz="1400" dirty="0">
                <a:latin typeface="Helvetica Neue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BB9E54-36AD-427F-9D2D-2C4C76BE57EE}"/>
                </a:ext>
              </a:extLst>
            </p:cNvPr>
            <p:cNvSpPr/>
            <p:nvPr/>
          </p:nvSpPr>
          <p:spPr>
            <a:xfrm>
              <a:off x="2760959" y="2616753"/>
              <a:ext cx="539633" cy="2932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" tIns="3600" rIns="3600" bIns="3600" rtlCol="0" anchor="ctr" anchorCtr="1"/>
            <a:lstStyle/>
            <a:p>
              <a:pPr algn="ctr"/>
              <a:r>
                <a:rPr lang="en-US" sz="1200" dirty="0">
                  <a:latin typeface="Helvetica Neue"/>
                  <a:cs typeface="Helvetica Neue" charset="0"/>
                </a:rPr>
                <a:t>50kHz</a:t>
              </a:r>
              <a:endParaRPr lang="en-AU" sz="1200" dirty="0">
                <a:latin typeface="Helvetica Neue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A9F9BED-0046-4F30-8B15-F2B8E2753B17}"/>
                </a:ext>
              </a:extLst>
            </p:cNvPr>
            <p:cNvSpPr/>
            <p:nvPr/>
          </p:nvSpPr>
          <p:spPr>
            <a:xfrm>
              <a:off x="1865660" y="2586555"/>
              <a:ext cx="648836" cy="2932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" tIns="3600" rIns="3600" bIns="3600" rtlCol="0" anchor="t" anchorCtr="1"/>
            <a:lstStyle/>
            <a:p>
              <a:pPr algn="ctr"/>
              <a:r>
                <a:rPr lang="en-US" sz="1200" dirty="0">
                  <a:latin typeface="Helvetica Neue"/>
                </a:rPr>
                <a:t>Control</a:t>
              </a:r>
              <a:endParaRPr lang="en-AU" sz="1200" dirty="0">
                <a:latin typeface="Helvetica Neue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7287E19-7E55-47B5-AAC3-40993C1E0C02}"/>
                </a:ext>
              </a:extLst>
            </p:cNvPr>
            <p:cNvSpPr/>
            <p:nvPr/>
          </p:nvSpPr>
          <p:spPr>
            <a:xfrm>
              <a:off x="583" y="1449293"/>
              <a:ext cx="902470" cy="43688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" tIns="3600" rIns="3600" bIns="3600" rtlCol="0" anchor="ctr" anchorCtr="1"/>
            <a:lstStyle/>
            <a:p>
              <a:pPr algn="ctr"/>
              <a:r>
                <a:rPr lang="en-US" sz="1400" dirty="0">
                  <a:latin typeface="Helvetica Neue"/>
                  <a:cs typeface="Helvetica Neue" charset="0"/>
                </a:rPr>
                <a:t>Memory</a:t>
              </a:r>
              <a:endParaRPr lang="en-AU" sz="1400" dirty="0">
                <a:latin typeface="Helvetica Neue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9BC6360-355E-4119-9F39-C6743B1BB5C7}"/>
                </a:ext>
              </a:extLst>
            </p:cNvPr>
            <p:cNvSpPr/>
            <p:nvPr/>
          </p:nvSpPr>
          <p:spPr>
            <a:xfrm>
              <a:off x="583" y="708781"/>
              <a:ext cx="902470" cy="43688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" tIns="3600" rIns="3600" bIns="3600" rtlCol="0" anchor="ctr" anchorCtr="1"/>
            <a:lstStyle/>
            <a:p>
              <a:pPr algn="ctr"/>
              <a:r>
                <a:rPr lang="en-US" sz="1400" dirty="0">
                  <a:latin typeface="Helvetica Neue"/>
                  <a:cs typeface="Helvetica Neue" charset="0"/>
                </a:rPr>
                <a:t>UART1</a:t>
              </a:r>
              <a:endParaRPr lang="en-AU" sz="1400" dirty="0">
                <a:latin typeface="Helvetica Neue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51DC32B-7640-4A84-8A15-EE5CE1577303}"/>
                </a:ext>
              </a:extLst>
            </p:cNvPr>
            <p:cNvSpPr/>
            <p:nvPr/>
          </p:nvSpPr>
          <p:spPr>
            <a:xfrm>
              <a:off x="2309724" y="708781"/>
              <a:ext cx="902470" cy="43688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" tIns="3600" rIns="3600" bIns="3600" rtlCol="0" anchor="ctr" anchorCtr="1"/>
            <a:lstStyle/>
            <a:p>
              <a:pPr algn="ctr"/>
              <a:r>
                <a:rPr lang="en-US" sz="1400" dirty="0">
                  <a:latin typeface="Helvetica Neue"/>
                  <a:cs typeface="Helvetica Neue" charset="0"/>
                </a:rPr>
                <a:t>UART2</a:t>
              </a:r>
              <a:endParaRPr lang="en-AU" sz="1400" dirty="0">
                <a:latin typeface="Helvetica Neue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86E9434-9B83-4A78-A6E4-55528E2F10DE}"/>
                </a:ext>
              </a:extLst>
            </p:cNvPr>
            <p:cNvSpPr/>
            <p:nvPr/>
          </p:nvSpPr>
          <p:spPr>
            <a:xfrm>
              <a:off x="583" y="213603"/>
              <a:ext cx="902470" cy="435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" tIns="3600" rIns="3600" bIns="3600" rtlCol="0" anchor="ctr" anchorCtr="1"/>
            <a:lstStyle/>
            <a:p>
              <a:pPr algn="ctr"/>
              <a:r>
                <a:rPr lang="en-US" sz="1400" dirty="0">
                  <a:latin typeface="Helvetica Neue"/>
                  <a:cs typeface="Helvetica Neue" charset="0"/>
                </a:rPr>
                <a:t>RX(PA3), TX(PA2)</a:t>
              </a:r>
              <a:endParaRPr lang="en-AU" sz="1400" dirty="0">
                <a:latin typeface="Helvetica Neue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10B76B5-4A02-4CC6-BFDD-A23AE2C37811}"/>
                </a:ext>
              </a:extLst>
            </p:cNvPr>
            <p:cNvSpPr/>
            <p:nvPr/>
          </p:nvSpPr>
          <p:spPr>
            <a:xfrm>
              <a:off x="2280265" y="213603"/>
              <a:ext cx="902470" cy="435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" tIns="3600" rIns="3600" bIns="3600" rtlCol="0" anchor="ctr" anchorCtr="1"/>
            <a:lstStyle/>
            <a:p>
              <a:pPr algn="ctr"/>
              <a:r>
                <a:rPr lang="en-US" sz="1400" dirty="0">
                  <a:latin typeface="Helvetica Neue"/>
                  <a:cs typeface="Helvetica Neue" charset="0"/>
                </a:rPr>
                <a:t>RX(PA10), TX(PA9)</a:t>
              </a:r>
              <a:endParaRPr lang="en-AU" sz="1400" dirty="0">
                <a:latin typeface="Helvetica Neue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7ACC16-AD8D-474D-8913-067A5A51BF58}"/>
                </a:ext>
              </a:extLst>
            </p:cNvPr>
            <p:cNvSpPr/>
            <p:nvPr/>
          </p:nvSpPr>
          <p:spPr>
            <a:xfrm>
              <a:off x="365122" y="2338253"/>
              <a:ext cx="173393" cy="173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06CFEC9-7704-4947-B05D-13F8C481F6F0}"/>
                </a:ext>
              </a:extLst>
            </p:cNvPr>
            <p:cNvSpPr/>
            <p:nvPr/>
          </p:nvSpPr>
          <p:spPr>
            <a:xfrm>
              <a:off x="1548160" y="2338253"/>
              <a:ext cx="173393" cy="173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31F21098-67BF-4488-9DBA-59A91C7392F0}"/>
                </a:ext>
              </a:extLst>
            </p:cNvPr>
            <p:cNvCxnSpPr>
              <a:stCxn id="37" idx="2"/>
              <a:endCxn id="56" idx="0"/>
            </p:cNvCxnSpPr>
            <p:nvPr/>
          </p:nvCxnSpPr>
          <p:spPr>
            <a:xfrm rot="16200000" flipH="1">
              <a:off x="1399287" y="198196"/>
              <a:ext cx="293700" cy="2188638"/>
            </a:xfrm>
            <a:prstGeom prst="bentConnector3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0C2D34B8-D139-4021-9616-047B26962E71}"/>
                </a:ext>
              </a:extLst>
            </p:cNvPr>
            <p:cNvCxnSpPr>
              <a:stCxn id="38" idx="2"/>
              <a:endCxn id="57" idx="0"/>
            </p:cNvCxnSpPr>
            <p:nvPr/>
          </p:nvCxnSpPr>
          <p:spPr>
            <a:xfrm rot="16200000" flipH="1">
              <a:off x="2638028" y="1268596"/>
              <a:ext cx="293700" cy="47838"/>
            </a:xfrm>
            <a:prstGeom prst="bentConnector3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8434C8A-B791-43AE-A9E3-B338E8843FC9}"/>
                </a:ext>
              </a:extLst>
            </p:cNvPr>
            <p:cNvGrpSpPr/>
            <p:nvPr/>
          </p:nvGrpSpPr>
          <p:grpSpPr>
            <a:xfrm>
              <a:off x="2410360" y="1439365"/>
              <a:ext cx="628533" cy="436884"/>
              <a:chOff x="1320590" y="1676073"/>
              <a:chExt cx="628533" cy="43688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C57DF36-F943-4BD8-B0A5-7AA5B5807534}"/>
                  </a:ext>
                </a:extLst>
              </p:cNvPr>
              <p:cNvGrpSpPr/>
              <p:nvPr/>
            </p:nvGrpSpPr>
            <p:grpSpPr>
              <a:xfrm>
                <a:off x="1513073" y="1676073"/>
                <a:ext cx="243567" cy="173393"/>
                <a:chOff x="-1233622" y="1989910"/>
                <a:chExt cx="561412" cy="173393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A58D39F-5906-4943-B8DB-21C0E81F8C48}"/>
                    </a:ext>
                  </a:extLst>
                </p:cNvPr>
                <p:cNvSpPr/>
                <p:nvPr/>
              </p:nvSpPr>
              <p:spPr>
                <a:xfrm>
                  <a:off x="-1233622" y="1989910"/>
                  <a:ext cx="173393" cy="173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B60F40C2-DE8D-4920-8640-C97898162D0D}"/>
                    </a:ext>
                  </a:extLst>
                </p:cNvPr>
                <p:cNvSpPr/>
                <p:nvPr/>
              </p:nvSpPr>
              <p:spPr>
                <a:xfrm>
                  <a:off x="-845603" y="1989910"/>
                  <a:ext cx="173393" cy="173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DE8868AB-036F-47BE-81A4-26A9B034AD01}"/>
                  </a:ext>
                </a:extLst>
              </p:cNvPr>
              <p:cNvSpPr/>
              <p:nvPr/>
            </p:nvSpPr>
            <p:spPr>
              <a:xfrm>
                <a:off x="1320590" y="1676073"/>
                <a:ext cx="628533" cy="436884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" tIns="3600" rIns="3600" bIns="3600" rtlCol="0" anchor="ctr" anchorCtr="1"/>
              <a:lstStyle/>
              <a:p>
                <a:pPr algn="ctr"/>
                <a:r>
                  <a:rPr lang="en-US" sz="1400" dirty="0">
                    <a:latin typeface="Helvetica Neue"/>
                    <a:cs typeface="Helvetica Neue" charset="0"/>
                  </a:rPr>
                  <a:t>DMA</a:t>
                </a:r>
                <a:endParaRPr lang="en-AU" sz="1400" dirty="0">
                  <a:latin typeface="Helvetica Neue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561BE68-B76C-4974-9245-8879735872A6}"/>
                </a:ext>
              </a:extLst>
            </p:cNvPr>
            <p:cNvSpPr txBox="1"/>
            <p:nvPr/>
          </p:nvSpPr>
          <p:spPr>
            <a:xfrm>
              <a:off x="418768" y="1862884"/>
              <a:ext cx="1124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chemeClr val="dk1"/>
                  </a:solidFill>
                  <a:latin typeface="Helvetica Neue"/>
                </a:rPr>
                <a:t>In &amp; Outgoing</a:t>
              </a:r>
            </a:p>
            <a:p>
              <a:r>
                <a:rPr lang="en-AU" sz="1200" dirty="0">
                  <a:solidFill>
                    <a:schemeClr val="dk1"/>
                  </a:solidFill>
                  <a:latin typeface="Helvetica Neue"/>
                </a:rPr>
                <a:t>Messages</a:t>
              </a: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7F3E25C4-4D73-498F-AF03-35DA16CB453B}"/>
                </a:ext>
              </a:extLst>
            </p:cNvPr>
            <p:cNvCxnSpPr>
              <a:stCxn id="36" idx="2"/>
              <a:endCxn id="41" idx="0"/>
            </p:cNvCxnSpPr>
            <p:nvPr/>
          </p:nvCxnSpPr>
          <p:spPr>
            <a:xfrm rot="16200000" flipH="1">
              <a:off x="225780" y="2112214"/>
              <a:ext cx="452076" cy="1"/>
            </a:xfrm>
            <a:prstGeom prst="bentConnector3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254426E-5F8F-42E3-B460-F99A2C232D88}"/>
                </a:ext>
              </a:extLst>
            </p:cNvPr>
            <p:cNvSpPr txBox="1"/>
            <p:nvPr/>
          </p:nvSpPr>
          <p:spPr>
            <a:xfrm>
              <a:off x="1601874" y="1951941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chemeClr val="dk1"/>
                  </a:solidFill>
                  <a:latin typeface="Helvetica Neue"/>
                </a:rPr>
                <a:t>Control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F1AA0D6-F966-4877-8321-233422E6343D}"/>
                </a:ext>
              </a:extLst>
            </p:cNvPr>
            <p:cNvCxnSpPr>
              <a:cxnSpLocks/>
              <a:stCxn id="33" idx="2"/>
              <a:endCxn id="15" idx="0"/>
            </p:cNvCxnSpPr>
            <p:nvPr/>
          </p:nvCxnSpPr>
          <p:spPr>
            <a:xfrm>
              <a:off x="2765494" y="2479073"/>
              <a:ext cx="0" cy="100706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4CAAB8A-AD88-4940-A5C9-F98C7334B2DB}"/>
                </a:ext>
              </a:extLst>
            </p:cNvPr>
            <p:cNvSpPr txBox="1"/>
            <p:nvPr/>
          </p:nvSpPr>
          <p:spPr>
            <a:xfrm>
              <a:off x="-1424336" y="1145665"/>
              <a:ext cx="8857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>
                  <a:solidFill>
                    <a:schemeClr val="dk1"/>
                  </a:solidFill>
                  <a:latin typeface="Helvetica Neue"/>
                </a:rPr>
                <a:t>In &amp; Outgoing</a:t>
              </a:r>
            </a:p>
            <a:p>
              <a:pPr algn="ctr"/>
              <a:r>
                <a:rPr lang="en-AU" sz="1200" dirty="0">
                  <a:solidFill>
                    <a:schemeClr val="dk1"/>
                  </a:solidFill>
                  <a:latin typeface="Helvetica Neue"/>
                </a:rPr>
                <a:t>Messages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77EFCCA-86F7-42C5-923E-90579F85E547}"/>
                </a:ext>
              </a:extLst>
            </p:cNvPr>
            <p:cNvCxnSpPr>
              <a:cxnSpLocks/>
              <a:stCxn id="55" idx="2"/>
              <a:endCxn id="42" idx="0"/>
            </p:cNvCxnSpPr>
            <p:nvPr/>
          </p:nvCxnSpPr>
          <p:spPr>
            <a:xfrm rot="5400000">
              <a:off x="1948740" y="1562366"/>
              <a:ext cx="462004" cy="1089770"/>
            </a:xfrm>
            <a:prstGeom prst="bentConnector3">
              <a:avLst>
                <a:gd name="adj1" fmla="val 25414"/>
              </a:avLst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4704A71-900E-4661-96FA-74FEC5544847}"/>
                </a:ext>
              </a:extLst>
            </p:cNvPr>
            <p:cNvCxnSpPr>
              <a:cxnSpLocks/>
              <a:stCxn id="36" idx="3"/>
              <a:endCxn id="55" idx="1"/>
            </p:cNvCxnSpPr>
            <p:nvPr/>
          </p:nvCxnSpPr>
          <p:spPr>
            <a:xfrm flipV="1">
              <a:off x="903053" y="1657807"/>
              <a:ext cx="1507307" cy="9928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49A0AA-3752-4A44-A5B0-8EF81AC91061}"/>
                </a:ext>
              </a:extLst>
            </p:cNvPr>
            <p:cNvSpPr txBox="1"/>
            <p:nvPr/>
          </p:nvSpPr>
          <p:spPr>
            <a:xfrm>
              <a:off x="1495213" y="1161216"/>
              <a:ext cx="16875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>
                  <a:solidFill>
                    <a:schemeClr val="dk1"/>
                  </a:solidFill>
                  <a:latin typeface="Helvetica Neue"/>
                </a:rPr>
                <a:t>In &amp; Outgoing</a:t>
              </a:r>
            </a:p>
            <a:p>
              <a:r>
                <a:rPr lang="en-AU" sz="1200" dirty="0">
                  <a:solidFill>
                    <a:schemeClr val="dk1"/>
                  </a:solidFill>
                  <a:latin typeface="Helvetica Neue"/>
                </a:rPr>
                <a:t>Messages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</TotalTime>
  <Words>458</Words>
  <Application>Microsoft Office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Bodoni MT</vt:lpstr>
      <vt:lpstr>Calibri</vt:lpstr>
      <vt:lpstr>Didot</vt:lpstr>
      <vt:lpstr>Geneva</vt:lpstr>
      <vt:lpstr>Helvetica Neue</vt:lpstr>
      <vt:lpstr>poster</vt:lpstr>
      <vt:lpstr>TITLE OF YOUR PROJECT (BODONI MT 48PT)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Mr Samuel Williams</cp:lastModifiedBy>
  <cp:revision>6</cp:revision>
  <cp:lastPrinted>2011-10-04T02:16:03Z</cp:lastPrinted>
  <dcterms:created xsi:type="dcterms:W3CDTF">2011-10-04T02:18:07Z</dcterms:created>
  <dcterms:modified xsi:type="dcterms:W3CDTF">2018-05-20T03:13:03Z</dcterms:modified>
</cp:coreProperties>
</file>