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6" r:id="rId3"/>
    <p:sldId id="258" r:id="rId4"/>
  </p:sldIdLst>
  <p:sldSz cx="32399288" cy="43200638"/>
  <p:notesSz cx="6858000" cy="9144000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uia de Criação do poster" id="{98C29932-3E09-D246-A8CF-0C390FCFE78F}">
          <p14:sldIdLst>
            <p14:sldId id="257"/>
          </p14:sldIdLst>
        </p14:section>
        <p14:section name="Guia de uso do template" id="{CCB4FDE7-E4EA-2B4F-A15E-56C5CF1CF4E0}">
          <p14:sldIdLst>
            <p14:sldId id="256"/>
            <p14:sldId id="258"/>
          </p14:sldIdLst>
        </p14:section>
        <p14:section name="Seu pôster" id="{0944FE25-58C5-054A-97F6-90663D14EEE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ly" initials="P" lastIdx="5" clrIdx="0"/>
  <p:cmAuthor id="2" name="Pedro Cacique" initials="PC" lastIdx="7" clrIdx="1">
    <p:extLst>
      <p:ext uri="{19B8F6BF-5375-455C-9EA6-DF929625EA0E}">
        <p15:presenceInfo xmlns:p15="http://schemas.microsoft.com/office/powerpoint/2012/main" userId="4e76e0b55d1b64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5" autoAdjust="0"/>
    <p:restoredTop sz="96314"/>
  </p:normalViewPr>
  <p:slideViewPr>
    <p:cSldViewPr snapToGrid="0">
      <p:cViewPr>
        <p:scale>
          <a:sx n="25" d="100"/>
          <a:sy n="25" d="100"/>
        </p:scale>
        <p:origin x="486" y="-990"/>
      </p:cViewPr>
      <p:guideLst>
        <p:guide orient="horz" pos="13606"/>
        <p:guide pos="10204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3T15:40:21.861" idx="3">
    <p:pos x="216" y="2602"/>
    <p:text>Colocar o Nome Completo do(a) Orientador(a) com a títulação.</p:text>
    <p:extLst>
      <p:ext uri="{C676402C-5697-4E1C-873F-D02D1690AC5C}">
        <p15:threadingInfo xmlns:p15="http://schemas.microsoft.com/office/powerpoint/2012/main" timeZoneBias="180"/>
      </p:ext>
    </p:extLst>
  </p:cm>
  <p:cm authorId="2" dt="2020-03-03T15:40:33.497" idx="4">
    <p:pos x="-113" y="4618"/>
    <p:text>Apresentar, de forma objetiva, a motivação para a realização da pesquisa de TCC, bem como sua relevância, de forma a possibilitar a compreensão do contexto da investigação.
Destacar o(s) objetivo(s) da pesquisa, ou seja, as metas que nortearam o desenvolvimento do TCC.</p:text>
    <p:extLst>
      <p:ext uri="{C676402C-5697-4E1C-873F-D02D1690AC5C}">
        <p15:threadingInfo xmlns:p15="http://schemas.microsoft.com/office/powerpoint/2012/main" timeZoneBias="180"/>
      </p:ext>
    </p:extLst>
  </p:cm>
  <p:cm authorId="2" dt="2020-03-03T15:40:45.965" idx="5">
    <p:pos x="-155" y="13546"/>
    <p:text>Deve-se descrever, de forma clara e precisa, o que foi feito na pesquisa, explicitando os equipamentos e materiais envolvidos, bem como os métodos usados no desenvolvimento, de forma a explicitar o percurso realizado na investigação.</p:text>
    <p:extLst>
      <p:ext uri="{C676402C-5697-4E1C-873F-D02D1690AC5C}">
        <p15:threadingInfo xmlns:p15="http://schemas.microsoft.com/office/powerpoint/2012/main" timeZoneBias="180"/>
      </p:ext>
    </p:extLst>
  </p:cm>
  <p:cm authorId="2" dt="2020-03-03T15:41:04.432" idx="6">
    <p:pos x="13093" y="8239"/>
    <p:text>Descrição das técnicas e fundamentos utilizados no tratamento e/ou análise dos dados investigados. Devem ser apresentados de modo claro e conciso, acompanhados, quando for o caso, de gráficos, tabelas, figuras, etc.</p:text>
    <p:extLst>
      <p:ext uri="{C676402C-5697-4E1C-873F-D02D1690AC5C}">
        <p15:threadingInfo xmlns:p15="http://schemas.microsoft.com/office/powerpoint/2012/main" timeZoneBias="180"/>
      </p:ext>
    </p:extLst>
  </p:cm>
  <p:cm authorId="2" dt="2020-03-03T15:41:24.214" idx="7">
    <p:pos x="13505" y="14410"/>
    <p:text>Ressaltar se os objetivos foram ou não atingidos, o que se conclui com a investigação realizada, bem como outras considerações pertinentes.</p:text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8188FBE-F84B-3B44-B1F0-65BFD8678D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5CF1F7-F0F4-4E46-BD62-772A84ED44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95DDD-4784-E545-8B25-5850E803B70E}" type="datetimeFigureOut">
              <a:rPr lang="pt-BR" smtClean="0"/>
              <a:t>12/10/2021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1F3225-1D81-5040-981B-838B7895D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A06D2D-CCE2-C94F-AAB4-641A5E97C8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CD67C-E0C9-7C42-BEBD-48C836CDB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91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F5840-BAB2-0A4D-A842-1B24C33C1BDD}" type="datetimeFigureOut">
              <a:rPr lang="pt-BR" smtClean="0"/>
              <a:t>12/10/2021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0ABF6-81D6-6841-B947-84353E46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44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imagens mé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spaço Reservado para Imagem 68">
            <a:extLst>
              <a:ext uri="{FF2B5EF4-FFF2-40B4-BE49-F238E27FC236}">
                <a16:creationId xmlns:a16="http://schemas.microsoft.com/office/drawing/2014/main" id="{0A8A2D01-CED7-7547-8A28-473564C71F7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11283" y="16768660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1" name="Espaço Reservado para Texto 48">
            <a:extLst>
              <a:ext uri="{FF2B5EF4-FFF2-40B4-BE49-F238E27FC236}">
                <a16:creationId xmlns:a16="http://schemas.microsoft.com/office/drawing/2014/main" id="{0698E9D1-E633-C041-9FB5-7DDE781EEF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53" name="Espaço Reservado para Texto 48">
            <a:extLst>
              <a:ext uri="{FF2B5EF4-FFF2-40B4-BE49-F238E27FC236}">
                <a16:creationId xmlns:a16="http://schemas.microsoft.com/office/drawing/2014/main" id="{9F993C91-4811-0541-9B80-30710D8C69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57" name="Espaço Reservado para Texto 48">
            <a:extLst>
              <a:ext uri="{FF2B5EF4-FFF2-40B4-BE49-F238E27FC236}">
                <a16:creationId xmlns:a16="http://schemas.microsoft.com/office/drawing/2014/main" id="{CBBE737B-1A2E-554A-85E8-007E1CCA0C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62" name="Espaço Reservado para Texto 61">
            <a:extLst>
              <a:ext uri="{FF2B5EF4-FFF2-40B4-BE49-F238E27FC236}">
                <a16:creationId xmlns:a16="http://schemas.microsoft.com/office/drawing/2014/main" id="{832C1966-F224-684F-ABFE-C4622A1D2D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4956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elaboração.   </a:t>
            </a:r>
          </a:p>
        </p:txBody>
      </p:sp>
      <p:sp>
        <p:nvSpPr>
          <p:cNvPr id="64" name="Espaço Reservado para Texto 48">
            <a:extLst>
              <a:ext uri="{FF2B5EF4-FFF2-40B4-BE49-F238E27FC236}">
                <a16:creationId xmlns:a16="http://schemas.microsoft.com/office/drawing/2014/main" id="{17ED8FCE-3461-E74C-BCA1-6448E8D68B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910" y="248300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65" name="Espaço Reservado para Texto 61">
            <a:extLst>
              <a:ext uri="{FF2B5EF4-FFF2-40B4-BE49-F238E27FC236}">
                <a16:creationId xmlns:a16="http://schemas.microsoft.com/office/drawing/2014/main" id="{DA6F85DC-0229-4348-8E49-6A3D0E232B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4728" y="26089911"/>
            <a:ext cx="14392275" cy="45175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</a:t>
            </a:r>
          </a:p>
          <a:p>
            <a:pPr lvl="0"/>
            <a:r>
              <a:rPr lang="pt-BR" dirty="0"/>
              <a:t>	 Organização das informações para disposição no pôster.</a:t>
            </a:r>
          </a:p>
        </p:txBody>
      </p:sp>
      <p:sp>
        <p:nvSpPr>
          <p:cNvPr id="66" name="Espaço Reservado para Texto 48">
            <a:extLst>
              <a:ext uri="{FF2B5EF4-FFF2-40B4-BE49-F238E27FC236}">
                <a16:creationId xmlns:a16="http://schemas.microsoft.com/office/drawing/2014/main" id="{3B0A8AD2-1223-C04F-B6F1-8933BA1F3C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67" name="Espaço Reservado para Texto 61">
            <a:extLst>
              <a:ext uri="{FF2B5EF4-FFF2-40B4-BE49-F238E27FC236}">
                <a16:creationId xmlns:a16="http://schemas.microsoft.com/office/drawing/2014/main" id="{4CB27D5B-7F56-5148-A0D9-BCAF10C2AA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74" name="Espaço Reservado para Texto 61">
            <a:extLst>
              <a:ext uri="{FF2B5EF4-FFF2-40B4-BE49-F238E27FC236}">
                <a16:creationId xmlns:a16="http://schemas.microsoft.com/office/drawing/2014/main" id="{4DACF424-A738-C94A-9D90-102560CE394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2734266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77" name="Espaço Reservado para Texto 48">
            <a:extLst>
              <a:ext uri="{FF2B5EF4-FFF2-40B4-BE49-F238E27FC236}">
                <a16:creationId xmlns:a16="http://schemas.microsoft.com/office/drawing/2014/main" id="{8ACFAF77-548B-EE40-88C4-8B393901F2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78" name="Espaço Reservado para Texto 61">
            <a:extLst>
              <a:ext uri="{FF2B5EF4-FFF2-40B4-BE49-F238E27FC236}">
                <a16:creationId xmlns:a16="http://schemas.microsoft.com/office/drawing/2014/main" id="{683CEA39-9AC0-E54F-A411-40114D8054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79" name="Espaço Reservado para Texto 48">
            <a:extLst>
              <a:ext uri="{FF2B5EF4-FFF2-40B4-BE49-F238E27FC236}">
                <a16:creationId xmlns:a16="http://schemas.microsoft.com/office/drawing/2014/main" id="{D62C04B7-A5F5-9744-9C48-27B32BFA50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2597675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106" name="Espaço Reservado para Texto 48">
            <a:extLst>
              <a:ext uri="{FF2B5EF4-FFF2-40B4-BE49-F238E27FC236}">
                <a16:creationId xmlns:a16="http://schemas.microsoft.com/office/drawing/2014/main" id="{DA32BBF2-7F32-9549-878C-A891109584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107" name="Espaço Reservado para Texto 48">
            <a:extLst>
              <a:ext uri="{FF2B5EF4-FFF2-40B4-BE49-F238E27FC236}">
                <a16:creationId xmlns:a16="http://schemas.microsoft.com/office/drawing/2014/main" id="{0A040A9E-193D-1743-9CF5-BDA4593D4FB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18" name="Espaço Reservado para Imagem 68">
            <a:extLst>
              <a:ext uri="{FF2B5EF4-FFF2-40B4-BE49-F238E27FC236}">
                <a16:creationId xmlns:a16="http://schemas.microsoft.com/office/drawing/2014/main" id="{E2B80EBE-85E9-B84A-96D6-4E6F65385CB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5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21" name="Espaço Reservado para Texto 61">
            <a:extLst>
              <a:ext uri="{FF2B5EF4-FFF2-40B4-BE49-F238E27FC236}">
                <a16:creationId xmlns:a16="http://schemas.microsoft.com/office/drawing/2014/main" id="{6A0CE6C5-29E1-8C4F-A02E-B2BC1DEEA2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65251" y="22038539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23" name="Espaço Reservado para Imagem 68">
            <a:extLst>
              <a:ext uri="{FF2B5EF4-FFF2-40B4-BE49-F238E27FC236}">
                <a16:creationId xmlns:a16="http://schemas.microsoft.com/office/drawing/2014/main" id="{3824D4DE-029E-8D41-920F-4D783F0A8AF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364387" y="30937174"/>
            <a:ext cx="14392616" cy="5518418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27" name="Espaço Reservado para Texto 61">
            <a:extLst>
              <a:ext uri="{FF2B5EF4-FFF2-40B4-BE49-F238E27FC236}">
                <a16:creationId xmlns:a16="http://schemas.microsoft.com/office/drawing/2014/main" id="{127616B1-AFB5-8F42-AEF8-871E9722C42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364387" y="36785291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29" name="Espaço Reservado para Texto 61">
            <a:extLst>
              <a:ext uri="{FF2B5EF4-FFF2-40B4-BE49-F238E27FC236}">
                <a16:creationId xmlns:a16="http://schemas.microsoft.com/office/drawing/2014/main" id="{7F1867E3-51C6-CF44-B45F-C630BC13ED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10942" y="23173377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4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 + Imagem grande &amp; Resultados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ACDC58EB-B3AB-3A4D-9FCD-223C6B15B4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3A0EFD57-8457-D045-9D43-FBB6447589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46" name="Espaço Reservado para Imagem 68">
            <a:extLst>
              <a:ext uri="{FF2B5EF4-FFF2-40B4-BE49-F238E27FC236}">
                <a16:creationId xmlns:a16="http://schemas.microsoft.com/office/drawing/2014/main" id="{39EDC1E1-2B84-F54F-B2B2-126EEF6EE6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11283" y="16768660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7E994153-7F66-E142-B53B-585C8FC3CC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2734266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8" name="Espaço Reservado para Texto 48">
            <a:extLst>
              <a:ext uri="{FF2B5EF4-FFF2-40B4-BE49-F238E27FC236}">
                <a16:creationId xmlns:a16="http://schemas.microsoft.com/office/drawing/2014/main" id="{D17320E2-E28B-9B46-8AAE-A2232044C5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9" name="Espaço Reservado para Texto 61">
            <a:extLst>
              <a:ext uri="{FF2B5EF4-FFF2-40B4-BE49-F238E27FC236}">
                <a16:creationId xmlns:a16="http://schemas.microsoft.com/office/drawing/2014/main" id="{B31D20EC-29A7-BA4B-A88A-2C92F89B524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0C653A5-C0C9-6C4B-A2BB-190CCF6995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2597675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1" name="Espaço Reservado para Texto 61">
            <a:extLst>
              <a:ext uri="{FF2B5EF4-FFF2-40B4-BE49-F238E27FC236}">
                <a16:creationId xmlns:a16="http://schemas.microsoft.com/office/drawing/2014/main" id="{EC1FD725-5C66-274B-AE18-DE97907231C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10942" y="23173377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3EDAA3B2-DB45-D240-8F20-1AF6D1096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53" name="Espaço Reservado para Texto 61">
            <a:extLst>
              <a:ext uri="{FF2B5EF4-FFF2-40B4-BE49-F238E27FC236}">
                <a16:creationId xmlns:a16="http://schemas.microsoft.com/office/drawing/2014/main" id="{6FE1F65D-CD41-F24E-9EB6-EB74514301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2FADB435-C8CD-BF40-97AD-B5DE6DBB4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199" y="1679137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55" name="Espaço Reservado para Texto 61">
            <a:extLst>
              <a:ext uri="{FF2B5EF4-FFF2-40B4-BE49-F238E27FC236}">
                <a16:creationId xmlns:a16="http://schemas.microsoft.com/office/drawing/2014/main" id="{5AEBF007-F903-154E-BC79-F442E999C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3199" y="18005095"/>
            <a:ext cx="14392275" cy="704120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56" name="Espaço Reservado para Imagem 68">
            <a:extLst>
              <a:ext uri="{FF2B5EF4-FFF2-40B4-BE49-F238E27FC236}">
                <a16:creationId xmlns:a16="http://schemas.microsoft.com/office/drawing/2014/main" id="{BFC43851-327C-624A-9BAA-2748F2E5880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72857" y="25329875"/>
            <a:ext cx="14392616" cy="11055007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7" name="Espaço Reservado para Texto 61">
            <a:extLst>
              <a:ext uri="{FF2B5EF4-FFF2-40B4-BE49-F238E27FC236}">
                <a16:creationId xmlns:a16="http://schemas.microsoft.com/office/drawing/2014/main" id="{5491C11E-2DC5-C44F-B67A-5E567F0B8B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73198" y="36714580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515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ACDC58EB-B3AB-3A4D-9FCD-223C6B15B4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3A0EFD57-8457-D045-9D43-FBB6447589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pôster.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7E994153-7F66-E142-B53B-585C8FC3CC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15976689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8" name="Espaço Reservado para Texto 48">
            <a:extLst>
              <a:ext uri="{FF2B5EF4-FFF2-40B4-BE49-F238E27FC236}">
                <a16:creationId xmlns:a16="http://schemas.microsoft.com/office/drawing/2014/main" id="{D17320E2-E28B-9B46-8AAE-A2232044C5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64909" y="22372788"/>
            <a:ext cx="29848515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9" name="Espaço Reservado para Texto 61">
            <a:extLst>
              <a:ext uri="{FF2B5EF4-FFF2-40B4-BE49-F238E27FC236}">
                <a16:creationId xmlns:a16="http://schemas.microsoft.com/office/drawing/2014/main" id="{B31D20EC-29A7-BA4B-A88A-2C92F89B524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64910" y="23738704"/>
            <a:ext cx="29848515" cy="2760834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0C653A5-C0C9-6C4B-A2BB-190CCF6995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1461077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3EDAA3B2-DB45-D240-8F20-1AF6D1096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53" name="Espaço Reservado para Texto 61">
            <a:extLst>
              <a:ext uri="{FF2B5EF4-FFF2-40B4-BE49-F238E27FC236}">
                <a16:creationId xmlns:a16="http://schemas.microsoft.com/office/drawing/2014/main" id="{6FE1F65D-CD41-F24E-9EB6-EB74514301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2FADB435-C8CD-BF40-97AD-B5DE6DBB4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251" y="1461077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55" name="Espaço Reservado para Texto 61">
            <a:extLst>
              <a:ext uri="{FF2B5EF4-FFF2-40B4-BE49-F238E27FC236}">
                <a16:creationId xmlns:a16="http://schemas.microsoft.com/office/drawing/2014/main" id="{5AEBF007-F903-154E-BC79-F442E999C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251" y="15824497"/>
            <a:ext cx="14392275" cy="500335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sua.</a:t>
            </a:r>
          </a:p>
        </p:txBody>
      </p:sp>
      <p:sp>
        <p:nvSpPr>
          <p:cNvPr id="56" name="Espaço Reservado para Imagem 68">
            <a:extLst>
              <a:ext uri="{FF2B5EF4-FFF2-40B4-BE49-F238E27FC236}">
                <a16:creationId xmlns:a16="http://schemas.microsoft.com/office/drawing/2014/main" id="{BFC43851-327C-624A-9BAA-2748F2E5880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4909" y="27992312"/>
            <a:ext cx="29801777" cy="837945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7" name="Espaço Reservado para Texto 61">
            <a:extLst>
              <a:ext uri="{FF2B5EF4-FFF2-40B4-BE49-F238E27FC236}">
                <a16:creationId xmlns:a16="http://schemas.microsoft.com/office/drawing/2014/main" id="{5491C11E-2DC5-C44F-B67A-5E567F0B8B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64909" y="36712483"/>
            <a:ext cx="29764381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431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W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ACDC58EB-B3AB-3A4D-9FCD-223C6B15B4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3A0EFD57-8457-D045-9D43-FBB6447589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pôster.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7E994153-7F66-E142-B53B-585C8FC3CC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35829" y="27179312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8" name="Espaço Reservado para Texto 48">
            <a:extLst>
              <a:ext uri="{FF2B5EF4-FFF2-40B4-BE49-F238E27FC236}">
                <a16:creationId xmlns:a16="http://schemas.microsoft.com/office/drawing/2014/main" id="{D17320E2-E28B-9B46-8AAE-A2232044C5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45012" y="335754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9" name="Espaço Reservado para Texto 61">
            <a:extLst>
              <a:ext uri="{FF2B5EF4-FFF2-40B4-BE49-F238E27FC236}">
                <a16:creationId xmlns:a16="http://schemas.microsoft.com/office/drawing/2014/main" id="{B31D20EC-29A7-BA4B-A88A-2C92F89B524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45013" y="34941326"/>
            <a:ext cx="14392616" cy="311178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0C653A5-C0C9-6C4B-A2BB-190CCF6995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45013" y="2581339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3EDAA3B2-DB45-D240-8F20-1AF6D1096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53" name="Espaço Reservado para Texto 61">
            <a:extLst>
              <a:ext uri="{FF2B5EF4-FFF2-40B4-BE49-F238E27FC236}">
                <a16:creationId xmlns:a16="http://schemas.microsoft.com/office/drawing/2014/main" id="{6FE1F65D-CD41-F24E-9EB6-EB74514301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2FADB435-C8CD-BF40-97AD-B5DE6DBB4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89455" y="2581339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55" name="Espaço Reservado para Texto 61">
            <a:extLst>
              <a:ext uri="{FF2B5EF4-FFF2-40B4-BE49-F238E27FC236}">
                <a16:creationId xmlns:a16="http://schemas.microsoft.com/office/drawing/2014/main" id="{5AEBF007-F903-154E-BC79-F442E999C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89455" y="27027119"/>
            <a:ext cx="14392275" cy="1102599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sua.</a:t>
            </a:r>
          </a:p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</a:t>
            </a:r>
          </a:p>
          <a:p>
            <a:pPr lvl="0"/>
            <a:r>
              <a:rPr lang="pt-BR" dirty="0"/>
              <a:t>para que sua.</a:t>
            </a:r>
          </a:p>
        </p:txBody>
      </p:sp>
      <p:sp>
        <p:nvSpPr>
          <p:cNvPr id="18" name="Espaço Reservado para Imagem 68">
            <a:extLst>
              <a:ext uri="{FF2B5EF4-FFF2-40B4-BE49-F238E27FC236}">
                <a16:creationId xmlns:a16="http://schemas.microsoft.com/office/drawing/2014/main" id="{BC07B8A2-C1D1-5F49-AA8D-8A16CC275C1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01781" y="14668330"/>
            <a:ext cx="29801777" cy="8107551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21" name="Espaço Reservado para Texto 61">
            <a:extLst>
              <a:ext uri="{FF2B5EF4-FFF2-40B4-BE49-F238E27FC236}">
                <a16:creationId xmlns:a16="http://schemas.microsoft.com/office/drawing/2014/main" id="{EA6996F7-9EEC-4C48-A6EC-4F7E091F522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01781" y="23116599"/>
            <a:ext cx="29764381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761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ACDC58EB-B3AB-3A4D-9FCD-223C6B15B4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9225" y="22372790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3A0EFD57-8457-D045-9D43-FBB6447589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9566" y="23644751"/>
            <a:ext cx="14392275" cy="648489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pôster.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7E994153-7F66-E142-B53B-585C8FC3CC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9225" y="33246243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0C653A5-C0C9-6C4B-A2BB-190CCF6995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28409" y="3188032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3EDAA3B2-DB45-D240-8F20-1AF6D1096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53" name="Espaço Reservado para Texto 61">
            <a:extLst>
              <a:ext uri="{FF2B5EF4-FFF2-40B4-BE49-F238E27FC236}">
                <a16:creationId xmlns:a16="http://schemas.microsoft.com/office/drawing/2014/main" id="{6FE1F65D-CD41-F24E-9EB6-EB74514301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2FADB435-C8CD-BF40-97AD-B5DE6DBB4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251" y="1461077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55" name="Espaço Reservado para Texto 61">
            <a:extLst>
              <a:ext uri="{FF2B5EF4-FFF2-40B4-BE49-F238E27FC236}">
                <a16:creationId xmlns:a16="http://schemas.microsoft.com/office/drawing/2014/main" id="{5AEBF007-F903-154E-BC79-F442E999C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251" y="15824497"/>
            <a:ext cx="14392275" cy="500335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sua.</a:t>
            </a:r>
          </a:p>
        </p:txBody>
      </p:sp>
      <p:sp>
        <p:nvSpPr>
          <p:cNvPr id="56" name="Espaço Reservado para Imagem 68">
            <a:extLst>
              <a:ext uri="{FF2B5EF4-FFF2-40B4-BE49-F238E27FC236}">
                <a16:creationId xmlns:a16="http://schemas.microsoft.com/office/drawing/2014/main" id="{BFC43851-327C-624A-9BAA-2748F2E5880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6867548" y="7579353"/>
            <a:ext cx="14345877" cy="22576474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7" name="Espaço Reservado para Texto 61">
            <a:extLst>
              <a:ext uri="{FF2B5EF4-FFF2-40B4-BE49-F238E27FC236}">
                <a16:creationId xmlns:a16="http://schemas.microsoft.com/office/drawing/2014/main" id="{5491C11E-2DC5-C44F-B67A-5E567F0B8B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885550" y="30591594"/>
            <a:ext cx="143278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22" name="Espaço Reservado para Texto 48">
            <a:extLst>
              <a:ext uri="{FF2B5EF4-FFF2-40B4-BE49-F238E27FC236}">
                <a16:creationId xmlns:a16="http://schemas.microsoft.com/office/drawing/2014/main" id="{82F7A7A6-E122-C142-9955-49AE1E91B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3" name="Espaço Reservado para Texto 61">
            <a:extLst>
              <a:ext uri="{FF2B5EF4-FFF2-40B4-BE49-F238E27FC236}">
                <a16:creationId xmlns:a16="http://schemas.microsoft.com/office/drawing/2014/main" id="{5D02568C-046F-F94E-8F46-7E69B2A8FD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</p:spTree>
    <p:extLst>
      <p:ext uri="{BB962C8B-B14F-4D97-AF65-F5344CB8AC3E}">
        <p14:creationId xmlns:p14="http://schemas.microsoft.com/office/powerpoint/2010/main" val="63932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ados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1216025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elaboração.    </a:t>
            </a:r>
          </a:p>
          <a:p>
            <a:pPr lvl="0"/>
            <a:r>
              <a:rPr lang="pt-BR" dirty="0"/>
              <a:t>	O pôster deve ser feito com a dimensão de 90cmx120cm, com letra sem </a:t>
            </a:r>
            <a:r>
              <a:rPr lang="pt-BR" dirty="0" err="1"/>
              <a:t>serifa</a:t>
            </a:r>
            <a:r>
              <a:rPr lang="pt-BR" dirty="0"/>
              <a:t> (Arial), sendo que o título deve ter tamanho 96pt, o subtítulo tamanho 72pt, ambos em negrito. Para o conteúdo, disposto em duas colunas, deve-se empregar tamanho 36-40pt, para que o pôster possa ser legível a uma distância mínima de 1 a 2 metros.   </a:t>
            </a:r>
          </a:p>
          <a:p>
            <a:pPr lvl="0"/>
            <a:r>
              <a:rPr lang="pt-BR" dirty="0"/>
              <a:t> 	Na seção Motivação e Objetivo evidenciar os motivos que o levaram desenvolver a pesquisa, bem como seus objetivos. 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980" y="22389640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798" y="23649487"/>
            <a:ext cx="14392275" cy="1441986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Os eixos devem ser identificados.  </a:t>
            </a:r>
          </a:p>
          <a:p>
            <a:pPr lvl="0"/>
            <a:r>
              <a:rPr lang="pt-BR" dirty="0"/>
              <a:t>	As figuras, tabelas, e demais elementos gráficos dispostos no </a:t>
            </a:r>
            <a:r>
              <a:rPr lang="pt-BR" dirty="0" err="1"/>
              <a:t>poster</a:t>
            </a:r>
            <a:r>
              <a:rPr lang="pt-BR" dirty="0"/>
              <a:t> não devem cobrir mais de 50% do mesmo, sendo que origem dos dados deve ser indicada, ou seja, a referência bibliográfica pertinente.  </a:t>
            </a:r>
          </a:p>
          <a:p>
            <a:pPr lvl="0"/>
            <a:r>
              <a:rPr lang="pt-BR" dirty="0"/>
              <a:t>	Deve-se evitar a apresentação de Notas de Rodapé.  </a:t>
            </a:r>
          </a:p>
          <a:p>
            <a:pPr lvl="0"/>
            <a:r>
              <a:rPr lang="pt-BR" dirty="0"/>
              <a:t>	Na seção Metodologia mostrar suscintamente os passos que foram seguidos para atingir os objetivos da pesquisa. </a:t>
            </a:r>
          </a:p>
        </p:txBody>
      </p:sp>
      <p:sp>
        <p:nvSpPr>
          <p:cNvPr id="25" name="Espaço Reservado para Texto 48">
            <a:extLst>
              <a:ext uri="{FF2B5EF4-FFF2-40B4-BE49-F238E27FC236}">
                <a16:creationId xmlns:a16="http://schemas.microsoft.com/office/drawing/2014/main" id="{8D73BFA8-F815-9F4D-964D-07DA17A901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26" name="Espaço Reservado para Texto 61">
            <a:extLst>
              <a:ext uri="{FF2B5EF4-FFF2-40B4-BE49-F238E27FC236}">
                <a16:creationId xmlns:a16="http://schemas.microsoft.com/office/drawing/2014/main" id="{AC7AB8C4-08E4-364C-BD51-98778F2F1A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4" name="Espaço Reservado para Imagem 68">
            <a:extLst>
              <a:ext uri="{FF2B5EF4-FFF2-40B4-BE49-F238E27FC236}">
                <a16:creationId xmlns:a16="http://schemas.microsoft.com/office/drawing/2014/main" id="{568787FD-FA49-C547-8803-57443AA71B2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11283" y="16768660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35" name="Espaço Reservado para Texto 61">
            <a:extLst>
              <a:ext uri="{FF2B5EF4-FFF2-40B4-BE49-F238E27FC236}">
                <a16:creationId xmlns:a16="http://schemas.microsoft.com/office/drawing/2014/main" id="{5E80F3D2-1E44-D146-9B70-2C21CAE6A3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2734266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36" name="Espaço Reservado para Texto 48">
            <a:extLst>
              <a:ext uri="{FF2B5EF4-FFF2-40B4-BE49-F238E27FC236}">
                <a16:creationId xmlns:a16="http://schemas.microsoft.com/office/drawing/2014/main" id="{138FF53A-61EE-D34F-BD41-6CA0AF5300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37" name="Espaço Reservado para Texto 61">
            <a:extLst>
              <a:ext uri="{FF2B5EF4-FFF2-40B4-BE49-F238E27FC236}">
                <a16:creationId xmlns:a16="http://schemas.microsoft.com/office/drawing/2014/main" id="{F84ECEB9-BB9D-A745-9024-145FA85F2E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38" name="Espaço Reservado para Texto 48">
            <a:extLst>
              <a:ext uri="{FF2B5EF4-FFF2-40B4-BE49-F238E27FC236}">
                <a16:creationId xmlns:a16="http://schemas.microsoft.com/office/drawing/2014/main" id="{42707613-D115-774F-9447-8533DA8D6A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2597675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39" name="Espaço Reservado para Texto 61">
            <a:extLst>
              <a:ext uri="{FF2B5EF4-FFF2-40B4-BE49-F238E27FC236}">
                <a16:creationId xmlns:a16="http://schemas.microsoft.com/office/drawing/2014/main" id="{E750E336-CFFB-FF4E-9020-7ED8E730D42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10942" y="23173377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175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 grande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ço Reservado para Imagem 68">
            <a:extLst>
              <a:ext uri="{FF2B5EF4-FFF2-40B4-BE49-F238E27FC236}">
                <a16:creationId xmlns:a16="http://schemas.microsoft.com/office/drawing/2014/main" id="{6111D1E9-9BBC-7A4B-9222-9CC866F2012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21150" y="7580484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1216025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elaboração.    </a:t>
            </a:r>
          </a:p>
          <a:p>
            <a:pPr lvl="0"/>
            <a:r>
              <a:rPr lang="pt-BR" dirty="0"/>
              <a:t>	O pôster deve ser feito com a dimensão de 90cmx120cm, com letra sem </a:t>
            </a:r>
            <a:r>
              <a:rPr lang="pt-BR" dirty="0" err="1"/>
              <a:t>serifa</a:t>
            </a:r>
            <a:r>
              <a:rPr lang="pt-BR" dirty="0"/>
              <a:t> (Arial), sendo que o título deve ter tamanho 96pt, o subtítulo tamanho 72pt, ambos em negrito. Para o conteúdo, disposto em duas colunas, deve-se empregar tamanho 36-40pt, para que o pôster possa ser legível a uma distância mínima de 1 a 2 metros.   </a:t>
            </a:r>
          </a:p>
          <a:p>
            <a:pPr lvl="0"/>
            <a:r>
              <a:rPr lang="pt-BR" dirty="0"/>
              <a:t> 	Na seção Motivação e Objetivo evidenciar os motivos que o levaram desenvolver a pesquisa, bem como seus objetivos. 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980" y="22389640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798" y="23649487"/>
            <a:ext cx="14392275" cy="1441986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Os eixos devem ser identificados.  </a:t>
            </a:r>
          </a:p>
          <a:p>
            <a:pPr lvl="0"/>
            <a:r>
              <a:rPr lang="pt-BR" dirty="0"/>
              <a:t>	As figuras, tabelas, e demais elementos gráficos dispostos no </a:t>
            </a:r>
            <a:r>
              <a:rPr lang="pt-BR" dirty="0" err="1"/>
              <a:t>poster</a:t>
            </a:r>
            <a:r>
              <a:rPr lang="pt-BR" dirty="0"/>
              <a:t> não devem cobrir mais de 50% do mesmo, sendo que origem dos dados deve ser indicada, ou seja, a referência bibliográfica pertinente.  </a:t>
            </a:r>
          </a:p>
          <a:p>
            <a:pPr lvl="0"/>
            <a:r>
              <a:rPr lang="pt-BR" dirty="0"/>
              <a:t>	Deve-se evitar a apresentação de Notas de Rodapé.  </a:t>
            </a:r>
          </a:p>
          <a:p>
            <a:pPr lvl="0"/>
            <a:r>
              <a:rPr lang="pt-BR" dirty="0"/>
              <a:t>	Na seção Metodologia mostrar suscintamente os passos que foram seguidos para atingir os objetivos da pesquisa.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1" name="Espaço Reservado para Texto 48">
            <a:extLst>
              <a:ext uri="{FF2B5EF4-FFF2-40B4-BE49-F238E27FC236}">
                <a16:creationId xmlns:a16="http://schemas.microsoft.com/office/drawing/2014/main" id="{9E3E58EE-AF32-DC47-90F8-E88F56090D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7345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2" name="Espaço Reservado para Texto 61">
            <a:extLst>
              <a:ext uri="{FF2B5EF4-FFF2-40B4-BE49-F238E27FC236}">
                <a16:creationId xmlns:a16="http://schemas.microsoft.com/office/drawing/2014/main" id="{CC8698F6-1002-9D4F-AE00-28048359EA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31017" y="18100480"/>
            <a:ext cx="14392275" cy="64683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diagramas.</a:t>
            </a:r>
          </a:p>
          <a:p>
            <a:pPr lvl="0"/>
            <a:r>
              <a:rPr lang="pt-BR" dirty="0"/>
              <a:t>	Fluxogramas de outros elementos de visualização da informação.  </a:t>
            </a:r>
          </a:p>
        </p:txBody>
      </p:sp>
      <p:sp>
        <p:nvSpPr>
          <p:cNvPr id="44" name="Espaço Reservado para Texto 61">
            <a:extLst>
              <a:ext uri="{FF2B5EF4-FFF2-40B4-BE49-F238E27FC236}">
                <a16:creationId xmlns:a16="http://schemas.microsoft.com/office/drawing/2014/main" id="{F22F43DB-94CA-294D-BEA5-0DDFDE4AD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2734266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5" name="Espaço Reservado para Texto 48">
            <a:extLst>
              <a:ext uri="{FF2B5EF4-FFF2-40B4-BE49-F238E27FC236}">
                <a16:creationId xmlns:a16="http://schemas.microsoft.com/office/drawing/2014/main" id="{B65E5238-AC83-804F-B74B-CC62C1AD00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6" name="Espaço Reservado para Texto 61">
            <a:extLst>
              <a:ext uri="{FF2B5EF4-FFF2-40B4-BE49-F238E27FC236}">
                <a16:creationId xmlns:a16="http://schemas.microsoft.com/office/drawing/2014/main" id="{F1CAAE0A-574C-6749-9A67-F079AC891C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47" name="Espaço Reservado para Texto 48">
            <a:extLst>
              <a:ext uri="{FF2B5EF4-FFF2-40B4-BE49-F238E27FC236}">
                <a16:creationId xmlns:a16="http://schemas.microsoft.com/office/drawing/2014/main" id="{585FA4D7-A0BC-914B-81AF-959CFBF289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2597675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48" name="Espaço Reservado para Texto 61">
            <a:extLst>
              <a:ext uri="{FF2B5EF4-FFF2-40B4-BE49-F238E27FC236}">
                <a16:creationId xmlns:a16="http://schemas.microsoft.com/office/drawing/2014/main" id="{57F5FC1D-AC64-A441-A0FB-5712DA1FEA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31017" y="14088446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6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ção + Imagem &amp; Metodologia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250" y="24893896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250" y="26107618"/>
            <a:ext cx="14392275" cy="1196172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Os eixos devem ser identificados.  </a:t>
            </a:r>
          </a:p>
          <a:p>
            <a:pPr lvl="0"/>
            <a:r>
              <a:rPr lang="pt-BR" dirty="0"/>
              <a:t>	As figuras, tabelas, e demais elementos gráficos dispostos no </a:t>
            </a:r>
            <a:r>
              <a:rPr lang="pt-BR" dirty="0" err="1"/>
              <a:t>poster</a:t>
            </a:r>
            <a:r>
              <a:rPr lang="pt-BR" dirty="0"/>
              <a:t> não devem cobrir mais de 50% do mesmo, sendo que origem dos dados deve ser indicada, ou seja, a referência bibliográfica pertinente.  </a:t>
            </a:r>
          </a:p>
          <a:p>
            <a:pPr lvl="0"/>
            <a:r>
              <a:rPr lang="pt-BR" dirty="0"/>
              <a:t>	Deve-se evitar a apresentação de Notas de Rodapé.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2" name="Espaço Reservado para Imagem 68">
            <a:extLst>
              <a:ext uri="{FF2B5EF4-FFF2-40B4-BE49-F238E27FC236}">
                <a16:creationId xmlns:a16="http://schemas.microsoft.com/office/drawing/2014/main" id="{366F97C0-73C3-4140-A390-B3D16B842DA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5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3" name="Espaço Reservado para Texto 61">
            <a:extLst>
              <a:ext uri="{FF2B5EF4-FFF2-40B4-BE49-F238E27FC236}">
                <a16:creationId xmlns:a16="http://schemas.microsoft.com/office/drawing/2014/main" id="{E1B6CF31-C914-C64F-9B23-6E014C196B1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65251" y="22038539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44" name="Espaço Reservado para Imagem 68">
            <a:extLst>
              <a:ext uri="{FF2B5EF4-FFF2-40B4-BE49-F238E27FC236}">
                <a16:creationId xmlns:a16="http://schemas.microsoft.com/office/drawing/2014/main" id="{B98FBC6A-B5AE-2740-A2C9-061781B020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21150" y="7580484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5" name="Espaço Reservado para Texto 48">
            <a:extLst>
              <a:ext uri="{FF2B5EF4-FFF2-40B4-BE49-F238E27FC236}">
                <a16:creationId xmlns:a16="http://schemas.microsoft.com/office/drawing/2014/main" id="{D5467118-C1FD-FC49-B5CE-0A500E7380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7345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6" name="Espaço Reservado para Texto 61">
            <a:extLst>
              <a:ext uri="{FF2B5EF4-FFF2-40B4-BE49-F238E27FC236}">
                <a16:creationId xmlns:a16="http://schemas.microsoft.com/office/drawing/2014/main" id="{F4675B07-95E3-454B-88F8-89E0FFAE87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31017" y="18100480"/>
            <a:ext cx="14392275" cy="64683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diagramas.</a:t>
            </a:r>
          </a:p>
          <a:p>
            <a:pPr lvl="0"/>
            <a:r>
              <a:rPr lang="pt-BR" dirty="0"/>
              <a:t>	Fluxogramas de outros elementos de visualização da informação.  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0363B716-122F-D840-8803-F9007A66772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31017" y="2731058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8" name="Espaço Reservado para Texto 48">
            <a:extLst>
              <a:ext uri="{FF2B5EF4-FFF2-40B4-BE49-F238E27FC236}">
                <a16:creationId xmlns:a16="http://schemas.microsoft.com/office/drawing/2014/main" id="{A01AE6BF-F126-0549-9922-272A3A1093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31017" y="33515212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9" name="Espaço Reservado para Texto 61">
            <a:extLst>
              <a:ext uri="{FF2B5EF4-FFF2-40B4-BE49-F238E27FC236}">
                <a16:creationId xmlns:a16="http://schemas.microsoft.com/office/drawing/2014/main" id="{2C9420C9-15BF-D64A-BD62-1D67830A97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31017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A6094B1-C0FE-6E4B-9F4D-4A61093514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31017" y="2594467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1" name="Espaço Reservado para Texto 61">
            <a:extLst>
              <a:ext uri="{FF2B5EF4-FFF2-40B4-BE49-F238E27FC236}">
                <a16:creationId xmlns:a16="http://schemas.microsoft.com/office/drawing/2014/main" id="{AF83BBE9-4069-9448-9857-11F8D98D9F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31017" y="14088446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54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ção + Imagem grande &amp; Metodologia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909" y="2977711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4909" y="30990839"/>
            <a:ext cx="14392275" cy="70785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4" name="Espaço Reservado para Imagem 68">
            <a:extLst>
              <a:ext uri="{FF2B5EF4-FFF2-40B4-BE49-F238E27FC236}">
                <a16:creationId xmlns:a16="http://schemas.microsoft.com/office/drawing/2014/main" id="{F160C9C3-1DDB-824D-8258-D0F6A79FF8C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4"/>
            <a:ext cx="14392616" cy="1100888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39" name="Espaço Reservado para Texto 61">
            <a:extLst>
              <a:ext uri="{FF2B5EF4-FFF2-40B4-BE49-F238E27FC236}">
                <a16:creationId xmlns:a16="http://schemas.microsoft.com/office/drawing/2014/main" id="{45A03021-85DB-414A-8FE2-D3284D110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65250" y="26979995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40" name="Espaço Reservado para Imagem 68">
            <a:extLst>
              <a:ext uri="{FF2B5EF4-FFF2-40B4-BE49-F238E27FC236}">
                <a16:creationId xmlns:a16="http://schemas.microsoft.com/office/drawing/2014/main" id="{0FB612A1-5194-A047-888E-0465FD9FC5E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21150" y="7580484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1" name="Espaço Reservado para Texto 48">
            <a:extLst>
              <a:ext uri="{FF2B5EF4-FFF2-40B4-BE49-F238E27FC236}">
                <a16:creationId xmlns:a16="http://schemas.microsoft.com/office/drawing/2014/main" id="{2683C4D4-2826-9F48-9681-B9A38675EE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7345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2" name="Espaço Reservado para Texto 61">
            <a:extLst>
              <a:ext uri="{FF2B5EF4-FFF2-40B4-BE49-F238E27FC236}">
                <a16:creationId xmlns:a16="http://schemas.microsoft.com/office/drawing/2014/main" id="{E1BCAD20-2E0E-6C46-B77A-F5F9157B62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31017" y="18100480"/>
            <a:ext cx="14392275" cy="64683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diagramas.</a:t>
            </a:r>
          </a:p>
          <a:p>
            <a:pPr lvl="0"/>
            <a:r>
              <a:rPr lang="pt-BR" dirty="0"/>
              <a:t>	Fluxogramas de outros elementos de visualização da informação.  </a:t>
            </a:r>
          </a:p>
        </p:txBody>
      </p:sp>
      <p:sp>
        <p:nvSpPr>
          <p:cNvPr id="43" name="Espaço Reservado para Texto 61">
            <a:extLst>
              <a:ext uri="{FF2B5EF4-FFF2-40B4-BE49-F238E27FC236}">
                <a16:creationId xmlns:a16="http://schemas.microsoft.com/office/drawing/2014/main" id="{CAD3D2F7-C330-8C4A-94B5-0C83171EC9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31017" y="2731058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97E11C58-B973-964B-B4C8-5598818823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31017" y="33515212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8F8D8035-5F9F-374D-8799-D48EECE1C2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31017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46" name="Espaço Reservado para Texto 48">
            <a:extLst>
              <a:ext uri="{FF2B5EF4-FFF2-40B4-BE49-F238E27FC236}">
                <a16:creationId xmlns:a16="http://schemas.microsoft.com/office/drawing/2014/main" id="{119C34BE-9EEB-3147-BF73-D99C6B866E0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31017" y="2594467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1E9B8088-6078-274B-BD47-1F4DB97FBA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31017" y="14088446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27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ção + Imagem &amp; Metodolog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5" name="Espaço Reservado para Texto 48">
            <a:extLst>
              <a:ext uri="{FF2B5EF4-FFF2-40B4-BE49-F238E27FC236}">
                <a16:creationId xmlns:a16="http://schemas.microsoft.com/office/drawing/2014/main" id="{8D73BFA8-F815-9F4D-964D-07DA17A901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1131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26" name="Espaço Reservado para Texto 61">
            <a:extLst>
              <a:ext uri="{FF2B5EF4-FFF2-40B4-BE49-F238E27FC236}">
                <a16:creationId xmlns:a16="http://schemas.microsoft.com/office/drawing/2014/main" id="{AC7AB8C4-08E4-364C-BD51-98778F2F1A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17473249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28" name="Espaço Reservado para Texto 48">
            <a:extLst>
              <a:ext uri="{FF2B5EF4-FFF2-40B4-BE49-F238E27FC236}">
                <a16:creationId xmlns:a16="http://schemas.microsoft.com/office/drawing/2014/main" id="{E47B7045-EAEB-F84E-8168-F6556E2AF5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9" name="Espaço Reservado para Texto 61">
            <a:extLst>
              <a:ext uri="{FF2B5EF4-FFF2-40B4-BE49-F238E27FC236}">
                <a16:creationId xmlns:a16="http://schemas.microsoft.com/office/drawing/2014/main" id="{12E8AA12-686E-E74C-AB40-B4C63C7B39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6" name="Espaço Reservado para Texto 61">
            <a:extLst>
              <a:ext uri="{FF2B5EF4-FFF2-40B4-BE49-F238E27FC236}">
                <a16:creationId xmlns:a16="http://schemas.microsoft.com/office/drawing/2014/main" id="{953BE721-C3C5-5A43-8B15-FB26AD5EBA3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811282" y="7579353"/>
            <a:ext cx="14392275" cy="703360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37" name="Espaço Reservado para Texto 61">
            <a:extLst>
              <a:ext uri="{FF2B5EF4-FFF2-40B4-BE49-F238E27FC236}">
                <a16:creationId xmlns:a16="http://schemas.microsoft.com/office/drawing/2014/main" id="{E32F3715-A589-B943-90C1-61E007173E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283" y="27706942"/>
            <a:ext cx="14392275" cy="435387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interesse.</a:t>
            </a:r>
          </a:p>
        </p:txBody>
      </p:sp>
      <p:sp>
        <p:nvSpPr>
          <p:cNvPr id="38" name="Espaço Reservado para Texto 48">
            <a:extLst>
              <a:ext uri="{FF2B5EF4-FFF2-40B4-BE49-F238E27FC236}">
                <a16:creationId xmlns:a16="http://schemas.microsoft.com/office/drawing/2014/main" id="{1E6E9116-D88F-D245-9767-62125BFC39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11283" y="2658908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39" name="Espaço Reservado para Texto 48">
            <a:extLst>
              <a:ext uri="{FF2B5EF4-FFF2-40B4-BE49-F238E27FC236}">
                <a16:creationId xmlns:a16="http://schemas.microsoft.com/office/drawing/2014/main" id="{50E731A5-F06A-A643-BFC1-491A906DB5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40" name="Espaço Reservado para Texto 61">
            <a:extLst>
              <a:ext uri="{FF2B5EF4-FFF2-40B4-BE49-F238E27FC236}">
                <a16:creationId xmlns:a16="http://schemas.microsoft.com/office/drawing/2014/main" id="{F2C6EB6B-8D1D-A841-A25C-3C1FAFDE75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41" name="Espaço Reservado para Texto 48">
            <a:extLst>
              <a:ext uri="{FF2B5EF4-FFF2-40B4-BE49-F238E27FC236}">
                <a16:creationId xmlns:a16="http://schemas.microsoft.com/office/drawing/2014/main" id="{A1BC7897-F80D-3342-806B-B03B0BA939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909" y="2977711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42" name="Espaço Reservado para Texto 61">
            <a:extLst>
              <a:ext uri="{FF2B5EF4-FFF2-40B4-BE49-F238E27FC236}">
                <a16:creationId xmlns:a16="http://schemas.microsoft.com/office/drawing/2014/main" id="{C3E2CE24-623B-DC40-8784-D65807DC1E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4909" y="30990839"/>
            <a:ext cx="14392275" cy="70785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43" name="Espaço Reservado para Imagem 68">
            <a:extLst>
              <a:ext uri="{FF2B5EF4-FFF2-40B4-BE49-F238E27FC236}">
                <a16:creationId xmlns:a16="http://schemas.microsoft.com/office/drawing/2014/main" id="{905B5941-B1D5-5D48-A587-3B409E360B4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4"/>
            <a:ext cx="14392616" cy="1100888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4" name="Espaço Reservado para Texto 61">
            <a:extLst>
              <a:ext uri="{FF2B5EF4-FFF2-40B4-BE49-F238E27FC236}">
                <a16:creationId xmlns:a16="http://schemas.microsoft.com/office/drawing/2014/main" id="{B857A13B-1ED1-E747-91C6-3EC0D08130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65250" y="26979995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98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çã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5" name="Espaço Reservado para Texto 48">
            <a:extLst>
              <a:ext uri="{FF2B5EF4-FFF2-40B4-BE49-F238E27FC236}">
                <a16:creationId xmlns:a16="http://schemas.microsoft.com/office/drawing/2014/main" id="{8D73BFA8-F815-9F4D-964D-07DA17A901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1151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26" name="Espaço Reservado para Texto 61">
            <a:extLst>
              <a:ext uri="{FF2B5EF4-FFF2-40B4-BE49-F238E27FC236}">
                <a16:creationId xmlns:a16="http://schemas.microsoft.com/office/drawing/2014/main" id="{AC7AB8C4-08E4-364C-BD51-98778F2F1A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625" y="8939449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28" name="Espaço Reservado para Texto 48">
            <a:extLst>
              <a:ext uri="{FF2B5EF4-FFF2-40B4-BE49-F238E27FC236}">
                <a16:creationId xmlns:a16="http://schemas.microsoft.com/office/drawing/2014/main" id="{E47B7045-EAEB-F84E-8168-F6556E2AF5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21151" y="2720403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9" name="Espaço Reservado para Texto 61">
            <a:extLst>
              <a:ext uri="{FF2B5EF4-FFF2-40B4-BE49-F238E27FC236}">
                <a16:creationId xmlns:a16="http://schemas.microsoft.com/office/drawing/2014/main" id="{12E8AA12-686E-E74C-AB40-B4C63C7B39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21151" y="28569952"/>
            <a:ext cx="14392275" cy="948401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lvl="0"/>
            <a:r>
              <a:rPr lang="pt-BR" dirty="0"/>
              <a:t>	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lvl="0"/>
            <a:r>
              <a:rPr lang="pt-BR" dirty="0"/>
              <a:t>	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7" name="Espaço Reservado para Texto 61">
            <a:extLst>
              <a:ext uri="{FF2B5EF4-FFF2-40B4-BE49-F238E27FC236}">
                <a16:creationId xmlns:a16="http://schemas.microsoft.com/office/drawing/2014/main" id="{E32F3715-A589-B943-90C1-61E007173E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19173142"/>
            <a:ext cx="14392275" cy="6458633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interesse.</a:t>
            </a:r>
          </a:p>
          <a:p>
            <a:pPr lvl="0"/>
            <a:r>
              <a:rPr lang="pt-BR" dirty="0"/>
              <a:t>	 Como já colocado anteriormente, as informações devem ser organizadas e dispostas de maneira intuitiva, facilitando a compreensão e despertando o interesse.</a:t>
            </a:r>
          </a:p>
        </p:txBody>
      </p:sp>
      <p:sp>
        <p:nvSpPr>
          <p:cNvPr id="38" name="Espaço Reservado para Texto 48">
            <a:extLst>
              <a:ext uri="{FF2B5EF4-FFF2-40B4-BE49-F238E27FC236}">
                <a16:creationId xmlns:a16="http://schemas.microsoft.com/office/drawing/2014/main" id="{1E6E9116-D88F-D245-9767-62125BFC39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11625" y="1805528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27" name="Espaço Reservado para Texto 48">
            <a:extLst>
              <a:ext uri="{FF2B5EF4-FFF2-40B4-BE49-F238E27FC236}">
                <a16:creationId xmlns:a16="http://schemas.microsoft.com/office/drawing/2014/main" id="{0F9A63ED-D36B-5942-BCFC-0978473A7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30" name="Espaço Reservado para Texto 61">
            <a:extLst>
              <a:ext uri="{FF2B5EF4-FFF2-40B4-BE49-F238E27FC236}">
                <a16:creationId xmlns:a16="http://schemas.microsoft.com/office/drawing/2014/main" id="{D2DF5A11-D4DB-6944-A9D7-A849AE4F4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31" name="Espaço Reservado para Texto 48">
            <a:extLst>
              <a:ext uri="{FF2B5EF4-FFF2-40B4-BE49-F238E27FC236}">
                <a16:creationId xmlns:a16="http://schemas.microsoft.com/office/drawing/2014/main" id="{B7585189-4132-0B4D-8C7D-9EE2763522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909" y="2977711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39" name="Espaço Reservado para Texto 61">
            <a:extLst>
              <a:ext uri="{FF2B5EF4-FFF2-40B4-BE49-F238E27FC236}">
                <a16:creationId xmlns:a16="http://schemas.microsoft.com/office/drawing/2014/main" id="{2DB2BC8C-DCF1-964F-BB37-F3D4A6610C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4909" y="30990839"/>
            <a:ext cx="14392275" cy="70785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40" name="Espaço Reservado para Imagem 68">
            <a:extLst>
              <a:ext uri="{FF2B5EF4-FFF2-40B4-BE49-F238E27FC236}">
                <a16:creationId xmlns:a16="http://schemas.microsoft.com/office/drawing/2014/main" id="{9BA789F3-10F8-134F-B862-386C881D8B0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4"/>
            <a:ext cx="14392616" cy="1100888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1" name="Espaço Reservado para Texto 61">
            <a:extLst>
              <a:ext uri="{FF2B5EF4-FFF2-40B4-BE49-F238E27FC236}">
                <a16:creationId xmlns:a16="http://schemas.microsoft.com/office/drawing/2014/main" id="{2D574B44-EE2B-9946-B805-1375B93088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65250" y="26979995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295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199" y="1679137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3199" y="18005095"/>
            <a:ext cx="14392275" cy="704120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25" name="Espaço Reservado para Texto 48">
            <a:extLst>
              <a:ext uri="{FF2B5EF4-FFF2-40B4-BE49-F238E27FC236}">
                <a16:creationId xmlns:a16="http://schemas.microsoft.com/office/drawing/2014/main" id="{8D73BFA8-F815-9F4D-964D-07DA17A901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1151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26" name="Espaço Reservado para Texto 61">
            <a:extLst>
              <a:ext uri="{FF2B5EF4-FFF2-40B4-BE49-F238E27FC236}">
                <a16:creationId xmlns:a16="http://schemas.microsoft.com/office/drawing/2014/main" id="{AC7AB8C4-08E4-364C-BD51-98778F2F1A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21151" y="8939449"/>
            <a:ext cx="14382749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28" name="Espaço Reservado para Texto 48">
            <a:extLst>
              <a:ext uri="{FF2B5EF4-FFF2-40B4-BE49-F238E27FC236}">
                <a16:creationId xmlns:a16="http://schemas.microsoft.com/office/drawing/2014/main" id="{E47B7045-EAEB-F84E-8168-F6556E2AF5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21151" y="2720403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9" name="Espaço Reservado para Texto 61">
            <a:extLst>
              <a:ext uri="{FF2B5EF4-FFF2-40B4-BE49-F238E27FC236}">
                <a16:creationId xmlns:a16="http://schemas.microsoft.com/office/drawing/2014/main" id="{12E8AA12-686E-E74C-AB40-B4C63C7B39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21151" y="28569952"/>
            <a:ext cx="14392275" cy="941356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lvl="0"/>
            <a:r>
              <a:rPr lang="pt-BR" dirty="0"/>
              <a:t>	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lvl="0"/>
            <a:r>
              <a:rPr lang="pt-BR" dirty="0"/>
              <a:t>	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7" name="Espaço Reservado para Texto 61">
            <a:extLst>
              <a:ext uri="{FF2B5EF4-FFF2-40B4-BE49-F238E27FC236}">
                <a16:creationId xmlns:a16="http://schemas.microsoft.com/office/drawing/2014/main" id="{E32F3715-A589-B943-90C1-61E007173E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19173142"/>
            <a:ext cx="14392275" cy="6458633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interesse.</a:t>
            </a:r>
          </a:p>
          <a:p>
            <a:pPr lvl="0"/>
            <a:r>
              <a:rPr lang="pt-BR" dirty="0"/>
              <a:t>	 Como já colocado anteriormente, as informações devem ser organizadas e dispostas de maneira intuitiva, facilitando a compreensão e despertando o interesse.</a:t>
            </a:r>
          </a:p>
        </p:txBody>
      </p:sp>
      <p:sp>
        <p:nvSpPr>
          <p:cNvPr id="38" name="Espaço Reservado para Texto 48">
            <a:extLst>
              <a:ext uri="{FF2B5EF4-FFF2-40B4-BE49-F238E27FC236}">
                <a16:creationId xmlns:a16="http://schemas.microsoft.com/office/drawing/2014/main" id="{1E6E9116-D88F-D245-9767-62125BFC39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11625" y="1805528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31" name="Espaço Reservado para Imagem 68">
            <a:extLst>
              <a:ext uri="{FF2B5EF4-FFF2-40B4-BE49-F238E27FC236}">
                <a16:creationId xmlns:a16="http://schemas.microsoft.com/office/drawing/2014/main" id="{29B35C9F-EC06-1E4B-89F8-2EDC7DB0FCD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72857" y="25329875"/>
            <a:ext cx="14392616" cy="11055007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36" name="Espaço Reservado para Texto 61">
            <a:extLst>
              <a:ext uri="{FF2B5EF4-FFF2-40B4-BE49-F238E27FC236}">
                <a16:creationId xmlns:a16="http://schemas.microsoft.com/office/drawing/2014/main" id="{844337C0-8001-D44A-823C-CDFFD1E9D18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73198" y="36714580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29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 + Imagem grande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199" y="1679137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2" name="Espaço Reservado para Texto 61">
            <a:extLst>
              <a:ext uri="{FF2B5EF4-FFF2-40B4-BE49-F238E27FC236}">
                <a16:creationId xmlns:a16="http://schemas.microsoft.com/office/drawing/2014/main" id="{EA8C9207-BEA0-8B4D-A90C-8B4831C21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3199" y="18005095"/>
            <a:ext cx="14392275" cy="704120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43" name="Espaço Reservado para Imagem 68">
            <a:extLst>
              <a:ext uri="{FF2B5EF4-FFF2-40B4-BE49-F238E27FC236}">
                <a16:creationId xmlns:a16="http://schemas.microsoft.com/office/drawing/2014/main" id="{A9A19790-2720-9E4F-A780-C863FBDB307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72857" y="25329875"/>
            <a:ext cx="14392616" cy="11055007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4" name="Espaço Reservado para Texto 61">
            <a:extLst>
              <a:ext uri="{FF2B5EF4-FFF2-40B4-BE49-F238E27FC236}">
                <a16:creationId xmlns:a16="http://schemas.microsoft.com/office/drawing/2014/main" id="{245606BD-2395-6C40-BF9A-414A55A2E5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73198" y="36714580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45" name="Espaço Reservado para Imagem 68">
            <a:extLst>
              <a:ext uri="{FF2B5EF4-FFF2-40B4-BE49-F238E27FC236}">
                <a16:creationId xmlns:a16="http://schemas.microsoft.com/office/drawing/2014/main" id="{FD58C367-1F9D-924C-9BC9-28F80AF51C9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21150" y="7580484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6" name="Espaço Reservado para Texto 48">
            <a:extLst>
              <a:ext uri="{FF2B5EF4-FFF2-40B4-BE49-F238E27FC236}">
                <a16:creationId xmlns:a16="http://schemas.microsoft.com/office/drawing/2014/main" id="{90D466F9-5C49-C940-A3AC-238A0C90A2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7345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A96955B9-8D0B-A64E-A30C-1CFBC29902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31017" y="18100480"/>
            <a:ext cx="14392275" cy="64683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diagramas.</a:t>
            </a:r>
          </a:p>
          <a:p>
            <a:pPr lvl="0"/>
            <a:r>
              <a:rPr lang="pt-BR" dirty="0"/>
              <a:t>	Fluxogramas de outros elementos de visualização da informação.  </a:t>
            </a:r>
          </a:p>
        </p:txBody>
      </p:sp>
      <p:sp>
        <p:nvSpPr>
          <p:cNvPr id="48" name="Espaço Reservado para Texto 61">
            <a:extLst>
              <a:ext uri="{FF2B5EF4-FFF2-40B4-BE49-F238E27FC236}">
                <a16:creationId xmlns:a16="http://schemas.microsoft.com/office/drawing/2014/main" id="{670A0DD3-2063-2347-918B-609CCF652B2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31017" y="2731058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2587EB27-0323-4648-AF27-E44A7FB69D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31017" y="33515212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50" name="Espaço Reservado para Texto 61">
            <a:extLst>
              <a:ext uri="{FF2B5EF4-FFF2-40B4-BE49-F238E27FC236}">
                <a16:creationId xmlns:a16="http://schemas.microsoft.com/office/drawing/2014/main" id="{C774002B-2C54-C042-B7CD-80F4196BBCC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31017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1" name="Espaço Reservado para Texto 48">
            <a:extLst>
              <a:ext uri="{FF2B5EF4-FFF2-40B4-BE49-F238E27FC236}">
                <a16:creationId xmlns:a16="http://schemas.microsoft.com/office/drawing/2014/main" id="{63D798A9-5130-0A44-9444-F235828A08A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31017" y="2594467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2" name="Espaço Reservado para Texto 61">
            <a:extLst>
              <a:ext uri="{FF2B5EF4-FFF2-40B4-BE49-F238E27FC236}">
                <a16:creationId xmlns:a16="http://schemas.microsoft.com/office/drawing/2014/main" id="{0EB492A6-9B7E-8640-ACF9-976306A3BF3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31017" y="14088446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0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5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44B4930C-85F9-A04E-A4DD-70CA724E529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95" y="39662893"/>
            <a:ext cx="5346700" cy="1955800"/>
          </a:xfrm>
          <a:prstGeom prst="rect">
            <a:avLst/>
          </a:prstGeom>
        </p:spPr>
      </p:pic>
      <p:pic>
        <p:nvPicPr>
          <p:cNvPr id="37" name="Imagem 36" descr="Uma imagem contendo pare, placar, placa, desenho&#10;&#10;Descrição gerada automaticamente">
            <a:extLst>
              <a:ext uri="{FF2B5EF4-FFF2-40B4-BE49-F238E27FC236}">
                <a16:creationId xmlns:a16="http://schemas.microsoft.com/office/drawing/2014/main" id="{5170B0C2-557A-484F-9975-AAD052D2508A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02" y="39424645"/>
            <a:ext cx="1813323" cy="2432295"/>
          </a:xfrm>
          <a:prstGeom prst="rect">
            <a:avLst/>
          </a:prstGeom>
        </p:spPr>
      </p:pic>
      <p:sp>
        <p:nvSpPr>
          <p:cNvPr id="43" name="Triângulo Retângulo 42">
            <a:extLst>
              <a:ext uri="{FF2B5EF4-FFF2-40B4-BE49-F238E27FC236}">
                <a16:creationId xmlns:a16="http://schemas.microsoft.com/office/drawing/2014/main" id="{E6C611A5-8B4F-1F46-AB18-479AA030ED94}"/>
              </a:ext>
            </a:extLst>
          </p:cNvPr>
          <p:cNvSpPr/>
          <p:nvPr userDrawn="1"/>
        </p:nvSpPr>
        <p:spPr>
          <a:xfrm rot="16200000">
            <a:off x="27254200" y="38055550"/>
            <a:ext cx="5170488" cy="5170488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innerShdw blurRad="5969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C709BAC-C505-F44D-945A-19FD492B9C56}"/>
              </a:ext>
            </a:extLst>
          </p:cNvPr>
          <p:cNvSpPr/>
          <p:nvPr userDrawn="1"/>
        </p:nvSpPr>
        <p:spPr>
          <a:xfrm>
            <a:off x="-76200" y="1366838"/>
            <a:ext cx="632460" cy="4780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75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71" userDrawn="1">
          <p15:clr>
            <a:srgbClr val="F26B43"/>
          </p15:clr>
        </p15:guide>
        <p15:guide id="2" pos="196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02C46C0-27B2-504A-AE9A-ACA8F9100D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Autor 1, Autor 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8F94BD-05C8-F544-B477-B272B5675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DE7678-FBF3-A940-A6C2-78666011C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Título do Trabalho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B70DFE-9F8B-7940-A22A-660E66BC821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pt-BR" dirty="0"/>
              <a:t>Subtítulo do Trabalho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DDE1DD1-F7C6-BE44-8428-D29C8EA87E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885550" y="24624350"/>
            <a:ext cx="14392616" cy="930148"/>
          </a:xfrm>
        </p:spPr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CFC2515-E34A-E146-A0B3-CEC611D8FD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885891" y="25896311"/>
            <a:ext cx="14392275" cy="6484895"/>
          </a:xfrm>
        </p:spPr>
        <p:txBody>
          <a:bodyPr/>
          <a:lstStyle/>
          <a:p>
            <a:pPr lvl="0"/>
            <a:r>
              <a:rPr lang="pt-BR" dirty="0"/>
              <a:t>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  <a:p>
            <a:pPr lvl="0"/>
            <a:r>
              <a:rPr lang="pt-BR" dirty="0"/>
              <a:t>Em Conclusões, apresentar as considerações finais.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71A8341-49D6-0A44-B2ED-DC7C72A9D4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876366" y="16412237"/>
            <a:ext cx="14392275" cy="7599784"/>
          </a:xfrm>
        </p:spPr>
        <p:txBody>
          <a:bodyPr/>
          <a:lstStyle/>
          <a:p>
            <a:pPr lvl="0"/>
            <a:r>
              <a:rPr lang="pt-BR" dirty="0"/>
              <a:t>Os elementos devem ser dispostos de maneira a despertar o interesse do público. Um artifício que também pode ser utilizado é selecionar uma cor que possa destacar informações relevantes, bem como resultados.</a:t>
            </a:r>
          </a:p>
          <a:p>
            <a:pPr lvl="0"/>
            <a:r>
              <a:rPr lang="pt-BR" dirty="0"/>
              <a:t>Outra forma de facilitar a compreensão de como o trabalho foi realizado e tornar o pôster mais atrativo é utilizar esquemas, diagramas, fluxogramas de outros elementos de visualização da informação.</a:t>
            </a:r>
          </a:p>
          <a:p>
            <a:pPr lvl="0"/>
            <a:r>
              <a:rPr lang="pt-BR" dirty="0"/>
              <a:t>Na seção Resultados, mostrar os resultados preliminares, bem como aqueles que ainda serão atingidos.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F718208-9E42-CA40-A77C-9B8D678B44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885550" y="15046322"/>
            <a:ext cx="14392616" cy="930148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B7FD9C0-21E2-9443-B1B8-C0D78C614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Motivação e Objetivo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79DA59CB-81D2-6E45-844C-C5D4060408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9063" y="8839200"/>
            <a:ext cx="14392275" cy="14276832"/>
          </a:xfrm>
        </p:spPr>
        <p:txBody>
          <a:bodyPr/>
          <a:lstStyle/>
          <a:p>
            <a:r>
              <a:rPr lang="pt-BR" dirty="0"/>
              <a:t>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</a:t>
            </a:r>
          </a:p>
          <a:p>
            <a:r>
              <a:rPr lang="pt-BR" dirty="0"/>
              <a:t>O presente modelo dispõe as informações sobre a elaboração do pôster para as atividades da Semana da FCI e deve ser utilizado para sua elaboração.</a:t>
            </a:r>
          </a:p>
          <a:p>
            <a:r>
              <a:rPr lang="pt-BR" dirty="0"/>
              <a:t>O pôster deve ser feito com a dimensão de 90cmx120cm, com letra com </a:t>
            </a:r>
            <a:r>
              <a:rPr lang="pt-BR" dirty="0" err="1"/>
              <a:t>serifa</a:t>
            </a:r>
            <a:r>
              <a:rPr lang="pt-BR" dirty="0"/>
              <a:t> (</a:t>
            </a:r>
            <a:r>
              <a:rPr lang="pt-BR" dirty="0" err="1"/>
              <a:t>Baskerville</a:t>
            </a:r>
            <a:r>
              <a:rPr lang="pt-BR" dirty="0"/>
              <a:t>), sendo que o título deve ter tamanho 96pt, o subtítulo tamanho 72pt, ambos em negrito. Para o conteúdo, disposto em duas colunas, deve-se empregar tamanho 36-40pt, para que o pôster possa ser legível a uma distância mínima de 1 a 2 metros.</a:t>
            </a:r>
          </a:p>
          <a:p>
            <a:r>
              <a:rPr lang="pt-BR" dirty="0"/>
              <a:t>Na seção Motivação e Objetivo evidenciar os motivos que o levaram desenvolver a pesquisa, bem como seus objetivos.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3B4841FA-AE4B-044A-B439-B36049765C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5863" y="21763156"/>
            <a:ext cx="14392616" cy="930148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7E9B730-76F2-1546-9433-06307E0D5C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85863" y="22976879"/>
            <a:ext cx="14392275" cy="13392808"/>
          </a:xfrm>
        </p:spPr>
        <p:txBody>
          <a:bodyPr/>
          <a:lstStyle/>
          <a:p>
            <a:pPr lvl="0"/>
            <a:r>
              <a:rPr lang="pt-BR" dirty="0"/>
              <a:t>Para a elaboração das partes do pôster, observe as recomendações que se encontram como comentários em cada uma das seções do modelo. As sugestões apresentadas permitem a seleção e a organização das informações para disposição no pôster.</a:t>
            </a:r>
          </a:p>
          <a:p>
            <a:pPr lvl="0"/>
            <a:r>
              <a:rPr lang="pt-BR" dirty="0"/>
              <a:t>As imagens que forem dispostas no pôster devem ser preparadas com 300-600dpi, para que sua resolução fique adequada para a  apresentação. Preferencialmente fazer uso de gráficos em 2D, pois as diferenças entre os dados não ficam evidenciadas em gráficos em 3D. Os eixos devem ser identificados.</a:t>
            </a:r>
          </a:p>
          <a:p>
            <a:pPr lvl="0"/>
            <a:r>
              <a:rPr lang="pt-BR" dirty="0"/>
              <a:t>As figuras, tabelas, e demais elementos gráficos dispostos no </a:t>
            </a:r>
            <a:r>
              <a:rPr lang="pt-BR" dirty="0" err="1"/>
              <a:t>poster</a:t>
            </a:r>
            <a:r>
              <a:rPr lang="pt-BR" dirty="0"/>
              <a:t> não devem cobrir mais de 50% do mesmo, sendo que origem dos dados deve ser indicada, ou seja, a referência bibliográfica pertinente.</a:t>
            </a:r>
          </a:p>
          <a:p>
            <a:pPr lvl="0"/>
            <a:r>
              <a:rPr lang="pt-BR" dirty="0"/>
              <a:t>Deve-se evitar a apresentação de Notas de Rodapé.</a:t>
            </a:r>
          </a:p>
          <a:p>
            <a:pPr lvl="0"/>
            <a:r>
              <a:rPr lang="pt-BR" dirty="0"/>
              <a:t>Na seção Metodologia mostrar suscintamente os passos que foram seguidos para atingir os objetivos da pesquisa.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21EC898E-560B-0E48-8476-67C8F5D59B9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6885550" y="11874040"/>
            <a:ext cx="14327875" cy="1268933"/>
          </a:xfrm>
        </p:spPr>
        <p:txBody>
          <a:bodyPr/>
          <a:lstStyle/>
          <a:p>
            <a:r>
              <a:rPr lang="pt-BR" dirty="0"/>
              <a:t>Figura 1 – Descrição do elemento visual (indicação da referência bibliográfica, se necessário).</a:t>
            </a:r>
          </a:p>
          <a:p>
            <a:r>
              <a:rPr lang="pt-BR" dirty="0"/>
              <a:t>Fonte: autores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9D937E98-21E5-B64B-AA1A-0144A41761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6801758" y="32381206"/>
            <a:ext cx="14392616" cy="930148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0774B5EC-3819-964A-8224-605B37BD0B7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801758" y="33747121"/>
            <a:ext cx="14392275" cy="3132421"/>
          </a:xfrm>
        </p:spPr>
        <p:txBody>
          <a:bodyPr/>
          <a:lstStyle/>
          <a:p>
            <a:r>
              <a:rPr lang="pt-BR" dirty="0"/>
              <a:t>Apresentar as referências bibliográficas que foram citadas no pôster.</a:t>
            </a:r>
          </a:p>
          <a:p>
            <a:r>
              <a:rPr lang="pt-BR" dirty="0"/>
              <a:t>Seguir a Norma ABNT NBR 6023:2002</a:t>
            </a:r>
          </a:p>
        </p:txBody>
      </p:sp>
      <p:sp>
        <p:nvSpPr>
          <p:cNvPr id="26" name="Retângulo 31">
            <a:extLst>
              <a:ext uri="{FF2B5EF4-FFF2-40B4-BE49-F238E27FC236}">
                <a16:creationId xmlns:a16="http://schemas.microsoft.com/office/drawing/2014/main" id="{AE3886F1-7B6C-6448-BF33-1D0F5368B91A}"/>
              </a:ext>
            </a:extLst>
          </p:cNvPr>
          <p:cNvSpPr/>
          <p:nvPr/>
        </p:nvSpPr>
        <p:spPr>
          <a:xfrm>
            <a:off x="16820809" y="7579353"/>
            <a:ext cx="14447043" cy="3800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elemento visual </a:t>
            </a:r>
            <a:r>
              <a:rPr lang="pt-BR" sz="6000" dirty="0">
                <a:sym typeface="Wingdings" panose="05000000000000000000" pitchFamily="2" charset="2"/>
              </a:rPr>
              <a:t></a:t>
            </a:r>
            <a:r>
              <a:rPr lang="pt-BR" sz="6000" dirty="0"/>
              <a:t> imagem / gráfico / diagrama / fluxograma / etc.</a:t>
            </a:r>
          </a:p>
        </p:txBody>
      </p:sp>
    </p:spTree>
    <p:extLst>
      <p:ext uri="{BB962C8B-B14F-4D97-AF65-F5344CB8AC3E}">
        <p14:creationId xmlns:p14="http://schemas.microsoft.com/office/powerpoint/2010/main" val="135901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8EE4EA-21AE-8843-9458-1F54D95809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Autor 1, Autor 2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154E1D-A045-5140-84FB-274E5A9A3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4DF0A15B-19D9-2240-BD0D-BD8405B1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Como utilizar este documento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D5FA925-A0E7-F741-9419-72C80BCF19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BR" dirty="0"/>
              <a:t>m guia prático de uso do template no PowerPoint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06C0A2-6BED-9244-B5DE-1B704B66F9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Sobre o </a:t>
            </a:r>
            <a:r>
              <a:rPr lang="pt-BR" i="1" dirty="0" err="1"/>
              <a:t>template</a:t>
            </a:r>
            <a:endParaRPr lang="pt-BR" i="1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CF72ECE-4C93-7E4B-A5B8-051116D9D6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	Este </a:t>
            </a:r>
            <a:r>
              <a:rPr lang="pt-BR" i="1" dirty="0" err="1"/>
              <a:t>template</a:t>
            </a:r>
            <a:r>
              <a:rPr lang="pt-BR" dirty="0"/>
              <a:t> tem como objetivo auxiliar os alunos e professores na criação do pôster de TCC.</a:t>
            </a:r>
          </a:p>
          <a:p>
            <a:r>
              <a:rPr lang="pt-BR" dirty="0"/>
              <a:t>	A versão do </a:t>
            </a:r>
            <a:r>
              <a:rPr lang="pt-BR" i="1" dirty="0" err="1"/>
              <a:t>template</a:t>
            </a:r>
            <a:r>
              <a:rPr lang="pt-BR" dirty="0"/>
              <a:t> para 2020 foi feita em comemoração dos 150 anos do Mackenzie e 50 anos da FCI. Os Trabalhos de Conclusão de Curso apresentados nos dois semestres de 2020 devem seguir este </a:t>
            </a:r>
            <a:r>
              <a:rPr lang="pt-BR" i="1" dirty="0" err="1"/>
              <a:t>template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7D44401F-BF6F-D646-A98C-3503C4BE67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65251" y="14151538"/>
            <a:ext cx="14392616" cy="930148"/>
          </a:xfrm>
        </p:spPr>
        <p:txBody>
          <a:bodyPr/>
          <a:lstStyle/>
          <a:p>
            <a:r>
              <a:rPr lang="pt-BR" dirty="0"/>
              <a:t>Como usar o </a:t>
            </a:r>
            <a:r>
              <a:rPr lang="pt-BR" i="1" dirty="0" err="1"/>
              <a:t>template</a:t>
            </a:r>
            <a:endParaRPr lang="pt-BR" i="1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E88DAF5-15D5-A24E-8B8D-DD7B16F63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65251" y="15365260"/>
            <a:ext cx="14392275" cy="4563690"/>
          </a:xfrm>
        </p:spPr>
        <p:txBody>
          <a:bodyPr/>
          <a:lstStyle/>
          <a:p>
            <a:r>
              <a:rPr lang="en-BR" dirty="0"/>
              <a:t>	Para usar este template, crie um novo slide selecionando a disposição dos elementos que mais se adeque ao seu conteúdo. Foram criados diferentes modelos levando em consideração os tamanhos de imagens e espaços para texto.</a:t>
            </a:r>
          </a:p>
          <a:p>
            <a:r>
              <a:rPr lang="en-BR" dirty="0"/>
              <a:t>	Ao criar um novo slide, verifique as opções disponíveis, como mostra a Figura 1.</a:t>
            </a:r>
          </a:p>
          <a:p>
            <a:r>
              <a:rPr lang="en-BR" dirty="0"/>
              <a:t>	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77089DBD-B332-FA45-9FEC-BCE1E98914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19225" y="28418916"/>
            <a:ext cx="14379557" cy="1268933"/>
          </a:xfrm>
        </p:spPr>
        <p:txBody>
          <a:bodyPr/>
          <a:lstStyle/>
          <a:p>
            <a:r>
              <a:rPr lang="en-BR" dirty="0"/>
              <a:t>Figura 1: Trocando o layout de um slide</a:t>
            </a:r>
          </a:p>
          <a:p>
            <a:r>
              <a:rPr lang="en-BR" dirty="0"/>
              <a:t>Fonte: </a:t>
            </a:r>
            <a:r>
              <a:rPr lang="en-US" dirty="0" err="1"/>
              <a:t>autores</a:t>
            </a:r>
            <a:endParaRPr lang="en-BR" dirty="0"/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2FBDB64-5069-9A47-A4BD-651DB3290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975" y="7579353"/>
            <a:ext cx="14162450" cy="18899890"/>
          </a:xfrm>
          <a:prstGeom prst="rect">
            <a:avLst/>
          </a:prstGeom>
        </p:spPr>
      </p:pic>
      <p:pic>
        <p:nvPicPr>
          <p:cNvPr id="28" name="Picture 27" descr="A picture containing truck, white&#10;&#10;Description automatically generated">
            <a:extLst>
              <a:ext uri="{FF2B5EF4-FFF2-40B4-BE49-F238E27FC236}">
                <a16:creationId xmlns:a16="http://schemas.microsoft.com/office/drawing/2014/main" id="{8586F663-EF96-6047-9443-CB3CBFB079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45398"/>
          <a:stretch/>
        </p:blipFill>
        <p:spPr>
          <a:xfrm>
            <a:off x="1448427" y="20212524"/>
            <a:ext cx="14334838" cy="7704000"/>
          </a:xfrm>
          <a:prstGeom prst="rect">
            <a:avLst/>
          </a:prstGeom>
        </p:spPr>
      </p:pic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56722475-E8F4-AD4C-B730-86666F1FA4EB}"/>
              </a:ext>
            </a:extLst>
          </p:cNvPr>
          <p:cNvSpPr txBox="1">
            <a:spLocks/>
          </p:cNvSpPr>
          <p:nvPr/>
        </p:nvSpPr>
        <p:spPr>
          <a:xfrm>
            <a:off x="1365250" y="30429610"/>
            <a:ext cx="14392275" cy="851054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R" dirty="0"/>
              <a:t>	Em um slide com imagem, clique sobre o campo de imagem e selecione o arquivo correspondente. É importante respeitar os espaçamentos entre os elementos (margens da página e espaço entre as colunas), Figura 2.</a:t>
            </a:r>
          </a:p>
          <a:p>
            <a:r>
              <a:rPr lang="en-BR" dirty="0"/>
              <a:t>	Caso não encontre um template que se adeque perfeitamente à sua necessidade, você pode remanejar os campos para tal, respeitando as restrições anteriormente citadas. </a:t>
            </a:r>
          </a:p>
          <a:p>
            <a:r>
              <a:rPr lang="en-BR" b="1" dirty="0"/>
              <a:t>	Cabeçalho e rodapé devem permanecer com a formatação apresentada, alterando apenas o seu conteúdo.</a:t>
            </a:r>
            <a:r>
              <a:rPr lang="en-BR" dirty="0"/>
              <a:t> 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69A233CC-86C9-E046-A274-A806EBA49C19}"/>
              </a:ext>
            </a:extLst>
          </p:cNvPr>
          <p:cNvSpPr txBox="1">
            <a:spLocks/>
          </p:cNvSpPr>
          <p:nvPr/>
        </p:nvSpPr>
        <p:spPr>
          <a:xfrm>
            <a:off x="17050975" y="27134267"/>
            <a:ext cx="14379557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 kern="120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R" dirty="0"/>
              <a:t>Figura 2: Espaçamentos entre os elementos do pôster</a:t>
            </a:r>
          </a:p>
          <a:p>
            <a:r>
              <a:rPr lang="en-BR" dirty="0"/>
              <a:t>Fonte: </a:t>
            </a:r>
            <a:r>
              <a:rPr lang="en-US" dirty="0" err="1"/>
              <a:t>autores</a:t>
            </a:r>
            <a:endParaRPr lang="en-BR" dirty="0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0B3BFCBF-6008-424D-B0D6-6A1EF8803761}"/>
              </a:ext>
            </a:extLst>
          </p:cNvPr>
          <p:cNvSpPr txBox="1">
            <a:spLocks/>
          </p:cNvSpPr>
          <p:nvPr/>
        </p:nvSpPr>
        <p:spPr>
          <a:xfrm>
            <a:off x="16641765" y="29687849"/>
            <a:ext cx="14392275" cy="851054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R" dirty="0"/>
              <a:t>	Após a edição, exporte o seu documento como PDF usanod a opção:</a:t>
            </a:r>
          </a:p>
          <a:p>
            <a:pPr algn="ctr"/>
            <a:r>
              <a:rPr lang="en-BR" dirty="0"/>
              <a:t>Arquivo &gt; Exportar</a:t>
            </a:r>
          </a:p>
          <a:p>
            <a:r>
              <a:rPr lang="en-BR" dirty="0"/>
              <a:t>Você deve salvar o documento do PowerPoint com apenas o seu slide (remova os slides de instrução).</a:t>
            </a:r>
          </a:p>
          <a:p>
            <a:r>
              <a:rPr lang="en-BR" dirty="0"/>
              <a:t>Verifique a data, arquivos solicitados e forma de envio na disciplina de TCC no moodle.</a:t>
            </a:r>
          </a:p>
        </p:txBody>
      </p:sp>
    </p:spTree>
    <p:extLst>
      <p:ext uri="{BB962C8B-B14F-4D97-AF65-F5344CB8AC3E}">
        <p14:creationId xmlns:p14="http://schemas.microsoft.com/office/powerpoint/2010/main" val="386112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2"/>
          </p:nvPr>
        </p:nvSpPr>
        <p:spPr>
          <a:xfrm>
            <a:off x="1365251" y="4870025"/>
            <a:ext cx="29614813" cy="930148"/>
          </a:xfrm>
        </p:spPr>
        <p:txBody>
          <a:bodyPr/>
          <a:lstStyle/>
          <a:p>
            <a:r>
              <a:rPr lang="pt-BR" dirty="0" smtClean="0"/>
              <a:t>Samuel Willian Alves Wu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1389063" y="6115749"/>
            <a:ext cx="29614813" cy="930148"/>
          </a:xfrm>
        </p:spPr>
        <p:txBody>
          <a:bodyPr/>
          <a:lstStyle/>
          <a:p>
            <a:r>
              <a:rPr lang="pt-BR" dirty="0" smtClean="0"/>
              <a:t>Prof. Arnaldo Rabello de Aguiar </a:t>
            </a:r>
            <a:r>
              <a:rPr lang="pt-BR" dirty="0" err="1" smtClean="0"/>
              <a:t>Vallim</a:t>
            </a:r>
            <a:r>
              <a:rPr lang="pt-BR" dirty="0" smtClean="0"/>
              <a:t> Filho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/>
          </p:nvPr>
        </p:nvSpPr>
        <p:spPr>
          <a:xfrm>
            <a:off x="1389063" y="8839200"/>
            <a:ext cx="14392275" cy="12687300"/>
          </a:xfrm>
        </p:spPr>
        <p:txBody>
          <a:bodyPr/>
          <a:lstStyle/>
          <a:p>
            <a:r>
              <a:rPr lang="pt-BR" dirty="0" smtClean="0"/>
              <a:t>O trabalho aborda a questão da localização de instalações na área de logística (</a:t>
            </a:r>
            <a:r>
              <a:rPr lang="pt-BR" dirty="0" err="1" smtClean="0"/>
              <a:t>Ballou</a:t>
            </a:r>
            <a:r>
              <a:rPr lang="pt-BR" dirty="0" smtClean="0"/>
              <a:t>, 2006), sendo considerado um problema combinatório clássico na área de Mineração de Dados (Silva et al., 2016). A importância do estudo de localizações é mostrada também pelo grande número de aplicações que são encontradas em muitas áreas de atividade como no caso de centrais de veículos de emergência (ambulâncias, bombeiros, </a:t>
            </a:r>
            <a:r>
              <a:rPr lang="pt-BR" dirty="0" err="1" smtClean="0"/>
              <a:t>etc</a:t>
            </a:r>
            <a:r>
              <a:rPr lang="pt-BR" dirty="0" smtClean="0"/>
              <a:t>), centros de saúde, centrais de tratamento de água, etc. </a:t>
            </a:r>
          </a:p>
          <a:p>
            <a:r>
              <a:rPr lang="pt-BR" dirty="0" smtClean="0"/>
              <a:t>No contexto de uma operação logística, temos os pontos de demanda distribuídos em uma área geográfica que serão atendidos por instalações logísticas. Sendo assim, temos o objetivo de desenvolver um algoritmo que utilize as técnicas de aprendizado de máquina, </a:t>
            </a:r>
            <a:r>
              <a:rPr lang="pt-BR" dirty="0"/>
              <a:t>mais especificamente Redes Neurais Artificiais (RNA</a:t>
            </a:r>
            <a:r>
              <a:rPr lang="pt-BR" dirty="0" smtClean="0"/>
              <a:t>), para encontrar a quantidade e a localização ideal para as instalações logísticas e também utilize um modelo matemático para otimizar essas escolhas tendo como parâmetro o custo de instalação e de transporte.</a:t>
            </a:r>
          </a:p>
          <a:p>
            <a:r>
              <a:rPr lang="pt-BR" dirty="0" smtClean="0"/>
              <a:t>Após o desenvolvimento do método proposto, foram feitas comparações com novas bases de dados de diferentes faixas de índice a fim de comprovar a efetividade do algoritmo.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 smtClean="0"/>
              <a:t>Inicialmente foi realizado o levantamento de bases de dados para os experimentos que seriam desenvolvidos. Encontramos uma base contendo as cidades mais proeminentes de cada estado brasileiro e a utilizamos no desenvolvimento inicial do algoritmo. Ao final encontramos as bases utilizadas no trabalho de Uchoa (2014) e as usamos para realizar testes a fim de comprovar a eficácia do método desenvolvido. A seguir definimos as ferramentas a serem utilizadas sendo elas a linguagem R, especializada em técnicas estatísticas e de ciência de dados. Em R utilizou-se principalmente as bibliotecas: RSNNS para a normalização de dados, </a:t>
            </a:r>
            <a:r>
              <a:rPr lang="pt-BR" dirty="0" err="1" smtClean="0"/>
              <a:t>kohonen</a:t>
            </a:r>
            <a:r>
              <a:rPr lang="pt-BR" dirty="0" smtClean="0"/>
              <a:t> para gerar o modelo de RNA do tipo SOM (mapas auto organizáveis), </a:t>
            </a:r>
            <a:r>
              <a:rPr lang="pt-BR" dirty="0" err="1" smtClean="0"/>
              <a:t>pracma</a:t>
            </a:r>
            <a:r>
              <a:rPr lang="pt-BR" dirty="0" smtClean="0"/>
              <a:t> para realizar o cálculo de distâncias utilizando coordenadas geográficas e as bibliotecas </a:t>
            </a:r>
            <a:r>
              <a:rPr lang="pt-BR" dirty="0" err="1" smtClean="0"/>
              <a:t>mopr</a:t>
            </a:r>
            <a:r>
              <a:rPr lang="pt-BR" dirty="0" smtClean="0"/>
              <a:t> e </a:t>
            </a:r>
            <a:r>
              <a:rPr lang="pt-BR" dirty="0" err="1" smtClean="0"/>
              <a:t>magrittr</a:t>
            </a:r>
            <a:r>
              <a:rPr lang="pt-BR" dirty="0" smtClean="0"/>
              <a:t> para a construção e resolução do modelo matemático. </a:t>
            </a:r>
          </a:p>
          <a:p>
            <a:r>
              <a:rPr lang="pt-BR" dirty="0" smtClean="0"/>
              <a:t>Em termos simples, inicialmente o algoritmo gera um modelo de RNA do tipo SOM que nos fornece as instalações (centroides) e suas localizações. A seguir, realizamos um conjunto de cálculos para definir os custos de instalação e o custos de transporte de cada centroide para cada ponto de demanda a ser atendido. Tendo essas informações, foi possível criar o modelo matemático para minimizar o custo total da operação.</a:t>
            </a:r>
          </a:p>
          <a:p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 dirty="0" smtClean="0"/>
              <a:t>Após encontrar as melhores localizações para as </a:t>
            </a:r>
            <a:r>
              <a:rPr lang="pt-BR" dirty="0" err="1" smtClean="0"/>
              <a:t>intalações</a:t>
            </a:r>
            <a:r>
              <a:rPr lang="pt-BR" dirty="0" smtClean="0"/>
              <a:t> logísticas, foi dedicado um tratar os resultados com técnicas de visualização gráfica. Para este passo utilizamos a biblioteca ggplot2 a fim de gerar uma apresentação gráfica no formato de diagrama estrela (figura 1). Nele temos os pontos de demanda representados pelos pontos pretos, e as instalações escolhidas pelo modelo representadas pelos triângulos vermelhos. 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Uso de Técnicas de Aprendizado de Máquina Combinadas com um Modelo Matemático de Otimização para a Solução do Problema Combinatório de Localização de Instalações</a:t>
            </a:r>
            <a:endParaRPr lang="pt-BR" dirty="0"/>
          </a:p>
        </p:txBody>
      </p:sp>
      <p:pic>
        <p:nvPicPr>
          <p:cNvPr id="30" name="Espaço Reservado para Imagem 29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0" b="8970"/>
          <a:stretch/>
        </p:blipFill>
        <p:spPr>
          <a:xfrm>
            <a:off x="16811625" y="13982700"/>
            <a:ext cx="14392275" cy="9107488"/>
          </a:xfrm>
        </p:spPr>
      </p:pic>
      <p:sp>
        <p:nvSpPr>
          <p:cNvPr id="13" name="Espaço Reservado para Texto 12"/>
          <p:cNvSpPr>
            <a:spLocks noGrp="1"/>
          </p:cNvSpPr>
          <p:nvPr>
            <p:ph type="body" sz="quarter" idx="21"/>
          </p:nvPr>
        </p:nvSpPr>
        <p:spPr>
          <a:xfrm>
            <a:off x="16811283" y="26268906"/>
            <a:ext cx="14392275" cy="6458993"/>
          </a:xfrm>
        </p:spPr>
        <p:txBody>
          <a:bodyPr/>
          <a:lstStyle/>
          <a:p>
            <a:r>
              <a:rPr lang="pt-BR" dirty="0" smtClean="0"/>
              <a:t>O projeto teve sucesso em gerar um número de instalações e as posicionar de forma a otimizar o custo de instalação e transporte para os pontos de demanda, gerando uma saída gráfica na forma desejada. Os testes realizados em outras bases de dados comprovou a efetividade do método gerando resultados para todas as faixas de índices.</a:t>
            </a:r>
          </a:p>
          <a:p>
            <a:r>
              <a:rPr lang="pt-BR" dirty="0" smtClean="0"/>
              <a:t>Como apontado pelo trabalho de </a:t>
            </a:r>
            <a:r>
              <a:rPr lang="pt-BR" dirty="0" err="1" smtClean="0"/>
              <a:t>Brandeau</a:t>
            </a:r>
            <a:r>
              <a:rPr lang="pt-BR" dirty="0" smtClean="0"/>
              <a:t> e </a:t>
            </a:r>
            <a:r>
              <a:rPr lang="pt-BR" dirty="0" err="1" smtClean="0"/>
              <a:t>Chiu</a:t>
            </a:r>
            <a:r>
              <a:rPr lang="pt-BR" dirty="0" smtClean="0"/>
              <a:t> (1989), a pesquisa apresenta uma grande relação de aplicações em outras áreas e pode ser reaproveitada para novos trabalhos e pesquisas, como o problema da definição de rotas, por exemplo.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24"/>
          </p:nvPr>
        </p:nvSpPr>
        <p:spPr>
          <a:xfrm>
            <a:off x="16820809" y="25247463"/>
            <a:ext cx="14392616" cy="930148"/>
          </a:xfrm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32"/>
          </p:nvPr>
        </p:nvSpPr>
        <p:spPr>
          <a:xfrm>
            <a:off x="16821150" y="23578805"/>
            <a:ext cx="14392275" cy="1268933"/>
          </a:xfrm>
        </p:spPr>
        <p:txBody>
          <a:bodyPr/>
          <a:lstStyle/>
          <a:p>
            <a:r>
              <a:rPr lang="pt-BR" dirty="0" smtClean="0"/>
              <a:t>Figura 1: Representação gráfica dos resultados da pesquisa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150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PosterSemanaFCI" id="{E8F8705A-4902-4580-87F7-82E6AAB963F0}" vid="{1326D5CC-0CB8-483C-95DB-5542F55B778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ModeloPosterSemanaFCI</Template>
  <TotalTime>12878</TotalTime>
  <Words>1264</Words>
  <Application>Microsoft Office PowerPoint</Application>
  <PresentationFormat>Personalizar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Baskerville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Polly</dc:creator>
  <cp:lastModifiedBy>Samuel Willian Alves Wu</cp:lastModifiedBy>
  <cp:revision>83</cp:revision>
  <dcterms:created xsi:type="dcterms:W3CDTF">2016-09-09T21:49:07Z</dcterms:created>
  <dcterms:modified xsi:type="dcterms:W3CDTF">2021-10-13T19:36:15Z</dcterms:modified>
</cp:coreProperties>
</file>