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309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67" r:id="rId14"/>
    <p:sldId id="263" r:id="rId15"/>
    <p:sldId id="264" r:id="rId16"/>
    <p:sldId id="265" r:id="rId17"/>
    <p:sldId id="274" r:id="rId18"/>
    <p:sldId id="275" r:id="rId19"/>
    <p:sldId id="306" r:id="rId20"/>
    <p:sldId id="30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8ace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8ace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8ace6e7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8ace6e7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8345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310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55381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815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570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1079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6098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7052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2564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66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8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4269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3074" y="283893"/>
            <a:ext cx="7517851" cy="1756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4565" y="3479465"/>
            <a:ext cx="673486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9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182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7973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02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74217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1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2279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8118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683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Flush + Reload </a:t>
            </a:r>
            <a:r>
              <a:rPr lang="en-US" dirty="0"/>
              <a:t>side channel</a:t>
            </a:r>
            <a:r>
              <a:rPr lang="en" dirty="0"/>
              <a:t> Attack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Ricky Valdez and Samuel Youssef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53980-1263-41D4-B489-3C599EA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283905"/>
            <a:ext cx="685859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B9205-CB6B-4B83-9EE5-D18876CB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290017"/>
            <a:ext cx="685859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E72B-3BA0-4028-B59B-623078E6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46126-BDB0-4C4E-BFD3-157FA18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6" y="1226825"/>
            <a:ext cx="8390347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DDB-BA77-47CC-BF75-A34B7AA8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482E6-1639-4CD4-8C00-F79E5769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/>
              <a:t>FLUSH+RELOAD: a High Resolution, Low Noise, L3 Cache Side-Channel Attack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Yuval </a:t>
            </a:r>
            <a:r>
              <a:rPr lang="en-US" sz="2000" dirty="0" err="1"/>
              <a:t>Yarom</a:t>
            </a:r>
            <a:r>
              <a:rPr lang="en-US" sz="2000" dirty="0"/>
              <a:t> and Katrina Falkner </a:t>
            </a:r>
          </a:p>
        </p:txBody>
      </p:sp>
    </p:spTree>
    <p:extLst>
      <p:ext uri="{BB962C8B-B14F-4D97-AF65-F5344CB8AC3E}">
        <p14:creationId xmlns:p14="http://schemas.microsoft.com/office/powerpoint/2010/main" val="226305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E653-B5CF-4FA1-B0CC-2C06133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Square-and-Multiply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891D4-225D-47DA-8AC0-D9F81451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62" y="1017725"/>
            <a:ext cx="3293076" cy="3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E653-B5CF-4FA1-B0CC-2C06133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Square-and-multiply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891D4-225D-47DA-8AC0-D9F81451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62" y="1017725"/>
            <a:ext cx="3293076" cy="38638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DFD7CD-3D63-4071-852F-D577B53FA1E6}"/>
              </a:ext>
            </a:extLst>
          </p:cNvPr>
          <p:cNvSpPr/>
          <p:nvPr/>
        </p:nvSpPr>
        <p:spPr>
          <a:xfrm>
            <a:off x="2993231" y="3143250"/>
            <a:ext cx="2214563" cy="550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A47E-5C31-4D24-9E63-C74F8392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Square-and-multiply example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9D2F86E-7CEC-4D24-B2F4-D1F19156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94" y="1124739"/>
            <a:ext cx="590601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5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A47E-5C31-4D24-9E63-C74F8392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Square-and-multiply example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D76AFC-8019-4D3A-A4F2-4C4EE0D4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94" y="1123335"/>
            <a:ext cx="590601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0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2066-F4FC-4B0F-B4C0-D4DF4ED0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3B23-83E8-415B-A73F-C4531E398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/>
              <a:t>Side-Channel Attacks on Everyday Applications: Distinguishing Inputs with FLUSH+RELOAD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/>
              <a:t>Taylor Hornby </a:t>
            </a:r>
          </a:p>
        </p:txBody>
      </p:sp>
    </p:spTree>
    <p:extLst>
      <p:ext uri="{BB962C8B-B14F-4D97-AF65-F5344CB8AC3E}">
        <p14:creationId xmlns:p14="http://schemas.microsoft.com/office/powerpoint/2010/main" val="186076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5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36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1950" y="1617500"/>
            <a:ext cx="2088599" cy="278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000" y="1552562"/>
            <a:ext cx="1670275" cy="291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30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8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lang="en-US" kern="0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  <a:p>
            <a:r>
              <a:rPr lang="en-US" kern="0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I </a:t>
            </a:r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need to   </a:t>
            </a:r>
          </a:p>
          <a:p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look up ear                               	 infections...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1930" y="-188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1" y="597389"/>
                </a:move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4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493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9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317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511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5341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5" h="80644">
                <a:moveTo>
                  <a:pt x="0" y="80303"/>
                </a:moveTo>
                <a:lnTo>
                  <a:pt x="5158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8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1362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1343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128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4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4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4613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39" h="67945">
                <a:moveTo>
                  <a:pt x="40554" y="0"/>
                </a:moveTo>
                <a:lnTo>
                  <a:pt x="28673" y="15761"/>
                </a:lnTo>
                <a:lnTo>
                  <a:pt x="17927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2151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5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9693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19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6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7152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4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2" y="597389"/>
                </a:move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5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1918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8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742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0936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7767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4" h="80644">
                <a:moveTo>
                  <a:pt x="0" y="80303"/>
                </a:moveTo>
                <a:lnTo>
                  <a:pt x="5157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79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3788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3768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61552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5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5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7038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40" h="67945">
                <a:moveTo>
                  <a:pt x="40555" y="0"/>
                </a:moveTo>
                <a:lnTo>
                  <a:pt x="28674" y="15761"/>
                </a:lnTo>
                <a:lnTo>
                  <a:pt x="17928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4576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4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2118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20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5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9577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3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64915" y="430212"/>
            <a:ext cx="12966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Strep, ear  infection, or 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chickenpox?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46650" y="4528033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1775" y="4528033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13749" y="2571750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398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1797" y="2489768"/>
            <a:ext cx="211001" cy="163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8175" y="2172656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SSH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35549" y="2022672"/>
            <a:ext cx="568499" cy="568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Sharing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Page sharing allows two separate processes to access the same page stored in the cache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It is used for </a:t>
            </a:r>
            <a:r>
              <a:rPr lang="en-US" sz="2000" dirty="0"/>
              <a:t>memory efficiency by eliminating identical pages stored in the cache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Since unrelated processes are sharing the content stored in cache, it leaves a process vulnerable to an attacker modifying that shared content from an external process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5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36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1950" y="1617500"/>
            <a:ext cx="2088599" cy="278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000" y="1552562"/>
            <a:ext cx="1670275" cy="291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30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8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930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1" y="597389"/>
                </a:move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4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493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9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317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511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5341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5" h="80644">
                <a:moveTo>
                  <a:pt x="0" y="80303"/>
                </a:moveTo>
                <a:lnTo>
                  <a:pt x="5158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8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1362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1343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128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4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4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4613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39" h="67945">
                <a:moveTo>
                  <a:pt x="40554" y="0"/>
                </a:moveTo>
                <a:lnTo>
                  <a:pt x="28673" y="15761"/>
                </a:lnTo>
                <a:lnTo>
                  <a:pt x="17927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2151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5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9693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19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6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7152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4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2489" y="706437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Interesting.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lang="en-US" kern="0" spc="-5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  <a:p>
            <a:endParaRPr lang="en-US" kern="0" spc="-5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  <a:p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   Aha! Ear  </a:t>
            </a:r>
          </a:p>
          <a:p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   infection!</a:t>
            </a:r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2" y="597389"/>
                </a:move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5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1918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8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742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0936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7767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4" h="80644">
                <a:moveTo>
                  <a:pt x="0" y="80303"/>
                </a:moveTo>
                <a:lnTo>
                  <a:pt x="5157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79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3788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3768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61552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5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5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7038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40" h="67945">
                <a:moveTo>
                  <a:pt x="40555" y="0"/>
                </a:moveTo>
                <a:lnTo>
                  <a:pt x="28674" y="15761"/>
                </a:lnTo>
                <a:lnTo>
                  <a:pt x="17928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4576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4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2118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20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5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9577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3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6650" y="4528033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1775" y="4528033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13749" y="2571750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398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1797" y="2489768"/>
            <a:ext cx="211001" cy="163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8175" y="2172656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92650" y="2638423"/>
            <a:ext cx="846976" cy="846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31698" y="3682606"/>
            <a:ext cx="12954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Unprivileged  Spy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16725" y="1900949"/>
            <a:ext cx="448204" cy="74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42614" y="2043063"/>
            <a:ext cx="9823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591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EAR  INFECTION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5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267200" cy="2764155"/>
          </a:xfrm>
          <a:custGeom>
            <a:avLst/>
            <a:gdLst/>
            <a:ahLst/>
            <a:cxnLst/>
            <a:rect l="l" t="t" r="r" b="b"/>
            <a:pathLst>
              <a:path w="4267200" h="2764154">
                <a:moveTo>
                  <a:pt x="3333833" y="2764089"/>
                </a:moveTo>
                <a:lnTo>
                  <a:pt x="0" y="1294499"/>
                </a:lnTo>
                <a:lnTo>
                  <a:pt x="571799" y="0"/>
                </a:lnTo>
                <a:lnTo>
                  <a:pt x="3905633" y="1469589"/>
                </a:lnTo>
                <a:lnTo>
                  <a:pt x="4267199" y="2402249"/>
                </a:lnTo>
                <a:lnTo>
                  <a:pt x="3333833" y="276408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77424" y="588587"/>
          <a:ext cx="1127125" cy="396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6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303030"/>
                      </a:solidFill>
                      <a:prstDash val="solid"/>
                    </a:lnT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000500" cy="2646680"/>
          </a:xfrm>
          <a:custGeom>
            <a:avLst/>
            <a:gdLst/>
            <a:ahLst/>
            <a:cxnLst/>
            <a:rect l="l" t="t" r="r" b="b"/>
            <a:pathLst>
              <a:path w="4000500" h="2646680">
                <a:moveTo>
                  <a:pt x="3066839" y="2646475"/>
                </a:moveTo>
                <a:lnTo>
                  <a:pt x="0" y="1294499"/>
                </a:lnTo>
                <a:lnTo>
                  <a:pt x="571799" y="0"/>
                </a:lnTo>
                <a:lnTo>
                  <a:pt x="3638639" y="1351975"/>
                </a:lnTo>
                <a:lnTo>
                  <a:pt x="4000199" y="2284649"/>
                </a:lnTo>
                <a:lnTo>
                  <a:pt x="3066839" y="264647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1849" y="1766742"/>
            <a:ext cx="4171950" cy="2788920"/>
          </a:xfrm>
          <a:custGeom>
            <a:avLst/>
            <a:gdLst/>
            <a:ahLst/>
            <a:cxnLst/>
            <a:rect l="l" t="t" r="r" b="b"/>
            <a:pathLst>
              <a:path w="4171950" h="2788920">
                <a:moveTo>
                  <a:pt x="599699" y="2788332"/>
                </a:moveTo>
                <a:lnTo>
                  <a:pt x="0" y="1483632"/>
                </a:lnTo>
                <a:lnTo>
                  <a:pt x="3219734" y="0"/>
                </a:lnTo>
                <a:lnTo>
                  <a:pt x="4171649" y="351882"/>
                </a:lnTo>
                <a:lnTo>
                  <a:pt x="3819434" y="1304699"/>
                </a:lnTo>
                <a:lnTo>
                  <a:pt x="599699" y="27883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0391" y="2658387"/>
            <a:ext cx="1128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3074" y="2973725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77424" y="588587"/>
          <a:ext cx="1127125" cy="396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7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6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303030"/>
                      </a:solidFill>
                      <a:prstDash val="solid"/>
                    </a:lnT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000500" cy="2646680"/>
          </a:xfrm>
          <a:custGeom>
            <a:avLst/>
            <a:gdLst/>
            <a:ahLst/>
            <a:cxnLst/>
            <a:rect l="l" t="t" r="r" b="b"/>
            <a:pathLst>
              <a:path w="4000500" h="2646680">
                <a:moveTo>
                  <a:pt x="3066839" y="2646475"/>
                </a:moveTo>
                <a:lnTo>
                  <a:pt x="0" y="1294499"/>
                </a:lnTo>
                <a:lnTo>
                  <a:pt x="571799" y="0"/>
                </a:lnTo>
                <a:lnTo>
                  <a:pt x="3638639" y="1351975"/>
                </a:lnTo>
                <a:lnTo>
                  <a:pt x="4000199" y="2284649"/>
                </a:lnTo>
                <a:lnTo>
                  <a:pt x="3066839" y="264647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1849" y="1766742"/>
            <a:ext cx="4171950" cy="2788920"/>
          </a:xfrm>
          <a:custGeom>
            <a:avLst/>
            <a:gdLst/>
            <a:ahLst/>
            <a:cxnLst/>
            <a:rect l="l" t="t" r="r" b="b"/>
            <a:pathLst>
              <a:path w="4171950" h="2788920">
                <a:moveTo>
                  <a:pt x="599699" y="2788332"/>
                </a:moveTo>
                <a:lnTo>
                  <a:pt x="0" y="1483632"/>
                </a:lnTo>
                <a:lnTo>
                  <a:pt x="3219734" y="0"/>
                </a:lnTo>
                <a:lnTo>
                  <a:pt x="4171649" y="351882"/>
                </a:lnTo>
                <a:lnTo>
                  <a:pt x="3819434" y="1304699"/>
                </a:lnTo>
                <a:lnTo>
                  <a:pt x="599699" y="27883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1250" y="296338"/>
            <a:ext cx="64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391" y="2658387"/>
            <a:ext cx="1128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43074" y="2973725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42650" y="579087"/>
          <a:ext cx="1362075" cy="396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6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303030"/>
                      </a:solidFill>
                      <a:prstDash val="solid"/>
                    </a:lnT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000500" cy="2646680"/>
          </a:xfrm>
          <a:custGeom>
            <a:avLst/>
            <a:gdLst/>
            <a:ahLst/>
            <a:cxnLst/>
            <a:rect l="l" t="t" r="r" b="b"/>
            <a:pathLst>
              <a:path w="4000500" h="2646680">
                <a:moveTo>
                  <a:pt x="3066839" y="2646475"/>
                </a:moveTo>
                <a:lnTo>
                  <a:pt x="0" y="1294499"/>
                </a:lnTo>
                <a:lnTo>
                  <a:pt x="571799" y="0"/>
                </a:lnTo>
                <a:lnTo>
                  <a:pt x="3638639" y="1351975"/>
                </a:lnTo>
                <a:lnTo>
                  <a:pt x="4000199" y="2284649"/>
                </a:lnTo>
                <a:lnTo>
                  <a:pt x="3066839" y="264647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1849" y="1766742"/>
            <a:ext cx="4171950" cy="2788920"/>
          </a:xfrm>
          <a:custGeom>
            <a:avLst/>
            <a:gdLst/>
            <a:ahLst/>
            <a:cxnLst/>
            <a:rect l="l" t="t" r="r" b="b"/>
            <a:pathLst>
              <a:path w="4171950" h="2788920">
                <a:moveTo>
                  <a:pt x="599699" y="2788332"/>
                </a:moveTo>
                <a:lnTo>
                  <a:pt x="0" y="1483632"/>
                </a:lnTo>
                <a:lnTo>
                  <a:pt x="3219734" y="0"/>
                </a:lnTo>
                <a:lnTo>
                  <a:pt x="4171649" y="351882"/>
                </a:lnTo>
                <a:lnTo>
                  <a:pt x="3819434" y="1304699"/>
                </a:lnTo>
                <a:lnTo>
                  <a:pt x="599699" y="27883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1250" y="296338"/>
            <a:ext cx="64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391" y="2658387"/>
            <a:ext cx="1128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43074" y="2973725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42650" y="579087"/>
          <a:ext cx="1362075" cy="396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6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303030"/>
                      </a:solidFill>
                      <a:prstDash val="solid"/>
                    </a:lnT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4025" y="929806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5637" y="983362"/>
            <a:ext cx="234824" cy="21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9699" y="1088762"/>
            <a:ext cx="2372995" cy="1167130"/>
          </a:xfrm>
          <a:custGeom>
            <a:avLst/>
            <a:gdLst/>
            <a:ahLst/>
            <a:cxnLst/>
            <a:rect l="l" t="t" r="r" b="b"/>
            <a:pathLst>
              <a:path w="2372995" h="1167130">
                <a:moveTo>
                  <a:pt x="0" y="0"/>
                </a:moveTo>
                <a:lnTo>
                  <a:pt x="2372399" y="1166999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000500" cy="2646680"/>
          </a:xfrm>
          <a:custGeom>
            <a:avLst/>
            <a:gdLst/>
            <a:ahLst/>
            <a:cxnLst/>
            <a:rect l="l" t="t" r="r" b="b"/>
            <a:pathLst>
              <a:path w="4000500" h="2646680">
                <a:moveTo>
                  <a:pt x="3066839" y="2646475"/>
                </a:moveTo>
                <a:lnTo>
                  <a:pt x="0" y="1294499"/>
                </a:lnTo>
                <a:lnTo>
                  <a:pt x="571799" y="0"/>
                </a:lnTo>
                <a:lnTo>
                  <a:pt x="3638639" y="1351975"/>
                </a:lnTo>
                <a:lnTo>
                  <a:pt x="4000199" y="2284649"/>
                </a:lnTo>
                <a:lnTo>
                  <a:pt x="3066839" y="264647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1849" y="1766742"/>
            <a:ext cx="4171950" cy="2788920"/>
          </a:xfrm>
          <a:custGeom>
            <a:avLst/>
            <a:gdLst/>
            <a:ahLst/>
            <a:cxnLst/>
            <a:rect l="l" t="t" r="r" b="b"/>
            <a:pathLst>
              <a:path w="4171950" h="2788920">
                <a:moveTo>
                  <a:pt x="599699" y="2788332"/>
                </a:moveTo>
                <a:lnTo>
                  <a:pt x="0" y="1483632"/>
                </a:lnTo>
                <a:lnTo>
                  <a:pt x="3219734" y="0"/>
                </a:lnTo>
                <a:lnTo>
                  <a:pt x="4171649" y="351882"/>
                </a:lnTo>
                <a:lnTo>
                  <a:pt x="3819434" y="1304699"/>
                </a:lnTo>
                <a:lnTo>
                  <a:pt x="599699" y="27883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6949" y="588587"/>
            <a:ext cx="1127125" cy="1178560"/>
          </a:xfrm>
          <a:custGeom>
            <a:avLst/>
            <a:gdLst/>
            <a:ahLst/>
            <a:cxnLst/>
            <a:rect l="l" t="t" r="r" b="b"/>
            <a:pathLst>
              <a:path w="1127125" h="1178560">
                <a:moveTo>
                  <a:pt x="0" y="1177962"/>
                </a:moveTo>
                <a:lnTo>
                  <a:pt x="1127099" y="1177962"/>
                </a:lnTo>
                <a:lnTo>
                  <a:pt x="1127099" y="0"/>
                </a:lnTo>
                <a:lnTo>
                  <a:pt x="0" y="0"/>
                </a:lnTo>
                <a:lnTo>
                  <a:pt x="0" y="1177962"/>
                </a:lnTo>
                <a:close/>
              </a:path>
            </a:pathLst>
          </a:custGeom>
          <a:solidFill>
            <a:srgbClr val="009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6949" y="3338250"/>
            <a:ext cx="1127125" cy="1216660"/>
          </a:xfrm>
          <a:custGeom>
            <a:avLst/>
            <a:gdLst/>
            <a:ahLst/>
            <a:cxnLst/>
            <a:rect l="l" t="t" r="r" b="b"/>
            <a:pathLst>
              <a:path w="1127125" h="1216660">
                <a:moveTo>
                  <a:pt x="0" y="1216637"/>
                </a:moveTo>
                <a:lnTo>
                  <a:pt x="1127099" y="1216637"/>
                </a:lnTo>
                <a:lnTo>
                  <a:pt x="1127099" y="0"/>
                </a:lnTo>
                <a:lnTo>
                  <a:pt x="0" y="0"/>
                </a:lnTo>
                <a:lnTo>
                  <a:pt x="0" y="1216637"/>
                </a:lnTo>
                <a:close/>
              </a:path>
            </a:pathLst>
          </a:custGeom>
          <a:solidFill>
            <a:srgbClr val="009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1250" y="296338"/>
            <a:ext cx="64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6949" y="2367362"/>
            <a:ext cx="1127125" cy="3175"/>
          </a:xfrm>
          <a:custGeom>
            <a:avLst/>
            <a:gdLst/>
            <a:ahLst/>
            <a:cxnLst/>
            <a:rect l="l" t="t" r="r" b="b"/>
            <a:pathLst>
              <a:path w="1127125" h="3175">
                <a:moveTo>
                  <a:pt x="0" y="3062"/>
                </a:moveTo>
                <a:lnTo>
                  <a:pt x="1127099" y="3062"/>
                </a:lnTo>
                <a:lnTo>
                  <a:pt x="1127099" y="0"/>
                </a:lnTo>
                <a:lnTo>
                  <a:pt x="0" y="0"/>
                </a:lnTo>
                <a:lnTo>
                  <a:pt x="0" y="30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43074" y="2973725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986949" y="17665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6949" y="17665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6949" y="1967850"/>
            <a:ext cx="1127125" cy="198755"/>
          </a:xfrm>
          <a:custGeom>
            <a:avLst/>
            <a:gdLst/>
            <a:ahLst/>
            <a:cxnLst/>
            <a:rect l="l" t="t" r="r" b="b"/>
            <a:pathLst>
              <a:path w="1127125" h="198755">
                <a:moveTo>
                  <a:pt x="0" y="198212"/>
                </a:moveTo>
                <a:lnTo>
                  <a:pt x="1127099" y="198212"/>
                </a:lnTo>
                <a:lnTo>
                  <a:pt x="1127099" y="0"/>
                </a:lnTo>
                <a:lnTo>
                  <a:pt x="0" y="0"/>
                </a:lnTo>
                <a:lnTo>
                  <a:pt x="0" y="19821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6949" y="196785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6949" y="21660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6949" y="21660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6949" y="2370424"/>
            <a:ext cx="1127125" cy="195580"/>
          </a:xfrm>
          <a:custGeom>
            <a:avLst/>
            <a:gdLst/>
            <a:ahLst/>
            <a:cxnLst/>
            <a:rect l="l" t="t" r="r" b="b"/>
            <a:pathLst>
              <a:path w="1127125" h="195580">
                <a:moveTo>
                  <a:pt x="0" y="195174"/>
                </a:moveTo>
                <a:lnTo>
                  <a:pt x="1127099" y="195174"/>
                </a:lnTo>
                <a:lnTo>
                  <a:pt x="1127099" y="0"/>
                </a:lnTo>
                <a:lnTo>
                  <a:pt x="0" y="0"/>
                </a:lnTo>
                <a:lnTo>
                  <a:pt x="0" y="19517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6949" y="2370425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86949" y="2565599"/>
            <a:ext cx="1127125" cy="172085"/>
          </a:xfrm>
          <a:custGeom>
            <a:avLst/>
            <a:gdLst/>
            <a:ahLst/>
            <a:cxnLst/>
            <a:rect l="l" t="t" r="r" b="b"/>
            <a:pathLst>
              <a:path w="1127125" h="172085">
                <a:moveTo>
                  <a:pt x="0" y="171899"/>
                </a:moveTo>
                <a:lnTo>
                  <a:pt x="1127099" y="171899"/>
                </a:lnTo>
                <a:lnTo>
                  <a:pt x="1127099" y="0"/>
                </a:lnTo>
                <a:lnTo>
                  <a:pt x="0" y="0"/>
                </a:lnTo>
                <a:lnTo>
                  <a:pt x="0" y="171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86949" y="25655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6949" y="27374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6949" y="27374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6949" y="29372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6949" y="29372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6949" y="31370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6949" y="31370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2175" y="588612"/>
            <a:ext cx="225425" cy="1174115"/>
          </a:xfrm>
          <a:custGeom>
            <a:avLst/>
            <a:gdLst/>
            <a:ahLst/>
            <a:cxnLst/>
            <a:rect l="l" t="t" r="r" b="b"/>
            <a:pathLst>
              <a:path w="225425" h="1174114">
                <a:moveTo>
                  <a:pt x="0" y="1173562"/>
                </a:moveTo>
                <a:lnTo>
                  <a:pt x="225299" y="1173562"/>
                </a:lnTo>
                <a:lnTo>
                  <a:pt x="225299" y="0"/>
                </a:lnTo>
                <a:lnTo>
                  <a:pt x="0" y="0"/>
                </a:lnTo>
                <a:lnTo>
                  <a:pt x="0" y="1173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2175" y="3309537"/>
            <a:ext cx="225425" cy="1245870"/>
          </a:xfrm>
          <a:custGeom>
            <a:avLst/>
            <a:gdLst/>
            <a:ahLst/>
            <a:cxnLst/>
            <a:rect l="l" t="t" r="r" b="b"/>
            <a:pathLst>
              <a:path w="225425" h="1245870">
                <a:moveTo>
                  <a:pt x="0" y="1245374"/>
                </a:moveTo>
                <a:lnTo>
                  <a:pt x="225299" y="1245374"/>
                </a:lnTo>
                <a:lnTo>
                  <a:pt x="225299" y="0"/>
                </a:lnTo>
                <a:lnTo>
                  <a:pt x="0" y="0"/>
                </a:lnTo>
                <a:lnTo>
                  <a:pt x="0" y="124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2175" y="588612"/>
            <a:ext cx="225425" cy="3966845"/>
          </a:xfrm>
          <a:custGeom>
            <a:avLst/>
            <a:gdLst/>
            <a:ahLst/>
            <a:cxnLst/>
            <a:rect l="l" t="t" r="r" b="b"/>
            <a:pathLst>
              <a:path w="225425" h="3966845">
                <a:moveTo>
                  <a:pt x="0" y="0"/>
                </a:moveTo>
                <a:lnTo>
                  <a:pt x="225299" y="0"/>
                </a:lnTo>
                <a:lnTo>
                  <a:pt x="225299" y="3966299"/>
                </a:lnTo>
                <a:lnTo>
                  <a:pt x="0" y="3966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2175" y="1762174"/>
            <a:ext cx="225425" cy="191770"/>
          </a:xfrm>
          <a:custGeom>
            <a:avLst/>
            <a:gdLst/>
            <a:ahLst/>
            <a:cxnLst/>
            <a:rect l="l" t="t" r="r" b="b"/>
            <a:pathLst>
              <a:path w="225425" h="191769">
                <a:moveTo>
                  <a:pt x="0" y="191749"/>
                </a:moveTo>
                <a:lnTo>
                  <a:pt x="225299" y="191749"/>
                </a:lnTo>
                <a:lnTo>
                  <a:pt x="225299" y="0"/>
                </a:lnTo>
                <a:lnTo>
                  <a:pt x="0" y="0"/>
                </a:lnTo>
                <a:lnTo>
                  <a:pt x="0" y="19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2175" y="176217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52175" y="195392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2175" y="195392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52175" y="21552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52175" y="21552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52175" y="2356512"/>
            <a:ext cx="225425" cy="195580"/>
          </a:xfrm>
          <a:custGeom>
            <a:avLst/>
            <a:gdLst/>
            <a:ahLst/>
            <a:cxnLst/>
            <a:rect l="l" t="t" r="r" b="b"/>
            <a:pathLst>
              <a:path w="225425" h="195580">
                <a:moveTo>
                  <a:pt x="0" y="195137"/>
                </a:moveTo>
                <a:lnTo>
                  <a:pt x="225299" y="195137"/>
                </a:lnTo>
                <a:lnTo>
                  <a:pt x="225299" y="0"/>
                </a:lnTo>
                <a:lnTo>
                  <a:pt x="0" y="0"/>
                </a:lnTo>
                <a:lnTo>
                  <a:pt x="0" y="195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52175" y="23565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52175" y="2551650"/>
            <a:ext cx="225425" cy="160655"/>
          </a:xfrm>
          <a:custGeom>
            <a:avLst/>
            <a:gdLst/>
            <a:ahLst/>
            <a:cxnLst/>
            <a:rect l="l" t="t" r="r" b="b"/>
            <a:pathLst>
              <a:path w="225425" h="160655">
                <a:moveTo>
                  <a:pt x="0" y="160149"/>
                </a:moveTo>
                <a:lnTo>
                  <a:pt x="225299" y="160149"/>
                </a:lnTo>
                <a:lnTo>
                  <a:pt x="225299" y="0"/>
                </a:lnTo>
                <a:lnTo>
                  <a:pt x="0" y="0"/>
                </a:lnTo>
                <a:lnTo>
                  <a:pt x="0" y="160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2175" y="2551650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52175" y="27117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52175" y="27117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52175" y="2913099"/>
            <a:ext cx="225425" cy="195580"/>
          </a:xfrm>
          <a:custGeom>
            <a:avLst/>
            <a:gdLst/>
            <a:ahLst/>
            <a:cxnLst/>
            <a:rect l="l" t="t" r="r" b="b"/>
            <a:pathLst>
              <a:path w="225425" h="195580">
                <a:moveTo>
                  <a:pt x="0" y="195137"/>
                </a:moveTo>
                <a:lnTo>
                  <a:pt x="225299" y="195137"/>
                </a:lnTo>
                <a:lnTo>
                  <a:pt x="225299" y="0"/>
                </a:lnTo>
                <a:lnTo>
                  <a:pt x="0" y="0"/>
                </a:lnTo>
                <a:lnTo>
                  <a:pt x="0" y="195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2175" y="29130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2175" y="3108237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5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2175" y="3108237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5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4025" y="929806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55637" y="983362"/>
            <a:ext cx="234824" cy="21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9699" y="1088762"/>
            <a:ext cx="2372995" cy="1167130"/>
          </a:xfrm>
          <a:custGeom>
            <a:avLst/>
            <a:gdLst/>
            <a:ahLst/>
            <a:cxnLst/>
            <a:rect l="l" t="t" r="r" b="b"/>
            <a:pathLst>
              <a:path w="2372995" h="1167130">
                <a:moveTo>
                  <a:pt x="0" y="0"/>
                </a:moveTo>
                <a:lnTo>
                  <a:pt x="2372399" y="1166999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48375" y="2658387"/>
            <a:ext cx="213042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5637" y="3381062"/>
            <a:ext cx="234824" cy="21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79699" y="2255812"/>
            <a:ext cx="2372995" cy="1228090"/>
          </a:xfrm>
          <a:custGeom>
            <a:avLst/>
            <a:gdLst/>
            <a:ahLst/>
            <a:cxnLst/>
            <a:rect l="l" t="t" r="r" b="b"/>
            <a:pathLst>
              <a:path w="2372995" h="1228089">
                <a:moveTo>
                  <a:pt x="0" y="1227599"/>
                </a:moveTo>
                <a:lnTo>
                  <a:pt x="2372399" y="0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 rot="20160000">
            <a:off x="3024309" y="2674701"/>
            <a:ext cx="62910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24" y="588624"/>
            <a:ext cx="4000500" cy="2646680"/>
          </a:xfrm>
          <a:custGeom>
            <a:avLst/>
            <a:gdLst/>
            <a:ahLst/>
            <a:cxnLst/>
            <a:rect l="l" t="t" r="r" b="b"/>
            <a:pathLst>
              <a:path w="4000500" h="2646680">
                <a:moveTo>
                  <a:pt x="3066839" y="2646475"/>
                </a:moveTo>
                <a:lnTo>
                  <a:pt x="0" y="1294499"/>
                </a:lnTo>
                <a:lnTo>
                  <a:pt x="571799" y="0"/>
                </a:lnTo>
                <a:lnTo>
                  <a:pt x="3638639" y="1351975"/>
                </a:lnTo>
                <a:lnTo>
                  <a:pt x="4000199" y="2284649"/>
                </a:lnTo>
                <a:lnTo>
                  <a:pt x="3066839" y="264647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1849" y="1766742"/>
            <a:ext cx="4171950" cy="2788920"/>
          </a:xfrm>
          <a:custGeom>
            <a:avLst/>
            <a:gdLst/>
            <a:ahLst/>
            <a:cxnLst/>
            <a:rect l="l" t="t" r="r" b="b"/>
            <a:pathLst>
              <a:path w="4171950" h="2788920">
                <a:moveTo>
                  <a:pt x="599699" y="2788332"/>
                </a:moveTo>
                <a:lnTo>
                  <a:pt x="0" y="1483632"/>
                </a:lnTo>
                <a:lnTo>
                  <a:pt x="3219734" y="0"/>
                </a:lnTo>
                <a:lnTo>
                  <a:pt x="4171649" y="351882"/>
                </a:lnTo>
                <a:lnTo>
                  <a:pt x="3819434" y="1304699"/>
                </a:lnTo>
                <a:lnTo>
                  <a:pt x="599699" y="278833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6949" y="588587"/>
            <a:ext cx="1127125" cy="1178560"/>
          </a:xfrm>
          <a:custGeom>
            <a:avLst/>
            <a:gdLst/>
            <a:ahLst/>
            <a:cxnLst/>
            <a:rect l="l" t="t" r="r" b="b"/>
            <a:pathLst>
              <a:path w="1127125" h="1178560">
                <a:moveTo>
                  <a:pt x="0" y="1177962"/>
                </a:moveTo>
                <a:lnTo>
                  <a:pt x="1127099" y="1177962"/>
                </a:lnTo>
                <a:lnTo>
                  <a:pt x="1127099" y="0"/>
                </a:lnTo>
                <a:lnTo>
                  <a:pt x="0" y="0"/>
                </a:lnTo>
                <a:lnTo>
                  <a:pt x="0" y="1177962"/>
                </a:lnTo>
                <a:close/>
              </a:path>
            </a:pathLst>
          </a:custGeom>
          <a:solidFill>
            <a:srgbClr val="009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6949" y="3338250"/>
            <a:ext cx="1127125" cy="1216660"/>
          </a:xfrm>
          <a:custGeom>
            <a:avLst/>
            <a:gdLst/>
            <a:ahLst/>
            <a:cxnLst/>
            <a:rect l="l" t="t" r="r" b="b"/>
            <a:pathLst>
              <a:path w="1127125" h="1216660">
                <a:moveTo>
                  <a:pt x="0" y="1216637"/>
                </a:moveTo>
                <a:lnTo>
                  <a:pt x="1127099" y="1216637"/>
                </a:lnTo>
                <a:lnTo>
                  <a:pt x="1127099" y="0"/>
                </a:lnTo>
                <a:lnTo>
                  <a:pt x="0" y="0"/>
                </a:lnTo>
                <a:lnTo>
                  <a:pt x="0" y="1216637"/>
                </a:lnTo>
                <a:close/>
              </a:path>
            </a:pathLst>
          </a:custGeom>
          <a:solidFill>
            <a:srgbClr val="009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9725" y="296338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1250" y="296338"/>
            <a:ext cx="64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339" y="296338"/>
            <a:ext cx="961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6949" y="2367362"/>
            <a:ext cx="1127125" cy="3175"/>
          </a:xfrm>
          <a:custGeom>
            <a:avLst/>
            <a:gdLst/>
            <a:ahLst/>
            <a:cxnLst/>
            <a:rect l="l" t="t" r="r" b="b"/>
            <a:pathLst>
              <a:path w="1127125" h="3175">
                <a:moveTo>
                  <a:pt x="0" y="3062"/>
                </a:moveTo>
                <a:lnTo>
                  <a:pt x="1127099" y="3062"/>
                </a:lnTo>
                <a:lnTo>
                  <a:pt x="1127099" y="0"/>
                </a:lnTo>
                <a:lnTo>
                  <a:pt x="0" y="0"/>
                </a:lnTo>
                <a:lnTo>
                  <a:pt x="0" y="30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43074" y="579074"/>
          <a:ext cx="1127125" cy="157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19050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28575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03030"/>
                      </a:solidFill>
                      <a:prstDash val="solid"/>
                    </a:lnL>
                    <a:lnR w="19050">
                      <a:solidFill>
                        <a:srgbClr val="303030"/>
                      </a:solidFill>
                      <a:prstDash val="solid"/>
                    </a:lnR>
                    <a:lnT w="28575">
                      <a:solidFill>
                        <a:srgbClr val="303030"/>
                      </a:solidFill>
                      <a:prstDash val="solid"/>
                    </a:lnT>
                    <a:lnB w="19050">
                      <a:solidFill>
                        <a:srgbClr val="30303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252599" y="3584062"/>
            <a:ext cx="1127125" cy="3175"/>
          </a:xfrm>
          <a:custGeom>
            <a:avLst/>
            <a:gdLst/>
            <a:ahLst/>
            <a:cxnLst/>
            <a:rect l="l" t="t" r="r" b="b"/>
            <a:pathLst>
              <a:path w="1127125" h="3175">
                <a:moveTo>
                  <a:pt x="0" y="3062"/>
                </a:moveTo>
                <a:lnTo>
                  <a:pt x="1127099" y="3062"/>
                </a:lnTo>
                <a:lnTo>
                  <a:pt x="1127099" y="0"/>
                </a:lnTo>
                <a:lnTo>
                  <a:pt x="0" y="0"/>
                </a:lnTo>
                <a:lnTo>
                  <a:pt x="0" y="30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2599" y="29832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599" y="298325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2599" y="3184549"/>
            <a:ext cx="1127125" cy="198755"/>
          </a:xfrm>
          <a:custGeom>
            <a:avLst/>
            <a:gdLst/>
            <a:ahLst/>
            <a:cxnLst/>
            <a:rect l="l" t="t" r="r" b="b"/>
            <a:pathLst>
              <a:path w="1127125" h="198754">
                <a:moveTo>
                  <a:pt x="0" y="198212"/>
                </a:moveTo>
                <a:lnTo>
                  <a:pt x="1127099" y="198212"/>
                </a:lnTo>
                <a:lnTo>
                  <a:pt x="1127099" y="0"/>
                </a:lnTo>
                <a:lnTo>
                  <a:pt x="0" y="0"/>
                </a:lnTo>
                <a:lnTo>
                  <a:pt x="0" y="19821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2599" y="31845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2599" y="33827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2599" y="33827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2599" y="3587124"/>
            <a:ext cx="1127125" cy="195580"/>
          </a:xfrm>
          <a:custGeom>
            <a:avLst/>
            <a:gdLst/>
            <a:ahLst/>
            <a:cxnLst/>
            <a:rect l="l" t="t" r="r" b="b"/>
            <a:pathLst>
              <a:path w="1127125" h="195579">
                <a:moveTo>
                  <a:pt x="0" y="195174"/>
                </a:moveTo>
                <a:lnTo>
                  <a:pt x="1127099" y="195174"/>
                </a:lnTo>
                <a:lnTo>
                  <a:pt x="1127099" y="0"/>
                </a:lnTo>
                <a:lnTo>
                  <a:pt x="0" y="0"/>
                </a:lnTo>
                <a:lnTo>
                  <a:pt x="0" y="19517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2599" y="35871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2599" y="3782300"/>
            <a:ext cx="1127125" cy="172085"/>
          </a:xfrm>
          <a:custGeom>
            <a:avLst/>
            <a:gdLst/>
            <a:ahLst/>
            <a:cxnLst/>
            <a:rect l="l" t="t" r="r" b="b"/>
            <a:pathLst>
              <a:path w="1127125" h="172085">
                <a:moveTo>
                  <a:pt x="0" y="171899"/>
                </a:moveTo>
                <a:lnTo>
                  <a:pt x="1127099" y="171899"/>
                </a:lnTo>
                <a:lnTo>
                  <a:pt x="1127099" y="0"/>
                </a:lnTo>
                <a:lnTo>
                  <a:pt x="0" y="0"/>
                </a:lnTo>
                <a:lnTo>
                  <a:pt x="0" y="171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2599" y="378230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2599" y="395420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2599" y="395420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2599" y="41539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2599" y="41539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2599" y="43537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2599" y="43537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6949" y="17665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86949" y="17665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86949" y="1967850"/>
            <a:ext cx="1127125" cy="198755"/>
          </a:xfrm>
          <a:custGeom>
            <a:avLst/>
            <a:gdLst/>
            <a:ahLst/>
            <a:cxnLst/>
            <a:rect l="l" t="t" r="r" b="b"/>
            <a:pathLst>
              <a:path w="1127125" h="198755">
                <a:moveTo>
                  <a:pt x="0" y="198212"/>
                </a:moveTo>
                <a:lnTo>
                  <a:pt x="1127099" y="198212"/>
                </a:lnTo>
                <a:lnTo>
                  <a:pt x="1127099" y="0"/>
                </a:lnTo>
                <a:lnTo>
                  <a:pt x="0" y="0"/>
                </a:lnTo>
                <a:lnTo>
                  <a:pt x="0" y="19821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86949" y="1967850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86949" y="21660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6949" y="2166062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86949" y="2370424"/>
            <a:ext cx="1127125" cy="195580"/>
          </a:xfrm>
          <a:custGeom>
            <a:avLst/>
            <a:gdLst/>
            <a:ahLst/>
            <a:cxnLst/>
            <a:rect l="l" t="t" r="r" b="b"/>
            <a:pathLst>
              <a:path w="1127125" h="195580">
                <a:moveTo>
                  <a:pt x="0" y="195174"/>
                </a:moveTo>
                <a:lnTo>
                  <a:pt x="1127099" y="195174"/>
                </a:lnTo>
                <a:lnTo>
                  <a:pt x="1127099" y="0"/>
                </a:lnTo>
                <a:lnTo>
                  <a:pt x="0" y="0"/>
                </a:lnTo>
                <a:lnTo>
                  <a:pt x="0" y="19517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6949" y="2370425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86949" y="2565599"/>
            <a:ext cx="1127125" cy="172085"/>
          </a:xfrm>
          <a:custGeom>
            <a:avLst/>
            <a:gdLst/>
            <a:ahLst/>
            <a:cxnLst/>
            <a:rect l="l" t="t" r="r" b="b"/>
            <a:pathLst>
              <a:path w="1127125" h="172085">
                <a:moveTo>
                  <a:pt x="0" y="171899"/>
                </a:moveTo>
                <a:lnTo>
                  <a:pt x="1127099" y="171899"/>
                </a:lnTo>
                <a:lnTo>
                  <a:pt x="1127099" y="0"/>
                </a:lnTo>
                <a:lnTo>
                  <a:pt x="0" y="0"/>
                </a:lnTo>
                <a:lnTo>
                  <a:pt x="0" y="171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86949" y="25655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6949" y="27374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6949" y="273749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6949" y="29372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86949" y="2937249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4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86949" y="31370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86949" y="3137024"/>
            <a:ext cx="1127125" cy="201295"/>
          </a:xfrm>
          <a:custGeom>
            <a:avLst/>
            <a:gdLst/>
            <a:ahLst/>
            <a:cxnLst/>
            <a:rect l="l" t="t" r="r" b="b"/>
            <a:pathLst>
              <a:path w="1127125" h="201295">
                <a:moveTo>
                  <a:pt x="0" y="0"/>
                </a:moveTo>
                <a:lnTo>
                  <a:pt x="1127099" y="0"/>
                </a:lnTo>
                <a:lnTo>
                  <a:pt x="11270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2175" y="588612"/>
            <a:ext cx="225425" cy="1174115"/>
          </a:xfrm>
          <a:custGeom>
            <a:avLst/>
            <a:gdLst/>
            <a:ahLst/>
            <a:cxnLst/>
            <a:rect l="l" t="t" r="r" b="b"/>
            <a:pathLst>
              <a:path w="225425" h="1174114">
                <a:moveTo>
                  <a:pt x="0" y="1173562"/>
                </a:moveTo>
                <a:lnTo>
                  <a:pt x="225299" y="1173562"/>
                </a:lnTo>
                <a:lnTo>
                  <a:pt x="225299" y="0"/>
                </a:lnTo>
                <a:lnTo>
                  <a:pt x="0" y="0"/>
                </a:lnTo>
                <a:lnTo>
                  <a:pt x="0" y="1173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2175" y="3309537"/>
            <a:ext cx="225425" cy="1245870"/>
          </a:xfrm>
          <a:custGeom>
            <a:avLst/>
            <a:gdLst/>
            <a:ahLst/>
            <a:cxnLst/>
            <a:rect l="l" t="t" r="r" b="b"/>
            <a:pathLst>
              <a:path w="225425" h="1245870">
                <a:moveTo>
                  <a:pt x="0" y="1245374"/>
                </a:moveTo>
                <a:lnTo>
                  <a:pt x="225299" y="1245374"/>
                </a:lnTo>
                <a:lnTo>
                  <a:pt x="225299" y="0"/>
                </a:lnTo>
                <a:lnTo>
                  <a:pt x="0" y="0"/>
                </a:lnTo>
                <a:lnTo>
                  <a:pt x="0" y="124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2175" y="588612"/>
            <a:ext cx="225425" cy="3966845"/>
          </a:xfrm>
          <a:custGeom>
            <a:avLst/>
            <a:gdLst/>
            <a:ahLst/>
            <a:cxnLst/>
            <a:rect l="l" t="t" r="r" b="b"/>
            <a:pathLst>
              <a:path w="225425" h="3966845">
                <a:moveTo>
                  <a:pt x="0" y="0"/>
                </a:moveTo>
                <a:lnTo>
                  <a:pt x="225299" y="0"/>
                </a:lnTo>
                <a:lnTo>
                  <a:pt x="225299" y="3966299"/>
                </a:lnTo>
                <a:lnTo>
                  <a:pt x="0" y="3966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52175" y="1762174"/>
            <a:ext cx="225425" cy="191770"/>
          </a:xfrm>
          <a:custGeom>
            <a:avLst/>
            <a:gdLst/>
            <a:ahLst/>
            <a:cxnLst/>
            <a:rect l="l" t="t" r="r" b="b"/>
            <a:pathLst>
              <a:path w="225425" h="191769">
                <a:moveTo>
                  <a:pt x="0" y="191749"/>
                </a:moveTo>
                <a:lnTo>
                  <a:pt x="225299" y="191749"/>
                </a:lnTo>
                <a:lnTo>
                  <a:pt x="225299" y="0"/>
                </a:lnTo>
                <a:lnTo>
                  <a:pt x="0" y="0"/>
                </a:lnTo>
                <a:lnTo>
                  <a:pt x="0" y="19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52175" y="176217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2175" y="195392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52175" y="1953924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2175" y="21552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52175" y="21552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2175" y="2356512"/>
            <a:ext cx="225425" cy="195580"/>
          </a:xfrm>
          <a:custGeom>
            <a:avLst/>
            <a:gdLst/>
            <a:ahLst/>
            <a:cxnLst/>
            <a:rect l="l" t="t" r="r" b="b"/>
            <a:pathLst>
              <a:path w="225425" h="195580">
                <a:moveTo>
                  <a:pt x="0" y="195137"/>
                </a:moveTo>
                <a:lnTo>
                  <a:pt x="225299" y="195137"/>
                </a:lnTo>
                <a:lnTo>
                  <a:pt x="225299" y="0"/>
                </a:lnTo>
                <a:lnTo>
                  <a:pt x="0" y="0"/>
                </a:lnTo>
                <a:lnTo>
                  <a:pt x="0" y="195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52175" y="2356512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52175" y="2551650"/>
            <a:ext cx="225425" cy="160655"/>
          </a:xfrm>
          <a:custGeom>
            <a:avLst/>
            <a:gdLst/>
            <a:ahLst/>
            <a:cxnLst/>
            <a:rect l="l" t="t" r="r" b="b"/>
            <a:pathLst>
              <a:path w="225425" h="160655">
                <a:moveTo>
                  <a:pt x="0" y="160149"/>
                </a:moveTo>
                <a:lnTo>
                  <a:pt x="225299" y="160149"/>
                </a:lnTo>
                <a:lnTo>
                  <a:pt x="225299" y="0"/>
                </a:lnTo>
                <a:lnTo>
                  <a:pt x="0" y="0"/>
                </a:lnTo>
                <a:lnTo>
                  <a:pt x="0" y="160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2175" y="2551650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52175" y="27117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52175" y="27117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52175" y="2913099"/>
            <a:ext cx="225425" cy="195580"/>
          </a:xfrm>
          <a:custGeom>
            <a:avLst/>
            <a:gdLst/>
            <a:ahLst/>
            <a:cxnLst/>
            <a:rect l="l" t="t" r="r" b="b"/>
            <a:pathLst>
              <a:path w="225425" h="195580">
                <a:moveTo>
                  <a:pt x="0" y="195137"/>
                </a:moveTo>
                <a:lnTo>
                  <a:pt x="225299" y="195137"/>
                </a:lnTo>
                <a:lnTo>
                  <a:pt x="225299" y="0"/>
                </a:lnTo>
                <a:lnTo>
                  <a:pt x="0" y="0"/>
                </a:lnTo>
                <a:lnTo>
                  <a:pt x="0" y="195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2175" y="2913099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4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52175" y="3108237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5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52175" y="3108237"/>
            <a:ext cx="225425" cy="201295"/>
          </a:xfrm>
          <a:custGeom>
            <a:avLst/>
            <a:gdLst/>
            <a:ahLst/>
            <a:cxnLst/>
            <a:rect l="l" t="t" r="r" b="b"/>
            <a:pathLst>
              <a:path w="225425" h="201295">
                <a:moveTo>
                  <a:pt x="0" y="0"/>
                </a:moveTo>
                <a:lnTo>
                  <a:pt x="225299" y="0"/>
                </a:lnTo>
                <a:lnTo>
                  <a:pt x="225299" y="201299"/>
                </a:lnTo>
                <a:lnTo>
                  <a:pt x="0" y="20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24025" y="929806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55637" y="983362"/>
            <a:ext cx="234824" cy="21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9699" y="1088762"/>
            <a:ext cx="2372995" cy="1167130"/>
          </a:xfrm>
          <a:custGeom>
            <a:avLst/>
            <a:gdLst/>
            <a:ahLst/>
            <a:cxnLst/>
            <a:rect l="l" t="t" r="r" b="b"/>
            <a:pathLst>
              <a:path w="2372995" h="1167130">
                <a:moveTo>
                  <a:pt x="0" y="0"/>
                </a:moveTo>
                <a:lnTo>
                  <a:pt x="2372399" y="1166999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5637" y="3381062"/>
            <a:ext cx="234824" cy="21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79699" y="2255812"/>
            <a:ext cx="2372995" cy="1228090"/>
          </a:xfrm>
          <a:custGeom>
            <a:avLst/>
            <a:gdLst/>
            <a:ahLst/>
            <a:cxnLst/>
            <a:rect l="l" t="t" r="r" b="b"/>
            <a:pathLst>
              <a:path w="2372995" h="1228089">
                <a:moveTo>
                  <a:pt x="0" y="1227599"/>
                </a:moveTo>
                <a:lnTo>
                  <a:pt x="2372399" y="0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8375" y="2658387"/>
            <a:ext cx="213042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endParaRPr sz="1400">
              <a:latin typeface="Arial"/>
              <a:cs typeface="Arial"/>
            </a:endParaRPr>
          </a:p>
          <a:p>
            <a:pPr marL="12700" marR="1474470">
              <a:lnSpc>
                <a:spcPct val="206599"/>
              </a:lnSpc>
              <a:spcBef>
                <a:spcPts val="128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READ  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5637" y="3947887"/>
            <a:ext cx="234824" cy="21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79699" y="2812550"/>
            <a:ext cx="2372995" cy="1242695"/>
          </a:xfrm>
          <a:custGeom>
            <a:avLst/>
            <a:gdLst/>
            <a:ahLst/>
            <a:cxnLst/>
            <a:rect l="l" t="t" r="r" b="b"/>
            <a:pathLst>
              <a:path w="2372995" h="1242695">
                <a:moveTo>
                  <a:pt x="0" y="1242299"/>
                </a:moveTo>
                <a:lnTo>
                  <a:pt x="2372399" y="0"/>
                </a:lnTo>
              </a:path>
            </a:pathLst>
          </a:custGeom>
          <a:ln w="761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 rot="20160000">
            <a:off x="3024309" y="2674701"/>
            <a:ext cx="62910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 rot="19980000">
            <a:off x="3169754" y="3158378"/>
            <a:ext cx="71266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SLOW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84625" y="2352082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099" y="559439"/>
            <a:ext cx="1364901" cy="761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foo()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b="0" spc="-5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1305560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099" y="559439"/>
            <a:ext cx="1364901" cy="761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foo()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b="0" spc="-5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1305560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275" y="747874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323099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close/>
              </a:path>
              <a:path w="431165" h="862330">
                <a:moveTo>
                  <a:pt x="215399" y="861899"/>
                </a:moveTo>
                <a:lnTo>
                  <a:pt x="0" y="646499"/>
                </a:lnTo>
                <a:lnTo>
                  <a:pt x="430799" y="646499"/>
                </a:lnTo>
                <a:lnTo>
                  <a:pt x="215399" y="861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275" y="747874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0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lnTo>
                  <a:pt x="430799" y="646499"/>
                </a:lnTo>
                <a:lnTo>
                  <a:pt x="215399" y="861899"/>
                </a:lnTo>
                <a:lnTo>
                  <a:pt x="0" y="6464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100" y="563758"/>
            <a:ext cx="130556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foo()</a:t>
            </a:r>
            <a:r>
              <a:rPr spc="-9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100" y="2111158"/>
            <a:ext cx="130556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4125" y="973208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6600" y="963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6600" y="963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4125" y="2546208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6600" y="2536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6600" y="2536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4125" y="3960470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6600" y="3950837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29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6600" y="3950837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29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Copy-on-write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Copy-on-write only allows processes to read from shared content; if a process tries to write to shared content it instead gets interrupted, a copy of the shared content is created, and the writing process get mapped to the copy before it resumes the write operation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Although copy-on-write prevents attackers from modifying shared content, the delay that it creates from modifying a shared page can be detected by external processes, causing potential data leaks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099" y="559439"/>
            <a:ext cx="1364901" cy="761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f</a:t>
            </a:r>
            <a:r>
              <a:rPr lang="en-US" b="0" spc="-5" dirty="0">
                <a:latin typeface="Courier New"/>
                <a:cs typeface="Courier New"/>
              </a:rPr>
              <a:t>oo</a:t>
            </a:r>
            <a:r>
              <a:rPr b="0" spc="-5" dirty="0">
                <a:latin typeface="Courier New"/>
                <a:cs typeface="Courier New"/>
              </a:rPr>
              <a:t>()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b="0" spc="-5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1305560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275" y="2295275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323099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close/>
              </a:path>
              <a:path w="431165" h="862330">
                <a:moveTo>
                  <a:pt x="215399" y="861899"/>
                </a:moveTo>
                <a:lnTo>
                  <a:pt x="0" y="646499"/>
                </a:lnTo>
                <a:lnTo>
                  <a:pt x="430799" y="646499"/>
                </a:lnTo>
                <a:lnTo>
                  <a:pt x="215399" y="861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275" y="2295275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0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lnTo>
                  <a:pt x="430799" y="646499"/>
                </a:lnTo>
                <a:lnTo>
                  <a:pt x="215399" y="861899"/>
                </a:lnTo>
                <a:lnTo>
                  <a:pt x="0" y="6464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275" y="3709549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29">
                <a:moveTo>
                  <a:pt x="323099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close/>
              </a:path>
              <a:path w="431165" h="862329">
                <a:moveTo>
                  <a:pt x="215399" y="861899"/>
                </a:moveTo>
                <a:lnTo>
                  <a:pt x="0" y="646499"/>
                </a:lnTo>
                <a:lnTo>
                  <a:pt x="430799" y="646499"/>
                </a:lnTo>
                <a:lnTo>
                  <a:pt x="215399" y="861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6275" y="3709549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29">
                <a:moveTo>
                  <a:pt x="0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lnTo>
                  <a:pt x="430799" y="646499"/>
                </a:lnTo>
                <a:lnTo>
                  <a:pt x="215399" y="861899"/>
                </a:lnTo>
                <a:lnTo>
                  <a:pt x="0" y="6464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100" y="563758"/>
            <a:ext cx="130556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foo()</a:t>
            </a:r>
            <a:r>
              <a:rPr spc="-9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spc="-5" dirty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100" y="2111158"/>
            <a:ext cx="130556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4125" y="973208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6600" y="963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6600" y="963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4125" y="2546208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6600" y="2536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6600" y="2536575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4125" y="3960470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FLUSH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6600" y="3950837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29">
                <a:moveTo>
                  <a:pt x="215249" y="430499"/>
                </a:moveTo>
                <a:lnTo>
                  <a:pt x="0" y="215249"/>
                </a:ln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6600" y="3950837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29">
                <a:moveTo>
                  <a:pt x="0" y="215249"/>
                </a:moveTo>
                <a:lnTo>
                  <a:pt x="215249" y="0"/>
                </a:lnTo>
                <a:lnTo>
                  <a:pt x="215249" y="107624"/>
                </a:lnTo>
                <a:lnTo>
                  <a:pt x="573299" y="107624"/>
                </a:lnTo>
                <a:lnTo>
                  <a:pt x="573299" y="322874"/>
                </a:lnTo>
                <a:lnTo>
                  <a:pt x="215249" y="322874"/>
                </a:lnTo>
                <a:lnTo>
                  <a:pt x="215249" y="430499"/>
                </a:lnTo>
                <a:lnTo>
                  <a:pt x="0" y="21524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9000" y="197156"/>
            <a:ext cx="220408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Flush+Reload</a:t>
            </a:r>
            <a:r>
              <a:rPr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Y. Yaram, K.</a:t>
            </a:r>
            <a:r>
              <a:rPr sz="1800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Falkner.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5575" y="747913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099" y="559439"/>
            <a:ext cx="1364901" cy="761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foo()</a:t>
            </a:r>
            <a:r>
              <a:rPr b="0" spc="-9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{</a:t>
            </a:r>
          </a:p>
          <a:p>
            <a:pPr algn="ctr">
              <a:lnSpc>
                <a:spcPts val="2865"/>
              </a:lnSpc>
            </a:pPr>
            <a:r>
              <a:rPr b="0" spc="-5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0100" y="1287658"/>
            <a:ext cx="1305560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bar()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baz()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5575" y="2295312"/>
            <a:ext cx="1229824" cy="86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5575" y="3709575"/>
            <a:ext cx="1229824" cy="86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275" y="2295275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323099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close/>
              </a:path>
              <a:path w="431165" h="862330">
                <a:moveTo>
                  <a:pt x="215399" y="861899"/>
                </a:moveTo>
                <a:lnTo>
                  <a:pt x="0" y="646499"/>
                </a:lnTo>
                <a:lnTo>
                  <a:pt x="430799" y="646499"/>
                </a:lnTo>
                <a:lnTo>
                  <a:pt x="215399" y="861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275" y="2295275"/>
            <a:ext cx="431165" cy="862330"/>
          </a:xfrm>
          <a:custGeom>
            <a:avLst/>
            <a:gdLst/>
            <a:ahLst/>
            <a:cxnLst/>
            <a:rect l="l" t="t" r="r" b="b"/>
            <a:pathLst>
              <a:path w="431165" h="862330">
                <a:moveTo>
                  <a:pt x="0" y="646499"/>
                </a:moveTo>
                <a:lnTo>
                  <a:pt x="107699" y="646499"/>
                </a:lnTo>
                <a:lnTo>
                  <a:pt x="107699" y="0"/>
                </a:lnTo>
                <a:lnTo>
                  <a:pt x="323099" y="0"/>
                </a:lnTo>
                <a:lnTo>
                  <a:pt x="323099" y="646499"/>
                </a:lnTo>
                <a:lnTo>
                  <a:pt x="430799" y="646499"/>
                </a:lnTo>
                <a:lnTo>
                  <a:pt x="215399" y="861899"/>
                </a:lnTo>
                <a:lnTo>
                  <a:pt x="0" y="6464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5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3649" y="1543050"/>
            <a:ext cx="2517475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1950" y="1617500"/>
            <a:ext cx="2088599" cy="2784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000" y="1552562"/>
            <a:ext cx="1670275" cy="2914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930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8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930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1" y="597389"/>
                </a:moveTo>
                <a:lnTo>
                  <a:pt x="211858" y="548672"/>
                </a:lnTo>
                <a:lnTo>
                  <a:pt x="214318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2" y="365032"/>
                </a:lnTo>
                <a:lnTo>
                  <a:pt x="278036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2" y="163402"/>
                </a:lnTo>
                <a:lnTo>
                  <a:pt x="682741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0" y="53066"/>
                </a:lnTo>
                <a:lnTo>
                  <a:pt x="1026474" y="49518"/>
                </a:lnTo>
                <a:lnTo>
                  <a:pt x="1071382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0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3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5" y="389630"/>
                </a:lnTo>
                <a:lnTo>
                  <a:pt x="2301028" y="438806"/>
                </a:lnTo>
                <a:lnTo>
                  <a:pt x="2310520" y="489901"/>
                </a:lnTo>
                <a:lnTo>
                  <a:pt x="2311630" y="541767"/>
                </a:lnTo>
                <a:lnTo>
                  <a:pt x="2304330" y="593256"/>
                </a:lnTo>
                <a:lnTo>
                  <a:pt x="2288598" y="643223"/>
                </a:lnTo>
                <a:lnTo>
                  <a:pt x="2315776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8" y="1071810"/>
                </a:lnTo>
                <a:lnTo>
                  <a:pt x="2289832" y="1113978"/>
                </a:lnTo>
                <a:lnTo>
                  <a:pt x="2258447" y="1151868"/>
                </a:lnTo>
                <a:lnTo>
                  <a:pt x="2222798" y="1185087"/>
                </a:lnTo>
                <a:lnTo>
                  <a:pt x="2183369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4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59" y="1748265"/>
                </a:lnTo>
                <a:lnTo>
                  <a:pt x="964438" y="1718429"/>
                </a:lnTo>
                <a:lnTo>
                  <a:pt x="931758" y="1683742"/>
                </a:lnTo>
                <a:lnTo>
                  <a:pt x="903121" y="1644438"/>
                </a:lnTo>
                <a:lnTo>
                  <a:pt x="860323" y="1668072"/>
                </a:lnTo>
                <a:lnTo>
                  <a:pt x="815605" y="1686281"/>
                </a:lnTo>
                <a:lnTo>
                  <a:pt x="769426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4" y="1693526"/>
                </a:lnTo>
                <a:lnTo>
                  <a:pt x="533306" y="1677941"/>
                </a:lnTo>
                <a:lnTo>
                  <a:pt x="489632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599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5" y="1036003"/>
                </a:lnTo>
                <a:lnTo>
                  <a:pt x="44225" y="997067"/>
                </a:lnTo>
                <a:lnTo>
                  <a:pt x="20062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2" y="614060"/>
                </a:lnTo>
                <a:lnTo>
                  <a:pt x="213231" y="603048"/>
                </a:lnTo>
                <a:lnTo>
                  <a:pt x="215221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493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9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317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8511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5341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5" h="80644">
                <a:moveTo>
                  <a:pt x="0" y="80303"/>
                </a:moveTo>
                <a:lnTo>
                  <a:pt x="5158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8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1362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1343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128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4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4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4613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39" h="67945">
                <a:moveTo>
                  <a:pt x="40554" y="0"/>
                </a:moveTo>
                <a:lnTo>
                  <a:pt x="28673" y="15761"/>
                </a:lnTo>
                <a:lnTo>
                  <a:pt x="17927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32151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5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9693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19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6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7152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4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2489" y="706437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Interesting.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037445" y="97332"/>
                </a:move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37445" y="97332"/>
                </a:lnTo>
                <a:close/>
              </a:path>
              <a:path w="2365375" h="1816735">
                <a:moveTo>
                  <a:pt x="2064756" y="137340"/>
                </a:move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2037445" y="97332"/>
                </a:lnTo>
                <a:lnTo>
                  <a:pt x="2061264" y="130038"/>
                </a:lnTo>
                <a:lnTo>
                  <a:pt x="2064756" y="137340"/>
                </a:lnTo>
                <a:close/>
              </a:path>
              <a:path w="2365375" h="1816735">
                <a:moveTo>
                  <a:pt x="2092976" y="211785"/>
                </a:move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2064756" y="137340"/>
                </a:lnTo>
                <a:lnTo>
                  <a:pt x="2083511" y="176558"/>
                </a:lnTo>
                <a:lnTo>
                  <a:pt x="2092976" y="211785"/>
                </a:lnTo>
                <a:close/>
              </a:path>
              <a:path w="2365375" h="1816735">
                <a:moveTo>
                  <a:pt x="270183" y="1485561"/>
                </a:move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2092976" y="211785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63079" y="1484856"/>
                </a:lnTo>
                <a:lnTo>
                  <a:pt x="319383" y="1484856"/>
                </a:lnTo>
                <a:lnTo>
                  <a:pt x="270183" y="1485561"/>
                </a:lnTo>
                <a:close/>
              </a:path>
              <a:path w="2365375" h="1816735">
                <a:moveTo>
                  <a:pt x="674532" y="1707668"/>
                </a:move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1963079" y="1484856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96867" y="1541354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516223" y="1644438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close/>
              </a:path>
              <a:path w="2365375" h="1816735">
                <a:moveTo>
                  <a:pt x="1745804" y="1591194"/>
                </a:move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896867" y="1541354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close/>
              </a:path>
              <a:path w="2365375" h="1816735">
                <a:moveTo>
                  <a:pt x="1217392" y="1816554"/>
                </a:move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1516223" y="1644438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lang="en-US" kern="0" spc="-5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  <a:p>
            <a:endParaRPr lang="en-US" kern="0" spc="-5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  <a:p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   Aha! Ear  </a:t>
            </a:r>
          </a:p>
          <a:p>
            <a:r>
              <a:rPr lang="en-US" kern="0" spc="-5" dirty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          infection!</a:t>
            </a:r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64355" y="7012"/>
            <a:ext cx="2365375" cy="1816735"/>
          </a:xfrm>
          <a:custGeom>
            <a:avLst/>
            <a:gdLst/>
            <a:ahLst/>
            <a:cxnLst/>
            <a:rect l="l" t="t" r="r" b="b"/>
            <a:pathLst>
              <a:path w="2365375" h="1816735">
                <a:moveTo>
                  <a:pt x="215222" y="597389"/>
                </a:moveTo>
                <a:lnTo>
                  <a:pt x="211858" y="548672"/>
                </a:lnTo>
                <a:lnTo>
                  <a:pt x="214319" y="500571"/>
                </a:lnTo>
                <a:lnTo>
                  <a:pt x="222385" y="453593"/>
                </a:lnTo>
                <a:lnTo>
                  <a:pt x="235839" y="408244"/>
                </a:lnTo>
                <a:lnTo>
                  <a:pt x="254463" y="365032"/>
                </a:lnTo>
                <a:lnTo>
                  <a:pt x="278037" y="324462"/>
                </a:lnTo>
                <a:lnTo>
                  <a:pt x="306343" y="287042"/>
                </a:lnTo>
                <a:lnTo>
                  <a:pt x="339163" y="253279"/>
                </a:lnTo>
                <a:lnTo>
                  <a:pt x="376279" y="223678"/>
                </a:lnTo>
                <a:lnTo>
                  <a:pt x="416657" y="199199"/>
                </a:lnTo>
                <a:lnTo>
                  <a:pt x="459054" y="180471"/>
                </a:lnTo>
                <a:lnTo>
                  <a:pt x="502938" y="167511"/>
                </a:lnTo>
                <a:lnTo>
                  <a:pt x="547780" y="160336"/>
                </a:lnTo>
                <a:lnTo>
                  <a:pt x="593049" y="158961"/>
                </a:lnTo>
                <a:lnTo>
                  <a:pt x="638213" y="163402"/>
                </a:lnTo>
                <a:lnTo>
                  <a:pt x="682742" y="173676"/>
                </a:lnTo>
                <a:lnTo>
                  <a:pt x="726104" y="189798"/>
                </a:lnTo>
                <a:lnTo>
                  <a:pt x="767770" y="211785"/>
                </a:lnTo>
                <a:lnTo>
                  <a:pt x="792241" y="171456"/>
                </a:lnTo>
                <a:lnTo>
                  <a:pt x="822025" y="136018"/>
                </a:lnTo>
                <a:lnTo>
                  <a:pt x="856457" y="105965"/>
                </a:lnTo>
                <a:lnTo>
                  <a:pt x="894873" y="81793"/>
                </a:lnTo>
                <a:lnTo>
                  <a:pt x="936609" y="63995"/>
                </a:lnTo>
                <a:lnTo>
                  <a:pt x="981001" y="53066"/>
                </a:lnTo>
                <a:lnTo>
                  <a:pt x="1026474" y="49518"/>
                </a:lnTo>
                <a:lnTo>
                  <a:pt x="1071383" y="53357"/>
                </a:lnTo>
                <a:lnTo>
                  <a:pt x="1114951" y="64321"/>
                </a:lnTo>
                <a:lnTo>
                  <a:pt x="1156404" y="82148"/>
                </a:lnTo>
                <a:lnTo>
                  <a:pt x="1194967" y="106575"/>
                </a:lnTo>
                <a:lnTo>
                  <a:pt x="1229864" y="137340"/>
                </a:lnTo>
                <a:lnTo>
                  <a:pt x="1255987" y="94170"/>
                </a:lnTo>
                <a:lnTo>
                  <a:pt x="1289387" y="57969"/>
                </a:lnTo>
                <a:lnTo>
                  <a:pt x="1328834" y="29621"/>
                </a:lnTo>
                <a:lnTo>
                  <a:pt x="1373098" y="10011"/>
                </a:lnTo>
                <a:lnTo>
                  <a:pt x="1420947" y="22"/>
                </a:lnTo>
                <a:lnTo>
                  <a:pt x="1469736" y="426"/>
                </a:lnTo>
                <a:lnTo>
                  <a:pt x="1516726" y="10986"/>
                </a:lnTo>
                <a:lnTo>
                  <a:pt x="1560550" y="31074"/>
                </a:lnTo>
                <a:lnTo>
                  <a:pt x="1599842" y="60065"/>
                </a:lnTo>
                <a:lnTo>
                  <a:pt x="1633234" y="97332"/>
                </a:lnTo>
                <a:lnTo>
                  <a:pt x="1669530" y="60402"/>
                </a:lnTo>
                <a:lnTo>
                  <a:pt x="1711102" y="31789"/>
                </a:lnTo>
                <a:lnTo>
                  <a:pt x="1756679" y="11908"/>
                </a:lnTo>
                <a:lnTo>
                  <a:pt x="1804991" y="1173"/>
                </a:lnTo>
                <a:lnTo>
                  <a:pt x="1854765" y="0"/>
                </a:lnTo>
                <a:lnTo>
                  <a:pt x="1904731" y="8801"/>
                </a:lnTo>
                <a:lnTo>
                  <a:pt x="1952194" y="27336"/>
                </a:lnTo>
                <a:lnTo>
                  <a:pt x="1994704" y="54403"/>
                </a:lnTo>
                <a:lnTo>
                  <a:pt x="2031361" y="88979"/>
                </a:lnTo>
                <a:lnTo>
                  <a:pt x="2061264" y="130038"/>
                </a:lnTo>
                <a:lnTo>
                  <a:pt x="2083511" y="176558"/>
                </a:lnTo>
                <a:lnTo>
                  <a:pt x="2097202" y="227513"/>
                </a:lnTo>
                <a:lnTo>
                  <a:pt x="2144290" y="245652"/>
                </a:lnTo>
                <a:lnTo>
                  <a:pt x="2187273" y="271666"/>
                </a:lnTo>
                <a:lnTo>
                  <a:pt x="2225309" y="304823"/>
                </a:lnTo>
                <a:lnTo>
                  <a:pt x="2257557" y="344389"/>
                </a:lnTo>
                <a:lnTo>
                  <a:pt x="2283176" y="389630"/>
                </a:lnTo>
                <a:lnTo>
                  <a:pt x="2301028" y="438806"/>
                </a:lnTo>
                <a:lnTo>
                  <a:pt x="2310521" y="489901"/>
                </a:lnTo>
                <a:lnTo>
                  <a:pt x="2311630" y="541767"/>
                </a:lnTo>
                <a:lnTo>
                  <a:pt x="2304331" y="593256"/>
                </a:lnTo>
                <a:lnTo>
                  <a:pt x="2288599" y="643223"/>
                </a:lnTo>
                <a:lnTo>
                  <a:pt x="2315777" y="685804"/>
                </a:lnTo>
                <a:lnTo>
                  <a:pt x="2337113" y="731155"/>
                </a:lnTo>
                <a:lnTo>
                  <a:pt x="2352526" y="778639"/>
                </a:lnTo>
                <a:lnTo>
                  <a:pt x="2361934" y="827619"/>
                </a:lnTo>
                <a:lnTo>
                  <a:pt x="2365255" y="877458"/>
                </a:lnTo>
                <a:lnTo>
                  <a:pt x="2362406" y="927519"/>
                </a:lnTo>
                <a:lnTo>
                  <a:pt x="2353306" y="977166"/>
                </a:lnTo>
                <a:lnTo>
                  <a:pt x="2337873" y="1025762"/>
                </a:lnTo>
                <a:lnTo>
                  <a:pt x="2316469" y="1071810"/>
                </a:lnTo>
                <a:lnTo>
                  <a:pt x="2289832" y="1113978"/>
                </a:lnTo>
                <a:lnTo>
                  <a:pt x="2258448" y="1151868"/>
                </a:lnTo>
                <a:lnTo>
                  <a:pt x="2222799" y="1185087"/>
                </a:lnTo>
                <a:lnTo>
                  <a:pt x="2183370" y="1213237"/>
                </a:lnTo>
                <a:lnTo>
                  <a:pt x="2140644" y="1235925"/>
                </a:lnTo>
                <a:lnTo>
                  <a:pt x="2095106" y="1252753"/>
                </a:lnTo>
                <a:lnTo>
                  <a:pt x="2047239" y="1263327"/>
                </a:lnTo>
                <a:lnTo>
                  <a:pt x="2043131" y="1313932"/>
                </a:lnTo>
                <a:lnTo>
                  <a:pt x="2031878" y="1362587"/>
                </a:lnTo>
                <a:lnTo>
                  <a:pt x="2013902" y="1408551"/>
                </a:lnTo>
                <a:lnTo>
                  <a:pt x="1989626" y="1451084"/>
                </a:lnTo>
                <a:lnTo>
                  <a:pt x="1959474" y="1489443"/>
                </a:lnTo>
                <a:lnTo>
                  <a:pt x="1923867" y="1522889"/>
                </a:lnTo>
                <a:lnTo>
                  <a:pt x="1883229" y="1550680"/>
                </a:lnTo>
                <a:lnTo>
                  <a:pt x="1839010" y="1571651"/>
                </a:lnTo>
                <a:lnTo>
                  <a:pt x="1792927" y="1585148"/>
                </a:lnTo>
                <a:lnTo>
                  <a:pt x="1745804" y="1591194"/>
                </a:lnTo>
                <a:lnTo>
                  <a:pt x="1698466" y="1589813"/>
                </a:lnTo>
                <a:lnTo>
                  <a:pt x="1651738" y="1581031"/>
                </a:lnTo>
                <a:lnTo>
                  <a:pt x="1606445" y="1564869"/>
                </a:lnTo>
                <a:lnTo>
                  <a:pt x="1563412" y="1541354"/>
                </a:lnTo>
                <a:lnTo>
                  <a:pt x="1546909" y="1587705"/>
                </a:lnTo>
                <a:lnTo>
                  <a:pt x="1525258" y="1630873"/>
                </a:lnTo>
                <a:lnTo>
                  <a:pt x="1498875" y="1670483"/>
                </a:lnTo>
                <a:lnTo>
                  <a:pt x="1468172" y="1706160"/>
                </a:lnTo>
                <a:lnTo>
                  <a:pt x="1433564" y="1737528"/>
                </a:lnTo>
                <a:lnTo>
                  <a:pt x="1395465" y="1764212"/>
                </a:lnTo>
                <a:lnTo>
                  <a:pt x="1354289" y="1785836"/>
                </a:lnTo>
                <a:lnTo>
                  <a:pt x="1310450" y="1802025"/>
                </a:lnTo>
                <a:lnTo>
                  <a:pt x="1264362" y="1812405"/>
                </a:lnTo>
                <a:lnTo>
                  <a:pt x="1217392" y="1816554"/>
                </a:lnTo>
                <a:lnTo>
                  <a:pt x="1170963" y="1814457"/>
                </a:lnTo>
                <a:lnTo>
                  <a:pt x="1125575" y="1806347"/>
                </a:lnTo>
                <a:lnTo>
                  <a:pt x="1081728" y="1792457"/>
                </a:lnTo>
                <a:lnTo>
                  <a:pt x="1039923" y="1773018"/>
                </a:lnTo>
                <a:lnTo>
                  <a:pt x="1000660" y="1748265"/>
                </a:lnTo>
                <a:lnTo>
                  <a:pt x="964438" y="1718429"/>
                </a:lnTo>
                <a:lnTo>
                  <a:pt x="931759" y="1683742"/>
                </a:lnTo>
                <a:lnTo>
                  <a:pt x="903122" y="1644438"/>
                </a:lnTo>
                <a:lnTo>
                  <a:pt x="860324" y="1668072"/>
                </a:lnTo>
                <a:lnTo>
                  <a:pt x="815605" y="1686281"/>
                </a:lnTo>
                <a:lnTo>
                  <a:pt x="769427" y="1698997"/>
                </a:lnTo>
                <a:lnTo>
                  <a:pt x="722249" y="1706149"/>
                </a:lnTo>
                <a:lnTo>
                  <a:pt x="674532" y="1707668"/>
                </a:lnTo>
                <a:lnTo>
                  <a:pt x="626737" y="1703483"/>
                </a:lnTo>
                <a:lnTo>
                  <a:pt x="579325" y="1693526"/>
                </a:lnTo>
                <a:lnTo>
                  <a:pt x="533306" y="1677941"/>
                </a:lnTo>
                <a:lnTo>
                  <a:pt x="489633" y="1657120"/>
                </a:lnTo>
                <a:lnTo>
                  <a:pt x="448674" y="1631359"/>
                </a:lnTo>
                <a:lnTo>
                  <a:pt x="410800" y="1600956"/>
                </a:lnTo>
                <a:lnTo>
                  <a:pt x="376380" y="1566206"/>
                </a:lnTo>
                <a:lnTo>
                  <a:pt x="345785" y="1527407"/>
                </a:lnTo>
                <a:lnTo>
                  <a:pt x="319383" y="1484856"/>
                </a:lnTo>
                <a:lnTo>
                  <a:pt x="270183" y="1485561"/>
                </a:lnTo>
                <a:lnTo>
                  <a:pt x="222857" y="1475992"/>
                </a:lnTo>
                <a:lnTo>
                  <a:pt x="178729" y="1456893"/>
                </a:lnTo>
                <a:lnTo>
                  <a:pt x="139124" y="1429007"/>
                </a:lnTo>
                <a:lnTo>
                  <a:pt x="105368" y="1393076"/>
                </a:lnTo>
                <a:lnTo>
                  <a:pt x="78784" y="1349846"/>
                </a:lnTo>
                <a:lnTo>
                  <a:pt x="61242" y="1301848"/>
                </a:lnTo>
                <a:lnTo>
                  <a:pt x="53585" y="1252157"/>
                </a:lnTo>
                <a:lnTo>
                  <a:pt x="55600" y="1202327"/>
                </a:lnTo>
                <a:lnTo>
                  <a:pt x="67072" y="1153912"/>
                </a:lnTo>
                <a:lnTo>
                  <a:pt x="87789" y="1108467"/>
                </a:lnTo>
                <a:lnTo>
                  <a:pt x="117538" y="1067546"/>
                </a:lnTo>
                <a:lnTo>
                  <a:pt x="76936" y="1036003"/>
                </a:lnTo>
                <a:lnTo>
                  <a:pt x="44226" y="997067"/>
                </a:lnTo>
                <a:lnTo>
                  <a:pt x="20063" y="952306"/>
                </a:lnTo>
                <a:lnTo>
                  <a:pt x="5102" y="903294"/>
                </a:lnTo>
                <a:lnTo>
                  <a:pt x="0" y="851599"/>
                </a:lnTo>
                <a:lnTo>
                  <a:pt x="5410" y="798792"/>
                </a:lnTo>
                <a:lnTo>
                  <a:pt x="21266" y="748369"/>
                </a:lnTo>
                <a:lnTo>
                  <a:pt x="46254" y="703541"/>
                </a:lnTo>
                <a:lnTo>
                  <a:pt x="79159" y="665450"/>
                </a:lnTo>
                <a:lnTo>
                  <a:pt x="118767" y="635242"/>
                </a:lnTo>
                <a:lnTo>
                  <a:pt x="163863" y="614060"/>
                </a:lnTo>
                <a:lnTo>
                  <a:pt x="213232" y="603048"/>
                </a:lnTo>
                <a:lnTo>
                  <a:pt x="215222" y="59738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1918" y="1074548"/>
            <a:ext cx="139065" cy="33655"/>
          </a:xfrm>
          <a:custGeom>
            <a:avLst/>
            <a:gdLst/>
            <a:ahLst/>
            <a:cxnLst/>
            <a:rect l="l" t="t" r="r" b="b"/>
            <a:pathLst>
              <a:path w="139065" h="33655">
                <a:moveTo>
                  <a:pt x="0" y="0"/>
                </a:moveTo>
                <a:lnTo>
                  <a:pt x="32495" y="16673"/>
                </a:lnTo>
                <a:lnTo>
                  <a:pt x="66817" y="27916"/>
                </a:lnTo>
                <a:lnTo>
                  <a:pt x="102358" y="33582"/>
                </a:lnTo>
                <a:lnTo>
                  <a:pt x="138510" y="3352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742" y="1475824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09">
                <a:moveTo>
                  <a:pt x="0" y="16043"/>
                </a:moveTo>
                <a:lnTo>
                  <a:pt x="15505" y="13601"/>
                </a:lnTo>
                <a:lnTo>
                  <a:pt x="30806" y="10104"/>
                </a:lnTo>
                <a:lnTo>
                  <a:pt x="45855" y="5566"/>
                </a:lnTo>
                <a:lnTo>
                  <a:pt x="60601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0936" y="1578258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6514" y="73185"/>
                </a:moveTo>
                <a:lnTo>
                  <a:pt x="25998" y="55676"/>
                </a:lnTo>
                <a:lnTo>
                  <a:pt x="16394" y="37616"/>
                </a:lnTo>
                <a:lnTo>
                  <a:pt x="7721" y="19044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7767" y="1468050"/>
            <a:ext cx="14604" cy="80645"/>
          </a:xfrm>
          <a:custGeom>
            <a:avLst/>
            <a:gdLst/>
            <a:ahLst/>
            <a:cxnLst/>
            <a:rect l="l" t="t" r="r" b="b"/>
            <a:pathLst>
              <a:path w="14604" h="80644">
                <a:moveTo>
                  <a:pt x="0" y="80303"/>
                </a:moveTo>
                <a:lnTo>
                  <a:pt x="5157" y="60552"/>
                </a:lnTo>
                <a:lnTo>
                  <a:pt x="9312" y="40556"/>
                </a:lnTo>
                <a:lnTo>
                  <a:pt x="12455" y="20358"/>
                </a:lnTo>
                <a:lnTo>
                  <a:pt x="14579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3788" y="970213"/>
            <a:ext cx="177800" cy="300355"/>
          </a:xfrm>
          <a:custGeom>
            <a:avLst/>
            <a:gdLst/>
            <a:ahLst/>
            <a:cxnLst/>
            <a:rect l="l" t="t" r="r" b="b"/>
            <a:pathLst>
              <a:path w="177800" h="300355">
                <a:moveTo>
                  <a:pt x="177787" y="300124"/>
                </a:moveTo>
                <a:lnTo>
                  <a:pt x="174924" y="252906"/>
                </a:lnTo>
                <a:lnTo>
                  <a:pt x="165833" y="207285"/>
                </a:lnTo>
                <a:lnTo>
                  <a:pt x="150862" y="163849"/>
                </a:lnTo>
                <a:lnTo>
                  <a:pt x="130360" y="123184"/>
                </a:lnTo>
                <a:lnTo>
                  <a:pt x="104675" y="85879"/>
                </a:lnTo>
                <a:lnTo>
                  <a:pt x="74154" y="52521"/>
                </a:lnTo>
                <a:lnTo>
                  <a:pt x="39146" y="23699"/>
                </a:lnTo>
                <a:lnTo>
                  <a:pt x="0" y="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3768" y="650247"/>
            <a:ext cx="79375" cy="113030"/>
          </a:xfrm>
          <a:custGeom>
            <a:avLst/>
            <a:gdLst/>
            <a:ahLst/>
            <a:cxnLst/>
            <a:rect l="l" t="t" r="r" b="b"/>
            <a:pathLst>
              <a:path w="79375" h="113029">
                <a:moveTo>
                  <a:pt x="79164" y="0"/>
                </a:moveTo>
                <a:lnTo>
                  <a:pt x="64133" y="31600"/>
                </a:lnTo>
                <a:lnTo>
                  <a:pt x="45795" y="61079"/>
                </a:lnTo>
                <a:lnTo>
                  <a:pt x="24351" y="88153"/>
                </a:lnTo>
                <a:lnTo>
                  <a:pt x="0" y="11253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61552" y="234526"/>
            <a:ext cx="4445" cy="53340"/>
          </a:xfrm>
          <a:custGeom>
            <a:avLst/>
            <a:gdLst/>
            <a:ahLst/>
            <a:cxnLst/>
            <a:rect l="l" t="t" r="r" b="b"/>
            <a:pathLst>
              <a:path w="4445" h="53339">
                <a:moveTo>
                  <a:pt x="0" y="0"/>
                </a:moveTo>
                <a:lnTo>
                  <a:pt x="1963" y="13196"/>
                </a:lnTo>
                <a:lnTo>
                  <a:pt x="3315" y="26469"/>
                </a:lnTo>
                <a:lnTo>
                  <a:pt x="4055" y="39794"/>
                </a:lnTo>
                <a:lnTo>
                  <a:pt x="4179" y="53149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7038" y="104350"/>
            <a:ext cx="40640" cy="67945"/>
          </a:xfrm>
          <a:custGeom>
            <a:avLst/>
            <a:gdLst/>
            <a:ahLst/>
            <a:cxnLst/>
            <a:rect l="l" t="t" r="r" b="b"/>
            <a:pathLst>
              <a:path w="40640" h="67945">
                <a:moveTo>
                  <a:pt x="40555" y="0"/>
                </a:moveTo>
                <a:lnTo>
                  <a:pt x="28674" y="15761"/>
                </a:lnTo>
                <a:lnTo>
                  <a:pt x="17928" y="32357"/>
                </a:lnTo>
                <a:lnTo>
                  <a:pt x="8356" y="49719"/>
                </a:lnTo>
                <a:lnTo>
                  <a:pt x="0" y="67781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4576" y="144349"/>
            <a:ext cx="19685" cy="59055"/>
          </a:xfrm>
          <a:custGeom>
            <a:avLst/>
            <a:gdLst/>
            <a:ahLst/>
            <a:cxnLst/>
            <a:rect l="l" t="t" r="r" b="b"/>
            <a:pathLst>
              <a:path w="19684" h="59054">
                <a:moveTo>
                  <a:pt x="19642" y="0"/>
                </a:moveTo>
                <a:lnTo>
                  <a:pt x="13437" y="14113"/>
                </a:lnTo>
                <a:lnTo>
                  <a:pt x="8085" y="28588"/>
                </a:lnTo>
                <a:lnTo>
                  <a:pt x="3601" y="43383"/>
                </a:lnTo>
                <a:lnTo>
                  <a:pt x="0" y="58456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2118" y="218796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20" h="57150">
                <a:moveTo>
                  <a:pt x="0" y="0"/>
                </a:moveTo>
                <a:lnTo>
                  <a:pt x="18978" y="12464"/>
                </a:lnTo>
                <a:lnTo>
                  <a:pt x="37183" y="26097"/>
                </a:lnTo>
                <a:lnTo>
                  <a:pt x="54565" y="40859"/>
                </a:lnTo>
                <a:lnTo>
                  <a:pt x="71076" y="56713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9577" y="604402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90">
                <a:moveTo>
                  <a:pt x="0" y="0"/>
                </a:moveTo>
                <a:lnTo>
                  <a:pt x="2253" y="15101"/>
                </a:lnTo>
                <a:lnTo>
                  <a:pt x="5074" y="30091"/>
                </a:lnTo>
                <a:lnTo>
                  <a:pt x="8459" y="44952"/>
                </a:lnTo>
                <a:lnTo>
                  <a:pt x="12403" y="59668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6650" y="4528033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1775" y="4528033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Scarlet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13749" y="2571750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3398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1797" y="2489768"/>
            <a:ext cx="211001" cy="163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8175" y="2172656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92650" y="2638423"/>
            <a:ext cx="846976" cy="846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31698" y="3682606"/>
            <a:ext cx="12954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Unprivileged  Spy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16725" y="1900949"/>
            <a:ext cx="448204" cy="74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42614" y="2043063"/>
            <a:ext cx="9823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591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EAR  INFECTION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174" y="1302095"/>
            <a:ext cx="5017135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“light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bulbs” on the HTML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parser: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html_stack_item()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html_stack_dup()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html_a()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parse_html()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51250" y="1443450"/>
            <a:ext cx="2256574" cy="225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900" y="3658983"/>
            <a:ext cx="431038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Goal: Recognize this as the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Ear  Infection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75" y="168438"/>
            <a:ext cx="8559800" cy="34239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BDBCBCABABABACBABABCBABACBABCACABCBCACACABCABABCABCACABCBCABACACADBABDBCABDBCACB  CABDBCABDBCABDBCABCABCBCBCABCACABDCBDBCBABABDCBDBCABDACBDBCBCBABABCBCABCACBCBCBA  CBABACBACBABDBCABDBCABDBCABCBCBCBCABCABCBCABDABDCBCACBCACACBCABDABDBCABDBCABDBCB  CABCABDBCABDBCABCABDBCABDBCABCABDBCABDBCABCABDBCABDBCABCABCBDBCABDBCABABDBCACBCA  BCBCABCABDBDBCBCABCABDABDBCBCABCABCBCABCABCABDBCABDACBDBCABDBCABACBDBCABDBCABDCA  BDBCBCABCACBCABCABDBCABCABDABCBCABDBCBCBABABCBCABCABCBCBCBABACABABACBABDACBDBCAB  DBCABDBCBCABCBCABCBCABCABCBCABDBDBCBCABCABCABCACABDACBDCACBDCACBDBCBCACBCBCABDBC  ABDBCACBCABDBCABDBCBCABCABDBCABCABDCABDCABCACBCBCABDADBCBCABDBCABCABCACBCACBCACA  BDABDBCABCBCABCABDBCBCACBCBCABCABCABCABCBDBCABDBCABACBDBCABDBCABDBCABDBCABCABCAC  BCABABCBCACBABCABDBDBCBCBCBACBABACBABCABCABCBCBCBCABABACBACBABCABDABCACBDABCABDA  BCBCABACABCBCABABCABCBCABCBCABDABCBACACACABACABDBDBCABDBCABDBABCABCBCABDBACABDBA  BCABACABACABDABCBACABCABDBCBACABDBACABDBABABCABCABCABABDBCBCABDABCABCBCBABCBCBAC  ABDBCABCABCBCABDABCABCABCABCABACABCBCABD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230"/>
              </a:spcBef>
              <a:tabLst>
                <a:tab pos="69469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A.	html_stack_item()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650" y="3640756"/>
            <a:ext cx="22358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45134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html_stack_dup()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lphaUcPeriod" startAt="2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html_a()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lphaUcPeriod" startAt="2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parse_html()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475" y="621660"/>
            <a:ext cx="247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Attack</a:t>
            </a:r>
            <a:r>
              <a:rPr sz="3000" spc="-90" dirty="0"/>
              <a:t> </a:t>
            </a:r>
            <a:r>
              <a:rPr sz="3000" spc="-5" dirty="0"/>
              <a:t>Stages: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719876" y="1539107"/>
            <a:ext cx="754570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82600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Scarlet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spies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herself.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5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Spying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Scarlet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spies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Alice.</a:t>
            </a:r>
            <a:endParaRPr sz="2400">
              <a:latin typeface="Arial"/>
              <a:cs typeface="Arial"/>
            </a:endParaRPr>
          </a:p>
          <a:p>
            <a:pPr marL="495300" indent="-482600">
              <a:lnSpc>
                <a:spcPts val="2865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Identification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Most similar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 Levenshtein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distance.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07571-9A58-42BB-AF55-E19713CEEEB1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50303-C857-4460-A102-A9DEB37EECDC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EB2BD7-25A4-412D-8F69-758437589B09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26E-CCA3-4D30-B961-D7F35EB1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architecture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E1122EC8-1AD2-4198-8462-12B1DF97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65" y="946285"/>
            <a:ext cx="3967269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38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3F3451-0949-4C56-8036-F264EA0516BE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C50ABD-C988-402E-8BCE-2B61F5CBED4D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FDF84-261E-4DFC-BB9E-3B032D17DF4B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CBB0B2-35F8-4E7A-A25C-7D089970E1CF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599" y="281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599" y="281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3CAF4F-A8B3-4FFC-8CA8-B91DBBC4F0E6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49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599" y="281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599" y="281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AAF2CE-CC58-4C70-8D6B-71B10F0B7393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Spying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599" y="281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599" y="281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B2D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44456" y="27507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8D5679-B000-4A48-B198-62676C030CBB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0" y="341786"/>
            <a:ext cx="441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599" y="281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599" y="281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B2D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44456" y="27507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12919" y="1580969"/>
            <a:ext cx="1646555" cy="1168400"/>
          </a:xfrm>
          <a:custGeom>
            <a:avLst/>
            <a:gdLst/>
            <a:ahLst/>
            <a:cxnLst/>
            <a:rect l="l" t="t" r="r" b="b"/>
            <a:pathLst>
              <a:path w="1646555" h="1168400">
                <a:moveTo>
                  <a:pt x="1646099" y="11681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42480" y="1760305"/>
            <a:ext cx="816610" cy="989330"/>
          </a:xfrm>
          <a:custGeom>
            <a:avLst/>
            <a:gdLst/>
            <a:ahLst/>
            <a:cxnLst/>
            <a:rect l="l" t="t" r="r" b="b"/>
            <a:pathLst>
              <a:path w="816610" h="989330">
                <a:moveTo>
                  <a:pt x="816599" y="9887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0725" y="1550850"/>
            <a:ext cx="0" cy="1131570"/>
          </a:xfrm>
          <a:custGeom>
            <a:avLst/>
            <a:gdLst/>
            <a:ahLst/>
            <a:cxnLst/>
            <a:rect l="l" t="t" r="r" b="b"/>
            <a:pathLst>
              <a:path h="1131570">
                <a:moveTo>
                  <a:pt x="0" y="11312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82369" y="2008105"/>
            <a:ext cx="294005" cy="741045"/>
          </a:xfrm>
          <a:custGeom>
            <a:avLst/>
            <a:gdLst/>
            <a:ahLst/>
            <a:cxnLst/>
            <a:rect l="l" t="t" r="r" b="b"/>
            <a:pathLst>
              <a:path w="294004" h="741044">
                <a:moveTo>
                  <a:pt x="0" y="740999"/>
                </a:moveTo>
                <a:lnTo>
                  <a:pt x="2939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9325" y="1831350"/>
            <a:ext cx="749935" cy="1079500"/>
          </a:xfrm>
          <a:custGeom>
            <a:avLst/>
            <a:gdLst/>
            <a:ahLst/>
            <a:cxnLst/>
            <a:rect l="l" t="t" r="r" b="b"/>
            <a:pathLst>
              <a:path w="749935" h="1079500">
                <a:moveTo>
                  <a:pt x="0" y="1079399"/>
                </a:moveTo>
                <a:lnTo>
                  <a:pt x="74969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7180" y="2261305"/>
            <a:ext cx="1282065" cy="488315"/>
          </a:xfrm>
          <a:custGeom>
            <a:avLst/>
            <a:gdLst/>
            <a:ahLst/>
            <a:cxnLst/>
            <a:rect l="l" t="t" r="r" b="b"/>
            <a:pathLst>
              <a:path w="1282064" h="488314">
                <a:moveTo>
                  <a:pt x="1281899" y="4877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0724" y="2910750"/>
            <a:ext cx="341630" cy="130175"/>
          </a:xfrm>
          <a:custGeom>
            <a:avLst/>
            <a:gdLst/>
            <a:ahLst/>
            <a:cxnLst/>
            <a:rect l="l" t="t" r="r" b="b"/>
            <a:pathLst>
              <a:path w="341630" h="130175">
                <a:moveTo>
                  <a:pt x="341399" y="0"/>
                </a:moveTo>
                <a:lnTo>
                  <a:pt x="0" y="1295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2425" y="2910750"/>
            <a:ext cx="1139825" cy="193040"/>
          </a:xfrm>
          <a:custGeom>
            <a:avLst/>
            <a:gdLst/>
            <a:ahLst/>
            <a:cxnLst/>
            <a:rect l="l" t="t" r="r" b="b"/>
            <a:pathLst>
              <a:path w="1139825" h="193039">
                <a:moveTo>
                  <a:pt x="1139699" y="0"/>
                </a:moveTo>
                <a:lnTo>
                  <a:pt x="0" y="1925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7480" y="3072394"/>
            <a:ext cx="892175" cy="621030"/>
          </a:xfrm>
          <a:custGeom>
            <a:avLst/>
            <a:gdLst/>
            <a:ahLst/>
            <a:cxnLst/>
            <a:rect l="l" t="t" r="r" b="b"/>
            <a:pathLst>
              <a:path w="892175" h="621029">
                <a:moveTo>
                  <a:pt x="891599" y="0"/>
                </a:moveTo>
                <a:lnTo>
                  <a:pt x="0" y="6209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FB1034-A456-4737-A3ED-B702609DC781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5275" y="2145300"/>
            <a:ext cx="1530985" cy="1530985"/>
          </a:xfrm>
          <a:custGeom>
            <a:avLst/>
            <a:gdLst/>
            <a:ahLst/>
            <a:cxnLst/>
            <a:rect l="l" t="t" r="r" b="b"/>
            <a:pathLst>
              <a:path w="1530985" h="1530985">
                <a:moveTo>
                  <a:pt x="0" y="765449"/>
                </a:moveTo>
                <a:lnTo>
                  <a:pt x="1505" y="717041"/>
                </a:lnTo>
                <a:lnTo>
                  <a:pt x="5963" y="669433"/>
                </a:lnTo>
                <a:lnTo>
                  <a:pt x="13284" y="622715"/>
                </a:lnTo>
                <a:lnTo>
                  <a:pt x="23377" y="576976"/>
                </a:lnTo>
                <a:lnTo>
                  <a:pt x="36153" y="532306"/>
                </a:lnTo>
                <a:lnTo>
                  <a:pt x="51523" y="488795"/>
                </a:lnTo>
                <a:lnTo>
                  <a:pt x="69396" y="446532"/>
                </a:lnTo>
                <a:lnTo>
                  <a:pt x="89684" y="405608"/>
                </a:lnTo>
                <a:lnTo>
                  <a:pt x="112296" y="366111"/>
                </a:lnTo>
                <a:lnTo>
                  <a:pt x="137143" y="328131"/>
                </a:lnTo>
                <a:lnTo>
                  <a:pt x="164134" y="291759"/>
                </a:lnTo>
                <a:lnTo>
                  <a:pt x="193182" y="257084"/>
                </a:lnTo>
                <a:lnTo>
                  <a:pt x="224195" y="224195"/>
                </a:lnTo>
                <a:lnTo>
                  <a:pt x="257084" y="193182"/>
                </a:lnTo>
                <a:lnTo>
                  <a:pt x="291759" y="164134"/>
                </a:lnTo>
                <a:lnTo>
                  <a:pt x="328131" y="137143"/>
                </a:lnTo>
                <a:lnTo>
                  <a:pt x="366111" y="112296"/>
                </a:lnTo>
                <a:lnTo>
                  <a:pt x="405608" y="89684"/>
                </a:lnTo>
                <a:lnTo>
                  <a:pt x="446532" y="69396"/>
                </a:lnTo>
                <a:lnTo>
                  <a:pt x="488795" y="51523"/>
                </a:lnTo>
                <a:lnTo>
                  <a:pt x="532306" y="36153"/>
                </a:lnTo>
                <a:lnTo>
                  <a:pt x="576976" y="23377"/>
                </a:lnTo>
                <a:lnTo>
                  <a:pt x="622715" y="13284"/>
                </a:lnTo>
                <a:lnTo>
                  <a:pt x="669433" y="5963"/>
                </a:lnTo>
                <a:lnTo>
                  <a:pt x="717041" y="1505"/>
                </a:lnTo>
                <a:lnTo>
                  <a:pt x="765449" y="0"/>
                </a:lnTo>
                <a:lnTo>
                  <a:pt x="816004" y="1669"/>
                </a:lnTo>
                <a:lnTo>
                  <a:pt x="866063" y="6638"/>
                </a:lnTo>
                <a:lnTo>
                  <a:pt x="915479" y="14843"/>
                </a:lnTo>
                <a:lnTo>
                  <a:pt x="964102" y="26224"/>
                </a:lnTo>
                <a:lnTo>
                  <a:pt x="1011783" y="40719"/>
                </a:lnTo>
                <a:lnTo>
                  <a:pt x="1058374" y="58266"/>
                </a:lnTo>
                <a:lnTo>
                  <a:pt x="1103727" y="78803"/>
                </a:lnTo>
                <a:lnTo>
                  <a:pt x="1147692" y="102270"/>
                </a:lnTo>
                <a:lnTo>
                  <a:pt x="1190122" y="128604"/>
                </a:lnTo>
                <a:lnTo>
                  <a:pt x="1230866" y="157744"/>
                </a:lnTo>
                <a:lnTo>
                  <a:pt x="1269776" y="189628"/>
                </a:lnTo>
                <a:lnTo>
                  <a:pt x="1306704" y="224195"/>
                </a:lnTo>
                <a:lnTo>
                  <a:pt x="1341271" y="261123"/>
                </a:lnTo>
                <a:lnTo>
                  <a:pt x="1373155" y="300033"/>
                </a:lnTo>
                <a:lnTo>
                  <a:pt x="1402295" y="340778"/>
                </a:lnTo>
                <a:lnTo>
                  <a:pt x="1428629" y="383207"/>
                </a:lnTo>
                <a:lnTo>
                  <a:pt x="1452096" y="427172"/>
                </a:lnTo>
                <a:lnTo>
                  <a:pt x="1472633" y="472525"/>
                </a:lnTo>
                <a:lnTo>
                  <a:pt x="1490180" y="519116"/>
                </a:lnTo>
                <a:lnTo>
                  <a:pt x="1504675" y="566797"/>
                </a:lnTo>
                <a:lnTo>
                  <a:pt x="1516056" y="615420"/>
                </a:lnTo>
                <a:lnTo>
                  <a:pt x="1524261" y="664836"/>
                </a:lnTo>
                <a:lnTo>
                  <a:pt x="1529230" y="714895"/>
                </a:lnTo>
                <a:lnTo>
                  <a:pt x="1530899" y="765449"/>
                </a:lnTo>
                <a:lnTo>
                  <a:pt x="1529394" y="813858"/>
                </a:lnTo>
                <a:lnTo>
                  <a:pt x="1524936" y="861466"/>
                </a:lnTo>
                <a:lnTo>
                  <a:pt x="1517615" y="908184"/>
                </a:lnTo>
                <a:lnTo>
                  <a:pt x="1507522" y="953923"/>
                </a:lnTo>
                <a:lnTo>
                  <a:pt x="1494746" y="998593"/>
                </a:lnTo>
                <a:lnTo>
                  <a:pt x="1479376" y="1042104"/>
                </a:lnTo>
                <a:lnTo>
                  <a:pt x="1461503" y="1084367"/>
                </a:lnTo>
                <a:lnTo>
                  <a:pt x="1441215" y="1125291"/>
                </a:lnTo>
                <a:lnTo>
                  <a:pt x="1418603" y="1164788"/>
                </a:lnTo>
                <a:lnTo>
                  <a:pt x="1393756" y="1202768"/>
                </a:lnTo>
                <a:lnTo>
                  <a:pt x="1366765" y="1239140"/>
                </a:lnTo>
                <a:lnTo>
                  <a:pt x="1337717" y="1273815"/>
                </a:lnTo>
                <a:lnTo>
                  <a:pt x="1306704" y="1306704"/>
                </a:lnTo>
                <a:lnTo>
                  <a:pt x="1273815" y="1337717"/>
                </a:lnTo>
                <a:lnTo>
                  <a:pt x="1239140" y="1366765"/>
                </a:lnTo>
                <a:lnTo>
                  <a:pt x="1202768" y="1393756"/>
                </a:lnTo>
                <a:lnTo>
                  <a:pt x="1164788" y="1418603"/>
                </a:lnTo>
                <a:lnTo>
                  <a:pt x="1125291" y="1441215"/>
                </a:lnTo>
                <a:lnTo>
                  <a:pt x="1084367" y="1461503"/>
                </a:lnTo>
                <a:lnTo>
                  <a:pt x="1042104" y="1479376"/>
                </a:lnTo>
                <a:lnTo>
                  <a:pt x="998593" y="1494746"/>
                </a:lnTo>
                <a:lnTo>
                  <a:pt x="953923" y="1507522"/>
                </a:lnTo>
                <a:lnTo>
                  <a:pt x="908184" y="1517615"/>
                </a:lnTo>
                <a:lnTo>
                  <a:pt x="861466" y="1524936"/>
                </a:lnTo>
                <a:lnTo>
                  <a:pt x="813858" y="1529394"/>
                </a:lnTo>
                <a:lnTo>
                  <a:pt x="765449" y="1530899"/>
                </a:lnTo>
                <a:lnTo>
                  <a:pt x="717041" y="1529394"/>
                </a:lnTo>
                <a:lnTo>
                  <a:pt x="669433" y="1524936"/>
                </a:lnTo>
                <a:lnTo>
                  <a:pt x="622715" y="1517615"/>
                </a:lnTo>
                <a:lnTo>
                  <a:pt x="576976" y="1507522"/>
                </a:lnTo>
                <a:lnTo>
                  <a:pt x="532306" y="1494746"/>
                </a:lnTo>
                <a:lnTo>
                  <a:pt x="488795" y="1479376"/>
                </a:lnTo>
                <a:lnTo>
                  <a:pt x="446532" y="1461503"/>
                </a:lnTo>
                <a:lnTo>
                  <a:pt x="405608" y="1441215"/>
                </a:lnTo>
                <a:lnTo>
                  <a:pt x="366111" y="1418603"/>
                </a:lnTo>
                <a:lnTo>
                  <a:pt x="328131" y="1393756"/>
                </a:lnTo>
                <a:lnTo>
                  <a:pt x="291759" y="1366765"/>
                </a:lnTo>
                <a:lnTo>
                  <a:pt x="257084" y="1337717"/>
                </a:lnTo>
                <a:lnTo>
                  <a:pt x="224195" y="1306704"/>
                </a:lnTo>
                <a:lnTo>
                  <a:pt x="193182" y="1273815"/>
                </a:lnTo>
                <a:lnTo>
                  <a:pt x="164134" y="1239140"/>
                </a:lnTo>
                <a:lnTo>
                  <a:pt x="137143" y="1202768"/>
                </a:lnTo>
                <a:lnTo>
                  <a:pt x="112296" y="1164788"/>
                </a:lnTo>
                <a:lnTo>
                  <a:pt x="89684" y="1125291"/>
                </a:lnTo>
                <a:lnTo>
                  <a:pt x="69396" y="1084367"/>
                </a:lnTo>
                <a:lnTo>
                  <a:pt x="51523" y="1042104"/>
                </a:lnTo>
                <a:lnTo>
                  <a:pt x="36153" y="998593"/>
                </a:lnTo>
                <a:lnTo>
                  <a:pt x="23377" y="953923"/>
                </a:lnTo>
                <a:lnTo>
                  <a:pt x="13284" y="908184"/>
                </a:lnTo>
                <a:lnTo>
                  <a:pt x="5963" y="861466"/>
                </a:lnTo>
                <a:lnTo>
                  <a:pt x="1505" y="813858"/>
                </a:lnTo>
                <a:lnTo>
                  <a:pt x="0" y="7654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2627592" y="2070599"/>
                </a:move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1" y="2067449"/>
                </a:lnTo>
                <a:lnTo>
                  <a:pt x="2627592" y="20705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9125" y="287049"/>
            <a:ext cx="2973070" cy="2070735"/>
          </a:xfrm>
          <a:custGeom>
            <a:avLst/>
            <a:gdLst/>
            <a:ahLst/>
            <a:cxnLst/>
            <a:rect l="l" t="t" r="r" b="b"/>
            <a:pathLst>
              <a:path w="2973070" h="2070735">
                <a:moveTo>
                  <a:pt x="0" y="345106"/>
                </a:moveTo>
                <a:lnTo>
                  <a:pt x="3150" y="298277"/>
                </a:lnTo>
                <a:lnTo>
                  <a:pt x="12327" y="253363"/>
                </a:lnTo>
                <a:lnTo>
                  <a:pt x="27120" y="210775"/>
                </a:lnTo>
                <a:lnTo>
                  <a:pt x="47117" y="170924"/>
                </a:lnTo>
                <a:lnTo>
                  <a:pt x="71907" y="134222"/>
                </a:lnTo>
                <a:lnTo>
                  <a:pt x="101079" y="101079"/>
                </a:lnTo>
                <a:lnTo>
                  <a:pt x="134222" y="71907"/>
                </a:lnTo>
                <a:lnTo>
                  <a:pt x="170924" y="47117"/>
                </a:lnTo>
                <a:lnTo>
                  <a:pt x="210775" y="27120"/>
                </a:lnTo>
                <a:lnTo>
                  <a:pt x="253363" y="12327"/>
                </a:lnTo>
                <a:lnTo>
                  <a:pt x="298278" y="3150"/>
                </a:lnTo>
                <a:lnTo>
                  <a:pt x="345106" y="0"/>
                </a:lnTo>
                <a:lnTo>
                  <a:pt x="2627592" y="0"/>
                </a:lnTo>
                <a:lnTo>
                  <a:pt x="2681905" y="4299"/>
                </a:lnTo>
                <a:lnTo>
                  <a:pt x="2734391" y="16940"/>
                </a:lnTo>
                <a:lnTo>
                  <a:pt x="2784123" y="37540"/>
                </a:lnTo>
                <a:lnTo>
                  <a:pt x="2830175" y="65714"/>
                </a:lnTo>
                <a:lnTo>
                  <a:pt x="2871619" y="101079"/>
                </a:lnTo>
                <a:lnTo>
                  <a:pt x="2906984" y="142524"/>
                </a:lnTo>
                <a:lnTo>
                  <a:pt x="2935159" y="188576"/>
                </a:lnTo>
                <a:lnTo>
                  <a:pt x="2955759" y="238308"/>
                </a:lnTo>
                <a:lnTo>
                  <a:pt x="2968400" y="290794"/>
                </a:lnTo>
                <a:lnTo>
                  <a:pt x="2972699" y="345106"/>
                </a:lnTo>
                <a:lnTo>
                  <a:pt x="2972699" y="1725493"/>
                </a:lnTo>
                <a:lnTo>
                  <a:pt x="2969549" y="1772322"/>
                </a:lnTo>
                <a:lnTo>
                  <a:pt x="2960372" y="1817236"/>
                </a:lnTo>
                <a:lnTo>
                  <a:pt x="2945579" y="1859824"/>
                </a:lnTo>
                <a:lnTo>
                  <a:pt x="2925582" y="1899675"/>
                </a:lnTo>
                <a:lnTo>
                  <a:pt x="2900792" y="1936377"/>
                </a:lnTo>
                <a:lnTo>
                  <a:pt x="2871620" y="1969520"/>
                </a:lnTo>
                <a:lnTo>
                  <a:pt x="2838477" y="1998692"/>
                </a:lnTo>
                <a:lnTo>
                  <a:pt x="2801775" y="2023482"/>
                </a:lnTo>
                <a:lnTo>
                  <a:pt x="2761924" y="2043479"/>
                </a:lnTo>
                <a:lnTo>
                  <a:pt x="2719336" y="2058272"/>
                </a:lnTo>
                <a:lnTo>
                  <a:pt x="2674422" y="2067449"/>
                </a:lnTo>
                <a:lnTo>
                  <a:pt x="2627592" y="2070599"/>
                </a:lnTo>
                <a:lnTo>
                  <a:pt x="345106" y="2070599"/>
                </a:lnTo>
                <a:lnTo>
                  <a:pt x="298278" y="2067449"/>
                </a:lnTo>
                <a:lnTo>
                  <a:pt x="253363" y="2058272"/>
                </a:lnTo>
                <a:lnTo>
                  <a:pt x="210775" y="2043479"/>
                </a:lnTo>
                <a:lnTo>
                  <a:pt x="170924" y="2023482"/>
                </a:lnTo>
                <a:lnTo>
                  <a:pt x="134222" y="1998692"/>
                </a:lnTo>
                <a:lnTo>
                  <a:pt x="101079" y="1969520"/>
                </a:lnTo>
                <a:lnTo>
                  <a:pt x="71907" y="1936377"/>
                </a:lnTo>
                <a:lnTo>
                  <a:pt x="47117" y="1899675"/>
                </a:lnTo>
                <a:lnTo>
                  <a:pt x="27120" y="1859824"/>
                </a:lnTo>
                <a:lnTo>
                  <a:pt x="12327" y="1817236"/>
                </a:lnTo>
                <a:lnTo>
                  <a:pt x="3150" y="1772322"/>
                </a:lnTo>
                <a:lnTo>
                  <a:pt x="0" y="1725493"/>
                </a:lnTo>
                <a:lnTo>
                  <a:pt x="0" y="345106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099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0100" y="20327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6149" y="494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96149" y="107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6149" y="16479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674" y="11907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A6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275" y="13701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075" y="287482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3599" y="281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3599" y="2811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2125" y="1093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7749" y="1550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1F7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1974" y="1441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7299" y="36263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close/>
              </a:path>
            </a:pathLst>
          </a:custGeom>
          <a:solidFill>
            <a:srgbClr val="33A0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2125" y="2682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599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599" y="0"/>
                </a:lnTo>
                <a:lnTo>
                  <a:pt x="273405" y="4433"/>
                </a:lnTo>
                <a:lnTo>
                  <a:pt x="316081" y="17401"/>
                </a:lnTo>
                <a:lnTo>
                  <a:pt x="355427" y="38407"/>
                </a:lnTo>
                <a:lnTo>
                  <a:pt x="390244" y="66955"/>
                </a:lnTo>
                <a:lnTo>
                  <a:pt x="418792" y="101772"/>
                </a:lnTo>
                <a:lnTo>
                  <a:pt x="439798" y="141118"/>
                </a:lnTo>
                <a:lnTo>
                  <a:pt x="452766" y="183794"/>
                </a:lnTo>
                <a:lnTo>
                  <a:pt x="457199" y="228599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599" y="457199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76268" y="2750793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83850" y="4039535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Output: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“Ear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infection”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7195D87D-857D-4BB3-AB8F-9EEBA18B2332}"/>
              </a:ext>
            </a:extLst>
          </p:cNvPr>
          <p:cNvSpPr txBox="1"/>
          <p:nvPr/>
        </p:nvSpPr>
        <p:spPr>
          <a:xfrm>
            <a:off x="452300" y="341786"/>
            <a:ext cx="441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Stage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A16481-2EDD-4AEF-8BD4-8E816CF4D4DE}"/>
              </a:ext>
            </a:extLst>
          </p:cNvPr>
          <p:cNvSpPr/>
          <p:nvPr/>
        </p:nvSpPr>
        <p:spPr>
          <a:xfrm>
            <a:off x="6462425" y="417803"/>
            <a:ext cx="4572000" cy="1687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Strep throat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Ear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infection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Chickenpox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984" y="1591407"/>
            <a:ext cx="81051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5" dirty="0">
                <a:solidFill>
                  <a:srgbClr val="FFFFFF"/>
                </a:solidFill>
                <a:latin typeface="Arial"/>
                <a:cs typeface="Arial"/>
              </a:rPr>
              <a:t>&gt;90%</a:t>
            </a:r>
            <a:r>
              <a:rPr sz="9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spc="-10" dirty="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4565" y="3479465"/>
            <a:ext cx="6732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3F3F3"/>
                </a:solidFill>
                <a:latin typeface="Arial"/>
                <a:cs typeface="Arial"/>
              </a:rPr>
              <a:t>(100 pages, 10</a:t>
            </a:r>
            <a:r>
              <a:rPr sz="4800" spc="-10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F3F3F3"/>
                </a:solidFill>
                <a:latin typeface="Arial"/>
                <a:cs typeface="Arial"/>
              </a:rPr>
              <a:t>samples)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F111-7BF1-45D7-851B-4802C8E6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 Stages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4278-D330-4335-983E-A0DC65A24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2000" dirty="0"/>
              <a:t>Flush – Clear out the monitored line from all cache levels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Wait – Allow time for the victim to access the line from memory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Reload – Load the line and measure the time it takes </a:t>
            </a:r>
            <a:r>
              <a:rPr lang="en-US" sz="2000"/>
              <a:t>to load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88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953" y="2264536"/>
            <a:ext cx="299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It’s </a:t>
            </a:r>
            <a:r>
              <a:rPr sz="3600" spc="-5" dirty="0"/>
              <a:t>demo</a:t>
            </a:r>
            <a:r>
              <a:rPr sz="3600" spc="-85" dirty="0"/>
              <a:t> </a:t>
            </a:r>
            <a:r>
              <a:rPr sz="3600" spc="-5" dirty="0"/>
              <a:t>time.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AB6F3-D6DF-4E71-B2D2-3D0802EE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291110"/>
            <a:ext cx="685859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1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C75FD-8733-4BFB-BA38-66050833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285687"/>
            <a:ext cx="685859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8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47A94D-D44D-4EE1-8D3F-03A2AE2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6" y="1277502"/>
            <a:ext cx="6858591" cy="32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F71B-23D0-4744-9D96-49A1FF4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+ reload attack</a:t>
            </a:r>
          </a:p>
        </p:txBody>
      </p:sp>
      <p:pic>
        <p:nvPicPr>
          <p:cNvPr id="5" name="Picture 4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892F1A15-0FB3-4E49-B41F-7FCD47FF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3" y="1283906"/>
            <a:ext cx="685859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8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2665</TotalTime>
  <Words>848</Words>
  <Application>Microsoft Office PowerPoint</Application>
  <PresentationFormat>On-screen Show (16:9)</PresentationFormat>
  <Paragraphs>263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Bookman Old Style</vt:lpstr>
      <vt:lpstr>Courier New</vt:lpstr>
      <vt:lpstr>Rockwell</vt:lpstr>
      <vt:lpstr>Times New Roman</vt:lpstr>
      <vt:lpstr>Damask</vt:lpstr>
      <vt:lpstr>Flush + Reload side channel Attack</vt:lpstr>
      <vt:lpstr>Page Sharing</vt:lpstr>
      <vt:lpstr>Copy-on-write</vt:lpstr>
      <vt:lpstr>Cache architecture</vt:lpstr>
      <vt:lpstr>Flush + reload Attack Stages</vt:lpstr>
      <vt:lpstr>Flush + reload attack</vt:lpstr>
      <vt:lpstr>Flush + reload attack</vt:lpstr>
      <vt:lpstr>Flush + reload attack</vt:lpstr>
      <vt:lpstr>Flush + reload attack</vt:lpstr>
      <vt:lpstr>Flush + reload attack</vt:lpstr>
      <vt:lpstr>Flush + reload attack</vt:lpstr>
      <vt:lpstr>Flush + reload attack</vt:lpstr>
      <vt:lpstr>Flush + reload applications</vt:lpstr>
      <vt:lpstr>Square-and-Multiply</vt:lpstr>
      <vt:lpstr>Square-and-multiply</vt:lpstr>
      <vt:lpstr>Square-and-multiply example</vt:lpstr>
      <vt:lpstr>Square-and-multiply example</vt:lpstr>
      <vt:lpstr>Flush + reload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foo() { ...</vt:lpstr>
      <vt:lpstr>foo() { ...</vt:lpstr>
      <vt:lpstr>foo() { ...</vt:lpstr>
      <vt:lpstr>foo() { ...</vt:lpstr>
      <vt:lpstr>foo() { ...</vt:lpstr>
      <vt:lpstr>foo() { ...</vt:lpstr>
      <vt:lpstr>PowerPoint Presentation</vt:lpstr>
      <vt:lpstr>PowerPoint Presentation</vt:lpstr>
      <vt:lpstr>PowerPoint Presentation</vt:lpstr>
      <vt:lpstr>Attack Stages: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demo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Channel Attacks</dc:title>
  <dc:creator>Ricky V</dc:creator>
  <cp:lastModifiedBy>Ricky V</cp:lastModifiedBy>
  <cp:revision>28</cp:revision>
  <dcterms:modified xsi:type="dcterms:W3CDTF">2019-12-10T15:16:35Z</dcterms:modified>
</cp:coreProperties>
</file>