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7" r:id="rId4"/>
    <p:sldId id="263" r:id="rId5"/>
    <p:sldId id="261" r:id="rId6"/>
    <p:sldId id="258" r:id="rId7"/>
    <p:sldId id="257" r:id="rId8"/>
    <p:sldId id="286" r:id="rId9"/>
    <p:sldId id="264" r:id="rId10"/>
    <p:sldId id="287" r:id="rId11"/>
    <p:sldId id="285" r:id="rId12"/>
    <p:sldId id="282" r:id="rId13"/>
    <p:sldId id="295" r:id="rId14"/>
    <p:sldId id="268" r:id="rId15"/>
    <p:sldId id="299" r:id="rId16"/>
    <p:sldId id="274" r:id="rId17"/>
    <p:sldId id="275" r:id="rId18"/>
    <p:sldId id="283" r:id="rId19"/>
    <p:sldId id="284" r:id="rId20"/>
    <p:sldId id="294" r:id="rId21"/>
    <p:sldId id="276" r:id="rId22"/>
    <p:sldId id="300" r:id="rId23"/>
    <p:sldId id="301" r:id="rId24"/>
    <p:sldId id="278" r:id="rId25"/>
    <p:sldId id="288" r:id="rId26"/>
    <p:sldId id="289" r:id="rId27"/>
    <p:sldId id="290" r:id="rId28"/>
    <p:sldId id="280" r:id="rId29"/>
    <p:sldId id="281" r:id="rId30"/>
    <p:sldId id="293" r:id="rId31"/>
    <p:sldId id="292" r:id="rId32"/>
    <p:sldId id="26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 autoAdjust="0"/>
    <p:restoredTop sz="90679" autoAdjust="0"/>
  </p:normalViewPr>
  <p:slideViewPr>
    <p:cSldViewPr snapToGrid="0">
      <p:cViewPr varScale="1">
        <p:scale>
          <a:sx n="108" d="100"/>
          <a:sy n="108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BD1C3-499B-A142-ABB5-07A5091D578F}" type="doc">
      <dgm:prSet loTypeId="urn:microsoft.com/office/officeart/2008/layout/BendingPictureCaption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3D595E9-E48B-1746-82A4-C1C7444869D6}">
      <dgm:prSet phldrT="[Text]"/>
      <dgm:spPr/>
      <dgm:t>
        <a:bodyPr/>
        <a:lstStyle/>
        <a:p>
          <a:r>
            <a:rPr lang="en-US" dirty="0"/>
            <a:t>GRID</a:t>
          </a:r>
        </a:p>
      </dgm:t>
    </dgm:pt>
    <dgm:pt modelId="{6F2C9833-0D2B-F24D-95BB-852106E25C27}" type="parTrans" cxnId="{5B457499-64E6-1F4A-B931-558D213179D7}">
      <dgm:prSet/>
      <dgm:spPr/>
      <dgm:t>
        <a:bodyPr/>
        <a:lstStyle/>
        <a:p>
          <a:endParaRPr lang="en-US"/>
        </a:p>
      </dgm:t>
    </dgm:pt>
    <dgm:pt modelId="{421328E8-CD56-B248-A404-690D231111DC}" type="sibTrans" cxnId="{5B457499-64E6-1F4A-B931-558D213179D7}">
      <dgm:prSet/>
      <dgm:spPr/>
      <dgm:t>
        <a:bodyPr/>
        <a:lstStyle/>
        <a:p>
          <a:endParaRPr lang="en-US"/>
        </a:p>
      </dgm:t>
    </dgm:pt>
    <dgm:pt modelId="{039F965D-AD70-FA4D-9B6D-07060A9953EF}">
      <dgm:prSet phldrT="[Text]"/>
      <dgm:spPr/>
      <dgm:t>
        <a:bodyPr/>
        <a:lstStyle/>
        <a:p>
          <a:r>
            <a:rPr lang="en-US" dirty="0"/>
            <a:t>LRW</a:t>
          </a:r>
        </a:p>
      </dgm:t>
    </dgm:pt>
    <dgm:pt modelId="{87607942-B73F-DF48-A9F7-4483433AEFD0}" type="parTrans" cxnId="{055E0249-2DF1-2148-A984-049FCE294416}">
      <dgm:prSet/>
      <dgm:spPr/>
      <dgm:t>
        <a:bodyPr/>
        <a:lstStyle/>
        <a:p>
          <a:endParaRPr lang="en-US"/>
        </a:p>
      </dgm:t>
    </dgm:pt>
    <dgm:pt modelId="{09EA984B-5EEF-5F4E-ACD5-8B2F0205D3EB}" type="sibTrans" cxnId="{055E0249-2DF1-2148-A984-049FCE294416}">
      <dgm:prSet/>
      <dgm:spPr/>
      <dgm:t>
        <a:bodyPr/>
        <a:lstStyle/>
        <a:p>
          <a:endParaRPr lang="en-US"/>
        </a:p>
      </dgm:t>
    </dgm:pt>
    <dgm:pt modelId="{0EE9C20D-624B-0D46-B363-9549D020FABB}">
      <dgm:prSet phldrT="[Text]"/>
      <dgm:spPr/>
      <dgm:t>
        <a:bodyPr/>
        <a:lstStyle/>
        <a:p>
          <a:r>
            <a:rPr lang="en-US" dirty="0"/>
            <a:t>Artificial</a:t>
          </a:r>
        </a:p>
      </dgm:t>
    </dgm:pt>
    <dgm:pt modelId="{E8923048-165E-F54E-B1B0-60CDDD7124CC}" type="parTrans" cxnId="{52B8F779-4C31-3047-938E-02211B955798}">
      <dgm:prSet/>
      <dgm:spPr/>
      <dgm:t>
        <a:bodyPr/>
        <a:lstStyle/>
        <a:p>
          <a:endParaRPr lang="en-US"/>
        </a:p>
      </dgm:t>
    </dgm:pt>
    <dgm:pt modelId="{7148AB07-FD4B-D945-A94C-1332B93D24E4}" type="sibTrans" cxnId="{52B8F779-4C31-3047-938E-02211B955798}">
      <dgm:prSet/>
      <dgm:spPr/>
      <dgm:t>
        <a:bodyPr/>
        <a:lstStyle/>
        <a:p>
          <a:endParaRPr lang="en-US"/>
        </a:p>
      </dgm:t>
    </dgm:pt>
    <dgm:pt modelId="{9F2317F3-A7FA-7745-A3F3-2E68971D4C43}">
      <dgm:prSet phldrT="[Text]"/>
      <dgm:spPr/>
      <dgm:t>
        <a:bodyPr/>
        <a:lstStyle/>
        <a:p>
          <a:r>
            <a:rPr lang="en-US" dirty="0"/>
            <a:t>Length: medium</a:t>
          </a:r>
        </a:p>
      </dgm:t>
    </dgm:pt>
    <dgm:pt modelId="{5D6AC1F2-C99A-D648-887D-B0065B1B8729}" type="parTrans" cxnId="{DAEE8B8B-F9CE-1C49-8AC5-24CFF5363321}">
      <dgm:prSet/>
      <dgm:spPr/>
      <dgm:t>
        <a:bodyPr/>
        <a:lstStyle/>
        <a:p>
          <a:endParaRPr lang="en-US"/>
        </a:p>
      </dgm:t>
    </dgm:pt>
    <dgm:pt modelId="{98BF81EC-4031-A64B-8AFE-C19900F6980E}" type="sibTrans" cxnId="{DAEE8B8B-F9CE-1C49-8AC5-24CFF5363321}">
      <dgm:prSet/>
      <dgm:spPr/>
      <dgm:t>
        <a:bodyPr/>
        <a:lstStyle/>
        <a:p>
          <a:endParaRPr lang="en-US"/>
        </a:p>
      </dgm:t>
    </dgm:pt>
    <dgm:pt modelId="{51506F61-0BC3-F040-8F36-A6E78E6C071F}">
      <dgm:prSet phldrT="[Text]"/>
      <dgm:spPr/>
      <dgm:t>
        <a:bodyPr/>
        <a:lstStyle/>
        <a:p>
          <a:r>
            <a:rPr lang="en-US" dirty="0"/>
            <a:t>TED and TEDx Talks</a:t>
          </a:r>
        </a:p>
      </dgm:t>
    </dgm:pt>
    <dgm:pt modelId="{3080CE56-85F7-AB47-A400-8605C5B6AF01}" type="parTrans" cxnId="{004A34FD-C21C-9744-B832-188576842F09}">
      <dgm:prSet/>
      <dgm:spPr/>
      <dgm:t>
        <a:bodyPr/>
        <a:lstStyle/>
        <a:p>
          <a:endParaRPr lang="en-US"/>
        </a:p>
      </dgm:t>
    </dgm:pt>
    <dgm:pt modelId="{62D03D15-A7BA-E942-8FFE-927470A08350}" type="sibTrans" cxnId="{004A34FD-C21C-9744-B832-188576842F09}">
      <dgm:prSet/>
      <dgm:spPr/>
      <dgm:t>
        <a:bodyPr/>
        <a:lstStyle/>
        <a:p>
          <a:endParaRPr lang="en-US"/>
        </a:p>
      </dgm:t>
    </dgm:pt>
    <dgm:pt modelId="{4F1C0FF1-72F5-894D-BBD6-EF7317129505}">
      <dgm:prSet phldrT="[Text]"/>
      <dgm:spPr/>
      <dgm:t>
        <a:bodyPr/>
        <a:lstStyle/>
        <a:p>
          <a:r>
            <a:rPr lang="en-US" dirty="0"/>
            <a:t>LRS</a:t>
          </a:r>
        </a:p>
      </dgm:t>
    </dgm:pt>
    <dgm:pt modelId="{CBDE4298-F371-1B4D-8504-D2ECF465D492}" type="parTrans" cxnId="{856F1074-F973-2844-AED7-F417544F6328}">
      <dgm:prSet/>
      <dgm:spPr/>
      <dgm:t>
        <a:bodyPr/>
        <a:lstStyle/>
        <a:p>
          <a:endParaRPr lang="en-US"/>
        </a:p>
      </dgm:t>
    </dgm:pt>
    <dgm:pt modelId="{6B971157-7186-8D48-BBE5-28C7DB52397C}" type="sibTrans" cxnId="{856F1074-F973-2844-AED7-F417544F6328}">
      <dgm:prSet/>
      <dgm:spPr/>
      <dgm:t>
        <a:bodyPr/>
        <a:lstStyle/>
        <a:p>
          <a:endParaRPr lang="en-US"/>
        </a:p>
      </dgm:t>
    </dgm:pt>
    <dgm:pt modelId="{EE093DC8-ADE5-544B-AF11-E99A2CA7BBBF}">
      <dgm:prSet phldrT="[Text]"/>
      <dgm:spPr/>
      <dgm:t>
        <a:bodyPr/>
        <a:lstStyle/>
        <a:p>
          <a:r>
            <a:rPr lang="en-US" dirty="0"/>
            <a:t>Length: long</a:t>
          </a:r>
        </a:p>
      </dgm:t>
    </dgm:pt>
    <dgm:pt modelId="{BDD29CC5-77F9-8944-869F-5AC1D60558CC}" type="parTrans" cxnId="{56166BFE-7E9D-EE42-A190-DE1364AF5450}">
      <dgm:prSet/>
      <dgm:spPr/>
      <dgm:t>
        <a:bodyPr/>
        <a:lstStyle/>
        <a:p>
          <a:endParaRPr lang="en-US"/>
        </a:p>
      </dgm:t>
    </dgm:pt>
    <dgm:pt modelId="{E968B71D-3AA6-EA45-9487-D2C319786003}" type="sibTrans" cxnId="{56166BFE-7E9D-EE42-A190-DE1364AF5450}">
      <dgm:prSet/>
      <dgm:spPr/>
      <dgm:t>
        <a:bodyPr/>
        <a:lstStyle/>
        <a:p>
          <a:endParaRPr lang="en-US"/>
        </a:p>
      </dgm:t>
    </dgm:pt>
    <dgm:pt modelId="{D14FF8E8-B65A-D440-BBF5-9C9CBD9D170A}">
      <dgm:prSet phldrT="[Text]"/>
      <dgm:spPr/>
      <dgm:t>
        <a:bodyPr/>
        <a:lstStyle/>
        <a:p>
          <a:r>
            <a:rPr lang="en-US" dirty="0"/>
            <a:t>Length: short</a:t>
          </a:r>
        </a:p>
      </dgm:t>
    </dgm:pt>
    <dgm:pt modelId="{42457615-1C28-D243-8F4A-7C1576A8BFB9}" type="parTrans" cxnId="{B40565A3-8615-5845-BEC5-BD5005D37986}">
      <dgm:prSet/>
      <dgm:spPr/>
      <dgm:t>
        <a:bodyPr/>
        <a:lstStyle/>
        <a:p>
          <a:endParaRPr lang="en-US"/>
        </a:p>
      </dgm:t>
    </dgm:pt>
    <dgm:pt modelId="{8E11BE0B-1A4E-B846-AED4-6E91CBBCB0D7}" type="sibTrans" cxnId="{B40565A3-8615-5845-BEC5-BD5005D37986}">
      <dgm:prSet/>
      <dgm:spPr/>
      <dgm:t>
        <a:bodyPr/>
        <a:lstStyle/>
        <a:p>
          <a:endParaRPr lang="en-US"/>
        </a:p>
      </dgm:t>
    </dgm:pt>
    <dgm:pt modelId="{C8C53419-9300-8641-91B4-E37DAC031679}">
      <dgm:prSet phldrT="[Text]"/>
      <dgm:spPr/>
      <dgm:t>
        <a:bodyPr/>
        <a:lstStyle/>
        <a:p>
          <a:r>
            <a:rPr lang="en-US" dirty="0"/>
            <a:t>BBC Newscasts</a:t>
          </a:r>
        </a:p>
      </dgm:t>
    </dgm:pt>
    <dgm:pt modelId="{272D91E1-F3B9-7F4D-8A37-988A616985FC}" type="parTrans" cxnId="{25244DC5-F862-304C-A9BF-68869E4B3606}">
      <dgm:prSet/>
      <dgm:spPr/>
      <dgm:t>
        <a:bodyPr/>
        <a:lstStyle/>
        <a:p>
          <a:endParaRPr lang="en-US"/>
        </a:p>
      </dgm:t>
    </dgm:pt>
    <dgm:pt modelId="{A019B233-EB17-9F47-9845-4E21B23DDC61}" type="sibTrans" cxnId="{25244DC5-F862-304C-A9BF-68869E4B3606}">
      <dgm:prSet/>
      <dgm:spPr/>
      <dgm:t>
        <a:bodyPr/>
        <a:lstStyle/>
        <a:p>
          <a:endParaRPr lang="en-US"/>
        </a:p>
      </dgm:t>
    </dgm:pt>
    <dgm:pt modelId="{C83C6926-8B01-AD43-9873-4DCA5651CCA4}" type="pres">
      <dgm:prSet presAssocID="{AABBD1C3-499B-A142-ABB5-07A5091D578F}" presName="Name0" presStyleCnt="0">
        <dgm:presLayoutVars>
          <dgm:dir/>
          <dgm:resizeHandles val="exact"/>
        </dgm:presLayoutVars>
      </dgm:prSet>
      <dgm:spPr/>
    </dgm:pt>
    <dgm:pt modelId="{84F5D918-FEFD-7C48-A175-B5FCC3299B5F}" type="pres">
      <dgm:prSet presAssocID="{43D595E9-E48B-1746-82A4-C1C7444869D6}" presName="composite" presStyleCnt="0"/>
      <dgm:spPr/>
    </dgm:pt>
    <dgm:pt modelId="{0AF57FF9-2AE8-D54C-92B9-8411D32AFB8B}" type="pres">
      <dgm:prSet presAssocID="{43D595E9-E48B-1746-82A4-C1C7444869D6}" presName="rect1" presStyleLbl="bgImgPlace1" presStyleIdx="0" presStyleCnt="3"/>
      <dgm:spPr/>
    </dgm:pt>
    <dgm:pt modelId="{82E40761-489C-8948-BEE5-A43EA878FE09}" type="pres">
      <dgm:prSet presAssocID="{43D595E9-E48B-1746-82A4-C1C7444869D6}" presName="wedgeRectCallout1" presStyleLbl="node1" presStyleIdx="0" presStyleCnt="3">
        <dgm:presLayoutVars>
          <dgm:bulletEnabled val="1"/>
        </dgm:presLayoutVars>
      </dgm:prSet>
      <dgm:spPr/>
    </dgm:pt>
    <dgm:pt modelId="{9BD649D7-AD37-FC4C-A5BC-6DC581FED580}" type="pres">
      <dgm:prSet presAssocID="{421328E8-CD56-B248-A404-690D231111DC}" presName="sibTrans" presStyleCnt="0"/>
      <dgm:spPr/>
    </dgm:pt>
    <dgm:pt modelId="{8229AC85-8B61-8845-A3DC-A372ABA4EDE0}" type="pres">
      <dgm:prSet presAssocID="{039F965D-AD70-FA4D-9B6D-07060A9953EF}" presName="composite" presStyleCnt="0"/>
      <dgm:spPr/>
    </dgm:pt>
    <dgm:pt modelId="{48FB9AD8-89C4-9E4F-BBE0-F0994C849846}" type="pres">
      <dgm:prSet presAssocID="{039F965D-AD70-FA4D-9B6D-07060A9953EF}" presName="rect1" presStyleLbl="bgImgPlace1" presStyleIdx="1" presStyleCnt="3"/>
      <dgm:spPr/>
    </dgm:pt>
    <dgm:pt modelId="{8679AD1F-CF82-1B46-BD60-DF6491BE0719}" type="pres">
      <dgm:prSet presAssocID="{039F965D-AD70-FA4D-9B6D-07060A9953EF}" presName="wedgeRectCallout1" presStyleLbl="node1" presStyleIdx="1" presStyleCnt="3">
        <dgm:presLayoutVars>
          <dgm:bulletEnabled val="1"/>
        </dgm:presLayoutVars>
      </dgm:prSet>
      <dgm:spPr/>
    </dgm:pt>
    <dgm:pt modelId="{B598D263-7A8A-EF45-9C12-EF8C516876CC}" type="pres">
      <dgm:prSet presAssocID="{09EA984B-5EEF-5F4E-ACD5-8B2F0205D3EB}" presName="sibTrans" presStyleCnt="0"/>
      <dgm:spPr/>
    </dgm:pt>
    <dgm:pt modelId="{FF8B282F-88F6-8D4F-8E0D-CC702B926E19}" type="pres">
      <dgm:prSet presAssocID="{4F1C0FF1-72F5-894D-BBD6-EF7317129505}" presName="composite" presStyleCnt="0"/>
      <dgm:spPr/>
    </dgm:pt>
    <dgm:pt modelId="{EED851FE-ECF8-4644-A79F-B95D0B1F9AEB}" type="pres">
      <dgm:prSet presAssocID="{4F1C0FF1-72F5-894D-BBD6-EF7317129505}" presName="rect1" presStyleLbl="bgImgPlace1" presStyleIdx="2" presStyleCnt="3"/>
      <dgm:spPr/>
    </dgm:pt>
    <dgm:pt modelId="{F67C8C54-DF0D-F145-B6E2-21C8370EE80A}" type="pres">
      <dgm:prSet presAssocID="{4F1C0FF1-72F5-894D-BBD6-EF7317129505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D5220723-A62F-F645-99FD-DC7239102368}" type="presOf" srcId="{4F1C0FF1-72F5-894D-BBD6-EF7317129505}" destId="{F67C8C54-DF0D-F145-B6E2-21C8370EE80A}" srcOrd="0" destOrd="0" presId="urn:microsoft.com/office/officeart/2008/layout/BendingPictureCaptionList"/>
    <dgm:cxn modelId="{055E0249-2DF1-2148-A984-049FCE294416}" srcId="{AABBD1C3-499B-A142-ABB5-07A5091D578F}" destId="{039F965D-AD70-FA4D-9B6D-07060A9953EF}" srcOrd="1" destOrd="0" parTransId="{87607942-B73F-DF48-A9F7-4483433AEFD0}" sibTransId="{09EA984B-5EEF-5F4E-ACD5-8B2F0205D3EB}"/>
    <dgm:cxn modelId="{3BF89C4E-C010-5C44-89B5-5EDD4222AE90}" type="presOf" srcId="{C8C53419-9300-8641-91B4-E37DAC031679}" destId="{8679AD1F-CF82-1B46-BD60-DF6491BE0719}" srcOrd="0" destOrd="1" presId="urn:microsoft.com/office/officeart/2008/layout/BendingPictureCaptionList"/>
    <dgm:cxn modelId="{856F1074-F973-2844-AED7-F417544F6328}" srcId="{AABBD1C3-499B-A142-ABB5-07A5091D578F}" destId="{4F1C0FF1-72F5-894D-BBD6-EF7317129505}" srcOrd="2" destOrd="0" parTransId="{CBDE4298-F371-1B4D-8504-D2ECF465D492}" sibTransId="{6B971157-7186-8D48-BBE5-28C7DB52397C}"/>
    <dgm:cxn modelId="{5536A657-8947-5C44-A9AE-96807B828A83}" type="presOf" srcId="{0EE9C20D-624B-0D46-B363-9549D020FABB}" destId="{82E40761-489C-8948-BEE5-A43EA878FE09}" srcOrd="0" destOrd="1" presId="urn:microsoft.com/office/officeart/2008/layout/BendingPictureCaptionList"/>
    <dgm:cxn modelId="{931F0258-E4D9-EC4E-978B-0C54FE4D85CA}" type="presOf" srcId="{51506F61-0BC3-F040-8F36-A6E78E6C071F}" destId="{F67C8C54-DF0D-F145-B6E2-21C8370EE80A}" srcOrd="0" destOrd="1" presId="urn:microsoft.com/office/officeart/2008/layout/BendingPictureCaptionList"/>
    <dgm:cxn modelId="{52B8F779-4C31-3047-938E-02211B955798}" srcId="{43D595E9-E48B-1746-82A4-C1C7444869D6}" destId="{0EE9C20D-624B-0D46-B363-9549D020FABB}" srcOrd="0" destOrd="0" parTransId="{E8923048-165E-F54E-B1B0-60CDDD7124CC}" sibTransId="{7148AB07-FD4B-D945-A94C-1332B93D24E4}"/>
    <dgm:cxn modelId="{DAEE8B8B-F9CE-1C49-8AC5-24CFF5363321}" srcId="{43D595E9-E48B-1746-82A4-C1C7444869D6}" destId="{9F2317F3-A7FA-7745-A3F3-2E68971D4C43}" srcOrd="1" destOrd="0" parTransId="{5D6AC1F2-C99A-D648-887D-B0065B1B8729}" sibTransId="{98BF81EC-4031-A64B-8AFE-C19900F6980E}"/>
    <dgm:cxn modelId="{5B457499-64E6-1F4A-B931-558D213179D7}" srcId="{AABBD1C3-499B-A142-ABB5-07A5091D578F}" destId="{43D595E9-E48B-1746-82A4-C1C7444869D6}" srcOrd="0" destOrd="0" parTransId="{6F2C9833-0D2B-F24D-95BB-852106E25C27}" sibTransId="{421328E8-CD56-B248-A404-690D231111DC}"/>
    <dgm:cxn modelId="{9061B69F-5F42-9349-968E-31E51C401F1D}" type="presOf" srcId="{EE093DC8-ADE5-544B-AF11-E99A2CA7BBBF}" destId="{F67C8C54-DF0D-F145-B6E2-21C8370EE80A}" srcOrd="0" destOrd="2" presId="urn:microsoft.com/office/officeart/2008/layout/BendingPictureCaptionList"/>
    <dgm:cxn modelId="{07D7A9A2-5106-DD41-B54E-353FDB250207}" type="presOf" srcId="{039F965D-AD70-FA4D-9B6D-07060A9953EF}" destId="{8679AD1F-CF82-1B46-BD60-DF6491BE0719}" srcOrd="0" destOrd="0" presId="urn:microsoft.com/office/officeart/2008/layout/BendingPictureCaptionList"/>
    <dgm:cxn modelId="{B40565A3-8615-5845-BEC5-BD5005D37986}" srcId="{039F965D-AD70-FA4D-9B6D-07060A9953EF}" destId="{D14FF8E8-B65A-D440-BBF5-9C9CBD9D170A}" srcOrd="1" destOrd="0" parTransId="{42457615-1C28-D243-8F4A-7C1576A8BFB9}" sibTransId="{8E11BE0B-1A4E-B846-AED4-6E91CBBCB0D7}"/>
    <dgm:cxn modelId="{65B165BD-5A1B-EF41-ABE6-2DFE31642778}" type="presOf" srcId="{9F2317F3-A7FA-7745-A3F3-2E68971D4C43}" destId="{82E40761-489C-8948-BEE5-A43EA878FE09}" srcOrd="0" destOrd="2" presId="urn:microsoft.com/office/officeart/2008/layout/BendingPictureCaptionList"/>
    <dgm:cxn modelId="{C30C60BF-78EB-AB46-B21C-25C0BAAAEFB5}" type="presOf" srcId="{43D595E9-E48B-1746-82A4-C1C7444869D6}" destId="{82E40761-489C-8948-BEE5-A43EA878FE09}" srcOrd="0" destOrd="0" presId="urn:microsoft.com/office/officeart/2008/layout/BendingPictureCaptionList"/>
    <dgm:cxn modelId="{25244DC5-F862-304C-A9BF-68869E4B3606}" srcId="{039F965D-AD70-FA4D-9B6D-07060A9953EF}" destId="{C8C53419-9300-8641-91B4-E37DAC031679}" srcOrd="0" destOrd="0" parTransId="{272D91E1-F3B9-7F4D-8A37-988A616985FC}" sibTransId="{A019B233-EB17-9F47-9845-4E21B23DDC61}"/>
    <dgm:cxn modelId="{8F7B23F9-08AF-D747-A65B-DA9EFCD8A1B8}" type="presOf" srcId="{D14FF8E8-B65A-D440-BBF5-9C9CBD9D170A}" destId="{8679AD1F-CF82-1B46-BD60-DF6491BE0719}" srcOrd="0" destOrd="2" presId="urn:microsoft.com/office/officeart/2008/layout/BendingPictureCaptionList"/>
    <dgm:cxn modelId="{4B4E83FC-707A-404D-BDF5-1DDE7E450FCC}" type="presOf" srcId="{AABBD1C3-499B-A142-ABB5-07A5091D578F}" destId="{C83C6926-8B01-AD43-9873-4DCA5651CCA4}" srcOrd="0" destOrd="0" presId="urn:microsoft.com/office/officeart/2008/layout/BendingPictureCaptionList"/>
    <dgm:cxn modelId="{004A34FD-C21C-9744-B832-188576842F09}" srcId="{4F1C0FF1-72F5-894D-BBD6-EF7317129505}" destId="{51506F61-0BC3-F040-8F36-A6E78E6C071F}" srcOrd="0" destOrd="0" parTransId="{3080CE56-85F7-AB47-A400-8605C5B6AF01}" sibTransId="{62D03D15-A7BA-E942-8FFE-927470A08350}"/>
    <dgm:cxn modelId="{56166BFE-7E9D-EE42-A190-DE1364AF5450}" srcId="{4F1C0FF1-72F5-894D-BBD6-EF7317129505}" destId="{EE093DC8-ADE5-544B-AF11-E99A2CA7BBBF}" srcOrd="1" destOrd="0" parTransId="{BDD29CC5-77F9-8944-869F-5AC1D60558CC}" sibTransId="{E968B71D-3AA6-EA45-9487-D2C319786003}"/>
    <dgm:cxn modelId="{AD1767F7-6BF9-CA4B-9760-8B3875613E79}" type="presParOf" srcId="{C83C6926-8B01-AD43-9873-4DCA5651CCA4}" destId="{84F5D918-FEFD-7C48-A175-B5FCC3299B5F}" srcOrd="0" destOrd="0" presId="urn:microsoft.com/office/officeart/2008/layout/BendingPictureCaptionList"/>
    <dgm:cxn modelId="{FCB8E941-8CB6-9B4B-88B4-E589A579549E}" type="presParOf" srcId="{84F5D918-FEFD-7C48-A175-B5FCC3299B5F}" destId="{0AF57FF9-2AE8-D54C-92B9-8411D32AFB8B}" srcOrd="0" destOrd="0" presId="urn:microsoft.com/office/officeart/2008/layout/BendingPictureCaptionList"/>
    <dgm:cxn modelId="{A7FD8E22-D2DE-944C-865D-7444D7ED5696}" type="presParOf" srcId="{84F5D918-FEFD-7C48-A175-B5FCC3299B5F}" destId="{82E40761-489C-8948-BEE5-A43EA878FE09}" srcOrd="1" destOrd="0" presId="urn:microsoft.com/office/officeart/2008/layout/BendingPictureCaptionList"/>
    <dgm:cxn modelId="{E9C4D8D9-51D2-7346-94E0-7EBF1209AB01}" type="presParOf" srcId="{C83C6926-8B01-AD43-9873-4DCA5651CCA4}" destId="{9BD649D7-AD37-FC4C-A5BC-6DC581FED580}" srcOrd="1" destOrd="0" presId="urn:microsoft.com/office/officeart/2008/layout/BendingPictureCaptionList"/>
    <dgm:cxn modelId="{511A796A-9106-4440-AA9A-A71340F9BF32}" type="presParOf" srcId="{C83C6926-8B01-AD43-9873-4DCA5651CCA4}" destId="{8229AC85-8B61-8845-A3DC-A372ABA4EDE0}" srcOrd="2" destOrd="0" presId="urn:microsoft.com/office/officeart/2008/layout/BendingPictureCaptionList"/>
    <dgm:cxn modelId="{0C0B12D5-3ED1-3349-A87E-2B2463B51459}" type="presParOf" srcId="{8229AC85-8B61-8845-A3DC-A372ABA4EDE0}" destId="{48FB9AD8-89C4-9E4F-BBE0-F0994C849846}" srcOrd="0" destOrd="0" presId="urn:microsoft.com/office/officeart/2008/layout/BendingPictureCaptionList"/>
    <dgm:cxn modelId="{428DD528-D7FB-5A45-9EAD-DB03A19827FA}" type="presParOf" srcId="{8229AC85-8B61-8845-A3DC-A372ABA4EDE0}" destId="{8679AD1F-CF82-1B46-BD60-DF6491BE0719}" srcOrd="1" destOrd="0" presId="urn:microsoft.com/office/officeart/2008/layout/BendingPictureCaptionList"/>
    <dgm:cxn modelId="{110ED017-880D-774B-A0DA-1BBAF1674C4D}" type="presParOf" srcId="{C83C6926-8B01-AD43-9873-4DCA5651CCA4}" destId="{B598D263-7A8A-EF45-9C12-EF8C516876CC}" srcOrd="3" destOrd="0" presId="urn:microsoft.com/office/officeart/2008/layout/BendingPictureCaptionList"/>
    <dgm:cxn modelId="{9B1C7430-E950-7840-A235-7B11F8B7F1D7}" type="presParOf" srcId="{C83C6926-8B01-AD43-9873-4DCA5651CCA4}" destId="{FF8B282F-88F6-8D4F-8E0D-CC702B926E19}" srcOrd="4" destOrd="0" presId="urn:microsoft.com/office/officeart/2008/layout/BendingPictureCaptionList"/>
    <dgm:cxn modelId="{CADB64F3-F602-6749-89AD-E71473602129}" type="presParOf" srcId="{FF8B282F-88F6-8D4F-8E0D-CC702B926E19}" destId="{EED851FE-ECF8-4644-A79F-B95D0B1F9AEB}" srcOrd="0" destOrd="0" presId="urn:microsoft.com/office/officeart/2008/layout/BendingPictureCaptionList"/>
    <dgm:cxn modelId="{C048A398-6D5D-6941-B5DD-56FCE6AC693C}" type="presParOf" srcId="{FF8B282F-88F6-8D4F-8E0D-CC702B926E19}" destId="{F67C8C54-DF0D-F145-B6E2-21C8370EE80A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57FF9-2AE8-D54C-92B9-8411D32AFB8B}">
      <dsp:nvSpPr>
        <dsp:cNvPr id="0" name=""/>
        <dsp:cNvSpPr/>
      </dsp:nvSpPr>
      <dsp:spPr>
        <a:xfrm>
          <a:off x="0" y="532606"/>
          <a:ext cx="3286125" cy="2628900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40761-489C-8948-BEE5-A43EA878FE09}">
      <dsp:nvSpPr>
        <dsp:cNvPr id="0" name=""/>
        <dsp:cNvSpPr/>
      </dsp:nvSpPr>
      <dsp:spPr>
        <a:xfrm>
          <a:off x="295751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Artificial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Length: medium</a:t>
          </a:r>
        </a:p>
      </dsp:txBody>
      <dsp:txXfrm>
        <a:off x="295751" y="2898616"/>
        <a:ext cx="2924651" cy="920115"/>
      </dsp:txXfrm>
    </dsp:sp>
    <dsp:sp modelId="{48FB9AD8-89C4-9E4F-BBE0-F0994C849846}">
      <dsp:nvSpPr>
        <dsp:cNvPr id="0" name=""/>
        <dsp:cNvSpPr/>
      </dsp:nvSpPr>
      <dsp:spPr>
        <a:xfrm>
          <a:off x="3614737" y="532606"/>
          <a:ext cx="3286125" cy="2628900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9AD1F-CF82-1B46-BD60-DF6491BE0719}">
      <dsp:nvSpPr>
        <dsp:cNvPr id="0" name=""/>
        <dsp:cNvSpPr/>
      </dsp:nvSpPr>
      <dsp:spPr>
        <a:xfrm>
          <a:off x="3910488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LRW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BBC Newscasts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Length: short</a:t>
          </a:r>
        </a:p>
      </dsp:txBody>
      <dsp:txXfrm>
        <a:off x="3910488" y="2898616"/>
        <a:ext cx="2924651" cy="920115"/>
      </dsp:txXfrm>
    </dsp:sp>
    <dsp:sp modelId="{EED851FE-ECF8-4644-A79F-B95D0B1F9AEB}">
      <dsp:nvSpPr>
        <dsp:cNvPr id="0" name=""/>
        <dsp:cNvSpPr/>
      </dsp:nvSpPr>
      <dsp:spPr>
        <a:xfrm>
          <a:off x="7229475" y="532606"/>
          <a:ext cx="3286125" cy="2628900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C8C54-DF0D-F145-B6E2-21C8370EE80A}">
      <dsp:nvSpPr>
        <dsp:cNvPr id="0" name=""/>
        <dsp:cNvSpPr/>
      </dsp:nvSpPr>
      <dsp:spPr>
        <a:xfrm>
          <a:off x="7525226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TED and TEDx Talks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Length: long</a:t>
          </a:r>
        </a:p>
      </dsp:txBody>
      <dsp:txXfrm>
        <a:off x="7525226" y="2898616"/>
        <a:ext cx="2924651" cy="92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6D3C-E2F3-4DAC-91D2-BCDA1A160D9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CCD7-4CE5-4634-8C8B-16271BF6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F35B-56A7-4AA7-88EF-937FC91CF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Lip Reading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94F48-E251-45F4-BE7C-A6FD8A850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Youssef · Jason Chou · </a:t>
            </a:r>
            <a:r>
              <a:rPr lang="en-US" dirty="0" err="1"/>
              <a:t>Maleye</a:t>
            </a:r>
            <a:r>
              <a:rPr lang="en-US" dirty="0"/>
              <a:t> </a:t>
            </a:r>
            <a:r>
              <a:rPr lang="en-US" dirty="0" err="1"/>
              <a:t>Diakhate</a:t>
            </a:r>
            <a:endParaRPr lang="en-US" dirty="0"/>
          </a:p>
          <a:p>
            <a:r>
              <a:rPr lang="en-US" dirty="0"/>
              <a:t>Professor George </a:t>
            </a:r>
            <a:r>
              <a:rPr lang="en-US" dirty="0" err="1"/>
              <a:t>Wolberg</a:t>
            </a:r>
            <a:endParaRPr lang="en-US" dirty="0"/>
          </a:p>
          <a:p>
            <a:r>
              <a:rPr lang="en-US" dirty="0"/>
              <a:t>Senior Project II - 05/08/2019</a:t>
            </a:r>
          </a:p>
        </p:txBody>
      </p:sp>
    </p:spTree>
    <p:extLst>
      <p:ext uri="{BB962C8B-B14F-4D97-AF65-F5344CB8AC3E}">
        <p14:creationId xmlns:p14="http://schemas.microsoft.com/office/powerpoint/2010/main" val="128630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B652-C0B2-4284-B19F-7E8ED4DD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Connectionist Temporal Classification (CTC)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C761-68C5-4405-9602-04D9D6B2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Connectionist Temporal Classification is a type of neural network output associated with a scoring function</a:t>
            </a:r>
          </a:p>
          <a:p>
            <a:r>
              <a:rPr lang="en-US" dirty="0"/>
              <a:t>It is used to train RNN such as Gated Recurrent Units or Long Short-Term Memory. It is usually used when time is variable as well as recognizing phonemes in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7495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4ECF-1222-47D5-9A19-51DC350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LipNet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7CED-0C0E-45EC-A32E-23453FA774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10682"/>
            <a:ext cx="10515600" cy="3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2FC57-0FED-4E2A-9B90-464BC5F672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29495"/>
            <a:ext cx="10905066" cy="47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4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5FC4-C989-44CB-A641-7B9F98E4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LipNet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1733-C143-490C-9392-AE9B3005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filters (32 for conv1, 64 for conv2, and 96 for conv3) - it is an integer, the dimensionality of the output space or number of filters in the convolution </a:t>
            </a:r>
          </a:p>
          <a:p>
            <a:r>
              <a:rPr lang="en-US" dirty="0" err="1"/>
              <a:t>kernel_size</a:t>
            </a:r>
            <a:r>
              <a:rPr lang="en-US" dirty="0"/>
              <a:t> - List of 3 integers specifying the depth, height, and width of the 3D convolution window. It is (3,5,5) for conv1 and conv2 but (3,3,3) for conv3</a:t>
            </a:r>
          </a:p>
          <a:p>
            <a:r>
              <a:rPr lang="en-US" dirty="0"/>
              <a:t>strides - list of 3 integers specifying the strides of the convolution along the depth, height, and width </a:t>
            </a:r>
          </a:p>
          <a:p>
            <a:r>
              <a:rPr lang="en-US" dirty="0"/>
              <a:t>activation - activation function </a:t>
            </a:r>
          </a:p>
          <a:p>
            <a:r>
              <a:rPr lang="en-US" dirty="0" err="1"/>
              <a:t>kernel_initializer</a:t>
            </a:r>
            <a:r>
              <a:rPr lang="en-US" dirty="0"/>
              <a:t> - an initializer for the kernel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159F-FE93-4E2F-92D3-C72315CA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26B7-A812-4FAD-A9F7-097BFE688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Computing Platforms, Data Processing, Training Curriculums</a:t>
            </a:r>
          </a:p>
        </p:txBody>
      </p:sp>
    </p:spTree>
    <p:extLst>
      <p:ext uri="{BB962C8B-B14F-4D97-AF65-F5344CB8AC3E}">
        <p14:creationId xmlns:p14="http://schemas.microsoft.com/office/powerpoint/2010/main" val="304336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0DBD-39C9-40E0-9804-C5D0237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AE08-28AE-4E26-B4BE-BC913740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scripts/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extract_mouth_batch.py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/path/to/videos/*.mpg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/TARGET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/path/to/face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make_dictionary.py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/path/to/aligns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/path/to/vids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./train</a:t>
            </a:r>
          </a:p>
        </p:txBody>
      </p:sp>
    </p:spTree>
    <p:extLst>
      <p:ext uri="{BB962C8B-B14F-4D97-AF65-F5344CB8AC3E}">
        <p14:creationId xmlns:p14="http://schemas.microsoft.com/office/powerpoint/2010/main" val="231582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764E-AF6E-4B8F-A946-E4C50FBA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C5E7-5F6F-4D4C-87FD-03FA0D4B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EC2</a:t>
            </a:r>
          </a:p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  <a:p>
            <a:r>
              <a:rPr lang="en-US" dirty="0"/>
              <a:t>Google Cloud Platform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Comparisons will be between the free tiers of each service</a:t>
            </a:r>
          </a:p>
        </p:txBody>
      </p:sp>
    </p:spTree>
    <p:extLst>
      <p:ext uri="{BB962C8B-B14F-4D97-AF65-F5344CB8AC3E}">
        <p14:creationId xmlns:p14="http://schemas.microsoft.com/office/powerpoint/2010/main" val="176090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769E-D364-4751-8CD5-1E67F0EE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9E308-181E-4AFF-BD5B-7306A2168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48CC8-1725-47D7-8346-291B4A7B0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easily accessible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22553-E549-43CF-AF8A-683D52BB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11C52F-3557-4986-9C6C-83EACF7C05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vCPU</a:t>
            </a:r>
          </a:p>
          <a:p>
            <a:r>
              <a:rPr lang="en-US" dirty="0"/>
              <a:t>1GB RAM</a:t>
            </a:r>
          </a:p>
          <a:p>
            <a:r>
              <a:rPr lang="en-US" dirty="0"/>
              <a:t>needs specific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424685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C071-01AE-4AEE-9AA7-F0685761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C3664-2E60-40BF-A121-FA8AB5CE1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8F993-74F1-4BA0-BC64-3342B79D34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preconfigured environments for machine learning</a:t>
            </a:r>
          </a:p>
          <a:p>
            <a:r>
              <a:rPr lang="en-US" dirty="0"/>
              <a:t>notebook format for convenient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7B12D-E282-457C-AA9D-E8D9BCC4C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45AF4-D0FF-48E4-8E13-9C86B4E4B5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 GB RAM</a:t>
            </a:r>
          </a:p>
          <a:p>
            <a:r>
              <a:rPr lang="en-US" dirty="0"/>
              <a:t>harder to get external dependencies set up</a:t>
            </a:r>
          </a:p>
          <a:p>
            <a:r>
              <a:rPr lang="en-US" dirty="0"/>
              <a:t>needs specific user credentials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0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2330-F428-468D-96EC-B06635C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434B-6628-4E21-B1EF-12C24425C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6058C-4757-45B5-BC81-FAA8CCA4E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amounts of credits</a:t>
            </a:r>
          </a:p>
          <a:p>
            <a:r>
              <a:rPr lang="en-US" dirty="0"/>
              <a:t>GPU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6D58-4DC5-42DC-B28E-6CC4CF7A1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F611-EBA9-4AA6-B658-4CD1DA24CB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6276-5267-486B-A574-B93E2F6A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D115-3AD1-448A-9181-520EC54A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goal of this project was to improve an existing lipreading model LipNet</a:t>
            </a:r>
          </a:p>
          <a:p>
            <a:r>
              <a:rPr lang="en-US" dirty="0"/>
              <a:t>We accomplish this by</a:t>
            </a:r>
          </a:p>
          <a:p>
            <a:pPr lvl="1"/>
            <a:r>
              <a:rPr lang="en-US" dirty="0"/>
              <a:t>implementing an unmaintained method of curriculum training that speeds up convergence</a:t>
            </a:r>
          </a:p>
          <a:p>
            <a:pPr lvl="1"/>
            <a:r>
              <a:rPr lang="en-US" dirty="0"/>
              <a:t>modifying hyperparameters of the model so that it can more easily accept variations in datasets</a:t>
            </a:r>
          </a:p>
          <a:p>
            <a:r>
              <a:rPr lang="en-US" dirty="0"/>
              <a:t>As a byproduct of this work, we also streamlined the interface for the model for training a variety of different video formats and deployed it on the cloud for scalable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00CC-CD41-4139-9D70-7B9117F6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6891-49A0-4A1E-81C1-5344B202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GPU</a:t>
            </a:r>
          </a:p>
        </p:txBody>
      </p:sp>
    </p:spTree>
    <p:extLst>
      <p:ext uri="{BB962C8B-B14F-4D97-AF65-F5344CB8AC3E}">
        <p14:creationId xmlns:p14="http://schemas.microsoft.com/office/powerpoint/2010/main" val="113311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3009-0A07-4438-B5A0-5464609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7304-776F-42DD-B967-20BD9779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r>
              <a:rPr lang="en-US" dirty="0"/>
              <a:t>The Oxford-BBC Lip Reading in the Wild (LRW) Dataset</a:t>
            </a:r>
          </a:p>
          <a:p>
            <a:r>
              <a:rPr lang="en-US" dirty="0"/>
              <a:t>Lip Reading Sentences 3 (LRS3) Dataset</a:t>
            </a:r>
          </a:p>
        </p:txBody>
      </p:sp>
    </p:spTree>
    <p:extLst>
      <p:ext uri="{BB962C8B-B14F-4D97-AF65-F5344CB8AC3E}">
        <p14:creationId xmlns:p14="http://schemas.microsoft.com/office/powerpoint/2010/main" val="17588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9682-BC6D-2B46-B119-93D7199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9260F-65E2-6D45-AE45-B1C701BCB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724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04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8E62-9272-AD4F-B7EF-9505FB51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BA25-EB8E-CC4C-ABD4-41290CC4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{bin, lay, place, set}</a:t>
            </a:r>
          </a:p>
          <a:p>
            <a:pPr marL="0" indent="0">
              <a:buNone/>
            </a:pPr>
            <a:r>
              <a:rPr lang="en-US" dirty="0"/>
              <a:t>{blue, green, red, white}</a:t>
            </a:r>
          </a:p>
          <a:p>
            <a:pPr marL="0" indent="0">
              <a:buNone/>
            </a:pPr>
            <a:r>
              <a:rPr lang="en-US" dirty="0"/>
              <a:t>{at, by, in, with}</a:t>
            </a:r>
          </a:p>
          <a:p>
            <a:pPr marL="0" indent="0">
              <a:buNone/>
            </a:pPr>
            <a:r>
              <a:rPr lang="en-US" dirty="0"/>
              <a:t>{A, . . . , Z}</a:t>
            </a:r>
          </a:p>
          <a:p>
            <a:pPr marL="0" indent="0">
              <a:buNone/>
            </a:pPr>
            <a:r>
              <a:rPr lang="en-US" dirty="0"/>
              <a:t>{zero, . . . , nine}</a:t>
            </a:r>
          </a:p>
          <a:p>
            <a:pPr marL="0" indent="0">
              <a:buNone/>
            </a:pPr>
            <a:r>
              <a:rPr lang="en-US" dirty="0"/>
              <a:t>{again, now, please, soon}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4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FF16-4CEB-4265-A26E-309F0E17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and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C73F-F3DF-4A5D-AE31-D718C647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1076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0DCB-FF50-429D-9254-5785830F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Approach: LRW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D43-EFB3-4A23-8C4C-FF024A19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were not properly documented so reliable align and dictionary files couldn’t be generated</a:t>
            </a:r>
          </a:p>
        </p:txBody>
      </p:sp>
    </p:spTree>
    <p:extLst>
      <p:ext uri="{BB962C8B-B14F-4D97-AF65-F5344CB8AC3E}">
        <p14:creationId xmlns:p14="http://schemas.microsoft.com/office/powerpoint/2010/main" val="62612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ADF3-A6F4-42C5-94AE-8AF26B6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Approach: LRS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D577-7535-4C07-9EE3-3FC1CBC9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Sentences were too long</a:t>
            </a:r>
          </a:p>
          <a:p>
            <a:r>
              <a:rPr lang="en-US" dirty="0"/>
              <a:t>Spread the sentences out</a:t>
            </a:r>
          </a:p>
        </p:txBody>
      </p:sp>
    </p:spTree>
    <p:extLst>
      <p:ext uri="{BB962C8B-B14F-4D97-AF65-F5344CB8AC3E}">
        <p14:creationId xmlns:p14="http://schemas.microsoft.com/office/powerpoint/2010/main" val="330827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087F-AE0F-482E-A67C-CA3D360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GRID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B224-9985-49CF-9178-24E9D6A2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on smaller datasets</a:t>
            </a:r>
          </a:p>
        </p:txBody>
      </p:sp>
    </p:spTree>
    <p:extLst>
      <p:ext uri="{BB962C8B-B14F-4D97-AF65-F5344CB8AC3E}">
        <p14:creationId xmlns:p14="http://schemas.microsoft.com/office/powerpoint/2010/main" val="205826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0126-D6C6-4548-BF2A-6C2F1FEB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Curriculums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0ED-EC53-4CAE-B4DC-2A5F8CB9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Overlapped Speaker</a:t>
            </a:r>
          </a:p>
          <a:p>
            <a:r>
              <a:rPr lang="en-US" dirty="0"/>
              <a:t>Random Split</a:t>
            </a:r>
          </a:p>
        </p:txBody>
      </p:sp>
    </p:spTree>
    <p:extLst>
      <p:ext uri="{BB962C8B-B14F-4D97-AF65-F5344CB8AC3E}">
        <p14:creationId xmlns:p14="http://schemas.microsoft.com/office/powerpoint/2010/main" val="202189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8E97-5D45-4C37-83DC-FBEEE7A4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Overlapped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28C4-C623-45B2-A4E9-B89C2776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training on each speaker separately, the overlapped speaker script that has been developed by </a:t>
            </a:r>
            <a:r>
              <a:rPr lang="en-US" dirty="0" err="1"/>
              <a:t>rizkiarm</a:t>
            </a:r>
            <a:r>
              <a:rPr lang="en-US" dirty="0"/>
              <a:t> has a curriculum of learning that uses a whole sentence to validate. While we found problems with this specific learning curriculum when we tried to use it to maintain the random-split script, </a:t>
            </a:r>
            <a:r>
              <a:rPr lang="en-US" dirty="0" err="1"/>
              <a:t>LipNet</a:t>
            </a:r>
            <a:r>
              <a:rPr lang="en-US" dirty="0"/>
              <a:t> developers have found that it only takes 368 epochs to get to a weights file that achieves a 96.93% BLEU score, 1.56% character-error rate, and 3.38% word-error rate. While our work on the random-split script involved many different aspects which were taken into consideration, the random-split and overlapped speaker scripts do have a lot in common.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0DBD-39C9-40E0-9804-C5D0237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AE08-28AE-4E26-B4BE-BC913740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-1111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SimpleHttpServer:8080</a:t>
            </a:r>
          </a:p>
          <a:p>
            <a:pPr marL="11113" indent="-11113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./predict</a:t>
            </a:r>
          </a:p>
          <a:p>
            <a:pPr marL="923925" indent="-923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~/LipNet/training/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/results/resumrun2/weights781.h5</a:t>
            </a:r>
          </a:p>
          <a:p>
            <a:pPr marL="923925" indent="-923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~/LipNet/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test_vid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/json-bb1</a:t>
            </a:r>
          </a:p>
          <a:p>
            <a:pPr marL="923925" indent="-923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~/GRID/s9/pwwi4n.mpg</a:t>
            </a:r>
          </a:p>
          <a:p>
            <a:pPr marL="923925" indent="-923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~/GRID/s5/lwik4n.mpg</a:t>
            </a:r>
          </a:p>
          <a:p>
            <a:pPr marL="923925" indent="-923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~/id2_vcd_swwp2s.mpg</a:t>
            </a:r>
          </a:p>
          <a:p>
            <a:pPr marL="923925" indent="-923925">
              <a:spcAft>
                <a:spcPts val="12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05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B206-AD71-4B10-AB8B-A775C2DD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8DB7-96EC-44BE-99D2-9133218B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on multiple speakers at the same time is the main difference between random-split script and overlapped speaker script. The idea behind the random-split script is simple. Derived from its name, the script splits the dataset [might be data from different speakers] into two groups: 80% for training and 20% for validation [these percentages can be easily changed]. The original script used learning curriculum that start validating on a whole sentence from epoch 0 which we found problematic when we attempted to train on various speakers. </a:t>
            </a:r>
          </a:p>
        </p:txBody>
      </p:sp>
    </p:spTree>
    <p:extLst>
      <p:ext uri="{BB962C8B-B14F-4D97-AF65-F5344CB8AC3E}">
        <p14:creationId xmlns:p14="http://schemas.microsoft.com/office/powerpoint/2010/main" val="201952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1C04-E481-491A-BD81-BFB05786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F873-9FF5-4FDB-9946-3EF6A67AB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Results,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85400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03AF-E98A-4368-8352-1F5AFA34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A316-2DF3-411F-A6B8-B197E698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Error Rate - Character Error is a common metric performance of a speech recognition system. It allows us to obtain the error of the models made while decrypting characters.</a:t>
            </a:r>
          </a:p>
          <a:p>
            <a:r>
              <a:rPr lang="en-US" dirty="0"/>
              <a:t>Word Error Rate - The word error rate is obtained by comparing our prediction from our model to the actual word within the datasets.</a:t>
            </a:r>
          </a:p>
          <a:p>
            <a:r>
              <a:rPr lang="en-US" dirty="0"/>
              <a:t>BLEU Score - BLEU (bilingual evaluation understudy) is a metric for evaluating a generated sentence to a reference sentence.</a:t>
            </a:r>
          </a:p>
        </p:txBody>
      </p:sp>
    </p:spTree>
    <p:extLst>
      <p:ext uri="{BB962C8B-B14F-4D97-AF65-F5344CB8AC3E}">
        <p14:creationId xmlns:p14="http://schemas.microsoft.com/office/powerpoint/2010/main" val="250360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09DA-564F-4000-BCC5-6B7ED3A9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14B5-7B00-47A3-9FFA-FBAC7372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B5A2-06FB-47A1-A631-76341BDA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21DC-E0C9-427C-BD2D-A9780FE5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3D CNNs for Cross AVR Matching</a:t>
            </a:r>
          </a:p>
          <a:p>
            <a:pPr lvl="0"/>
            <a:r>
              <a:rPr lang="en-US" dirty="0"/>
              <a:t>LipNet: End-to-End Sentence-Level Lipreading</a:t>
            </a:r>
          </a:p>
          <a:p>
            <a:pPr lvl="0"/>
            <a:r>
              <a:rPr lang="en-US" dirty="0"/>
              <a:t>Lip Reading in the Wild</a:t>
            </a:r>
          </a:p>
          <a:p>
            <a:pPr lvl="0"/>
            <a:r>
              <a:rPr lang="en-US" dirty="0"/>
              <a:t>Lip Reading Sentences in the Wild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9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B02-8B0F-406A-B8A0-6D8BB44E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A575-70E8-4CBD-B1C9-857DD1BF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  <a:p>
            <a:pPr lvl="1"/>
            <a:r>
              <a:rPr lang="en-US" dirty="0"/>
              <a:t>CNNs, RNNs, CTC Loss</a:t>
            </a:r>
          </a:p>
          <a:p>
            <a:pPr lvl="1"/>
            <a:r>
              <a:rPr lang="en-US" dirty="0"/>
              <a:t>LipNet</a:t>
            </a:r>
          </a:p>
          <a:p>
            <a:r>
              <a:rPr lang="en-US" dirty="0"/>
              <a:t>Training Implementation</a:t>
            </a:r>
          </a:p>
          <a:p>
            <a:pPr lvl="1"/>
            <a:r>
              <a:rPr lang="en-US" dirty="0"/>
              <a:t>Cloud Computing Platforms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Training Curriculums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F84-8C68-4016-A0C9-8EA5599E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D0CD-5D6A-4969-BE21-2486EF77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CNNs, RNNs, CTC Loss, LipNet</a:t>
            </a:r>
          </a:p>
        </p:txBody>
      </p:sp>
    </p:spTree>
    <p:extLst>
      <p:ext uri="{BB962C8B-B14F-4D97-AF65-F5344CB8AC3E}">
        <p14:creationId xmlns:p14="http://schemas.microsoft.com/office/powerpoint/2010/main" val="20157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0594-2A55-49A2-AB7E-9A222E8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43E2C-0D4D-470C-ADAD-EE986DFD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1902" r="71906" b="59306"/>
          <a:stretch/>
        </p:blipFill>
        <p:spPr bwMode="auto">
          <a:xfrm>
            <a:off x="315757" y="1415256"/>
            <a:ext cx="2436968" cy="5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cdn-images-1.medium.com/max/1200/1*cuTSPlTq0a_327iTPJyD-Q.png">
            <a:extLst>
              <a:ext uri="{FF2B5EF4-FFF2-40B4-BE49-F238E27FC236}">
                <a16:creationId xmlns:a16="http://schemas.microsoft.com/office/drawing/2014/main" id="{2640A973-C5FC-4D51-95E9-27373E3C92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55722" r="65161" b="28662"/>
          <a:stretch/>
        </p:blipFill>
        <p:spPr bwMode="auto">
          <a:xfrm>
            <a:off x="5153025" y="1489472"/>
            <a:ext cx="3800475" cy="267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cdn-images-1.medium.com/max/1200/1*cuTSPlTq0a_327iTPJyD-Q.png">
            <a:extLst>
              <a:ext uri="{FF2B5EF4-FFF2-40B4-BE49-F238E27FC236}">
                <a16:creationId xmlns:a16="http://schemas.microsoft.com/office/drawing/2014/main" id="{0D2CF1DF-0413-4ED4-A516-22CD1AED26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8028" b="71972"/>
          <a:stretch/>
        </p:blipFill>
        <p:spPr bwMode="auto">
          <a:xfrm>
            <a:off x="2951327" y="4667646"/>
            <a:ext cx="8203871" cy="1714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7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100C-C6DA-452C-8A16-982CF02B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ACFC-20AF-4A10-A4ED-1B2AACC5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are a class of deep neural networks, most commonly applied to analyze visual imagery</a:t>
            </a:r>
          </a:p>
          <a:p>
            <a:r>
              <a:rPr lang="en-US" dirty="0"/>
              <a:t>in LipNet, we used a 3D CNN to analyze our videos using their frames</a:t>
            </a:r>
          </a:p>
          <a:p>
            <a:r>
              <a:rPr lang="en-US" dirty="0"/>
              <a:t>we used 3 convolutions as shown below. Spatiotemporal CNNs are used to extract features from visual frames with respect to time and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5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1DC-816E-47F7-A70C-95236B8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10E1-A58B-4C66-8F8F-539157B6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recurrent neural network (RNN) is a class of artificial neural network that exhibits temporal dynamic behavior. RNNs use their internal states (memory) to process sequences of inputs</a:t>
            </a:r>
          </a:p>
          <a:p>
            <a:r>
              <a:rPr lang="en-US" dirty="0"/>
              <a:t>RNNs can be achieved by either using Gated Recurrent Units or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409506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1004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Lip Reading Optimization</vt:lpstr>
      <vt:lpstr>Goal</vt:lpstr>
      <vt:lpstr>Predict Demo</vt:lpstr>
      <vt:lpstr>Related Work</vt:lpstr>
      <vt:lpstr>Overview</vt:lpstr>
      <vt:lpstr>Neural Network Structure</vt:lpstr>
      <vt:lpstr>Neural Network Structures</vt:lpstr>
      <vt:lpstr>Convolutional Neural Networks (CNNs)</vt:lpstr>
      <vt:lpstr>Recurrent Neural Network (RNN)</vt:lpstr>
      <vt:lpstr>Connectionist Temporal Classification (CTC)</vt:lpstr>
      <vt:lpstr>LipNet Structure</vt:lpstr>
      <vt:lpstr>PowerPoint Presentation</vt:lpstr>
      <vt:lpstr>LipNet Hyperparameters</vt:lpstr>
      <vt:lpstr>Training Implementation</vt:lpstr>
      <vt:lpstr>Training Demo</vt:lpstr>
      <vt:lpstr>Cloud Computing Platforms</vt:lpstr>
      <vt:lpstr>Amazon EC2</vt:lpstr>
      <vt:lpstr>Amazon SageMaker</vt:lpstr>
      <vt:lpstr>Google Cloud Platform</vt:lpstr>
      <vt:lpstr>GPUs</vt:lpstr>
      <vt:lpstr>Datasets</vt:lpstr>
      <vt:lpstr>Datasets (cont.)</vt:lpstr>
      <vt:lpstr>GRID Format</vt:lpstr>
      <vt:lpstr>Alignment and Dictionary</vt:lpstr>
      <vt:lpstr>Failed Approach: LRW</vt:lpstr>
      <vt:lpstr>Failed Approach: LRS</vt:lpstr>
      <vt:lpstr>Improvements to GRID Processing</vt:lpstr>
      <vt:lpstr>Training Curriculums</vt:lpstr>
      <vt:lpstr>Overlapped Speaker</vt:lpstr>
      <vt:lpstr>Random Split</vt:lpstr>
      <vt:lpstr>Results</vt:lpstr>
      <vt:lpstr>Metrics</vt:lpstr>
      <vt:lpstr>Graphs…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 Reading Optimization</dc:title>
  <dc:creator>Jason Chou</dc:creator>
  <cp:lastModifiedBy>Jason Chou</cp:lastModifiedBy>
  <cp:revision>36</cp:revision>
  <dcterms:created xsi:type="dcterms:W3CDTF">2019-05-06T11:23:07Z</dcterms:created>
  <dcterms:modified xsi:type="dcterms:W3CDTF">2019-05-08T14:36:00Z</dcterms:modified>
</cp:coreProperties>
</file>