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2" r:id="rId2"/>
    <p:sldId id="288" r:id="rId3"/>
    <p:sldId id="289" r:id="rId4"/>
    <p:sldId id="283" r:id="rId5"/>
    <p:sldId id="309" r:id="rId6"/>
    <p:sldId id="290" r:id="rId7"/>
    <p:sldId id="284" r:id="rId8"/>
    <p:sldId id="291" r:id="rId9"/>
    <p:sldId id="315" r:id="rId10"/>
    <p:sldId id="311" r:id="rId11"/>
    <p:sldId id="298" r:id="rId12"/>
    <p:sldId id="299" r:id="rId13"/>
    <p:sldId id="300" r:id="rId14"/>
    <p:sldId id="312" r:id="rId15"/>
    <p:sldId id="292" r:id="rId16"/>
    <p:sldId id="286" r:id="rId17"/>
    <p:sldId id="302" r:id="rId18"/>
    <p:sldId id="313" r:id="rId19"/>
    <p:sldId id="303" r:id="rId20"/>
    <p:sldId id="308" r:id="rId21"/>
    <p:sldId id="304" r:id="rId22"/>
    <p:sldId id="305" r:id="rId23"/>
    <p:sldId id="306" r:id="rId24"/>
    <p:sldId id="307" r:id="rId25"/>
    <p:sldId id="314" r:id="rId26"/>
    <p:sldId id="310" r:id="rId27"/>
    <p:sldId id="293" r:id="rId28"/>
    <p:sldId id="295" r:id="rId29"/>
    <p:sldId id="294" r:id="rId30"/>
    <p:sldId id="296" r:id="rId31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1E1E1"/>
    <a:srgbClr val="C4D9D9"/>
    <a:srgbClr val="EAEFF7"/>
    <a:srgbClr val="D2DEEF"/>
    <a:srgbClr val="A5A5A5"/>
    <a:srgbClr val="ED7D31"/>
    <a:srgbClr val="7F3A0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145" autoAdjust="0"/>
  </p:normalViewPr>
  <p:slideViewPr>
    <p:cSldViewPr snapToGrid="0">
      <p:cViewPr varScale="1">
        <p:scale>
          <a:sx n="54" d="100"/>
          <a:sy n="54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25-4D26-B92E-5E710EACF34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25-4D26-B92E-5E710EACF346}"/>
              </c:ext>
            </c:extLst>
          </c:dPt>
          <c:dLbls>
            <c:dLbl>
              <c:idx val="0"/>
              <c:layout>
                <c:manualLayout>
                  <c:x val="-0.2410891182771765"/>
                  <c:y val="-0.26982861230025385"/>
                </c:manualLayout>
              </c:layout>
              <c:tx>
                <c:rich>
                  <a:bodyPr/>
                  <a:lstStyle/>
                  <a:p>
                    <a:fld id="{3DD36AB0-30FB-4BDB-A7EB-4FE58305FAC3}" type="VALUE">
                      <a:rPr lang="en-US" smtClean="0"/>
                      <a:pPr/>
                      <a:t>[值]</a:t>
                    </a:fld>
                    <a:r>
                      <a:rPr lang="en-US" baseline="0" dirty="0"/>
                      <a:t> (</a:t>
                    </a:r>
                    <a:fld id="{4BDE2612-AEE8-46CE-9FA5-35BB5528A1B1}" type="PERCENTAGE">
                      <a:rPr lang="en-US" baseline="0" smtClean="0"/>
                      <a:pPr/>
                      <a:t>[百分比]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25-4D26-B92E-5E710EACF346}"/>
                </c:ext>
              </c:extLst>
            </c:dLbl>
            <c:dLbl>
              <c:idx val="1"/>
              <c:layout>
                <c:manualLayout>
                  <c:x val="0.15596705712139333"/>
                  <c:y val="0.1862474002076939"/>
                </c:manualLayout>
              </c:layout>
              <c:tx>
                <c:rich>
                  <a:bodyPr/>
                  <a:lstStyle/>
                  <a:p>
                    <a:fld id="{B7CD3272-6C2C-4A1D-A2EA-7C9CBD8CB0A6}" type="VALUE">
                      <a:rPr lang="en-US" smtClean="0"/>
                      <a:pPr/>
                      <a:t>[值]</a:t>
                    </a:fld>
                    <a:r>
                      <a:rPr lang="en-US" baseline="0" dirty="0"/>
                      <a:t> (</a:t>
                    </a:r>
                    <a:fld id="{1F9D29D7-F9AE-4644-BB1F-378154E05D4B}" type="PERCENTAGE">
                      <a:rPr lang="en-US" baseline="0" smtClean="0"/>
                      <a:pPr/>
                      <a:t>[百分比]</a:t>
                    </a:fld>
                    <a:r>
                      <a:rPr lang="en-US" baseline="0" dirty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25-4D26-B92E-5E710EACF3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Normal</c:v>
                </c:pt>
                <c:pt idx="1">
                  <c:v>Lung Opacity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20672</c:v>
                </c:pt>
                <c:pt idx="1">
                  <c:v>6012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25-4D26-B92E-5E710EACF3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CLAHE + cleaning + rotate90 + resize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1">
                  <c:v>0.13478000000000001</c:v>
                </c:pt>
                <c:pt idx="2">
                  <c:v>0.14061999999999999</c:v>
                </c:pt>
                <c:pt idx="3">
                  <c:v>0.13708999999999999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64-4EAB-B657-9A6C1788B97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cleaning + rotate90 + resize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1">
                  <c:v>0.13947999999999999</c:v>
                </c:pt>
                <c:pt idx="2">
                  <c:v>0.13525000000000001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64-4EAB-B657-9A6C1788B97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cleaning + resize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57150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2">
                  <c:v>9.6970000000000001E-2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64-4EAB-B657-9A6C1788B97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CLAHE + rotate90 + resize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7150">
                <a:solidFill>
                  <a:schemeClr val="accent4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0.1168</c:v>
                </c:pt>
                <c:pt idx="1">
                  <c:v>0.12755</c:v>
                </c:pt>
                <c:pt idx="2">
                  <c:v>0.12605</c:v>
                </c:pt>
                <c:pt idx="3">
                  <c:v>0.12540000000000001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64-4EAB-B657-9A6C1788B97F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rotate90 + resize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57150">
                <a:solidFill>
                  <a:schemeClr val="accent5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工作表1!$F$2:$F$5</c:f>
              <c:numCache>
                <c:formatCode>General</c:formatCode>
                <c:ptCount val="4"/>
                <c:pt idx="1">
                  <c:v>0.13316</c:v>
                </c:pt>
                <c:pt idx="2">
                  <c:v>0.13452</c:v>
                </c:pt>
                <c:pt idx="3">
                  <c:v>0.12084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64-4EAB-B657-9A6C1788B97F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CLAHE + rotate90</c:v>
                </c:pt>
              </c:strCache>
            </c:strRef>
          </c:tx>
          <c:spPr>
            <a:ln w="571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57150">
                <a:solidFill>
                  <a:schemeClr val="accent6"/>
                </a:solidFill>
              </a:ln>
              <a:effectLst/>
            </c:spPr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</c:numCache>
            </c:numRef>
          </c:cat>
          <c:val>
            <c:numRef>
              <c:f>工作表1!$G$2:$G$5</c:f>
              <c:numCache>
                <c:formatCode>General</c:formatCode>
                <c:ptCount val="4"/>
                <c:pt idx="2">
                  <c:v>0.12239999999999999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64-4EAB-B657-9A6C1788B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682256"/>
        <c:axId val="268153104"/>
      </c:lineChart>
      <c:catAx>
        <c:axId val="196682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Training</a:t>
                </a:r>
                <a:r>
                  <a:rPr lang="en-US" altLang="zh-TW" baseline="0" dirty="0"/>
                  <a:t> </a:t>
                </a:r>
                <a:r>
                  <a:rPr lang="en-US" dirty="0"/>
                  <a:t>Epoch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71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153104"/>
        <c:crosses val="autoZero"/>
        <c:auto val="1"/>
        <c:lblAlgn val="ctr"/>
        <c:lblOffset val="100"/>
        <c:noMultiLvlLbl val="0"/>
      </c:catAx>
      <c:valAx>
        <c:axId val="268153104"/>
        <c:scaling>
          <c:orientation val="minMax"/>
          <c:max val="0.15000000000000002"/>
          <c:min val="9.0000000000000024E-2"/>
        </c:scaling>
        <c:delete val="0"/>
        <c:axPos val="l"/>
        <c:majorGridlines>
          <c:spPr>
            <a:ln w="571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mAP</a:t>
                </a:r>
                <a:r>
                  <a:rPr lang="en-US" dirty="0"/>
                  <a:t> (on test data)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8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35557918297161E-2"/>
          <c:y val="0.80487429006283639"/>
          <c:w val="0.97128875418268956"/>
          <c:h val="0.1828035843478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ED5B-35CF-4E6F-9D53-6847D48B8613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DD21B-1906-4811-AEE7-7C5525AD5D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40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D21B-1906-4811-AEE7-7C5525AD5D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0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DD21B-1906-4811-AEE7-7C5525AD5D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1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347A-1B30-4C2C-859D-A4C874B22BD7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B73D-B1D9-4C55-8E3A-DFCBACFEA31C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F664-1145-4AFB-9252-60433F11B2A2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BC68-59A1-4CCB-B29F-3F4DE736E203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5C87-D14B-46C2-9090-FA6529D1B14D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1CF7-1BA3-4B1C-BF91-0CE437A6F959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04B-595B-45AB-A93D-2BC399FC7A44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3F6-70EE-49D9-850C-306BAF5D435E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7ABB-A4AE-4458-9AA1-4D78F4F8610C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F082-E078-46CA-9C1D-1BBFE8A29D7F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ABF-065B-4BF6-BB0C-0BCCF858F5A5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1FAE-2791-4326-B1BD-5656B3FD0EFC}" type="datetime1">
              <a:rPr lang="en-US" altLang="zh-TW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148281" y="197708"/>
            <a:ext cx="24087438" cy="13394724"/>
          </a:xfrm>
          <a:prstGeom prst="roundRect">
            <a:avLst>
              <a:gd name="adj" fmla="val 43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7200"/>
          </a:p>
        </p:txBody>
      </p:sp>
    </p:spTree>
    <p:extLst>
      <p:ext uri="{BB962C8B-B14F-4D97-AF65-F5344CB8AC3E}">
        <p14:creationId xmlns:p14="http://schemas.microsoft.com/office/powerpoint/2010/main" val="15473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70C0"/>
          </a:solidFill>
          <a:latin typeface="+mn-lt"/>
          <a:ea typeface="標楷體" panose="03000509000000000000" pitchFamily="65" charset="-120"/>
          <a:cs typeface="+mj-cs"/>
        </a:defRPr>
      </a:lvl1pPr>
    </p:titleStyle>
    <p:bodyStyle>
      <a:lvl1pPr marL="457200" indent="-457200" algn="just" defTabSz="1828800" rtl="0" eaLnBrk="1" latinLnBrk="0" hangingPunct="1">
        <a:lnSpc>
          <a:spcPct val="130000"/>
        </a:lnSpc>
        <a:spcBef>
          <a:spcPts val="2000"/>
        </a:spcBef>
        <a:buClr>
          <a:srgbClr val="C00000"/>
        </a:buClr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1371600" indent="-457200" algn="just" defTabSz="1828800" rtl="0" eaLnBrk="1" latinLnBrk="0" hangingPunct="1">
        <a:lnSpc>
          <a:spcPct val="13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2pPr>
      <a:lvl3pPr marL="2286000" indent="-457200" algn="just" defTabSz="1828800" rtl="0" eaLnBrk="1" latinLnBrk="0" hangingPunct="1">
        <a:lnSpc>
          <a:spcPct val="13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3pPr>
      <a:lvl4pPr marL="3200400" indent="-457200" algn="just" defTabSz="1828800" rtl="0" eaLnBrk="1" latinLnBrk="0" hangingPunct="1">
        <a:lnSpc>
          <a:spcPct val="13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4pPr>
      <a:lvl5pPr marL="4114800" indent="-457200" algn="just" defTabSz="1828800" rtl="0" eaLnBrk="1" latinLnBrk="0" hangingPunct="1">
        <a:lnSpc>
          <a:spcPct val="13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yutt/Selected-Topics-in-Visual-Recognition-using-Deep-Learning-course/tree/final-project/Final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/>
              <a:t>PSNA</a:t>
            </a:r>
            <a:r>
              <a:rPr lang="zh-TW" altLang="en-US" sz="8800" dirty="0"/>
              <a:t> </a:t>
            </a:r>
            <a:r>
              <a:rPr lang="en-US" altLang="zh-TW" sz="8800" dirty="0"/>
              <a:t>Pneumonia Detection Challenge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Teng-</a:t>
            </a:r>
            <a:r>
              <a:rPr lang="en-US" altLang="zh-TW" dirty="0" err="1"/>
              <a:t>Te</a:t>
            </a:r>
            <a:r>
              <a:rPr lang="en-US" altLang="zh-TW" dirty="0"/>
              <a:t> Yu, Zheng-Yan Chen, Yi-</a:t>
            </a:r>
            <a:r>
              <a:rPr lang="en-US" altLang="zh-TW" dirty="0" err="1"/>
              <a:t>Hsin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Team 19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38EAAD-5EE1-4171-81AA-B8DB59FF786C}"/>
              </a:ext>
            </a:extLst>
          </p:cNvPr>
          <p:cNvSpPr txBox="1"/>
          <p:nvPr/>
        </p:nvSpPr>
        <p:spPr>
          <a:xfrm>
            <a:off x="1290650" y="12940797"/>
            <a:ext cx="21802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Project repository: </a:t>
            </a:r>
            <a:r>
              <a:rPr lang="en-US" altLang="zh-TW" sz="2800" u="sng" dirty="0">
                <a:hlinkClick r:id="rId2"/>
              </a:rPr>
              <a:t>https://github.com/samuelyutt/Selected-Topics-in-Visual-Recognition-using-Deep-Learning-course/tree/final-project/FinalProject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721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3A1B2-D173-4040-A9FB-1B7DCB1A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Pre-processing – Cleaning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20F6F-A63D-4FCC-90D5-D265B24B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 26,684 image training dataset</a:t>
            </a:r>
          </a:p>
          <a:p>
            <a:r>
              <a:rPr lang="en-US" altLang="zh-TW" dirty="0"/>
              <a:t>Use those images with lung opacity only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565FC-7B5A-41F6-9D00-AB5304EF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401EBEE-D07F-40AF-9C34-F63918C51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92718"/>
              </p:ext>
            </p:extLst>
          </p:nvPr>
        </p:nvGraphicFramePr>
        <p:xfrm>
          <a:off x="7699375" y="6493935"/>
          <a:ext cx="8985250" cy="621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24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62CF9-A403-489E-9C5F-22CB9D3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Pre-processing – CLAHE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663A7-B7CC-49BA-B7FD-C55BC93F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Contrast Limited Adaptive Histogram Equalization (CLAHE)</a:t>
            </a:r>
          </a:p>
          <a:p>
            <a:pPr lvl="1"/>
            <a:r>
              <a:rPr lang="en-US" altLang="zh-TW" sz="4800" dirty="0"/>
              <a:t>Improve contrast in images</a:t>
            </a:r>
          </a:p>
          <a:p>
            <a:pPr lvl="1"/>
            <a:r>
              <a:rPr lang="en-US" altLang="zh-TW" sz="4800" dirty="0"/>
              <a:t>Widely used in medical images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D5F58-993B-4937-8CA6-47CA0714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98C92E3-6BA3-4038-BDA7-63CF77985F58}"/>
              </a:ext>
            </a:extLst>
          </p:cNvPr>
          <p:cNvSpPr/>
          <p:nvPr/>
        </p:nvSpPr>
        <p:spPr>
          <a:xfrm>
            <a:off x="11277600" y="10056019"/>
            <a:ext cx="1828800" cy="760410"/>
          </a:xfrm>
          <a:prstGeom prst="rightArrow">
            <a:avLst>
              <a:gd name="adj1" fmla="val 50000"/>
              <a:gd name="adj2" fmla="val 8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139257-BD23-44FB-881E-960F4EC4CD0F}"/>
              </a:ext>
            </a:extLst>
          </p:cNvPr>
          <p:cNvSpPr txBox="1"/>
          <p:nvPr/>
        </p:nvSpPr>
        <p:spPr>
          <a:xfrm>
            <a:off x="11488923" y="9374078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CLAHE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FA0ECF-4B72-4EB4-B4D5-C949C882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41" y="7850278"/>
            <a:ext cx="5099047" cy="51718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DA15B66-861B-43D2-A3A9-289984FF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935" y="7850278"/>
            <a:ext cx="5099047" cy="51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62CF9-A403-489E-9C5F-22CB9D3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Pre-processing – 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5663A7-B7CC-49BA-B7FD-C55BC93F2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Resize: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1024×1024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500×500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saving computational resources</a:t>
                </a:r>
              </a:p>
              <a:p>
                <a:r>
                  <a:rPr lang="en-US" altLang="zh-TW" dirty="0"/>
                  <a:t>Flip: randomly flipping for data augmentation</a:t>
                </a:r>
              </a:p>
              <a:p>
                <a:r>
                  <a:rPr lang="en-US" altLang="zh-TW" dirty="0"/>
                  <a:t>Rotate: randomly rotate 90 degree for data augmentation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C5663A7-B7CC-49BA-B7FD-C55BC93F2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D5F58-993B-4937-8CA6-47CA0714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E1780-FD4A-478F-A073-F2A2BF3F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Mosaic in YOLOv5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82FAFB-4D37-4AFF-BD48-0E60672CC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0" y="3651250"/>
                <a:ext cx="13873164" cy="8702676"/>
              </a:xfrm>
            </p:spPr>
            <p:txBody>
              <a:bodyPr/>
              <a:lstStyle/>
              <a:p>
                <a:r>
                  <a:rPr lang="en-US" dirty="0"/>
                  <a:t>Mixing 4 training images into one</a:t>
                </a:r>
              </a:p>
              <a:p>
                <a:r>
                  <a:rPr lang="en-US" dirty="0"/>
                  <a:t>Increase the variety of background 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Identify the targets from a local view of an image</a:t>
                </a:r>
                <a:endParaRPr lang="en-US" dirty="0"/>
              </a:p>
              <a:p>
                <a:r>
                  <a:rPr lang="en-US" altLang="zh-TW" dirty="0"/>
                  <a:t>BN from 4 different images on each layer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dirty="0"/>
                  <a:t>Reduce the need for GPU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82FAFB-4D37-4AFF-BD48-0E60672CC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3651250"/>
                <a:ext cx="13873164" cy="8702676"/>
              </a:xfrm>
              <a:blipFill>
                <a:blip r:embed="rId2"/>
                <a:stretch>
                  <a:fillRect l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006F12-B636-4307-884A-70990D58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E85F1-EE51-4F3F-ACF4-A64F6700F7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5549564" y="3880645"/>
            <a:ext cx="8243886" cy="82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2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E1780-FD4A-478F-A073-F2A2BF3F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Issue of Using Mosaic in Pneumonia dataset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82FAFB-4D37-4AFF-BD48-0E60672CC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0" y="3651250"/>
                <a:ext cx="13654286" cy="8702676"/>
              </a:xfrm>
            </p:spPr>
            <p:txBody>
              <a:bodyPr/>
              <a:lstStyle/>
              <a:p>
                <a:r>
                  <a:rPr lang="en-US" dirty="0"/>
                  <a:t>Mosaic is not suitable for Pneumonia dataset</a:t>
                </a:r>
              </a:p>
              <a:p>
                <a:r>
                  <a:rPr lang="en-US" dirty="0"/>
                  <a:t>Pneumonia detection need to consider whole image</a:t>
                </a:r>
              </a:p>
              <a:p>
                <a:pPr lvl="1"/>
                <a:r>
                  <a:rPr lang="en-US" altLang="zh-TW" sz="4400" dirty="0"/>
                  <a:t>Find the location of lungs </a:t>
                </a:r>
                <a14:m>
                  <m:oMath xmlns:m="http://schemas.openxmlformats.org/officeDocument/2006/math">
                    <m:r>
                      <a:rPr lang="en-US" altLang="zh-TW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4400" dirty="0"/>
                  <a:t> Detect the opacities</a:t>
                </a:r>
                <a:endParaRPr lang="zh-TW" altLang="en-US" sz="4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82FAFB-4D37-4AFF-BD48-0E60672CC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3651250"/>
                <a:ext cx="13654286" cy="8702676"/>
              </a:xfrm>
              <a:blipFill>
                <a:blip r:embed="rId3"/>
                <a:stretch>
                  <a:fillRect l="-1830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006F12-B636-4307-884A-70990D58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 descr="card">
            <a:extLst>
              <a:ext uri="{FF2B5EF4-FFF2-40B4-BE49-F238E27FC236}">
                <a16:creationId xmlns:a16="http://schemas.microsoft.com/office/drawing/2014/main" id="{BF37A941-1994-4CE0-901B-687DFC149247}"/>
              </a:ext>
            </a:extLst>
          </p:cNvPr>
          <p:cNvPicPr/>
          <p:nvPr/>
        </p:nvPicPr>
        <p:blipFill rotWithShape="1">
          <a:blip r:embed="rId4"/>
          <a:srcRect r="23258"/>
          <a:stretch/>
        </p:blipFill>
        <p:spPr bwMode="auto">
          <a:xfrm>
            <a:off x="15940286" y="3101975"/>
            <a:ext cx="7376914" cy="9610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281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97917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US" altLang="zh-TW" dirty="0"/>
              <a:t>Experiments</a:t>
            </a:r>
          </a:p>
          <a:p>
            <a:pPr lvl="1"/>
            <a:r>
              <a:rPr lang="en-US" altLang="zh-TW" dirty="0"/>
              <a:t>Setup</a:t>
            </a:r>
          </a:p>
          <a:p>
            <a:pPr lvl="1"/>
            <a:r>
              <a:rPr lang="en-US" altLang="zh-TW" dirty="0"/>
              <a:t>Experimental Results</a:t>
            </a:r>
          </a:p>
          <a:p>
            <a:pPr lvl="1"/>
            <a:r>
              <a:rPr lang="en-US" altLang="zh-TW" dirty="0"/>
              <a:t>Ablation Studies</a:t>
            </a:r>
          </a:p>
          <a:p>
            <a:pPr lvl="1"/>
            <a:r>
              <a:rPr lang="en-US" altLang="zh-TW" dirty="0"/>
              <a:t>Discussion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C619-697C-49AC-8B62-0898DF3E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35DC4-1B2F-44D0-B116-2F7CCAB6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pPr lvl="1"/>
            <a:r>
              <a:rPr lang="en-US" sz="4400" dirty="0"/>
              <a:t>Training: 26,684 images (only 6,012 images are used for training after data cleaning)</a:t>
            </a:r>
          </a:p>
          <a:p>
            <a:pPr lvl="1"/>
            <a:r>
              <a:rPr lang="en-US" sz="4400" dirty="0"/>
              <a:t>Testing: 3,000 images</a:t>
            </a:r>
          </a:p>
          <a:p>
            <a:pPr marL="0" indent="0">
              <a:buNone/>
            </a:pPr>
            <a:r>
              <a:rPr lang="en-US" b="1" u="sng" dirty="0"/>
              <a:t>Evaluation Metric</a:t>
            </a:r>
          </a:p>
          <a:p>
            <a:pPr marL="914400" lvl="1" indent="0">
              <a:buNone/>
            </a:pPr>
            <a:r>
              <a:rPr lang="en-US" sz="4400" dirty="0"/>
              <a:t>Mean Average Precision (</a:t>
            </a:r>
            <a:r>
              <a:rPr lang="en-US" sz="4400" dirty="0" err="1"/>
              <a:t>mAP</a:t>
            </a:r>
            <a:r>
              <a:rPr lang="en-US" sz="4400" dirty="0"/>
              <a:t>) </a:t>
            </a:r>
          </a:p>
          <a:p>
            <a:pPr marL="0" indent="0">
              <a:buNone/>
            </a:pPr>
            <a:r>
              <a:rPr lang="en-US" b="1" u="sng" dirty="0"/>
              <a:t>Model</a:t>
            </a:r>
          </a:p>
          <a:p>
            <a:pPr lvl="1"/>
            <a:r>
              <a:rPr lang="en-US" sz="4400" dirty="0"/>
              <a:t>YOLOv5: Pre-trained YOLOv5X with CSPDarknet53 as the backbone</a:t>
            </a:r>
          </a:p>
          <a:p>
            <a:pPr lvl="1"/>
            <a:r>
              <a:rPr lang="en-US" sz="4400" dirty="0"/>
              <a:t>Faster R-CNN: Pre-trained Faster R-CNN with ResNet50 as the backbone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8C2E2-437E-4962-8065-05CDB738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D109F-D9DD-4141-A24D-8A16A889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80200F-1D04-4B97-9578-FDFC5A8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1C0664-1D88-4914-9E61-7598117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702798"/>
            <a:ext cx="21031200" cy="2651127"/>
          </a:xfrm>
        </p:spPr>
        <p:txBody>
          <a:bodyPr/>
          <a:lstStyle/>
          <a:p>
            <a:r>
              <a:rPr lang="en-US" altLang="zh-TW" dirty="0"/>
              <a:t>Baseline &gt; Faster R-CNN &gt; YOLOv5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3EE4BA-7DF7-41B8-A03B-40FED14F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89050"/>
              </p:ext>
            </p:extLst>
          </p:nvPr>
        </p:nvGraphicFramePr>
        <p:xfrm>
          <a:off x="4064000" y="4550868"/>
          <a:ext cx="16256000" cy="36352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mAP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0.20125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YOLOv5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0.05240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48552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Faster R-CNN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0.14062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0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AEE5F-40B5-4C50-870C-31FB87C9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Detection 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92142-1002-4798-BA58-0DE21248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16C26B7-F143-4128-967A-F62EE474A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24856"/>
              </p:ext>
            </p:extLst>
          </p:nvPr>
        </p:nvGraphicFramePr>
        <p:xfrm>
          <a:off x="1676400" y="3134781"/>
          <a:ext cx="21031200" cy="92065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682904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665009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38023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5632841"/>
                    </a:ext>
                  </a:extLst>
                </a:gridCol>
              </a:tblGrid>
              <a:tr h="101811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Ground Truth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Faster R-CNN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68590"/>
                  </a:ext>
                </a:extLst>
              </a:tr>
              <a:tr h="409423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Training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43638"/>
                  </a:ext>
                </a:extLst>
              </a:tr>
              <a:tr h="409423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315169"/>
                  </a:ext>
                </a:extLst>
              </a:tr>
            </a:tbl>
          </a:graphicData>
        </a:graphic>
      </p:graphicFrame>
      <p:pic>
        <p:nvPicPr>
          <p:cNvPr id="13" name="Image3">
            <a:extLst>
              <a:ext uri="{FF2B5EF4-FFF2-40B4-BE49-F238E27FC236}">
                <a16:creationId xmlns:a16="http://schemas.microsoft.com/office/drawing/2014/main" id="{7265AFEC-AB30-4F8C-BEE5-84E9B6552C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8547" y="4168773"/>
            <a:ext cx="3925253" cy="3925253"/>
          </a:xfrm>
          <a:prstGeom prst="rect">
            <a:avLst/>
          </a:prstGeom>
        </p:spPr>
      </p:pic>
      <p:pic>
        <p:nvPicPr>
          <p:cNvPr id="14" name="Image1">
            <a:extLst>
              <a:ext uri="{FF2B5EF4-FFF2-40B4-BE49-F238E27FC236}">
                <a16:creationId xmlns:a16="http://schemas.microsoft.com/office/drawing/2014/main" id="{AD48FDCD-D978-47D9-86D8-5ACF651F93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700" y="4168773"/>
            <a:ext cx="3925253" cy="39252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2E464D-8475-4FAE-91DF-D22493795F55}"/>
              </a:ext>
            </a:extLst>
          </p:cNvPr>
          <p:cNvPicPr/>
          <p:nvPr/>
        </p:nvPicPr>
        <p:blipFill rotWithShape="1">
          <a:blip r:embed="rId5"/>
          <a:srcRect l="4301" t="2509" r="2122" b="3915"/>
          <a:stretch/>
        </p:blipFill>
        <p:spPr bwMode="auto">
          <a:xfrm>
            <a:off x="18019712" y="4168773"/>
            <a:ext cx="3925253" cy="3925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2">
            <a:extLst>
              <a:ext uri="{FF2B5EF4-FFF2-40B4-BE49-F238E27FC236}">
                <a16:creationId xmlns:a16="http://schemas.microsoft.com/office/drawing/2014/main" id="{7CA392F2-6E0C-424B-809F-A97951D7AEA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700" y="8350316"/>
            <a:ext cx="3925253" cy="392525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1D724E6-5D40-4264-B9F6-66119BA98A0E}"/>
              </a:ext>
            </a:extLst>
          </p:cNvPr>
          <p:cNvPicPr/>
          <p:nvPr/>
        </p:nvPicPr>
        <p:blipFill rotWithShape="1">
          <a:blip r:embed="rId7"/>
          <a:srcRect l="4073" t="2716" r="2206" b="3904"/>
          <a:stretch/>
        </p:blipFill>
        <p:spPr bwMode="auto">
          <a:xfrm>
            <a:off x="18019712" y="8350316"/>
            <a:ext cx="3925253" cy="3925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223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8EA56-AAB8-4CE5-989A-3793B49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Ablation Studies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89808-2C11-4A85-AC0F-0730A29E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Mosaic </a:t>
            </a:r>
            <a:r>
              <a:rPr lang="en-US" altLang="zh-TW" dirty="0" err="1"/>
              <a:t>v.s</a:t>
            </a:r>
            <a:r>
              <a:rPr lang="en-US" altLang="zh-TW" dirty="0"/>
              <a:t>. w/ Mosaic (YOLOv5)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Data cleaning </a:t>
            </a:r>
            <a:r>
              <a:rPr lang="en-US" altLang="zh-TW" dirty="0" err="1"/>
              <a:t>v.s</a:t>
            </a:r>
            <a:r>
              <a:rPr lang="en-US" altLang="zh-TW" dirty="0"/>
              <a:t>. w/ Data Cleaning 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CLAHE </a:t>
            </a:r>
            <a:r>
              <a:rPr lang="en-US" altLang="zh-TW" dirty="0" err="1"/>
              <a:t>v.s</a:t>
            </a:r>
            <a:r>
              <a:rPr lang="en-US" altLang="zh-TW" dirty="0"/>
              <a:t>. w/ CLAHE 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Resizing </a:t>
            </a:r>
            <a:r>
              <a:rPr lang="en-US" altLang="zh-TW" dirty="0" err="1"/>
              <a:t>v.s</a:t>
            </a:r>
            <a:r>
              <a:rPr lang="en-US" altLang="zh-TW" dirty="0"/>
              <a:t>. w/ Resizing 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Rotation </a:t>
            </a:r>
            <a:r>
              <a:rPr lang="en-US" altLang="zh-TW" dirty="0" err="1"/>
              <a:t>v.s</a:t>
            </a:r>
            <a:r>
              <a:rPr lang="en-US" altLang="zh-TW" dirty="0"/>
              <a:t>. w/ Rotation (Faster R-CNN)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53617E-D575-49A8-B6DF-1928277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Related Work</a:t>
            </a:r>
          </a:p>
          <a:p>
            <a:r>
              <a:rPr lang="en-US" altLang="zh-TW" dirty="0"/>
              <a:t>Methodology</a:t>
            </a:r>
          </a:p>
          <a:p>
            <a:r>
              <a:rPr lang="en-US" altLang="zh-TW" dirty="0"/>
              <a:t>Experiments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F722B-5B18-43E6-99F0-3DB0523B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w/o Mosaic </a:t>
            </a:r>
            <a:r>
              <a:rPr lang="en-US" altLang="zh-TW" dirty="0" err="1"/>
              <a:t>v.s</a:t>
            </a:r>
            <a:r>
              <a:rPr lang="en-US" altLang="zh-TW" dirty="0"/>
              <a:t>. w/ Mosaic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C7DEF4-06B2-440A-BB30-603DD5E6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3DC68A7-F5D4-46CB-8972-8BE47E11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702798"/>
            <a:ext cx="21031200" cy="2651127"/>
          </a:xfrm>
        </p:spPr>
        <p:txBody>
          <a:bodyPr/>
          <a:lstStyle/>
          <a:p>
            <a:r>
              <a:rPr lang="en-US" altLang="zh-TW" b="1" dirty="0"/>
              <a:t>+ 0.0354 </a:t>
            </a:r>
            <a:r>
              <a:rPr lang="en-US" altLang="zh-TW" dirty="0" err="1"/>
              <a:t>mAP</a:t>
            </a:r>
            <a:r>
              <a:rPr lang="en-US" altLang="zh-TW" dirty="0"/>
              <a:t> without using Mosaic</a:t>
            </a:r>
          </a:p>
          <a:p>
            <a:r>
              <a:rPr lang="en-US" altLang="zh-TW" dirty="0"/>
              <a:t>Mosaic is not suitable for this dataset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11BF7E-2977-49FB-969A-1BD5472C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43184"/>
              </p:ext>
            </p:extLst>
          </p:nvPr>
        </p:nvGraphicFramePr>
        <p:xfrm>
          <a:off x="4064000" y="5179518"/>
          <a:ext cx="16256000" cy="27264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Setting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mAP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w/o Mosaic</a:t>
                      </a:r>
                      <a:endParaRPr lang="en-US" sz="36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0.05240</a:t>
                      </a:r>
                      <a:endParaRPr lang="en-US" sz="3600" b="1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w/   Mosaic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0.01470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9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944F5-8ECB-43B9-8AEB-4B921999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w/o Data cleaning </a:t>
            </a:r>
            <a:r>
              <a:rPr lang="en-US" altLang="zh-TW" dirty="0" err="1"/>
              <a:t>v.s</a:t>
            </a:r>
            <a:r>
              <a:rPr lang="en-US" altLang="zh-TW" dirty="0"/>
              <a:t>. w/ Data Cleaning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B69F6-6184-4559-B8BF-4F6293C4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702798"/>
            <a:ext cx="21031200" cy="2651127"/>
          </a:xfrm>
        </p:spPr>
        <p:txBody>
          <a:bodyPr/>
          <a:lstStyle/>
          <a:p>
            <a:r>
              <a:rPr lang="en-US" altLang="zh-TW" b="1" dirty="0"/>
              <a:t>+ 0.01305 </a:t>
            </a:r>
            <a:r>
              <a:rPr lang="en-US" altLang="zh-TW" dirty="0" err="1"/>
              <a:t>mAP</a:t>
            </a:r>
            <a:r>
              <a:rPr lang="en-US" altLang="zh-TW" dirty="0"/>
              <a:t> with data cleaning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A003D7-F9E7-46E3-8099-E6DB111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DBC007-C54A-4AE4-87A3-D11B3A8D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904"/>
              </p:ext>
            </p:extLst>
          </p:nvPr>
        </p:nvGraphicFramePr>
        <p:xfrm>
          <a:off x="4064000" y="5179518"/>
          <a:ext cx="16256000" cy="27264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Setting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mAP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</a:rPr>
                        <a:t>CLAHE +                    rotate90 +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</a:rPr>
                        <a:t>0.12755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</a:rPr>
                        <a:t>CLAHE + cleaning + rotate90 +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  <a:latin typeface="+mn-lt"/>
                        </a:rPr>
                        <a:t>0.14062</a:t>
                      </a:r>
                      <a:endParaRPr lang="en-US" sz="3600" b="1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1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EF44-C3A4-49B2-9543-F8565167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w/o CLAHE </a:t>
            </a:r>
            <a:r>
              <a:rPr lang="en-US" altLang="zh-TW" dirty="0" err="1"/>
              <a:t>v.s</a:t>
            </a:r>
            <a:r>
              <a:rPr lang="en-US" altLang="zh-TW" dirty="0"/>
              <a:t>. w/ CLAHE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36B88-E9CF-4474-905D-C67E099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582A1A4-7305-4998-9878-1A418F20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702798"/>
            <a:ext cx="21031200" cy="2651127"/>
          </a:xfrm>
        </p:spPr>
        <p:txBody>
          <a:bodyPr/>
          <a:lstStyle/>
          <a:p>
            <a:r>
              <a:rPr lang="en-US" altLang="zh-TW" b="1" dirty="0"/>
              <a:t>+ 0.00114 </a:t>
            </a:r>
            <a:r>
              <a:rPr lang="en-US" altLang="zh-TW" dirty="0" err="1"/>
              <a:t>mAP</a:t>
            </a:r>
            <a:r>
              <a:rPr lang="en-US" altLang="zh-TW" dirty="0"/>
              <a:t> with CLAHE</a:t>
            </a:r>
          </a:p>
          <a:p>
            <a:r>
              <a:rPr lang="en-US" altLang="zh-TW" dirty="0"/>
              <a:t>The gain of CLAHE is quite limited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398D-D02B-4371-8A1B-F00CC5F4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3432"/>
              </p:ext>
            </p:extLst>
          </p:nvPr>
        </p:nvGraphicFramePr>
        <p:xfrm>
          <a:off x="4064000" y="5179518"/>
          <a:ext cx="16256000" cy="27264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Setting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mAP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                 cleaning + rotate90 +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0.13948</a:t>
                      </a:r>
                      <a:endParaRPr lang="en-US" sz="36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CLAHE + cleaning + rotate90 +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0.14062</a:t>
                      </a:r>
                      <a:endParaRPr lang="en-US" sz="3600" b="1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003AD-6C48-40CD-B847-0D1FD2FA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w/o Resizing </a:t>
            </a:r>
            <a:r>
              <a:rPr lang="en-US" altLang="zh-TW" dirty="0" err="1"/>
              <a:t>v.s</a:t>
            </a:r>
            <a:r>
              <a:rPr lang="en-US" altLang="zh-TW" dirty="0"/>
              <a:t>. w/ Resizing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F4772C-D2C6-4742-A785-72BAE52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59973EDD-1EEB-4815-BD29-F9307E684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0" y="9702798"/>
                <a:ext cx="21031200" cy="2651127"/>
              </a:xfrm>
            </p:spPr>
            <p:txBody>
              <a:bodyPr/>
              <a:lstStyle/>
              <a:p>
                <a:r>
                  <a:rPr lang="en-US" altLang="zh-TW" b="1" dirty="0"/>
                  <a:t>+ 0.00515 </a:t>
                </a:r>
                <a:r>
                  <a:rPr lang="en-US" altLang="zh-TW" dirty="0" err="1"/>
                  <a:t>mAP</a:t>
                </a:r>
                <a:r>
                  <a:rPr lang="en-US" altLang="zh-TW" dirty="0"/>
                  <a:t> with resize 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1024×1024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500×500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Resize the inputs to smaller size do not hurt the performance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59973EDD-1EEB-4815-BD29-F9307E684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9702798"/>
                <a:ext cx="21031200" cy="2651127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4E1A08-6845-429B-B843-41D58DFD0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874"/>
              </p:ext>
            </p:extLst>
          </p:nvPr>
        </p:nvGraphicFramePr>
        <p:xfrm>
          <a:off x="4064000" y="5179518"/>
          <a:ext cx="16256000" cy="27264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Setting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mAP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CLAHE + rotate90            </a:t>
                      </a:r>
                      <a:r>
                        <a:rPr lang="en-US" sz="3600" dirty="0">
                          <a:solidFill>
                            <a:srgbClr val="E7E7E7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 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0.12240</a:t>
                      </a:r>
                      <a:endParaRPr lang="en-US" sz="36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CLAHE + rotate90 + resize</a:t>
                      </a:r>
                      <a:endParaRPr lang="en-US" sz="360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0.12755</a:t>
                      </a:r>
                      <a:endParaRPr lang="en-US" sz="3600" b="1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8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5BBF4-DBB5-4700-83B4-3DDF4983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w/o Rotation </a:t>
            </a:r>
            <a:r>
              <a:rPr lang="en-US" altLang="zh-TW" dirty="0" err="1"/>
              <a:t>v.s</a:t>
            </a:r>
            <a:r>
              <a:rPr lang="en-US" altLang="zh-TW" dirty="0"/>
              <a:t>. w/ Rotation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F3F9F-A24C-4DA3-9C75-1D3EB3D7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E85FB4-00CD-46C1-AF76-24EFD3F9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702798"/>
            <a:ext cx="21031200" cy="2651127"/>
          </a:xfrm>
        </p:spPr>
        <p:txBody>
          <a:bodyPr/>
          <a:lstStyle/>
          <a:p>
            <a:r>
              <a:rPr lang="en-US" altLang="zh-TW" b="1" dirty="0"/>
              <a:t>+ 0.04251 </a:t>
            </a:r>
            <a:r>
              <a:rPr lang="en-US" altLang="zh-TW" dirty="0" err="1"/>
              <a:t>mAP</a:t>
            </a:r>
            <a:r>
              <a:rPr lang="en-US" altLang="zh-TW" dirty="0"/>
              <a:t> with randomly rotate input 90 degree as data augmentation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EE6F647-0A82-4B24-B85E-B0C8EF2F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4226"/>
              </p:ext>
            </p:extLst>
          </p:nvPr>
        </p:nvGraphicFramePr>
        <p:xfrm>
          <a:off x="4064000" y="5179518"/>
          <a:ext cx="16256000" cy="27264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8674983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11596942"/>
                    </a:ext>
                  </a:extLst>
                </a:gridCol>
              </a:tblGrid>
              <a:tr h="9088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Setting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026631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cleaning +                  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0.09697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00663"/>
                  </a:ext>
                </a:extLst>
              </a:tr>
              <a:tr h="908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cleaning + rotate90 + resize</a:t>
                      </a:r>
                      <a:endParaRPr lang="en-US" sz="3600" dirty="0"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0.13948</a:t>
                      </a:r>
                      <a:endParaRPr lang="en-US" sz="3600" b="1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3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8EA56-AAB8-4CE5-989A-3793B49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Conclusion for Ablation Studies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789808-2C11-4A85-AC0F-0730A29E0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1200" y="3803650"/>
                <a:ext cx="3714750" cy="87026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+ 0.03540</a:t>
                </a:r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+ 0.01305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+ 0.00114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+ 0.00515 </a:t>
                </a:r>
                <a:endParaRPr lang="zh-TW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+ 0.04251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789808-2C11-4A85-AC0F-0730A29E0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1200" y="3803650"/>
                <a:ext cx="3714750" cy="87026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53617E-D575-49A8-B6DF-1928277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DE26F49-AF82-47D1-BA66-55D5C6BA5ED2}"/>
              </a:ext>
            </a:extLst>
          </p:cNvPr>
          <p:cNvSpPr txBox="1">
            <a:spLocks/>
          </p:cNvSpPr>
          <p:nvPr/>
        </p:nvSpPr>
        <p:spPr>
          <a:xfrm>
            <a:off x="1828800" y="38036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just" defTabSz="1828800" rtl="0" eaLnBrk="1" latinLnBrk="0" hangingPunct="1">
              <a:lnSpc>
                <a:spcPct val="130000"/>
              </a:lnSpc>
              <a:spcBef>
                <a:spcPts val="2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1371600" indent="-457200" algn="just" defTabSz="18288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2286000" indent="-457200" algn="just" defTabSz="18288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3200400" indent="-457200" algn="just" defTabSz="18288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4114800" indent="-457200" algn="just" defTabSz="18288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altLang="zh-TW" b="1" dirty="0"/>
              <a:t>w/o Mosaic </a:t>
            </a:r>
            <a:r>
              <a:rPr lang="en-US" altLang="zh-TW" dirty="0" err="1"/>
              <a:t>v.s</a:t>
            </a:r>
            <a:r>
              <a:rPr lang="en-US" altLang="zh-TW" dirty="0"/>
              <a:t>. w/ Mosaic (YOLOv5)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Data cleaning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b="1" dirty="0"/>
              <a:t>w/ Data Cleaning </a:t>
            </a:r>
            <a:r>
              <a:rPr lang="en-US" altLang="zh-TW" dirty="0"/>
              <a:t>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CLAHE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b="1" dirty="0"/>
              <a:t>w/ CLAHE </a:t>
            </a:r>
            <a:r>
              <a:rPr lang="en-US" altLang="zh-TW" dirty="0"/>
              <a:t>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Resizing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b="1" dirty="0"/>
              <a:t>w/ Resizing </a:t>
            </a:r>
            <a:r>
              <a:rPr lang="en-US" altLang="zh-TW" dirty="0"/>
              <a:t>(Faster R-CNN)</a:t>
            </a:r>
            <a:endParaRPr lang="zh-TW" altLang="zh-TW" dirty="0"/>
          </a:p>
          <a:p>
            <a:pPr marL="914400" indent="-914400">
              <a:buFont typeface="+mj-lt"/>
              <a:buAutoNum type="arabicPeriod"/>
            </a:pPr>
            <a:r>
              <a:rPr lang="en-US" altLang="zh-TW" dirty="0"/>
              <a:t>w/o Rotation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b="1" dirty="0"/>
              <a:t>w/ Rotation </a:t>
            </a:r>
            <a:r>
              <a:rPr lang="en-US" altLang="zh-TW" dirty="0"/>
              <a:t>(Faster R-CNN)</a:t>
            </a:r>
            <a:endParaRPr lang="zh-TW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E205D-0E78-4DD2-A5D5-73A49E9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4AD0A-EE04-4068-AB8A-BBD5FE1E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848850"/>
            <a:ext cx="21031200" cy="2505076"/>
          </a:xfrm>
        </p:spPr>
        <p:txBody>
          <a:bodyPr>
            <a:normAutofit/>
          </a:bodyPr>
          <a:lstStyle/>
          <a:p>
            <a:r>
              <a:rPr lang="en-US" dirty="0"/>
              <a:t>Test performance stays flat or even drops as training epoch increase</a:t>
            </a:r>
          </a:p>
          <a:p>
            <a:r>
              <a:rPr lang="en-US" dirty="0"/>
              <a:t>Overfitting to training data or inappropriate hyper-parameter (e.g. schedule of LR)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76C9A9-4787-4C8D-A9A1-13C28E86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2E25B5A-C22B-404E-B503-3FF1332A8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128180"/>
              </p:ext>
            </p:extLst>
          </p:nvPr>
        </p:nvGraphicFramePr>
        <p:xfrm>
          <a:off x="6474536" y="2853361"/>
          <a:ext cx="11434927" cy="667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808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altLang="zh-TW" dirty="0"/>
              <a:t>Conclusion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6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C619-697C-49AC-8B62-0898DF3E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35DC4-1B2F-44D0-B116-2F7CCAB6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R-CNN performs better than YOLOv5 in our experiment</a:t>
            </a:r>
          </a:p>
          <a:p>
            <a:r>
              <a:rPr lang="en-US" dirty="0"/>
              <a:t>Proper data processing does help improve the performance</a:t>
            </a:r>
          </a:p>
          <a:p>
            <a:r>
              <a:rPr lang="en-US" dirty="0"/>
              <a:t>Mosaic in YOLOv5 is not suitable for this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8C2E2-437E-4962-8065-05CDB738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C619-697C-49AC-8B62-0898DF3E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35DC4-1B2F-44D0-B116-2F7CCAB6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Modification on Faster R-CNN</a:t>
            </a:r>
          </a:p>
          <a:p>
            <a:pPr lvl="1"/>
            <a:r>
              <a:rPr lang="en-US" altLang="zh-TW" sz="4800" dirty="0"/>
              <a:t>Apply K-Means++ to obtain the initial anchor box size</a:t>
            </a:r>
          </a:p>
          <a:p>
            <a:pPr lvl="1"/>
            <a:r>
              <a:rPr lang="en-US" altLang="zh-TW" sz="4800" dirty="0"/>
              <a:t>Use multi-scale features to generate region of interests (</a:t>
            </a:r>
            <a:r>
              <a:rPr lang="en-US" sz="4800" dirty="0"/>
              <a:t>original Faster R-CNN only use one scale feature)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8C2E2-437E-4962-8065-05CDB738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8F513-3078-4A55-9484-841C5BC0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30D0C-BE7D-49E0-803D-90E25BF4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651250"/>
            <a:ext cx="2202180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Background</a:t>
            </a:r>
          </a:p>
          <a:p>
            <a:r>
              <a:rPr lang="en-US" dirty="0"/>
              <a:t>Pneumonia is top 10 causes of death in both United States and Taiwan</a:t>
            </a:r>
          </a:p>
          <a:p>
            <a:r>
              <a:rPr lang="en-US" dirty="0"/>
              <a:t>Analysis patient's chest radiographs (CXRs) is time consuming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Task</a:t>
            </a:r>
          </a:p>
          <a:p>
            <a:pPr marL="0" indent="0">
              <a:buNone/>
            </a:pPr>
            <a:r>
              <a:rPr lang="en-US" dirty="0"/>
              <a:t>Build a model to detect lung opacities on CSRs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6BDF5-5BE3-4EFE-937F-9B64D9D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E2AA262-E5F5-4656-8FEF-74CDBDD4E2E4}"/>
              </a:ext>
            </a:extLst>
          </p:cNvPr>
          <p:cNvGrpSpPr/>
          <p:nvPr/>
        </p:nvGrpSpPr>
        <p:grpSpPr>
          <a:xfrm>
            <a:off x="15463261" y="9756775"/>
            <a:ext cx="8234939" cy="2597151"/>
            <a:chOff x="15067535" y="10115550"/>
            <a:chExt cx="8234939" cy="259715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2889833-FD14-4F87-BD60-D17D7B39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7535" y="10115550"/>
              <a:ext cx="2597151" cy="259715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DD96FCA-113E-4DCD-B995-9BA734B54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05323" y="10115550"/>
              <a:ext cx="2597151" cy="2597151"/>
            </a:xfrm>
            <a:prstGeom prst="rect">
              <a:avLst/>
            </a:prstGeom>
          </p:spPr>
        </p:pic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D006B462-FEE2-40CD-A0B4-720F0590DE71}"/>
                </a:ext>
              </a:extLst>
            </p:cNvPr>
            <p:cNvSpPr/>
            <p:nvPr/>
          </p:nvSpPr>
          <p:spPr>
            <a:xfrm>
              <a:off x="18362832" y="11197029"/>
              <a:ext cx="1790700" cy="751498"/>
            </a:xfrm>
            <a:prstGeom prst="rightArrow">
              <a:avLst>
                <a:gd name="adj1" fmla="val 50000"/>
                <a:gd name="adj2" fmla="val 870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BA7D0A-D44F-4C92-B370-27547F143198}"/>
                </a:ext>
              </a:extLst>
            </p:cNvPr>
            <p:cNvSpPr txBox="1"/>
            <p:nvPr/>
          </p:nvSpPr>
          <p:spPr>
            <a:xfrm>
              <a:off x="18139263" y="10310594"/>
              <a:ext cx="2014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05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8F513-3078-4A55-9484-841C5BC0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30D0C-BE7D-49E0-803D-90E25BF4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651250"/>
            <a:ext cx="13706620" cy="8702676"/>
          </a:xfrm>
        </p:spPr>
        <p:txBody>
          <a:bodyPr>
            <a:normAutofit/>
          </a:bodyPr>
          <a:lstStyle/>
          <a:p>
            <a:r>
              <a:rPr lang="en-US" dirty="0"/>
              <a:t>Not all of the input images contain lung opacities</a:t>
            </a:r>
          </a:p>
          <a:p>
            <a:r>
              <a:rPr lang="en-US" dirty="0"/>
              <a:t>We can not predict 100% like ground truth</a:t>
            </a:r>
          </a:p>
          <a:p>
            <a:pPr lvl="1"/>
            <a:r>
              <a:rPr lang="en-US" dirty="0"/>
              <a:t>Not sure is there exists noise data</a:t>
            </a:r>
          </a:p>
          <a:p>
            <a:pPr lvl="1"/>
            <a:r>
              <a:rPr lang="en-US" dirty="0"/>
              <a:t>Hard to debug from the detection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6BDF5-5BE3-4EFE-937F-9B64D9D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2A3E82-2341-44D6-9AE2-487AC008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162" y="4941890"/>
            <a:ext cx="3719439" cy="3733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4230D4-AEB9-4FA7-9E35-DFDFAE4B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8162" y="9021763"/>
            <a:ext cx="3719439" cy="36909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0574CA-19EB-4C90-9BDE-BAC28B386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2743" y="9021763"/>
            <a:ext cx="3676796" cy="36909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B31F0A-CB1C-4061-A41E-725E59321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2743" y="4941890"/>
            <a:ext cx="3676796" cy="3633876"/>
          </a:xfrm>
          <a:prstGeom prst="rect">
            <a:avLst/>
          </a:prstGeom>
        </p:spPr>
      </p:pic>
      <p:pic>
        <p:nvPicPr>
          <p:cNvPr id="9" name="Picture 2" descr="未提供說明。">
            <a:extLst>
              <a:ext uri="{FF2B5EF4-FFF2-40B4-BE49-F238E27FC236}">
                <a16:creationId xmlns:a16="http://schemas.microsoft.com/office/drawing/2014/main" id="{2017D549-4058-456A-AA1A-07656152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C4D9D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43" y="819097"/>
            <a:ext cx="3676796" cy="367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Related Work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ClrTx/>
            </a:pP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7E9A1-00B8-44D0-97CA-654937EA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0A3C3-44A3-4D81-B188-2C1EF4B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167486-4820-41CD-84B0-72BAE5650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0679"/>
              </p:ext>
            </p:extLst>
          </p:nvPr>
        </p:nvGraphicFramePr>
        <p:xfrm>
          <a:off x="4063999" y="4701102"/>
          <a:ext cx="16256001" cy="572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015946965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852045948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803389960"/>
                    </a:ext>
                  </a:extLst>
                </a:gridCol>
              </a:tblGrid>
              <a:tr h="1432492">
                <a:tc>
                  <a:txBody>
                    <a:bodyPr/>
                    <a:lstStyle/>
                    <a:p>
                      <a:pPr algn="ctr"/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YOLOv5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Faster R-CNN</a:t>
                      </a:r>
                      <a:endParaRPr lang="zh-TW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8313"/>
                  </a:ext>
                </a:extLst>
              </a:tr>
              <a:tr h="1432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stage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One-stage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Two-stage</a:t>
                      </a:r>
                      <a:endParaRPr lang="zh-TW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62793"/>
                  </a:ext>
                </a:extLst>
              </a:tr>
              <a:tr h="1432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Speed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Faster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Slower</a:t>
                      </a:r>
                      <a:endParaRPr lang="zh-TW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42944"/>
                  </a:ext>
                </a:extLst>
              </a:tr>
              <a:tr h="1432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Accuracy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5400" dirty="0"/>
                        <a:t>?</a:t>
                      </a:r>
                      <a:endParaRPr lang="zh-TW" alt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5400" dirty="0"/>
                        <a:t>?</a:t>
                      </a:r>
                      <a:endParaRPr lang="zh-TW" altLang="en-US" sz="5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37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6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303B-A2C3-48D3-9BD1-527B420C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6EDC6-84C4-4A9F-AC39-00577F80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zh-TW" dirty="0"/>
              <a:t>Methodology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>
              <a:buClrTx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15587-2986-40FD-BFC5-93157AF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C8585-9B5F-464B-9D18-581F4A63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0381F-9514-4BBA-8991-B76A1A55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213802"/>
            <a:ext cx="21031200" cy="2140123"/>
          </a:xfrm>
        </p:spPr>
        <p:txBody>
          <a:bodyPr/>
          <a:lstStyle/>
          <a:p>
            <a:r>
              <a:rPr lang="en-US" dirty="0"/>
              <a:t>In this project, we focus on data processing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FAAACF-DE44-4C2D-B08D-9A9C3CC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CB7360-4744-4032-B597-5F7848F0FB7C}"/>
              </a:ext>
            </a:extLst>
          </p:cNvPr>
          <p:cNvGrpSpPr/>
          <p:nvPr/>
        </p:nvGrpSpPr>
        <p:grpSpPr>
          <a:xfrm>
            <a:off x="1584863" y="4469493"/>
            <a:ext cx="21214274" cy="5136838"/>
            <a:chOff x="3488615" y="4815929"/>
            <a:chExt cx="9417411" cy="2280338"/>
          </a:xfrm>
        </p:grpSpPr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91976869-9051-495B-8568-B9677FDDA854}"/>
                </a:ext>
              </a:extLst>
            </p:cNvPr>
            <p:cNvSpPr/>
            <p:nvPr/>
          </p:nvSpPr>
          <p:spPr>
            <a:xfrm>
              <a:off x="5236110" y="5939026"/>
              <a:ext cx="596348" cy="294198"/>
            </a:xfrm>
            <a:prstGeom prst="rightArrow">
              <a:avLst>
                <a:gd name="adj1" fmla="val 50000"/>
                <a:gd name="adj2" fmla="val 86211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1F28A54-E65B-448A-962E-52C5CB3C655F}"/>
                </a:ext>
              </a:extLst>
            </p:cNvPr>
            <p:cNvSpPr/>
            <p:nvPr/>
          </p:nvSpPr>
          <p:spPr>
            <a:xfrm>
              <a:off x="5909143" y="4815929"/>
              <a:ext cx="2688786" cy="2280338"/>
            </a:xfrm>
            <a:prstGeom prst="roundRect">
              <a:avLst>
                <a:gd name="adj" fmla="val 10739"/>
              </a:avLst>
            </a:prstGeom>
            <a:solidFill>
              <a:srgbClr val="EDF2F9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F9CBCE2-62FC-443A-8154-1EDC2B7FFE37}"/>
                </a:ext>
              </a:extLst>
            </p:cNvPr>
            <p:cNvSpPr/>
            <p:nvPr/>
          </p:nvSpPr>
          <p:spPr>
            <a:xfrm>
              <a:off x="9324446" y="4815930"/>
              <a:ext cx="1186440" cy="2263182"/>
            </a:xfrm>
            <a:prstGeom prst="roundRect">
              <a:avLst/>
            </a:prstGeom>
            <a:solidFill>
              <a:srgbClr val="FFEFEF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68B9574-6B63-46CA-BF68-EF07466C34DF}"/>
                </a:ext>
              </a:extLst>
            </p:cNvPr>
            <p:cNvSpPr/>
            <p:nvPr/>
          </p:nvSpPr>
          <p:spPr>
            <a:xfrm rot="16200000">
              <a:off x="5814803" y="5839697"/>
              <a:ext cx="1210219" cy="597515"/>
            </a:xfrm>
            <a:prstGeom prst="roundRect">
              <a:avLst/>
            </a:prstGeom>
            <a:solidFill>
              <a:srgbClr val="DCE5F4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Cleaning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8E1575F-C8F8-4046-A17C-94F12F424CF7}"/>
                </a:ext>
              </a:extLst>
            </p:cNvPr>
            <p:cNvSpPr/>
            <p:nvPr/>
          </p:nvSpPr>
          <p:spPr>
            <a:xfrm rot="16200000">
              <a:off x="6649492" y="5839697"/>
              <a:ext cx="1210219" cy="597515"/>
            </a:xfrm>
            <a:prstGeom prst="roundRect">
              <a:avLst/>
            </a:prstGeom>
            <a:solidFill>
              <a:srgbClr val="DCE5F4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CLAHE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8E825A5-01A8-4D35-950B-884F84249273}"/>
                </a:ext>
              </a:extLst>
            </p:cNvPr>
            <p:cNvSpPr/>
            <p:nvPr/>
          </p:nvSpPr>
          <p:spPr>
            <a:xfrm rot="16200000">
              <a:off x="7164212" y="5839695"/>
              <a:ext cx="1775422" cy="597515"/>
            </a:xfrm>
            <a:prstGeom prst="roundRect">
              <a:avLst/>
            </a:prstGeom>
            <a:solidFill>
              <a:srgbClr val="DCE5F4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Transformation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D5AE71-67ED-45EE-8C77-54A24C833000}"/>
                </a:ext>
              </a:extLst>
            </p:cNvPr>
            <p:cNvSpPr txBox="1"/>
            <p:nvPr/>
          </p:nvSpPr>
          <p:spPr>
            <a:xfrm>
              <a:off x="6189784" y="4817803"/>
              <a:ext cx="2084097" cy="28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Data Pre-processing</a:t>
              </a:r>
              <a:endParaRPr lang="zh-TW" altLang="en-US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8A857F4-389C-4FE3-AAD0-95F4C119CBAA}"/>
                </a:ext>
              </a:extLst>
            </p:cNvPr>
            <p:cNvSpPr txBox="1"/>
            <p:nvPr/>
          </p:nvSpPr>
          <p:spPr>
            <a:xfrm>
              <a:off x="9384388" y="4817803"/>
              <a:ext cx="1116396" cy="28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Detection</a:t>
              </a:r>
              <a:endParaRPr lang="zh-TW" altLang="en-US" b="1" dirty="0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2BAE946D-10A1-4850-938D-F38CE293073B}"/>
                </a:ext>
              </a:extLst>
            </p:cNvPr>
            <p:cNvSpPr/>
            <p:nvPr/>
          </p:nvSpPr>
          <p:spPr>
            <a:xfrm>
              <a:off x="8676580" y="5939026"/>
              <a:ext cx="596348" cy="294198"/>
            </a:xfrm>
            <a:prstGeom prst="rightArrow">
              <a:avLst>
                <a:gd name="adj1" fmla="val 50000"/>
                <a:gd name="adj2" fmla="val 86211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16734B-5309-40EE-836A-619174184DF3}"/>
                </a:ext>
              </a:extLst>
            </p:cNvPr>
            <p:cNvSpPr/>
            <p:nvPr/>
          </p:nvSpPr>
          <p:spPr>
            <a:xfrm rot="16200000">
              <a:off x="9140469" y="5699072"/>
              <a:ext cx="1624440" cy="878772"/>
            </a:xfrm>
            <a:prstGeom prst="roundRect">
              <a:avLst/>
            </a:prstGeom>
            <a:solidFill>
              <a:srgbClr val="FFC9C9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YOLOv5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Faster R-CNN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95051E98-2B10-4F3A-91D0-E2C7E38D47E4}"/>
                </a:ext>
              </a:extLst>
            </p:cNvPr>
            <p:cNvSpPr/>
            <p:nvPr/>
          </p:nvSpPr>
          <p:spPr>
            <a:xfrm>
              <a:off x="10589537" y="5919830"/>
              <a:ext cx="596348" cy="294198"/>
            </a:xfrm>
            <a:prstGeom prst="rightArrow">
              <a:avLst>
                <a:gd name="adj1" fmla="val 50000"/>
                <a:gd name="adj2" fmla="val 86211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0C10160-7B14-4EA2-A175-4FAD3AD0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615" y="5265380"/>
              <a:ext cx="1641490" cy="164149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DFFF9DD-51B2-429A-B7E1-B3CC604D2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4536" y="5265380"/>
              <a:ext cx="1641490" cy="164149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19630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920</Words>
  <Application>Microsoft Office PowerPoint</Application>
  <PresentationFormat>自訂</PresentationFormat>
  <Paragraphs>247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Cambria Math</vt:lpstr>
      <vt:lpstr>Times New Roman</vt:lpstr>
      <vt:lpstr>Office Theme</vt:lpstr>
      <vt:lpstr>PSNA Pneumonia Detection Challenge</vt:lpstr>
      <vt:lpstr>Outline</vt:lpstr>
      <vt:lpstr>Outline</vt:lpstr>
      <vt:lpstr>Introduction</vt:lpstr>
      <vt:lpstr>Challenge</vt:lpstr>
      <vt:lpstr>Outline</vt:lpstr>
      <vt:lpstr>Related Work</vt:lpstr>
      <vt:lpstr>Outline</vt:lpstr>
      <vt:lpstr>Overview</vt:lpstr>
      <vt:lpstr>Data Pre-processing – Cleaning</vt:lpstr>
      <vt:lpstr>Data Pre-processing – CLAHE</vt:lpstr>
      <vt:lpstr>Data Pre-processing – Transformation</vt:lpstr>
      <vt:lpstr>Mosaic in YOLOv5</vt:lpstr>
      <vt:lpstr>Issue of Using Mosaic in Pneumonia dataset</vt:lpstr>
      <vt:lpstr>Outline</vt:lpstr>
      <vt:lpstr>Setup</vt:lpstr>
      <vt:lpstr>Experimental Results</vt:lpstr>
      <vt:lpstr>Qualitative Detection Results</vt:lpstr>
      <vt:lpstr>Ablation Studies</vt:lpstr>
      <vt:lpstr>w/o Mosaic v.s. w/ Mosaic</vt:lpstr>
      <vt:lpstr>w/o Data cleaning v.s. w/ Data Cleaning</vt:lpstr>
      <vt:lpstr>w/o CLAHE v.s. w/ CLAHE</vt:lpstr>
      <vt:lpstr>w/o Resizing v.s. w/ Resizing</vt:lpstr>
      <vt:lpstr>w/o Rotation v.s. w/ Rotation</vt:lpstr>
      <vt:lpstr>Small Conclusion for Ablation Studies</vt:lpstr>
      <vt:lpstr>Discussion</vt:lpstr>
      <vt:lpstr>Outline</vt:lpstr>
      <vt:lpstr>Conclusion</vt:lpstr>
      <vt:lpstr>Outline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chen</dc:creator>
  <cp:lastModifiedBy>pc3386</cp:lastModifiedBy>
  <cp:revision>205</cp:revision>
  <dcterms:created xsi:type="dcterms:W3CDTF">2018-10-01T04:08:15Z</dcterms:created>
  <dcterms:modified xsi:type="dcterms:W3CDTF">2022-01-05T09:39:46Z</dcterms:modified>
</cp:coreProperties>
</file>