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8"/>
  </p:notesMasterIdLst>
  <p:sldIdLst>
    <p:sldId id="256" r:id="rId2"/>
    <p:sldId id="259" r:id="rId3"/>
    <p:sldId id="261" r:id="rId4"/>
    <p:sldId id="262" r:id="rId5"/>
    <p:sldId id="314" r:id="rId6"/>
    <p:sldId id="298" r:id="rId7"/>
    <p:sldId id="277" r:id="rId8"/>
    <p:sldId id="278" r:id="rId9"/>
    <p:sldId id="279" r:id="rId10"/>
    <p:sldId id="296" r:id="rId11"/>
    <p:sldId id="297" r:id="rId12"/>
    <p:sldId id="283" r:id="rId13"/>
    <p:sldId id="284" r:id="rId14"/>
    <p:sldId id="282" r:id="rId15"/>
    <p:sldId id="286" r:id="rId16"/>
    <p:sldId id="285" r:id="rId17"/>
    <p:sldId id="289" r:id="rId18"/>
    <p:sldId id="299" r:id="rId19"/>
    <p:sldId id="300" r:id="rId20"/>
    <p:sldId id="301" r:id="rId21"/>
    <p:sldId id="302" r:id="rId22"/>
    <p:sldId id="303" r:id="rId23"/>
    <p:sldId id="304" r:id="rId24"/>
    <p:sldId id="307" r:id="rId25"/>
    <p:sldId id="308" r:id="rId26"/>
    <p:sldId id="305" r:id="rId27"/>
    <p:sldId id="309" r:id="rId28"/>
    <p:sldId id="311" r:id="rId29"/>
    <p:sldId id="310" r:id="rId30"/>
    <p:sldId id="288" r:id="rId31"/>
    <p:sldId id="312" r:id="rId32"/>
    <p:sldId id="313" r:id="rId33"/>
    <p:sldId id="292" r:id="rId34"/>
    <p:sldId id="295" r:id="rId35"/>
    <p:sldId id="276" r:id="rId36"/>
    <p:sldId id="258" r:id="rId3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a:cs typeface="ＭＳ Ｐゴシック"/>
      </a:defRPr>
    </a:lvl1pPr>
    <a:lvl2pPr marL="457200" algn="l" defTabSz="457200" rtl="0" fontAlgn="base">
      <a:spcBef>
        <a:spcPct val="0"/>
      </a:spcBef>
      <a:spcAft>
        <a:spcPct val="0"/>
      </a:spcAft>
      <a:defRPr kern="1200">
        <a:solidFill>
          <a:schemeClr val="tx1"/>
        </a:solidFill>
        <a:latin typeface="Arial" charset="0"/>
        <a:ea typeface="ＭＳ Ｐゴシック"/>
        <a:cs typeface="ＭＳ Ｐゴシック"/>
      </a:defRPr>
    </a:lvl2pPr>
    <a:lvl3pPr marL="914400" algn="l" defTabSz="457200" rtl="0" fontAlgn="base">
      <a:spcBef>
        <a:spcPct val="0"/>
      </a:spcBef>
      <a:spcAft>
        <a:spcPct val="0"/>
      </a:spcAft>
      <a:defRPr kern="1200">
        <a:solidFill>
          <a:schemeClr val="tx1"/>
        </a:solidFill>
        <a:latin typeface="Arial" charset="0"/>
        <a:ea typeface="ＭＳ Ｐゴシック"/>
        <a:cs typeface="ＭＳ Ｐゴシック"/>
      </a:defRPr>
    </a:lvl3pPr>
    <a:lvl4pPr marL="1371600" algn="l" defTabSz="457200" rtl="0" fontAlgn="base">
      <a:spcBef>
        <a:spcPct val="0"/>
      </a:spcBef>
      <a:spcAft>
        <a:spcPct val="0"/>
      </a:spcAft>
      <a:defRPr kern="1200">
        <a:solidFill>
          <a:schemeClr val="tx1"/>
        </a:solidFill>
        <a:latin typeface="Arial" charset="0"/>
        <a:ea typeface="ＭＳ Ｐゴシック"/>
        <a:cs typeface="ＭＳ Ｐゴシック"/>
      </a:defRPr>
    </a:lvl4pPr>
    <a:lvl5pPr marL="1828800" algn="l" defTabSz="457200" rtl="0" fontAlgn="base">
      <a:spcBef>
        <a:spcPct val="0"/>
      </a:spcBef>
      <a:spcAft>
        <a:spcPct val="0"/>
      </a:spcAft>
      <a:defRPr kern="1200">
        <a:solidFill>
          <a:schemeClr val="tx1"/>
        </a:solidFill>
        <a:latin typeface="Arial" charset="0"/>
        <a:ea typeface="ＭＳ Ｐゴシック"/>
        <a:cs typeface="ＭＳ Ｐゴシック"/>
      </a:defRPr>
    </a:lvl5pPr>
    <a:lvl6pPr marL="2286000" algn="l" defTabSz="914400" rtl="0" eaLnBrk="1" latinLnBrk="0" hangingPunct="1">
      <a:defRPr kern="1200">
        <a:solidFill>
          <a:schemeClr val="tx1"/>
        </a:solidFill>
        <a:latin typeface="Arial" charset="0"/>
        <a:ea typeface="ＭＳ Ｐゴシック"/>
        <a:cs typeface="ＭＳ Ｐゴシック"/>
      </a:defRPr>
    </a:lvl6pPr>
    <a:lvl7pPr marL="2743200" algn="l" defTabSz="914400" rtl="0" eaLnBrk="1" latinLnBrk="0" hangingPunct="1">
      <a:defRPr kern="1200">
        <a:solidFill>
          <a:schemeClr val="tx1"/>
        </a:solidFill>
        <a:latin typeface="Arial" charset="0"/>
        <a:ea typeface="ＭＳ Ｐゴシック"/>
        <a:cs typeface="ＭＳ Ｐゴシック"/>
      </a:defRPr>
    </a:lvl7pPr>
    <a:lvl8pPr marL="3200400" algn="l" defTabSz="914400" rtl="0" eaLnBrk="1" latinLnBrk="0" hangingPunct="1">
      <a:defRPr kern="1200">
        <a:solidFill>
          <a:schemeClr val="tx1"/>
        </a:solidFill>
        <a:latin typeface="Arial" charset="0"/>
        <a:ea typeface="ＭＳ Ｐゴシック"/>
        <a:cs typeface="ＭＳ Ｐゴシック"/>
      </a:defRPr>
    </a:lvl8pPr>
    <a:lvl9pPr marL="3657600" algn="l" defTabSz="914400" rtl="0" eaLnBrk="1" latinLnBrk="0" hangingPunct="1">
      <a:defRPr kern="1200">
        <a:solidFill>
          <a:schemeClr val="tx1"/>
        </a:solidFill>
        <a:latin typeface="Arial" charset="0"/>
        <a:ea typeface="ＭＳ Ｐゴシック"/>
        <a:cs typeface="ＭＳ Ｐゴシック"/>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86F"/>
    <a:srgbClr val="003F82"/>
    <a:srgbClr val="1C2A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95" autoAdjust="0"/>
    <p:restoredTop sz="92606" autoAdjust="0"/>
  </p:normalViewPr>
  <p:slideViewPr>
    <p:cSldViewPr snapToGrid="0" snapToObjects="1">
      <p:cViewPr varScale="1">
        <p:scale>
          <a:sx n="114" d="100"/>
          <a:sy n="114" d="100"/>
        </p:scale>
        <p:origin x="1770"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33A33E-C325-493D-853D-0C52CC5BC609}" type="datetimeFigureOut">
              <a:rPr lang="ru-RU" smtClean="0"/>
              <a:pPr/>
              <a:t>14.06.2021</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0AEE50-5194-4E2F-9E63-C1259C2ACA2A}" type="slidenum">
              <a:rPr lang="ru-RU" smtClean="0"/>
              <a:pPr/>
              <a:t>‹#›</a:t>
            </a:fld>
            <a:endParaRPr lang="ru-RU"/>
          </a:p>
        </p:txBody>
      </p:sp>
    </p:spTree>
    <p:extLst>
      <p:ext uri="{BB962C8B-B14F-4D97-AF65-F5344CB8AC3E}">
        <p14:creationId xmlns:p14="http://schemas.microsoft.com/office/powerpoint/2010/main" val="3159053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500AEE50-5194-4E2F-9E63-C1259C2ACA2A}" type="slidenum">
              <a:rPr lang="ru-RU" smtClean="0"/>
              <a:pPr/>
              <a:t>1</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500AEE50-5194-4E2F-9E63-C1259C2ACA2A}" type="slidenum">
              <a:rPr lang="ru-RU" smtClean="0"/>
              <a:pPr/>
              <a:t>3</a:t>
            </a:fld>
            <a:endParaRPr lang="ru-RU"/>
          </a:p>
        </p:txBody>
      </p:sp>
    </p:spTree>
    <p:extLst>
      <p:ext uri="{BB962C8B-B14F-4D97-AF65-F5344CB8AC3E}">
        <p14:creationId xmlns:p14="http://schemas.microsoft.com/office/powerpoint/2010/main" val="4278390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500AEE50-5194-4E2F-9E63-C1259C2ACA2A}" type="slidenum">
              <a:rPr lang="ru-RU" smtClean="0"/>
              <a:pPr/>
              <a:t>5</a:t>
            </a:fld>
            <a:endParaRPr lang="ru-RU"/>
          </a:p>
        </p:txBody>
      </p:sp>
    </p:spTree>
    <p:extLst>
      <p:ext uri="{BB962C8B-B14F-4D97-AF65-F5344CB8AC3E}">
        <p14:creationId xmlns:p14="http://schemas.microsoft.com/office/powerpoint/2010/main" val="632918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500AEE50-5194-4E2F-9E63-C1259C2ACA2A}" type="slidenum">
              <a:rPr lang="ru-RU" smtClean="0"/>
              <a:pPr/>
              <a:t>15</a:t>
            </a:fld>
            <a:endParaRPr lang="ru-RU"/>
          </a:p>
        </p:txBody>
      </p:sp>
    </p:spTree>
    <p:extLst>
      <p:ext uri="{BB962C8B-B14F-4D97-AF65-F5344CB8AC3E}">
        <p14:creationId xmlns:p14="http://schemas.microsoft.com/office/powerpoint/2010/main" val="2741424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ru-RU"/>
              <a:t>Образец заголовка</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a:p>
        </p:txBody>
      </p:sp>
      <p:sp>
        <p:nvSpPr>
          <p:cNvPr id="4" name="Date Placeholder 3"/>
          <p:cNvSpPr>
            <a:spLocks noGrp="1"/>
          </p:cNvSpPr>
          <p:nvPr>
            <p:ph type="dt" sz="half" idx="10"/>
          </p:nvPr>
        </p:nvSpPr>
        <p:spPr/>
        <p:txBody>
          <a:bodyPr/>
          <a:lstStyle>
            <a:lvl1pPr>
              <a:defRPr/>
            </a:lvl1pPr>
          </a:lstStyle>
          <a:p>
            <a:pPr>
              <a:defRPr/>
            </a:pPr>
            <a:fld id="{88E82FEC-4005-4EF6-B205-585ADA59CD5B}" type="datetime1">
              <a:rPr lang="en-US" smtClean="0"/>
              <a:t>6/14/2021</a:t>
            </a:fld>
            <a:endParaRPr lang="en-US"/>
          </a:p>
        </p:txBody>
      </p:sp>
      <p:sp>
        <p:nvSpPr>
          <p:cNvPr id="5" name="Footer Placeholder 4"/>
          <p:cNvSpPr>
            <a:spLocks noGrp="1"/>
          </p:cNvSpPr>
          <p:nvPr>
            <p:ph type="ftr" sz="quarter" idx="11"/>
          </p:nvPr>
        </p:nvSpPr>
        <p:spPr/>
        <p:txBody>
          <a:bodyPr/>
          <a:lstStyle>
            <a:lvl1pPr>
              <a:defRPr/>
            </a:lvl1pPr>
          </a:lstStyle>
          <a:p>
            <a:pPr>
              <a:defRPr/>
            </a:pPr>
            <a:r>
              <a:rPr lang="ru-RU"/>
              <a:t>Иванов А.Д., 174 ПИ, Аниматор ХХХ, 2014</a:t>
            </a:r>
            <a:endParaRPr lang="en-US"/>
          </a:p>
        </p:txBody>
      </p:sp>
      <p:sp>
        <p:nvSpPr>
          <p:cNvPr id="6" name="Slide Number Placeholder 5"/>
          <p:cNvSpPr>
            <a:spLocks noGrp="1"/>
          </p:cNvSpPr>
          <p:nvPr>
            <p:ph type="sldNum" sz="quarter" idx="12"/>
          </p:nvPr>
        </p:nvSpPr>
        <p:spPr/>
        <p:txBody>
          <a:bodyPr/>
          <a:lstStyle>
            <a:lvl1pPr>
              <a:defRPr/>
            </a:lvl1pPr>
          </a:lstStyle>
          <a:p>
            <a:pPr>
              <a:defRPr/>
            </a:pPr>
            <a:fld id="{B1F37826-9FC6-4A47-B435-94C6280B7F57}" type="slidenum">
              <a:rPr lang="en-US" smtClean="0"/>
              <a:pPr>
                <a:defRPr/>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lvl1pPr>
              <a:defRPr/>
            </a:lvl1pPr>
          </a:lstStyle>
          <a:p>
            <a:pPr>
              <a:defRPr/>
            </a:pPr>
            <a:fld id="{88E82FEC-4005-4EF6-B205-585ADA59CD5B}" type="datetime1">
              <a:rPr lang="en-US" smtClean="0"/>
              <a:t>6/14/2021</a:t>
            </a:fld>
            <a:endParaRPr lang="en-US"/>
          </a:p>
        </p:txBody>
      </p:sp>
      <p:sp>
        <p:nvSpPr>
          <p:cNvPr id="5" name="Footer Placeholder 4"/>
          <p:cNvSpPr>
            <a:spLocks noGrp="1"/>
          </p:cNvSpPr>
          <p:nvPr>
            <p:ph type="ftr" sz="quarter" idx="11"/>
          </p:nvPr>
        </p:nvSpPr>
        <p:spPr/>
        <p:txBody>
          <a:bodyPr/>
          <a:lstStyle>
            <a:lvl1pPr>
              <a:defRPr/>
            </a:lvl1pPr>
          </a:lstStyle>
          <a:p>
            <a:pPr>
              <a:defRPr/>
            </a:pPr>
            <a:r>
              <a:rPr lang="ru-RU"/>
              <a:t>Иванов А.Д., 174 ПИ, Аниматор ХХХ, 2014</a:t>
            </a:r>
            <a:endParaRPr lang="en-US"/>
          </a:p>
        </p:txBody>
      </p:sp>
      <p:sp>
        <p:nvSpPr>
          <p:cNvPr id="6" name="Slide Number Placeholder 5"/>
          <p:cNvSpPr>
            <a:spLocks noGrp="1"/>
          </p:cNvSpPr>
          <p:nvPr>
            <p:ph type="sldNum" sz="quarter" idx="12"/>
          </p:nvPr>
        </p:nvSpPr>
        <p:spPr/>
        <p:txBody>
          <a:bodyPr/>
          <a:lstStyle>
            <a:lvl1pPr>
              <a:defRPr/>
            </a:lvl1pPr>
          </a:lstStyle>
          <a:p>
            <a:pPr>
              <a:defRPr/>
            </a:pPr>
            <a:fld id="{B1F37826-9FC6-4A47-B435-94C6280B7F57}" type="slidenum">
              <a:rPr lang="en-US" smtClean="0"/>
              <a:pPr>
                <a:defRPr/>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ru-RU"/>
              <a:t>Образец заголовка</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lvl1pPr>
              <a:defRPr/>
            </a:lvl1pPr>
          </a:lstStyle>
          <a:p>
            <a:pPr>
              <a:defRPr/>
            </a:pPr>
            <a:fld id="{88E82FEC-4005-4EF6-B205-585ADA59CD5B}" type="datetime1">
              <a:rPr lang="en-US" smtClean="0"/>
              <a:t>6/14/2021</a:t>
            </a:fld>
            <a:endParaRPr lang="en-US"/>
          </a:p>
        </p:txBody>
      </p:sp>
      <p:sp>
        <p:nvSpPr>
          <p:cNvPr id="5" name="Footer Placeholder 4"/>
          <p:cNvSpPr>
            <a:spLocks noGrp="1"/>
          </p:cNvSpPr>
          <p:nvPr>
            <p:ph type="ftr" sz="quarter" idx="11"/>
          </p:nvPr>
        </p:nvSpPr>
        <p:spPr/>
        <p:txBody>
          <a:bodyPr/>
          <a:lstStyle>
            <a:lvl1pPr>
              <a:defRPr/>
            </a:lvl1pPr>
          </a:lstStyle>
          <a:p>
            <a:pPr>
              <a:defRPr/>
            </a:pPr>
            <a:r>
              <a:rPr lang="ru-RU"/>
              <a:t>Иванов А.Д., 174 ПИ, Аниматор ХХХ, 2014</a:t>
            </a:r>
            <a:endParaRPr lang="en-US"/>
          </a:p>
        </p:txBody>
      </p:sp>
      <p:sp>
        <p:nvSpPr>
          <p:cNvPr id="6" name="Slide Number Placeholder 5"/>
          <p:cNvSpPr>
            <a:spLocks noGrp="1"/>
          </p:cNvSpPr>
          <p:nvPr>
            <p:ph type="sldNum" sz="quarter" idx="12"/>
          </p:nvPr>
        </p:nvSpPr>
        <p:spPr/>
        <p:txBody>
          <a:bodyPr/>
          <a:lstStyle>
            <a:lvl1pPr>
              <a:defRPr/>
            </a:lvl1pPr>
          </a:lstStyle>
          <a:p>
            <a:pPr>
              <a:defRPr/>
            </a:pPr>
            <a:fld id="{B1F37826-9FC6-4A47-B435-94C6280B7F57}" type="slidenum">
              <a:rPr lang="en-US" smtClean="0"/>
              <a:pPr>
                <a:defRPr/>
              </a:pPr>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lvl1pPr>
              <a:defRPr/>
            </a:lvl1pPr>
          </a:lstStyle>
          <a:p>
            <a:pPr>
              <a:defRPr/>
            </a:pPr>
            <a:fld id="{88E82FEC-4005-4EF6-B205-585ADA59CD5B}" type="datetime1">
              <a:rPr lang="en-US" smtClean="0"/>
              <a:t>6/14/2021</a:t>
            </a:fld>
            <a:endParaRPr lang="en-US"/>
          </a:p>
        </p:txBody>
      </p:sp>
      <p:sp>
        <p:nvSpPr>
          <p:cNvPr id="5" name="Footer Placeholder 4"/>
          <p:cNvSpPr>
            <a:spLocks noGrp="1"/>
          </p:cNvSpPr>
          <p:nvPr>
            <p:ph type="ftr" sz="quarter" idx="11"/>
          </p:nvPr>
        </p:nvSpPr>
        <p:spPr/>
        <p:txBody>
          <a:bodyPr/>
          <a:lstStyle>
            <a:lvl1pPr>
              <a:defRPr/>
            </a:lvl1pPr>
          </a:lstStyle>
          <a:p>
            <a:pPr>
              <a:defRPr/>
            </a:pPr>
            <a:r>
              <a:rPr lang="ru-RU"/>
              <a:t>Иванов А.Д., 174 ПИ, Аниматор ХХХ, 2014</a:t>
            </a:r>
            <a:endParaRPr lang="en-US"/>
          </a:p>
        </p:txBody>
      </p:sp>
      <p:sp>
        <p:nvSpPr>
          <p:cNvPr id="6" name="Slide Number Placeholder 5"/>
          <p:cNvSpPr>
            <a:spLocks noGrp="1"/>
          </p:cNvSpPr>
          <p:nvPr>
            <p:ph type="sldNum" sz="quarter" idx="12"/>
          </p:nvPr>
        </p:nvSpPr>
        <p:spPr/>
        <p:txBody>
          <a:bodyPr/>
          <a:lstStyle>
            <a:lvl1pPr>
              <a:defRPr/>
            </a:lvl1pPr>
          </a:lstStyle>
          <a:p>
            <a:pPr>
              <a:defRPr/>
            </a:pPr>
            <a:fld id="{B1F37826-9FC6-4A47-B435-94C6280B7F57}" type="slidenum">
              <a:rPr lang="en-US" smtClean="0"/>
              <a:pPr>
                <a:defRPr/>
              </a:pPr>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lvl1pPr>
              <a:defRPr/>
            </a:lvl1pPr>
          </a:lstStyle>
          <a:p>
            <a:pPr>
              <a:defRPr/>
            </a:pPr>
            <a:fld id="{88E82FEC-4005-4EF6-B205-585ADA59CD5B}" type="datetime1">
              <a:rPr lang="en-US" smtClean="0"/>
              <a:t>6/14/2021</a:t>
            </a:fld>
            <a:endParaRPr lang="en-US"/>
          </a:p>
        </p:txBody>
      </p:sp>
      <p:sp>
        <p:nvSpPr>
          <p:cNvPr id="5" name="Footer Placeholder 4"/>
          <p:cNvSpPr>
            <a:spLocks noGrp="1"/>
          </p:cNvSpPr>
          <p:nvPr>
            <p:ph type="ftr" sz="quarter" idx="11"/>
          </p:nvPr>
        </p:nvSpPr>
        <p:spPr/>
        <p:txBody>
          <a:bodyPr/>
          <a:lstStyle>
            <a:lvl1pPr>
              <a:defRPr/>
            </a:lvl1pPr>
          </a:lstStyle>
          <a:p>
            <a:pPr>
              <a:defRPr/>
            </a:pPr>
            <a:r>
              <a:rPr lang="ru-RU"/>
              <a:t>Иванов А.Д., 174 ПИ, Аниматор ХХХ, 2014</a:t>
            </a:r>
            <a:endParaRPr lang="en-US"/>
          </a:p>
        </p:txBody>
      </p:sp>
      <p:sp>
        <p:nvSpPr>
          <p:cNvPr id="6" name="Slide Number Placeholder 5"/>
          <p:cNvSpPr>
            <a:spLocks noGrp="1"/>
          </p:cNvSpPr>
          <p:nvPr>
            <p:ph type="sldNum" sz="quarter" idx="12"/>
          </p:nvPr>
        </p:nvSpPr>
        <p:spPr/>
        <p:txBody>
          <a:bodyPr/>
          <a:lstStyle>
            <a:lvl1pPr>
              <a:defRPr/>
            </a:lvl1pPr>
          </a:lstStyle>
          <a:p>
            <a:pPr>
              <a:defRPr/>
            </a:pPr>
            <a:fld id="{B1F37826-9FC6-4A47-B435-94C6280B7F57}"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Date Placeholder 3"/>
          <p:cNvSpPr>
            <a:spLocks noGrp="1"/>
          </p:cNvSpPr>
          <p:nvPr>
            <p:ph type="dt" sz="half" idx="10"/>
          </p:nvPr>
        </p:nvSpPr>
        <p:spPr/>
        <p:txBody>
          <a:bodyPr/>
          <a:lstStyle>
            <a:lvl1pPr>
              <a:defRPr/>
            </a:lvl1pPr>
          </a:lstStyle>
          <a:p>
            <a:pPr>
              <a:defRPr/>
            </a:pPr>
            <a:fld id="{88E82FEC-4005-4EF6-B205-585ADA59CD5B}" type="datetime1">
              <a:rPr lang="en-US" smtClean="0"/>
              <a:t>6/14/2021</a:t>
            </a:fld>
            <a:endParaRPr lang="en-US"/>
          </a:p>
        </p:txBody>
      </p:sp>
      <p:sp>
        <p:nvSpPr>
          <p:cNvPr id="6" name="Footer Placeholder 4"/>
          <p:cNvSpPr>
            <a:spLocks noGrp="1"/>
          </p:cNvSpPr>
          <p:nvPr>
            <p:ph type="ftr" sz="quarter" idx="11"/>
          </p:nvPr>
        </p:nvSpPr>
        <p:spPr/>
        <p:txBody>
          <a:bodyPr/>
          <a:lstStyle>
            <a:lvl1pPr>
              <a:defRPr/>
            </a:lvl1pPr>
          </a:lstStyle>
          <a:p>
            <a:pPr>
              <a:defRPr/>
            </a:pPr>
            <a:r>
              <a:rPr lang="ru-RU"/>
              <a:t>Иванов А.Д., 174 ПИ, Аниматор ХХХ, 2014</a:t>
            </a:r>
            <a:endParaRPr lang="en-US"/>
          </a:p>
        </p:txBody>
      </p:sp>
      <p:sp>
        <p:nvSpPr>
          <p:cNvPr id="7" name="Slide Number Placeholder 5"/>
          <p:cNvSpPr>
            <a:spLocks noGrp="1"/>
          </p:cNvSpPr>
          <p:nvPr>
            <p:ph type="sldNum" sz="quarter" idx="12"/>
          </p:nvPr>
        </p:nvSpPr>
        <p:spPr/>
        <p:txBody>
          <a:bodyPr/>
          <a:lstStyle>
            <a:lvl1pPr>
              <a:defRPr/>
            </a:lvl1pPr>
          </a:lstStyle>
          <a:p>
            <a:pPr>
              <a:defRPr/>
            </a:pPr>
            <a:fld id="{B1F37826-9FC6-4A47-B435-94C6280B7F57}" type="slidenum">
              <a:rPr lang="en-US" smtClean="0"/>
              <a:pPr>
                <a:defRPr/>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Date Placeholder 3"/>
          <p:cNvSpPr>
            <a:spLocks noGrp="1"/>
          </p:cNvSpPr>
          <p:nvPr>
            <p:ph type="dt" sz="half" idx="10"/>
          </p:nvPr>
        </p:nvSpPr>
        <p:spPr/>
        <p:txBody>
          <a:bodyPr/>
          <a:lstStyle>
            <a:lvl1pPr>
              <a:defRPr/>
            </a:lvl1pPr>
          </a:lstStyle>
          <a:p>
            <a:pPr>
              <a:defRPr/>
            </a:pPr>
            <a:fld id="{88E82FEC-4005-4EF6-B205-585ADA59CD5B}" type="datetime1">
              <a:rPr lang="en-US" smtClean="0"/>
              <a:t>6/14/2021</a:t>
            </a:fld>
            <a:endParaRPr lang="en-US"/>
          </a:p>
        </p:txBody>
      </p:sp>
      <p:sp>
        <p:nvSpPr>
          <p:cNvPr id="8" name="Footer Placeholder 4"/>
          <p:cNvSpPr>
            <a:spLocks noGrp="1"/>
          </p:cNvSpPr>
          <p:nvPr>
            <p:ph type="ftr" sz="quarter" idx="11"/>
          </p:nvPr>
        </p:nvSpPr>
        <p:spPr/>
        <p:txBody>
          <a:bodyPr/>
          <a:lstStyle>
            <a:lvl1pPr>
              <a:defRPr/>
            </a:lvl1pPr>
          </a:lstStyle>
          <a:p>
            <a:pPr>
              <a:defRPr/>
            </a:pPr>
            <a:r>
              <a:rPr lang="ru-RU"/>
              <a:t>Иванов А.Д., 174 ПИ, Аниматор ХХХ, 2014</a:t>
            </a:r>
            <a:endParaRPr lang="en-US"/>
          </a:p>
        </p:txBody>
      </p:sp>
      <p:sp>
        <p:nvSpPr>
          <p:cNvPr id="9" name="Slide Number Placeholder 5"/>
          <p:cNvSpPr>
            <a:spLocks noGrp="1"/>
          </p:cNvSpPr>
          <p:nvPr>
            <p:ph type="sldNum" sz="quarter" idx="12"/>
          </p:nvPr>
        </p:nvSpPr>
        <p:spPr/>
        <p:txBody>
          <a:bodyPr/>
          <a:lstStyle>
            <a:lvl1pPr>
              <a:defRPr/>
            </a:lvl1pPr>
          </a:lstStyle>
          <a:p>
            <a:pPr>
              <a:defRPr/>
            </a:pPr>
            <a:fld id="{B1F37826-9FC6-4A47-B435-94C6280B7F57}"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Date Placeholder 3"/>
          <p:cNvSpPr>
            <a:spLocks noGrp="1"/>
          </p:cNvSpPr>
          <p:nvPr>
            <p:ph type="dt" sz="half" idx="10"/>
          </p:nvPr>
        </p:nvSpPr>
        <p:spPr/>
        <p:txBody>
          <a:bodyPr/>
          <a:lstStyle>
            <a:lvl1pPr>
              <a:defRPr/>
            </a:lvl1pPr>
          </a:lstStyle>
          <a:p>
            <a:pPr>
              <a:defRPr/>
            </a:pPr>
            <a:fld id="{88E82FEC-4005-4EF6-B205-585ADA59CD5B}" type="datetime1">
              <a:rPr lang="en-US" smtClean="0"/>
              <a:t>6/14/2021</a:t>
            </a:fld>
            <a:endParaRPr lang="en-US"/>
          </a:p>
        </p:txBody>
      </p:sp>
      <p:sp>
        <p:nvSpPr>
          <p:cNvPr id="4" name="Footer Placeholder 4"/>
          <p:cNvSpPr>
            <a:spLocks noGrp="1"/>
          </p:cNvSpPr>
          <p:nvPr>
            <p:ph type="ftr" sz="quarter" idx="11"/>
          </p:nvPr>
        </p:nvSpPr>
        <p:spPr/>
        <p:txBody>
          <a:bodyPr/>
          <a:lstStyle>
            <a:lvl1pPr>
              <a:defRPr/>
            </a:lvl1pPr>
          </a:lstStyle>
          <a:p>
            <a:pPr>
              <a:defRPr/>
            </a:pPr>
            <a:r>
              <a:rPr lang="ru-RU"/>
              <a:t>Иванов А.Д., 174 ПИ, Аниматор ХХХ, 2014</a:t>
            </a:r>
            <a:endParaRPr lang="en-US"/>
          </a:p>
        </p:txBody>
      </p:sp>
      <p:sp>
        <p:nvSpPr>
          <p:cNvPr id="5" name="Slide Number Placeholder 5"/>
          <p:cNvSpPr>
            <a:spLocks noGrp="1"/>
          </p:cNvSpPr>
          <p:nvPr>
            <p:ph type="sldNum" sz="quarter" idx="12"/>
          </p:nvPr>
        </p:nvSpPr>
        <p:spPr/>
        <p:txBody>
          <a:bodyPr/>
          <a:lstStyle>
            <a:lvl1pPr>
              <a:defRPr/>
            </a:lvl1pPr>
          </a:lstStyle>
          <a:p>
            <a:pPr>
              <a:defRPr/>
            </a:pPr>
            <a:fld id="{B1F37826-9FC6-4A47-B435-94C6280B7F57}"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8E82FEC-4005-4EF6-B205-585ADA59CD5B}" type="datetime1">
              <a:rPr lang="en-US" smtClean="0"/>
              <a:t>6/14/2021</a:t>
            </a:fld>
            <a:endParaRPr lang="en-US"/>
          </a:p>
        </p:txBody>
      </p:sp>
      <p:sp>
        <p:nvSpPr>
          <p:cNvPr id="3" name="Footer Placeholder 4"/>
          <p:cNvSpPr>
            <a:spLocks noGrp="1"/>
          </p:cNvSpPr>
          <p:nvPr>
            <p:ph type="ftr" sz="quarter" idx="11"/>
          </p:nvPr>
        </p:nvSpPr>
        <p:spPr/>
        <p:txBody>
          <a:bodyPr/>
          <a:lstStyle>
            <a:lvl1pPr>
              <a:defRPr/>
            </a:lvl1pPr>
          </a:lstStyle>
          <a:p>
            <a:pPr>
              <a:defRPr/>
            </a:pPr>
            <a:r>
              <a:rPr lang="ru-RU"/>
              <a:t>Иванов А.Д., 174 ПИ, Аниматор ХХХ, 2014</a:t>
            </a:r>
            <a:endParaRPr lang="en-US"/>
          </a:p>
        </p:txBody>
      </p:sp>
      <p:sp>
        <p:nvSpPr>
          <p:cNvPr id="4" name="Slide Number Placeholder 5"/>
          <p:cNvSpPr>
            <a:spLocks noGrp="1"/>
          </p:cNvSpPr>
          <p:nvPr>
            <p:ph type="sldNum" sz="quarter" idx="12"/>
          </p:nvPr>
        </p:nvSpPr>
        <p:spPr/>
        <p:txBody>
          <a:bodyPr/>
          <a:lstStyle>
            <a:lvl1pPr>
              <a:defRPr/>
            </a:lvl1pPr>
          </a:lstStyle>
          <a:p>
            <a:pPr>
              <a:defRPr/>
            </a:pPr>
            <a:fld id="{B1F37826-9FC6-4A47-B435-94C6280B7F57}" type="slidenum">
              <a:rPr lang="en-US" smtClean="0"/>
              <a:pPr>
                <a:defRPr/>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3"/>
          <p:cNvSpPr>
            <a:spLocks noGrp="1"/>
          </p:cNvSpPr>
          <p:nvPr>
            <p:ph type="dt" sz="half" idx="10"/>
          </p:nvPr>
        </p:nvSpPr>
        <p:spPr/>
        <p:txBody>
          <a:bodyPr/>
          <a:lstStyle>
            <a:lvl1pPr>
              <a:defRPr/>
            </a:lvl1pPr>
          </a:lstStyle>
          <a:p>
            <a:pPr>
              <a:defRPr/>
            </a:pPr>
            <a:fld id="{88E82FEC-4005-4EF6-B205-585ADA59CD5B}" type="datetime1">
              <a:rPr lang="en-US" smtClean="0"/>
              <a:t>6/14/2021</a:t>
            </a:fld>
            <a:endParaRPr lang="en-US"/>
          </a:p>
        </p:txBody>
      </p:sp>
      <p:sp>
        <p:nvSpPr>
          <p:cNvPr id="6" name="Footer Placeholder 4"/>
          <p:cNvSpPr>
            <a:spLocks noGrp="1"/>
          </p:cNvSpPr>
          <p:nvPr>
            <p:ph type="ftr" sz="quarter" idx="11"/>
          </p:nvPr>
        </p:nvSpPr>
        <p:spPr/>
        <p:txBody>
          <a:bodyPr/>
          <a:lstStyle>
            <a:lvl1pPr>
              <a:defRPr/>
            </a:lvl1pPr>
          </a:lstStyle>
          <a:p>
            <a:pPr>
              <a:defRPr/>
            </a:pPr>
            <a:r>
              <a:rPr lang="ru-RU"/>
              <a:t>Иванов А.Д., 174 ПИ, Аниматор ХХХ, 2014</a:t>
            </a:r>
            <a:endParaRPr lang="en-US"/>
          </a:p>
        </p:txBody>
      </p:sp>
      <p:sp>
        <p:nvSpPr>
          <p:cNvPr id="7" name="Slide Number Placeholder 5"/>
          <p:cNvSpPr>
            <a:spLocks noGrp="1"/>
          </p:cNvSpPr>
          <p:nvPr>
            <p:ph type="sldNum" sz="quarter" idx="12"/>
          </p:nvPr>
        </p:nvSpPr>
        <p:spPr/>
        <p:txBody>
          <a:bodyPr/>
          <a:lstStyle>
            <a:lvl1pPr>
              <a:defRPr/>
            </a:lvl1pPr>
          </a:lstStyle>
          <a:p>
            <a:pPr>
              <a:defRPr/>
            </a:pPr>
            <a:fld id="{B1F37826-9FC6-4A47-B435-94C6280B7F57}" type="slidenum">
              <a:rPr lang="en-US" smtClean="0"/>
              <a:pPr>
                <a:defRPr/>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ru-RU" noProof="0"/>
              <a:t>Вставка рисунка</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3"/>
          <p:cNvSpPr>
            <a:spLocks noGrp="1"/>
          </p:cNvSpPr>
          <p:nvPr>
            <p:ph type="dt" sz="half" idx="10"/>
          </p:nvPr>
        </p:nvSpPr>
        <p:spPr/>
        <p:txBody>
          <a:bodyPr/>
          <a:lstStyle>
            <a:lvl1pPr>
              <a:defRPr/>
            </a:lvl1pPr>
          </a:lstStyle>
          <a:p>
            <a:pPr>
              <a:defRPr/>
            </a:pPr>
            <a:fld id="{88E82FEC-4005-4EF6-B205-585ADA59CD5B}" type="datetime1">
              <a:rPr lang="en-US" smtClean="0"/>
              <a:t>6/14/2021</a:t>
            </a:fld>
            <a:endParaRPr lang="en-US"/>
          </a:p>
        </p:txBody>
      </p:sp>
      <p:sp>
        <p:nvSpPr>
          <p:cNvPr id="6" name="Footer Placeholder 4"/>
          <p:cNvSpPr>
            <a:spLocks noGrp="1"/>
          </p:cNvSpPr>
          <p:nvPr>
            <p:ph type="ftr" sz="quarter" idx="11"/>
          </p:nvPr>
        </p:nvSpPr>
        <p:spPr/>
        <p:txBody>
          <a:bodyPr/>
          <a:lstStyle>
            <a:lvl1pPr>
              <a:defRPr/>
            </a:lvl1pPr>
          </a:lstStyle>
          <a:p>
            <a:pPr>
              <a:defRPr/>
            </a:pPr>
            <a:r>
              <a:rPr lang="ru-RU"/>
              <a:t>Иванов А.Д., 174 ПИ, Аниматор ХХХ, 2014</a:t>
            </a:r>
            <a:endParaRPr lang="en-US"/>
          </a:p>
        </p:txBody>
      </p:sp>
      <p:sp>
        <p:nvSpPr>
          <p:cNvPr id="7" name="Slide Number Placeholder 5"/>
          <p:cNvSpPr>
            <a:spLocks noGrp="1"/>
          </p:cNvSpPr>
          <p:nvPr>
            <p:ph type="sldNum" sz="quarter" idx="12"/>
          </p:nvPr>
        </p:nvSpPr>
        <p:spPr/>
        <p:txBody>
          <a:bodyPr/>
          <a:lstStyle>
            <a:lvl1pPr>
              <a:defRPr/>
            </a:lvl1pPr>
          </a:lstStyle>
          <a:p>
            <a:pPr>
              <a:defRPr/>
            </a:pPr>
            <a:fld id="{B1F37826-9FC6-4A47-B435-94C6280B7F57}" type="slidenum">
              <a:rPr lang="en-US" smtClean="0"/>
              <a:pPr>
                <a:defRPr/>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a:t>Образец заголовка</a:t>
            </a:r>
            <a:endParaRPr lang="en-US"/>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ea typeface="ＭＳ Ｐゴシック" charset="-128"/>
                <a:cs typeface="+mn-cs"/>
              </a:defRPr>
            </a:lvl1pPr>
          </a:lstStyle>
          <a:p>
            <a:pPr>
              <a:defRPr/>
            </a:pPr>
            <a:fld id="{88E82FEC-4005-4EF6-B205-585ADA59CD5B}" type="datetime1">
              <a:rPr lang="en-US" smtClean="0"/>
              <a:t>6/14/2021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ru-RU"/>
              <a:t>Иванов А.Д., 174 ПИ, Аниматор ХХХ, 2014</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ea typeface="ＭＳ Ｐゴシック" charset="-128"/>
                <a:cs typeface="+mn-cs"/>
              </a:defRPr>
            </a:lvl1pPr>
          </a:lstStyle>
          <a:p>
            <a:pPr>
              <a:defRPr/>
            </a:pPr>
            <a:fld id="{B1F37826-9FC6-4A47-B435-94C6280B7F57}"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ＭＳ Ｐゴシック"/>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ＭＳ Ｐゴシック"/>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ＭＳ Ｐゴシック"/>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314" name="Title 1"/>
          <p:cNvSpPr>
            <a:spLocks noGrp="1"/>
          </p:cNvSpPr>
          <p:nvPr>
            <p:ph type="ctrTitle"/>
          </p:nvPr>
        </p:nvSpPr>
        <p:spPr>
          <a:xfrm>
            <a:off x="685800" y="1932826"/>
            <a:ext cx="7772400" cy="2206625"/>
          </a:xfrm>
        </p:spPr>
        <p:txBody>
          <a:bodyPr/>
          <a:lstStyle/>
          <a:p>
            <a:pPr eaLnBrk="1" hangingPunct="1"/>
            <a:r>
              <a:rPr lang="ru-RU" sz="2800" dirty="0">
                <a:solidFill>
                  <a:srgbClr val="000066"/>
                </a:solidFill>
                <a:latin typeface="Myriad Pro Semibold"/>
                <a:ea typeface="ＭＳ Ｐゴシック"/>
                <a:cs typeface="ＭＳ Ｐゴシック"/>
              </a:rPr>
              <a:t>Факультет </a:t>
            </a:r>
            <a:r>
              <a:rPr lang="ru-RU" sz="2800" dirty="0" err="1">
                <a:solidFill>
                  <a:srgbClr val="000066"/>
                </a:solidFill>
                <a:latin typeface="Myriad Pro Semibold"/>
                <a:ea typeface="ＭＳ Ｐゴシック"/>
                <a:cs typeface="ＭＳ Ｐゴシック"/>
              </a:rPr>
              <a:t>ИМиКН</a:t>
            </a:r>
            <a:br>
              <a:rPr lang="ru-RU" sz="2800" dirty="0">
                <a:solidFill>
                  <a:srgbClr val="000066"/>
                </a:solidFill>
                <a:latin typeface="Myriad Pro Semibold"/>
                <a:ea typeface="ＭＳ Ｐゴシック"/>
                <a:cs typeface="ＭＳ Ｐゴシック"/>
              </a:rPr>
            </a:br>
            <a:r>
              <a:rPr lang="ru-RU" sz="2800" dirty="0">
                <a:solidFill>
                  <a:srgbClr val="000066"/>
                </a:solidFill>
                <a:latin typeface="Myriad Pro Semibold"/>
                <a:ea typeface="ＭＳ Ｐゴシック"/>
                <a:cs typeface="ＭＳ Ｐゴシック"/>
              </a:rPr>
              <a:t>Программа ПМИ</a:t>
            </a:r>
            <a:br>
              <a:rPr lang="ru-RU" sz="2800" dirty="0">
                <a:solidFill>
                  <a:srgbClr val="000066"/>
                </a:solidFill>
                <a:latin typeface="Myriad Pro Semibold"/>
                <a:ea typeface="ＭＳ Ｐゴシック"/>
                <a:cs typeface="ＭＳ Ｐゴシック"/>
              </a:rPr>
            </a:br>
            <a:r>
              <a:rPr lang="ru-RU" sz="2800" dirty="0">
                <a:solidFill>
                  <a:srgbClr val="000066"/>
                </a:solidFill>
                <a:latin typeface="Myriad Pro Semibold"/>
                <a:ea typeface="ＭＳ Ｐゴシック"/>
                <a:cs typeface="ＭＳ Ｐゴシック"/>
              </a:rPr>
              <a:t>Выпускная квалификационная работа</a:t>
            </a:r>
            <a:br>
              <a:rPr lang="ru-RU" sz="2800" dirty="0">
                <a:solidFill>
                  <a:srgbClr val="000066"/>
                </a:solidFill>
                <a:latin typeface="Myriad Pro Semibold"/>
                <a:ea typeface="ＭＳ Ｐゴシック"/>
                <a:cs typeface="ＭＳ Ｐゴシック"/>
              </a:rPr>
            </a:br>
            <a:r>
              <a:rPr lang="ru-RU" sz="2800" b="1" dirty="0">
                <a:solidFill>
                  <a:srgbClr val="000066"/>
                </a:solidFill>
                <a:latin typeface="Myriad Pro Semibold"/>
                <a:ea typeface="ＭＳ Ｐゴシック"/>
                <a:cs typeface="ＭＳ Ｐゴシック"/>
              </a:rPr>
              <a:t>Анализ и прогнозирование многомерных временных рядов используя нейронные сети</a:t>
            </a:r>
            <a:endParaRPr lang="en-US" sz="2900" b="1" dirty="0">
              <a:solidFill>
                <a:srgbClr val="FF0000"/>
              </a:solidFill>
              <a:latin typeface="Myriad Pro Semibold"/>
              <a:ea typeface="ＭＳ Ｐゴシック"/>
              <a:cs typeface="ＭＳ Ｐゴシック"/>
            </a:endParaRPr>
          </a:p>
        </p:txBody>
      </p:sp>
      <p:sp>
        <p:nvSpPr>
          <p:cNvPr id="13315" name="Subtitle 2"/>
          <p:cNvSpPr>
            <a:spLocks noGrp="1"/>
          </p:cNvSpPr>
          <p:nvPr>
            <p:ph type="subTitle" idx="1"/>
          </p:nvPr>
        </p:nvSpPr>
        <p:spPr>
          <a:xfrm>
            <a:off x="2380129" y="4337049"/>
            <a:ext cx="6400800" cy="1821703"/>
          </a:xfrm>
        </p:spPr>
        <p:txBody>
          <a:bodyPr/>
          <a:lstStyle/>
          <a:p>
            <a:pPr algn="r" eaLnBrk="1" hangingPunct="1"/>
            <a:r>
              <a:rPr lang="ru-RU" sz="1800" dirty="0">
                <a:solidFill>
                  <a:srgbClr val="000066"/>
                </a:solidFill>
                <a:latin typeface="Myriad Pro"/>
                <a:ea typeface="ＭＳ Ｐゴシック"/>
                <a:cs typeface="ＭＳ Ｐゴシック"/>
              </a:rPr>
              <a:t>Выполнил студент группы 17ПМИ</a:t>
            </a:r>
          </a:p>
          <a:p>
            <a:pPr algn="r" eaLnBrk="1" hangingPunct="1"/>
            <a:r>
              <a:rPr kumimoji="1" lang="ru-RU" sz="1800" b="1" dirty="0">
                <a:solidFill>
                  <a:srgbClr val="000066"/>
                </a:solidFill>
                <a:latin typeface="Myriad Pro"/>
                <a:ea typeface="ＭＳ Ｐゴシック"/>
                <a:cs typeface="ＭＳ Ｐゴシック"/>
              </a:rPr>
              <a:t>Мухин Сергей Алексеевич</a:t>
            </a:r>
            <a:endParaRPr kumimoji="1" lang="ru-RU" sz="1800" b="1" dirty="0">
              <a:solidFill>
                <a:srgbClr val="FF0000"/>
              </a:solidFill>
              <a:latin typeface="Myriad Pro"/>
              <a:ea typeface="ＭＳ Ｐゴシック"/>
              <a:cs typeface="ＭＳ Ｐゴシック"/>
            </a:endParaRPr>
          </a:p>
          <a:p>
            <a:pPr algn="r" eaLnBrk="1" hangingPunct="1"/>
            <a:r>
              <a:rPr kumimoji="1" lang="ru-RU" sz="1800" dirty="0">
                <a:solidFill>
                  <a:srgbClr val="000066"/>
                </a:solidFill>
                <a:latin typeface="Myriad Pro"/>
                <a:ea typeface="ＭＳ Ｐゴシック"/>
                <a:cs typeface="ＭＳ Ｐゴシック"/>
              </a:rPr>
              <a:t>Научный руководитель:</a:t>
            </a:r>
          </a:p>
          <a:p>
            <a:pPr algn="r" eaLnBrk="1" hangingPunct="1"/>
            <a:r>
              <a:rPr kumimoji="1" lang="ru-RU" sz="1800" dirty="0">
                <a:solidFill>
                  <a:srgbClr val="000066"/>
                </a:solidFill>
                <a:latin typeface="Myriad Pro"/>
                <a:ea typeface="ＭＳ Ｐゴシック"/>
                <a:cs typeface="ＭＳ Ｐゴシック"/>
              </a:rPr>
              <a:t>Старший преподаватель</a:t>
            </a:r>
          </a:p>
          <a:p>
            <a:pPr algn="r" eaLnBrk="1" hangingPunct="1"/>
            <a:r>
              <a:rPr kumimoji="1" lang="ru-RU" sz="1800" b="1" dirty="0" err="1">
                <a:solidFill>
                  <a:srgbClr val="000066"/>
                </a:solidFill>
                <a:latin typeface="Myriad Pro"/>
                <a:ea typeface="ＭＳ Ｐゴシック"/>
                <a:cs typeface="ＭＳ Ｐゴシック"/>
              </a:rPr>
              <a:t>Шимко</a:t>
            </a:r>
            <a:r>
              <a:rPr kumimoji="1" lang="ru-RU" sz="1800" b="1" dirty="0">
                <a:solidFill>
                  <a:srgbClr val="000066"/>
                </a:solidFill>
                <a:latin typeface="Myriad Pro"/>
                <a:ea typeface="ＭＳ Ｐゴシック"/>
                <a:cs typeface="ＭＳ Ｐゴシック"/>
              </a:rPr>
              <a:t> Алексей Андреевич</a:t>
            </a:r>
          </a:p>
          <a:p>
            <a:pPr algn="r" eaLnBrk="1" hangingPunct="1"/>
            <a:endParaRPr kumimoji="1" lang="ru-RU" sz="1800" dirty="0">
              <a:solidFill>
                <a:srgbClr val="FF0000"/>
              </a:solidFill>
              <a:latin typeface="Myriad Pro"/>
              <a:ea typeface="ＭＳ Ｐゴシック"/>
              <a:cs typeface="ＭＳ Ｐゴシック"/>
            </a:endParaRPr>
          </a:p>
          <a:p>
            <a:pPr algn="r" eaLnBrk="1" hangingPunct="1"/>
            <a:endParaRPr kumimoji="1" lang="ru-RU" sz="1200" dirty="0">
              <a:solidFill>
                <a:srgbClr val="FF0000"/>
              </a:solidFill>
              <a:latin typeface="Myriad Pro"/>
              <a:ea typeface="ＭＳ Ｐゴシック"/>
              <a:cs typeface="ＭＳ Ｐゴシック"/>
            </a:endParaRPr>
          </a:p>
        </p:txBody>
      </p:sp>
      <p:sp>
        <p:nvSpPr>
          <p:cNvPr id="4" name="Номер слайда 3"/>
          <p:cNvSpPr>
            <a:spLocks noGrp="1"/>
          </p:cNvSpPr>
          <p:nvPr>
            <p:ph type="sldNum" sz="quarter" idx="12"/>
          </p:nvPr>
        </p:nvSpPr>
        <p:spPr/>
        <p:txBody>
          <a:bodyPr/>
          <a:lstStyle/>
          <a:p>
            <a:pPr>
              <a:defRPr/>
            </a:pPr>
            <a:fld id="{B4B57FFD-70CD-4C5C-8117-5884EA760DEF}" type="slidenum">
              <a:rPr lang="en-US" smtClean="0"/>
              <a:pPr>
                <a:defRPr/>
              </a:pPr>
              <a:t>1</a:t>
            </a:fld>
            <a:endParaRPr lang="en-US" dirty="0"/>
          </a:p>
        </p:txBody>
      </p:sp>
      <p:sp>
        <p:nvSpPr>
          <p:cNvPr id="13316" name="Subtitle 2"/>
          <p:cNvSpPr txBox="1">
            <a:spLocks/>
          </p:cNvSpPr>
          <p:nvPr/>
        </p:nvSpPr>
        <p:spPr bwMode="auto">
          <a:xfrm>
            <a:off x="1371600" y="6467475"/>
            <a:ext cx="6400800" cy="349250"/>
          </a:xfrm>
          <a:prstGeom prst="rect">
            <a:avLst/>
          </a:prstGeom>
          <a:noFill/>
          <a:ln w="9525">
            <a:noFill/>
            <a:miter lim="800000"/>
            <a:headEnd/>
            <a:tailEnd/>
          </a:ln>
        </p:spPr>
        <p:txBody>
          <a:bodyPr/>
          <a:lstStyle/>
          <a:p>
            <a:pPr algn="ctr">
              <a:spcBef>
                <a:spcPct val="20000"/>
              </a:spcBef>
            </a:pPr>
            <a:r>
              <a:rPr lang="ru-RU" sz="800" dirty="0">
                <a:solidFill>
                  <a:schemeClr val="bg1"/>
                </a:solidFill>
              </a:rPr>
              <a:t>Высшая школа экономики, Нижний Новгород, 2021</a:t>
            </a:r>
          </a:p>
          <a:p>
            <a:pPr algn="ctr">
              <a:spcBef>
                <a:spcPct val="20000"/>
              </a:spcBef>
            </a:pPr>
            <a:r>
              <a:rPr lang="en-US" sz="800" dirty="0">
                <a:solidFill>
                  <a:schemeClr val="bg1"/>
                </a:solidFill>
              </a:rPr>
              <a:t>www.nnov.hse.ru</a:t>
            </a:r>
            <a:r>
              <a:rPr lang="ru-RU" sz="800" dirty="0">
                <a:solidFill>
                  <a:schemeClr val="bg1"/>
                </a:solidFill>
              </a:rPr>
              <a:t> </a:t>
            </a:r>
            <a:endParaRPr kumimoji="1" lang="ru-RU" sz="800" dirty="0">
              <a:solidFill>
                <a:schemeClr val="bg1"/>
              </a:solidFill>
              <a:latin typeface="Myriad Pr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10</a:t>
            </a:fld>
            <a:endParaRPr lang="en-US" sz="1800">
              <a:solidFill>
                <a:schemeClr val="tx1"/>
              </a:solidFill>
            </a:endParaRPr>
          </a:p>
        </p:txBody>
      </p:sp>
      <p:sp>
        <p:nvSpPr>
          <p:cNvPr id="13" name="Subtitle 2">
            <a:extLst>
              <a:ext uri="{FF2B5EF4-FFF2-40B4-BE49-F238E27FC236}">
                <a16:creationId xmlns:a16="http://schemas.microsoft.com/office/drawing/2014/main" id="{21C31178-1B5F-42EA-AAF4-4D0A5C689918}"/>
              </a:ext>
            </a:extLst>
          </p:cNvPr>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Нижний Новгород, 2021</a:t>
            </a:r>
            <a:endParaRPr kumimoji="1" lang="ru-RU" sz="800" dirty="0">
              <a:solidFill>
                <a:schemeClr val="bg1"/>
              </a:solidFill>
              <a:latin typeface="Myriad Pro"/>
            </a:endParaRPr>
          </a:p>
        </p:txBody>
      </p:sp>
      <p:sp>
        <p:nvSpPr>
          <p:cNvPr id="14" name="Нижний колонтитул 1">
            <a:extLst>
              <a:ext uri="{FF2B5EF4-FFF2-40B4-BE49-F238E27FC236}">
                <a16:creationId xmlns:a16="http://schemas.microsoft.com/office/drawing/2014/main" id="{58870DC7-866C-4EF1-AE78-FA85F05C3B90}"/>
              </a:ext>
            </a:extLst>
          </p:cNvPr>
          <p:cNvSpPr>
            <a:spLocks noGrp="1"/>
          </p:cNvSpPr>
          <p:nvPr>
            <p:ph type="ftr" sz="quarter" idx="11"/>
          </p:nvPr>
        </p:nvSpPr>
        <p:spPr>
          <a:xfrm>
            <a:off x="2952750" y="6323637"/>
            <a:ext cx="5552991" cy="365125"/>
          </a:xfrm>
        </p:spPr>
        <p:txBody>
          <a:bodyPr/>
          <a:lstStyle/>
          <a:p>
            <a:pPr>
              <a:defRPr/>
            </a:pPr>
            <a:r>
              <a:rPr lang="ru-RU" dirty="0"/>
              <a:t>Мухин С</a:t>
            </a:r>
            <a:r>
              <a:rPr lang="en-US" dirty="0"/>
              <a:t>. </a:t>
            </a:r>
            <a:r>
              <a:rPr lang="ru-RU" dirty="0"/>
              <a:t>А</a:t>
            </a:r>
            <a:r>
              <a:rPr lang="en-US" dirty="0"/>
              <a:t>., </a:t>
            </a:r>
            <a:r>
              <a:rPr lang="ru-RU" dirty="0"/>
              <a:t>17ПМИ, ВКР, 2021</a:t>
            </a:r>
            <a:endParaRPr lang="en-US" dirty="0"/>
          </a:p>
        </p:txBody>
      </p:sp>
      <p:sp>
        <p:nvSpPr>
          <p:cNvPr id="10" name="Title 1">
            <a:extLst>
              <a:ext uri="{FF2B5EF4-FFF2-40B4-BE49-F238E27FC236}">
                <a16:creationId xmlns:a16="http://schemas.microsoft.com/office/drawing/2014/main" id="{BA428FFC-CC9D-42AF-A78C-7E64F30FFAEA}"/>
              </a:ext>
            </a:extLst>
          </p:cNvPr>
          <p:cNvSpPr txBox="1">
            <a:spLocks/>
          </p:cNvSpPr>
          <p:nvPr/>
        </p:nvSpPr>
        <p:spPr bwMode="auto">
          <a:xfrm>
            <a:off x="1428749" y="428625"/>
            <a:ext cx="7432863" cy="412750"/>
          </a:xfrm>
          <a:prstGeom prst="rect">
            <a:avLst/>
          </a:prstGeom>
          <a:noFill/>
          <a:ln w="9525">
            <a:noFill/>
            <a:miter lim="800000"/>
            <a:headEnd/>
            <a:tailEnd/>
          </a:ln>
        </p:spPr>
        <p:txBody>
          <a:bodyPr anchor="ctr"/>
          <a:lstStyle/>
          <a:p>
            <a:r>
              <a:rPr lang="ru-RU" sz="2400" b="1" dirty="0">
                <a:solidFill>
                  <a:schemeClr val="bg1"/>
                </a:solidFill>
                <a:latin typeface="Myriad Pro"/>
              </a:rPr>
              <a:t>ПРЕОБРАЗОВАНИЕ БОКСА-КОКСА</a:t>
            </a:r>
            <a:endParaRPr lang="en-US" sz="2400" b="1" dirty="0">
              <a:solidFill>
                <a:schemeClr val="bg1"/>
              </a:solidFill>
              <a:latin typeface="Myriad Pro"/>
            </a:endParaRPr>
          </a:p>
        </p:txBody>
      </p:sp>
      <p:sp>
        <p:nvSpPr>
          <p:cNvPr id="15" name="TextBox 14">
            <a:extLst>
              <a:ext uri="{FF2B5EF4-FFF2-40B4-BE49-F238E27FC236}">
                <a16:creationId xmlns:a16="http://schemas.microsoft.com/office/drawing/2014/main" id="{D1952245-DD5F-4EC5-9CDF-2EAA411E830D}"/>
              </a:ext>
            </a:extLst>
          </p:cNvPr>
          <p:cNvSpPr txBox="1"/>
          <p:nvPr/>
        </p:nvSpPr>
        <p:spPr>
          <a:xfrm>
            <a:off x="251095" y="1470087"/>
            <a:ext cx="8530439" cy="369332"/>
          </a:xfrm>
          <a:prstGeom prst="rect">
            <a:avLst/>
          </a:prstGeom>
          <a:noFill/>
        </p:spPr>
        <p:txBody>
          <a:bodyPr wrap="square" rtlCol="0">
            <a:spAutoFit/>
          </a:bodyPr>
          <a:lstStyle/>
          <a:p>
            <a:r>
              <a:rPr lang="ru-RU" b="1" dirty="0">
                <a:solidFill>
                  <a:srgbClr val="21386F"/>
                </a:solidFill>
              </a:rPr>
              <a:t>Преобразование Бокса-Кокса</a:t>
            </a:r>
            <a:r>
              <a:rPr lang="en-US" b="1" dirty="0">
                <a:solidFill>
                  <a:srgbClr val="21386F"/>
                </a:solidFill>
              </a:rPr>
              <a:t>:</a:t>
            </a:r>
            <a:endParaRPr lang="ru-RU" b="1" dirty="0">
              <a:solidFill>
                <a:srgbClr val="21386F"/>
              </a:solidFill>
            </a:endParaRPr>
          </a:p>
        </p:txBody>
      </p:sp>
      <p:pic>
        <p:nvPicPr>
          <p:cNvPr id="16" name="Рисунок 15">
            <a:extLst>
              <a:ext uri="{FF2B5EF4-FFF2-40B4-BE49-F238E27FC236}">
                <a16:creationId xmlns:a16="http://schemas.microsoft.com/office/drawing/2014/main" id="{E4F53CF1-D27A-45F4-A6FB-54FF8E667A78}"/>
              </a:ext>
            </a:extLst>
          </p:cNvPr>
          <p:cNvPicPr>
            <a:picLocks noChangeAspect="1"/>
          </p:cNvPicPr>
          <p:nvPr/>
        </p:nvPicPr>
        <p:blipFill>
          <a:blip r:embed="rId3"/>
          <a:stretch>
            <a:fillRect/>
          </a:stretch>
        </p:blipFill>
        <p:spPr>
          <a:xfrm>
            <a:off x="410710" y="1925637"/>
            <a:ext cx="3587099" cy="1037999"/>
          </a:xfrm>
          <a:prstGeom prst="rect">
            <a:avLst/>
          </a:prstGeom>
        </p:spPr>
      </p:pic>
      <p:sp>
        <p:nvSpPr>
          <p:cNvPr id="17" name="TextBox 16">
            <a:extLst>
              <a:ext uri="{FF2B5EF4-FFF2-40B4-BE49-F238E27FC236}">
                <a16:creationId xmlns:a16="http://schemas.microsoft.com/office/drawing/2014/main" id="{736FFAAE-1B90-4BFD-BB8A-F861973B7ABD}"/>
              </a:ext>
            </a:extLst>
          </p:cNvPr>
          <p:cNvSpPr txBox="1"/>
          <p:nvPr/>
        </p:nvSpPr>
        <p:spPr>
          <a:xfrm>
            <a:off x="4051977" y="2237798"/>
            <a:ext cx="4116383" cy="369332"/>
          </a:xfrm>
          <a:prstGeom prst="rect">
            <a:avLst/>
          </a:prstGeom>
          <a:noFill/>
        </p:spPr>
        <p:txBody>
          <a:bodyPr wrap="none" rtlCol="0">
            <a:spAutoFit/>
          </a:bodyPr>
          <a:lstStyle/>
          <a:p>
            <a:r>
              <a:rPr lang="ru-RU" dirty="0">
                <a:solidFill>
                  <a:srgbClr val="21386F"/>
                </a:solidFill>
              </a:rPr>
              <a:t>(чаще всего просто логарифмируют)</a:t>
            </a:r>
          </a:p>
        </p:txBody>
      </p:sp>
      <p:pic>
        <p:nvPicPr>
          <p:cNvPr id="18" name="Рисунок 17">
            <a:extLst>
              <a:ext uri="{FF2B5EF4-FFF2-40B4-BE49-F238E27FC236}">
                <a16:creationId xmlns:a16="http://schemas.microsoft.com/office/drawing/2014/main" id="{3901C047-2F03-4EC8-97AC-9733E9A61E35}"/>
              </a:ext>
            </a:extLst>
          </p:cNvPr>
          <p:cNvPicPr>
            <a:picLocks noChangeAspect="1"/>
          </p:cNvPicPr>
          <p:nvPr/>
        </p:nvPicPr>
        <p:blipFill>
          <a:blip r:embed="rId4"/>
          <a:stretch>
            <a:fillRect/>
          </a:stretch>
        </p:blipFill>
        <p:spPr>
          <a:xfrm>
            <a:off x="138707" y="2972376"/>
            <a:ext cx="8594583" cy="3077359"/>
          </a:xfrm>
          <a:prstGeom prst="rect">
            <a:avLst/>
          </a:prstGeom>
        </p:spPr>
      </p:pic>
    </p:spTree>
    <p:extLst>
      <p:ext uri="{BB962C8B-B14F-4D97-AF65-F5344CB8AC3E}">
        <p14:creationId xmlns:p14="http://schemas.microsoft.com/office/powerpoint/2010/main" val="2085880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11</a:t>
            </a:fld>
            <a:endParaRPr lang="en-US" sz="1800">
              <a:solidFill>
                <a:schemeClr val="tx1"/>
              </a:solidFill>
            </a:endParaRPr>
          </a:p>
        </p:txBody>
      </p:sp>
      <p:sp>
        <p:nvSpPr>
          <p:cNvPr id="13" name="Subtitle 2">
            <a:extLst>
              <a:ext uri="{FF2B5EF4-FFF2-40B4-BE49-F238E27FC236}">
                <a16:creationId xmlns:a16="http://schemas.microsoft.com/office/drawing/2014/main" id="{21C31178-1B5F-42EA-AAF4-4D0A5C689918}"/>
              </a:ext>
            </a:extLst>
          </p:cNvPr>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Нижний Новгород, 2021</a:t>
            </a:r>
            <a:endParaRPr kumimoji="1" lang="ru-RU" sz="800" dirty="0">
              <a:solidFill>
                <a:schemeClr val="bg1"/>
              </a:solidFill>
              <a:latin typeface="Myriad Pro"/>
            </a:endParaRPr>
          </a:p>
        </p:txBody>
      </p:sp>
      <p:sp>
        <p:nvSpPr>
          <p:cNvPr id="14" name="Нижний колонтитул 1">
            <a:extLst>
              <a:ext uri="{FF2B5EF4-FFF2-40B4-BE49-F238E27FC236}">
                <a16:creationId xmlns:a16="http://schemas.microsoft.com/office/drawing/2014/main" id="{58870DC7-866C-4EF1-AE78-FA85F05C3B90}"/>
              </a:ext>
            </a:extLst>
          </p:cNvPr>
          <p:cNvSpPr>
            <a:spLocks noGrp="1"/>
          </p:cNvSpPr>
          <p:nvPr>
            <p:ph type="ftr" sz="quarter" idx="11"/>
          </p:nvPr>
        </p:nvSpPr>
        <p:spPr>
          <a:xfrm>
            <a:off x="2952750" y="6323637"/>
            <a:ext cx="5552991" cy="365125"/>
          </a:xfrm>
        </p:spPr>
        <p:txBody>
          <a:bodyPr/>
          <a:lstStyle/>
          <a:p>
            <a:pPr>
              <a:defRPr/>
            </a:pPr>
            <a:r>
              <a:rPr lang="ru-RU" dirty="0"/>
              <a:t>Мухин С</a:t>
            </a:r>
            <a:r>
              <a:rPr lang="en-US" dirty="0"/>
              <a:t>. </a:t>
            </a:r>
            <a:r>
              <a:rPr lang="ru-RU" dirty="0"/>
              <a:t>А</a:t>
            </a:r>
            <a:r>
              <a:rPr lang="en-US" dirty="0"/>
              <a:t>., </a:t>
            </a:r>
            <a:r>
              <a:rPr lang="ru-RU" dirty="0"/>
              <a:t>17ПМИ, ВКР, 2021</a:t>
            </a:r>
            <a:endParaRPr lang="en-US" dirty="0"/>
          </a:p>
        </p:txBody>
      </p:sp>
      <p:sp>
        <p:nvSpPr>
          <p:cNvPr id="19" name="Title 1">
            <a:extLst>
              <a:ext uri="{FF2B5EF4-FFF2-40B4-BE49-F238E27FC236}">
                <a16:creationId xmlns:a16="http://schemas.microsoft.com/office/drawing/2014/main" id="{4DC05CC6-C57B-4497-8967-535B8CA9E632}"/>
              </a:ext>
            </a:extLst>
          </p:cNvPr>
          <p:cNvSpPr txBox="1">
            <a:spLocks/>
          </p:cNvSpPr>
          <p:nvPr/>
        </p:nvSpPr>
        <p:spPr bwMode="auto">
          <a:xfrm>
            <a:off x="1428749" y="428625"/>
            <a:ext cx="7432863" cy="412750"/>
          </a:xfrm>
          <a:prstGeom prst="rect">
            <a:avLst/>
          </a:prstGeom>
          <a:noFill/>
          <a:ln w="9525">
            <a:noFill/>
            <a:miter lim="800000"/>
            <a:headEnd/>
            <a:tailEnd/>
          </a:ln>
        </p:spPr>
        <p:txBody>
          <a:bodyPr anchor="ctr"/>
          <a:lstStyle/>
          <a:p>
            <a:r>
              <a:rPr lang="ru-RU" sz="2400" b="1" dirty="0">
                <a:solidFill>
                  <a:schemeClr val="bg1"/>
                </a:solidFill>
                <a:latin typeface="Myriad Pro"/>
              </a:rPr>
              <a:t>ДИФФЕРЕНЦИРОВАНИЕ/СЕЗОННОЕ ДИФФ-ИЕ</a:t>
            </a:r>
            <a:endParaRPr lang="en-US" sz="2400" b="1" dirty="0">
              <a:solidFill>
                <a:schemeClr val="bg1"/>
              </a:solidFill>
              <a:latin typeface="Myriad Pro"/>
            </a:endParaRPr>
          </a:p>
        </p:txBody>
      </p:sp>
      <p:sp>
        <p:nvSpPr>
          <p:cNvPr id="20" name="TextBox 19">
            <a:extLst>
              <a:ext uri="{FF2B5EF4-FFF2-40B4-BE49-F238E27FC236}">
                <a16:creationId xmlns:a16="http://schemas.microsoft.com/office/drawing/2014/main" id="{A769F4A2-C78A-4032-BECF-A9115861382C}"/>
              </a:ext>
            </a:extLst>
          </p:cNvPr>
          <p:cNvSpPr txBox="1"/>
          <p:nvPr/>
        </p:nvSpPr>
        <p:spPr>
          <a:xfrm>
            <a:off x="251095" y="1470087"/>
            <a:ext cx="8530439" cy="4524315"/>
          </a:xfrm>
          <a:prstGeom prst="rect">
            <a:avLst/>
          </a:prstGeom>
          <a:noFill/>
        </p:spPr>
        <p:txBody>
          <a:bodyPr wrap="square" rtlCol="0">
            <a:spAutoFit/>
          </a:bodyPr>
          <a:lstStyle/>
          <a:p>
            <a:r>
              <a:rPr lang="ru-RU" b="1" dirty="0" err="1">
                <a:solidFill>
                  <a:srgbClr val="21386F"/>
                </a:solidFill>
              </a:rPr>
              <a:t>Диффренцирование</a:t>
            </a:r>
            <a:r>
              <a:rPr lang="ru-RU" b="1" dirty="0">
                <a:solidFill>
                  <a:srgbClr val="21386F"/>
                </a:solidFill>
              </a:rPr>
              <a:t> ряда </a:t>
            </a:r>
            <a:r>
              <a:rPr lang="ru-RU" dirty="0">
                <a:solidFill>
                  <a:srgbClr val="21386F"/>
                </a:solidFill>
              </a:rPr>
              <a:t>– переход к попарным разностям его соседних значений</a:t>
            </a:r>
            <a:r>
              <a:rPr lang="en-US" dirty="0">
                <a:solidFill>
                  <a:srgbClr val="21386F"/>
                </a:solidFill>
              </a:rPr>
              <a:t>:</a:t>
            </a:r>
          </a:p>
          <a:p>
            <a:endParaRPr lang="en-US" dirty="0">
              <a:solidFill>
                <a:srgbClr val="21386F"/>
              </a:solidFill>
            </a:endParaRPr>
          </a:p>
          <a:p>
            <a:r>
              <a:rPr lang="en-US" dirty="0">
                <a:solidFill>
                  <a:srgbClr val="21386F"/>
                </a:solidFill>
              </a:rPr>
              <a:t>y</a:t>
            </a:r>
            <a:r>
              <a:rPr lang="en-US" sz="1000" dirty="0">
                <a:solidFill>
                  <a:srgbClr val="21386F"/>
                </a:solidFill>
              </a:rPr>
              <a:t>1</a:t>
            </a:r>
            <a:r>
              <a:rPr lang="en-US" dirty="0">
                <a:solidFill>
                  <a:srgbClr val="21386F"/>
                </a:solidFill>
              </a:rPr>
              <a:t>,…,</a:t>
            </a:r>
            <a:r>
              <a:rPr lang="en-US" dirty="0" err="1">
                <a:solidFill>
                  <a:srgbClr val="21386F"/>
                </a:solidFill>
              </a:rPr>
              <a:t>y</a:t>
            </a:r>
            <a:r>
              <a:rPr lang="en-US" sz="1000" dirty="0" err="1">
                <a:solidFill>
                  <a:srgbClr val="21386F"/>
                </a:solidFill>
              </a:rPr>
              <a:t>T</a:t>
            </a:r>
            <a:r>
              <a:rPr lang="en-US" dirty="0">
                <a:solidFill>
                  <a:srgbClr val="21386F"/>
                </a:solidFill>
              </a:rPr>
              <a:t> -&gt; y’</a:t>
            </a:r>
            <a:r>
              <a:rPr lang="en-US" sz="1000" dirty="0">
                <a:solidFill>
                  <a:srgbClr val="21386F"/>
                </a:solidFill>
              </a:rPr>
              <a:t>2</a:t>
            </a:r>
            <a:r>
              <a:rPr lang="en-US" dirty="0">
                <a:solidFill>
                  <a:srgbClr val="21386F"/>
                </a:solidFill>
              </a:rPr>
              <a:t>,…,</a:t>
            </a:r>
            <a:r>
              <a:rPr lang="en-US" dirty="0" err="1">
                <a:solidFill>
                  <a:srgbClr val="21386F"/>
                </a:solidFill>
              </a:rPr>
              <a:t>y’</a:t>
            </a:r>
            <a:r>
              <a:rPr lang="en-US" sz="1000" dirty="0" err="1">
                <a:solidFill>
                  <a:srgbClr val="21386F"/>
                </a:solidFill>
              </a:rPr>
              <a:t>T</a:t>
            </a:r>
            <a:endParaRPr lang="en-US" sz="1000" dirty="0">
              <a:solidFill>
                <a:srgbClr val="21386F"/>
              </a:solidFill>
            </a:endParaRPr>
          </a:p>
          <a:p>
            <a:r>
              <a:rPr lang="en-US" dirty="0" err="1">
                <a:solidFill>
                  <a:srgbClr val="21386F"/>
                </a:solidFill>
              </a:rPr>
              <a:t>y’</a:t>
            </a:r>
            <a:r>
              <a:rPr lang="en-US" sz="1000" dirty="0" err="1">
                <a:solidFill>
                  <a:srgbClr val="21386F"/>
                </a:solidFill>
              </a:rPr>
              <a:t>t</a:t>
            </a:r>
            <a:r>
              <a:rPr lang="en-US" dirty="0">
                <a:solidFill>
                  <a:srgbClr val="21386F"/>
                </a:solidFill>
              </a:rPr>
              <a:t> = </a:t>
            </a:r>
            <a:r>
              <a:rPr lang="en-US" dirty="0" err="1">
                <a:solidFill>
                  <a:srgbClr val="21386F"/>
                </a:solidFill>
              </a:rPr>
              <a:t>y</a:t>
            </a:r>
            <a:r>
              <a:rPr lang="en-US" sz="1000" dirty="0" err="1">
                <a:solidFill>
                  <a:srgbClr val="21386F"/>
                </a:solidFill>
              </a:rPr>
              <a:t>t</a:t>
            </a:r>
            <a:r>
              <a:rPr lang="en-US" dirty="0">
                <a:solidFill>
                  <a:srgbClr val="21386F"/>
                </a:solidFill>
              </a:rPr>
              <a:t> – y</a:t>
            </a:r>
            <a:r>
              <a:rPr lang="en-US" sz="1000" dirty="0">
                <a:solidFill>
                  <a:srgbClr val="21386F"/>
                </a:solidFill>
              </a:rPr>
              <a:t>t-1</a:t>
            </a:r>
          </a:p>
          <a:p>
            <a:endParaRPr lang="ru-RU" dirty="0">
              <a:solidFill>
                <a:srgbClr val="21386F"/>
              </a:solidFill>
            </a:endParaRPr>
          </a:p>
          <a:p>
            <a:r>
              <a:rPr lang="ru-RU" dirty="0">
                <a:solidFill>
                  <a:srgbClr val="21386F"/>
                </a:solidFill>
              </a:rPr>
              <a:t>Сезонный вариант</a:t>
            </a:r>
            <a:r>
              <a:rPr lang="en-US" dirty="0">
                <a:solidFill>
                  <a:srgbClr val="21386F"/>
                </a:solidFill>
              </a:rPr>
              <a:t>:</a:t>
            </a:r>
          </a:p>
          <a:p>
            <a:endParaRPr lang="en-US" dirty="0">
              <a:solidFill>
                <a:srgbClr val="21386F"/>
              </a:solidFill>
            </a:endParaRPr>
          </a:p>
          <a:p>
            <a:r>
              <a:rPr lang="en-US" dirty="0">
                <a:solidFill>
                  <a:srgbClr val="21386F"/>
                </a:solidFill>
              </a:rPr>
              <a:t>y</a:t>
            </a:r>
            <a:r>
              <a:rPr lang="en-US" sz="1000" dirty="0">
                <a:solidFill>
                  <a:srgbClr val="21386F"/>
                </a:solidFill>
              </a:rPr>
              <a:t>1</a:t>
            </a:r>
            <a:r>
              <a:rPr lang="en-US" dirty="0">
                <a:solidFill>
                  <a:srgbClr val="21386F"/>
                </a:solidFill>
              </a:rPr>
              <a:t>,…,</a:t>
            </a:r>
            <a:r>
              <a:rPr lang="en-US" dirty="0" err="1">
                <a:solidFill>
                  <a:srgbClr val="21386F"/>
                </a:solidFill>
              </a:rPr>
              <a:t>y</a:t>
            </a:r>
            <a:r>
              <a:rPr lang="en-US" sz="1000" dirty="0" err="1">
                <a:solidFill>
                  <a:srgbClr val="21386F"/>
                </a:solidFill>
              </a:rPr>
              <a:t>T</a:t>
            </a:r>
            <a:r>
              <a:rPr lang="en-US" dirty="0">
                <a:solidFill>
                  <a:srgbClr val="21386F"/>
                </a:solidFill>
              </a:rPr>
              <a:t> -&gt; y’</a:t>
            </a:r>
            <a:r>
              <a:rPr lang="en-US" sz="1000" dirty="0">
                <a:solidFill>
                  <a:srgbClr val="21386F"/>
                </a:solidFill>
              </a:rPr>
              <a:t>s</a:t>
            </a:r>
            <a:r>
              <a:rPr lang="en-US" dirty="0">
                <a:solidFill>
                  <a:srgbClr val="21386F"/>
                </a:solidFill>
              </a:rPr>
              <a:t>,…,</a:t>
            </a:r>
            <a:r>
              <a:rPr lang="en-US" dirty="0" err="1">
                <a:solidFill>
                  <a:srgbClr val="21386F"/>
                </a:solidFill>
              </a:rPr>
              <a:t>y’</a:t>
            </a:r>
            <a:r>
              <a:rPr lang="en-US" sz="1000" dirty="0" err="1">
                <a:solidFill>
                  <a:srgbClr val="21386F"/>
                </a:solidFill>
              </a:rPr>
              <a:t>T</a:t>
            </a:r>
            <a:endParaRPr lang="en-US" sz="1000" dirty="0">
              <a:solidFill>
                <a:srgbClr val="21386F"/>
              </a:solidFill>
            </a:endParaRPr>
          </a:p>
          <a:p>
            <a:r>
              <a:rPr lang="en-US" dirty="0" err="1">
                <a:solidFill>
                  <a:srgbClr val="21386F"/>
                </a:solidFill>
              </a:rPr>
              <a:t>y’</a:t>
            </a:r>
            <a:r>
              <a:rPr lang="en-US" sz="1000" dirty="0" err="1">
                <a:solidFill>
                  <a:srgbClr val="21386F"/>
                </a:solidFill>
              </a:rPr>
              <a:t>t</a:t>
            </a:r>
            <a:r>
              <a:rPr lang="en-US" dirty="0">
                <a:solidFill>
                  <a:srgbClr val="21386F"/>
                </a:solidFill>
              </a:rPr>
              <a:t> = </a:t>
            </a:r>
            <a:r>
              <a:rPr lang="en-US" dirty="0" err="1">
                <a:solidFill>
                  <a:srgbClr val="21386F"/>
                </a:solidFill>
              </a:rPr>
              <a:t>y</a:t>
            </a:r>
            <a:r>
              <a:rPr lang="en-US" sz="1000" dirty="0" err="1">
                <a:solidFill>
                  <a:srgbClr val="21386F"/>
                </a:solidFill>
              </a:rPr>
              <a:t>t</a:t>
            </a:r>
            <a:r>
              <a:rPr lang="en-US" dirty="0">
                <a:solidFill>
                  <a:srgbClr val="21386F"/>
                </a:solidFill>
              </a:rPr>
              <a:t> – </a:t>
            </a:r>
            <a:r>
              <a:rPr lang="en-US" dirty="0" err="1">
                <a:solidFill>
                  <a:srgbClr val="21386F"/>
                </a:solidFill>
              </a:rPr>
              <a:t>y</a:t>
            </a:r>
            <a:r>
              <a:rPr lang="en-US" sz="1000" dirty="0" err="1">
                <a:solidFill>
                  <a:srgbClr val="21386F"/>
                </a:solidFill>
              </a:rPr>
              <a:t>t</a:t>
            </a:r>
            <a:r>
              <a:rPr lang="en-US" sz="1000" dirty="0">
                <a:solidFill>
                  <a:srgbClr val="21386F"/>
                </a:solidFill>
              </a:rPr>
              <a:t>-s</a:t>
            </a:r>
          </a:p>
          <a:p>
            <a:endParaRPr lang="ru-RU" dirty="0">
              <a:solidFill>
                <a:srgbClr val="21386F"/>
              </a:solidFill>
            </a:endParaRPr>
          </a:p>
          <a:p>
            <a:endParaRPr lang="ru-RU" dirty="0">
              <a:solidFill>
                <a:srgbClr val="21386F"/>
              </a:solidFill>
            </a:endParaRPr>
          </a:p>
          <a:p>
            <a:endParaRPr lang="ru-RU" dirty="0">
              <a:solidFill>
                <a:srgbClr val="21386F"/>
              </a:solidFill>
            </a:endParaRPr>
          </a:p>
          <a:p>
            <a:endParaRPr lang="ru-RU" dirty="0">
              <a:solidFill>
                <a:srgbClr val="21386F"/>
              </a:solidFill>
            </a:endParaRPr>
          </a:p>
          <a:p>
            <a:r>
              <a:rPr lang="ru-RU" dirty="0">
                <a:solidFill>
                  <a:srgbClr val="21386F"/>
                </a:solidFill>
              </a:rPr>
              <a:t>Дифференцирование убивает тренд</a:t>
            </a:r>
            <a:r>
              <a:rPr lang="en-US" dirty="0">
                <a:solidFill>
                  <a:srgbClr val="21386F"/>
                </a:solidFill>
              </a:rPr>
              <a:t>,</a:t>
            </a:r>
            <a:r>
              <a:rPr lang="ru-RU" dirty="0">
                <a:solidFill>
                  <a:srgbClr val="21386F"/>
                </a:solidFill>
              </a:rPr>
              <a:t> сезонность</a:t>
            </a:r>
            <a:r>
              <a:rPr lang="en-US" dirty="0">
                <a:solidFill>
                  <a:srgbClr val="21386F"/>
                </a:solidFill>
              </a:rPr>
              <a:t>,</a:t>
            </a:r>
            <a:r>
              <a:rPr lang="ru-RU" dirty="0">
                <a:solidFill>
                  <a:srgbClr val="21386F"/>
                </a:solidFill>
              </a:rPr>
              <a:t> стабилизирует среднее значение</a:t>
            </a:r>
            <a:r>
              <a:rPr lang="en-US" dirty="0">
                <a:solidFill>
                  <a:srgbClr val="21386F"/>
                </a:solidFill>
              </a:rPr>
              <a:t>, </a:t>
            </a:r>
            <a:r>
              <a:rPr lang="ru-RU" dirty="0">
                <a:solidFill>
                  <a:srgbClr val="21386F"/>
                </a:solidFill>
              </a:rPr>
              <a:t>НО! Можем увеличить дисперсию</a:t>
            </a:r>
            <a:endParaRPr lang="en-US" dirty="0">
              <a:solidFill>
                <a:srgbClr val="21386F"/>
              </a:solidFill>
            </a:endParaRPr>
          </a:p>
        </p:txBody>
      </p:sp>
      <p:pic>
        <p:nvPicPr>
          <p:cNvPr id="21" name="Рисунок 20">
            <a:extLst>
              <a:ext uri="{FF2B5EF4-FFF2-40B4-BE49-F238E27FC236}">
                <a16:creationId xmlns:a16="http://schemas.microsoft.com/office/drawing/2014/main" id="{9AD9896D-2EDF-4A86-AE3F-CE4B1FF843CF}"/>
              </a:ext>
            </a:extLst>
          </p:cNvPr>
          <p:cNvPicPr>
            <a:picLocks noChangeAspect="1"/>
          </p:cNvPicPr>
          <p:nvPr/>
        </p:nvPicPr>
        <p:blipFill>
          <a:blip r:embed="rId3"/>
          <a:stretch>
            <a:fillRect/>
          </a:stretch>
        </p:blipFill>
        <p:spPr>
          <a:xfrm>
            <a:off x="2736793" y="1945099"/>
            <a:ext cx="2992452" cy="1483901"/>
          </a:xfrm>
          <a:prstGeom prst="rect">
            <a:avLst/>
          </a:prstGeom>
        </p:spPr>
      </p:pic>
      <p:pic>
        <p:nvPicPr>
          <p:cNvPr id="22" name="Рисунок 21">
            <a:extLst>
              <a:ext uri="{FF2B5EF4-FFF2-40B4-BE49-F238E27FC236}">
                <a16:creationId xmlns:a16="http://schemas.microsoft.com/office/drawing/2014/main" id="{8DF6E8EF-50CF-4076-A870-057746702F66}"/>
              </a:ext>
            </a:extLst>
          </p:cNvPr>
          <p:cNvPicPr>
            <a:picLocks noChangeAspect="1"/>
          </p:cNvPicPr>
          <p:nvPr/>
        </p:nvPicPr>
        <p:blipFill>
          <a:blip r:embed="rId4"/>
          <a:stretch>
            <a:fillRect/>
          </a:stretch>
        </p:blipFill>
        <p:spPr>
          <a:xfrm>
            <a:off x="5772601" y="1963794"/>
            <a:ext cx="2865453" cy="1465206"/>
          </a:xfrm>
          <a:prstGeom prst="rect">
            <a:avLst/>
          </a:prstGeom>
        </p:spPr>
      </p:pic>
      <p:pic>
        <p:nvPicPr>
          <p:cNvPr id="23" name="Рисунок 22">
            <a:extLst>
              <a:ext uri="{FF2B5EF4-FFF2-40B4-BE49-F238E27FC236}">
                <a16:creationId xmlns:a16="http://schemas.microsoft.com/office/drawing/2014/main" id="{F128B5BB-AC2B-4C53-997C-D2B125322DB9}"/>
              </a:ext>
            </a:extLst>
          </p:cNvPr>
          <p:cNvPicPr>
            <a:picLocks noChangeAspect="1"/>
          </p:cNvPicPr>
          <p:nvPr/>
        </p:nvPicPr>
        <p:blipFill>
          <a:blip r:embed="rId5"/>
          <a:stretch>
            <a:fillRect/>
          </a:stretch>
        </p:blipFill>
        <p:spPr>
          <a:xfrm>
            <a:off x="3666722" y="3564464"/>
            <a:ext cx="3854988" cy="1483900"/>
          </a:xfrm>
          <a:prstGeom prst="rect">
            <a:avLst/>
          </a:prstGeom>
        </p:spPr>
      </p:pic>
    </p:spTree>
    <p:extLst>
      <p:ext uri="{BB962C8B-B14F-4D97-AF65-F5344CB8AC3E}">
        <p14:creationId xmlns:p14="http://schemas.microsoft.com/office/powerpoint/2010/main" val="3889152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Title 1"/>
          <p:cNvSpPr txBox="1">
            <a:spLocks/>
          </p:cNvSpPr>
          <p:nvPr/>
        </p:nvSpPr>
        <p:spPr bwMode="auto">
          <a:xfrm>
            <a:off x="1428749" y="428625"/>
            <a:ext cx="6457951" cy="412750"/>
          </a:xfrm>
          <a:prstGeom prst="rect">
            <a:avLst/>
          </a:prstGeom>
          <a:noFill/>
          <a:ln w="9525">
            <a:noFill/>
            <a:miter lim="800000"/>
            <a:headEnd/>
            <a:tailEnd/>
          </a:ln>
        </p:spPr>
        <p:txBody>
          <a:bodyPr anchor="ctr"/>
          <a:lstStyle/>
          <a:p>
            <a:r>
              <a:rPr lang="ru-RU" sz="2400" b="1" dirty="0">
                <a:solidFill>
                  <a:schemeClr val="bg1"/>
                </a:solidFill>
                <a:latin typeface="Myriad Pro"/>
              </a:rPr>
              <a:t>МОДЕЛИ ПРОГНОЗИРОВАНИЯ</a:t>
            </a:r>
            <a:endParaRPr lang="en-US" sz="2400" b="1" dirty="0">
              <a:solidFill>
                <a:schemeClr val="bg1"/>
              </a:solidFill>
              <a:latin typeface="Myriad Pro"/>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12</a:t>
            </a:fld>
            <a:endParaRPr lang="en-US" sz="1800">
              <a:solidFill>
                <a:schemeClr val="tx1"/>
              </a:solidFill>
            </a:endParaRPr>
          </a:p>
        </p:txBody>
      </p:sp>
      <p:sp>
        <p:nvSpPr>
          <p:cNvPr id="12" name="TextBox 11">
            <a:extLst>
              <a:ext uri="{FF2B5EF4-FFF2-40B4-BE49-F238E27FC236}">
                <a16:creationId xmlns:a16="http://schemas.microsoft.com/office/drawing/2014/main" id="{D9CB6237-5C4A-4BC4-BC1E-0FF211AC57E5}"/>
              </a:ext>
            </a:extLst>
          </p:cNvPr>
          <p:cNvSpPr txBox="1"/>
          <p:nvPr/>
        </p:nvSpPr>
        <p:spPr>
          <a:xfrm>
            <a:off x="251095" y="1470087"/>
            <a:ext cx="8530439" cy="4524315"/>
          </a:xfrm>
          <a:prstGeom prst="rect">
            <a:avLst/>
          </a:prstGeom>
          <a:noFill/>
        </p:spPr>
        <p:txBody>
          <a:bodyPr wrap="square" rtlCol="0">
            <a:spAutoFit/>
          </a:bodyPr>
          <a:lstStyle/>
          <a:p>
            <a:r>
              <a:rPr lang="en-US" dirty="0">
                <a:solidFill>
                  <a:srgbClr val="21386F"/>
                </a:solidFill>
              </a:rPr>
              <a:t>I. </a:t>
            </a:r>
            <a:r>
              <a:rPr lang="ru-RU" dirty="0">
                <a:solidFill>
                  <a:srgbClr val="21386F"/>
                </a:solidFill>
              </a:rPr>
              <a:t>Простейшие</a:t>
            </a:r>
          </a:p>
          <a:p>
            <a:r>
              <a:rPr lang="en-US" dirty="0">
                <a:solidFill>
                  <a:srgbClr val="21386F"/>
                </a:solidFill>
              </a:rPr>
              <a:t>	1. </a:t>
            </a:r>
            <a:r>
              <a:rPr lang="ru-RU" dirty="0">
                <a:solidFill>
                  <a:srgbClr val="21386F"/>
                </a:solidFill>
              </a:rPr>
              <a:t>Наивная модель</a:t>
            </a:r>
            <a:endParaRPr lang="en-US" dirty="0">
              <a:solidFill>
                <a:srgbClr val="21386F"/>
              </a:solidFill>
            </a:endParaRPr>
          </a:p>
          <a:p>
            <a:r>
              <a:rPr lang="en-US" dirty="0">
                <a:solidFill>
                  <a:srgbClr val="21386F"/>
                </a:solidFill>
              </a:rPr>
              <a:t>	2. </a:t>
            </a:r>
            <a:r>
              <a:rPr lang="ru-RU" dirty="0">
                <a:solidFill>
                  <a:srgbClr val="21386F"/>
                </a:solidFill>
              </a:rPr>
              <a:t>Усредняющие</a:t>
            </a:r>
          </a:p>
          <a:p>
            <a:r>
              <a:rPr lang="ru-RU" dirty="0">
                <a:solidFill>
                  <a:srgbClr val="21386F"/>
                </a:solidFill>
              </a:rPr>
              <a:t>		2</a:t>
            </a:r>
            <a:r>
              <a:rPr lang="en-US" dirty="0">
                <a:solidFill>
                  <a:srgbClr val="21386F"/>
                </a:solidFill>
              </a:rPr>
              <a:t>.1. </a:t>
            </a:r>
            <a:r>
              <a:rPr lang="ru-RU" dirty="0">
                <a:solidFill>
                  <a:srgbClr val="21386F"/>
                </a:solidFill>
              </a:rPr>
              <a:t>Просто среднее</a:t>
            </a:r>
          </a:p>
          <a:p>
            <a:r>
              <a:rPr lang="ru-RU" dirty="0">
                <a:solidFill>
                  <a:srgbClr val="21386F"/>
                </a:solidFill>
              </a:rPr>
              <a:t>		2.2. Скользящее среднее</a:t>
            </a:r>
            <a:endParaRPr lang="en-US" dirty="0">
              <a:solidFill>
                <a:srgbClr val="21386F"/>
              </a:solidFill>
            </a:endParaRPr>
          </a:p>
          <a:p>
            <a:r>
              <a:rPr lang="en-US" dirty="0">
                <a:solidFill>
                  <a:srgbClr val="21386F"/>
                </a:solidFill>
              </a:rPr>
              <a:t>	3. </a:t>
            </a:r>
            <a:r>
              <a:rPr lang="ru-RU" dirty="0">
                <a:solidFill>
                  <a:srgbClr val="21386F"/>
                </a:solidFill>
              </a:rPr>
              <a:t>Линейная регрессия</a:t>
            </a:r>
            <a:endParaRPr lang="en-US" dirty="0">
              <a:solidFill>
                <a:srgbClr val="21386F"/>
              </a:solidFill>
            </a:endParaRPr>
          </a:p>
          <a:p>
            <a:r>
              <a:rPr lang="en-US" dirty="0">
                <a:solidFill>
                  <a:srgbClr val="21386F"/>
                </a:solidFill>
              </a:rPr>
              <a:t>II. C</a:t>
            </a:r>
            <a:r>
              <a:rPr lang="ru-RU" dirty="0" err="1">
                <a:solidFill>
                  <a:srgbClr val="21386F"/>
                </a:solidFill>
              </a:rPr>
              <a:t>глаживающие</a:t>
            </a:r>
            <a:endParaRPr lang="ru-RU" dirty="0">
              <a:solidFill>
                <a:srgbClr val="21386F"/>
              </a:solidFill>
            </a:endParaRPr>
          </a:p>
          <a:p>
            <a:r>
              <a:rPr lang="ru-RU" dirty="0">
                <a:solidFill>
                  <a:srgbClr val="21386F"/>
                </a:solidFill>
              </a:rPr>
              <a:t>	1</a:t>
            </a:r>
            <a:r>
              <a:rPr lang="en-US" dirty="0">
                <a:solidFill>
                  <a:srgbClr val="21386F"/>
                </a:solidFill>
              </a:rPr>
              <a:t>. ARIMA</a:t>
            </a:r>
          </a:p>
          <a:p>
            <a:r>
              <a:rPr lang="en-US" dirty="0">
                <a:solidFill>
                  <a:srgbClr val="21386F"/>
                </a:solidFill>
              </a:rPr>
              <a:t>	2. </a:t>
            </a:r>
            <a:r>
              <a:rPr lang="ru-RU" dirty="0">
                <a:solidFill>
                  <a:srgbClr val="21386F"/>
                </a:solidFill>
              </a:rPr>
              <a:t>Экспоненциальное сглаживание </a:t>
            </a:r>
            <a:endParaRPr lang="en-US" dirty="0">
              <a:solidFill>
                <a:srgbClr val="21386F"/>
              </a:solidFill>
            </a:endParaRPr>
          </a:p>
          <a:p>
            <a:r>
              <a:rPr lang="en-US" dirty="0">
                <a:solidFill>
                  <a:srgbClr val="21386F"/>
                </a:solidFill>
              </a:rPr>
              <a:t>III. </a:t>
            </a:r>
            <a:r>
              <a:rPr lang="ru-RU" dirty="0" err="1">
                <a:solidFill>
                  <a:srgbClr val="21386F"/>
                </a:solidFill>
              </a:rPr>
              <a:t>Нейросетевые</a:t>
            </a:r>
            <a:endParaRPr lang="ru-RU" dirty="0">
              <a:solidFill>
                <a:srgbClr val="21386F"/>
              </a:solidFill>
            </a:endParaRPr>
          </a:p>
          <a:p>
            <a:r>
              <a:rPr lang="ru-RU" dirty="0">
                <a:solidFill>
                  <a:srgbClr val="21386F"/>
                </a:solidFill>
              </a:rPr>
              <a:t>	1</a:t>
            </a:r>
            <a:r>
              <a:rPr lang="en-US" dirty="0">
                <a:solidFill>
                  <a:srgbClr val="21386F"/>
                </a:solidFill>
              </a:rPr>
              <a:t>. </a:t>
            </a:r>
            <a:r>
              <a:rPr lang="ru-RU" dirty="0">
                <a:solidFill>
                  <a:srgbClr val="21386F"/>
                </a:solidFill>
              </a:rPr>
              <a:t>Простейший перцептрон</a:t>
            </a:r>
          </a:p>
          <a:p>
            <a:r>
              <a:rPr lang="ru-RU" dirty="0">
                <a:solidFill>
                  <a:srgbClr val="21386F"/>
                </a:solidFill>
              </a:rPr>
              <a:t>	2</a:t>
            </a:r>
            <a:r>
              <a:rPr lang="en-US" dirty="0">
                <a:solidFill>
                  <a:srgbClr val="21386F"/>
                </a:solidFill>
              </a:rPr>
              <a:t>. </a:t>
            </a:r>
            <a:r>
              <a:rPr lang="ru-RU" dirty="0" err="1">
                <a:solidFill>
                  <a:srgbClr val="21386F"/>
                </a:solidFill>
              </a:rPr>
              <a:t>Свёрточные</a:t>
            </a:r>
            <a:endParaRPr lang="ru-RU" dirty="0">
              <a:solidFill>
                <a:srgbClr val="21386F"/>
              </a:solidFill>
            </a:endParaRPr>
          </a:p>
          <a:p>
            <a:r>
              <a:rPr lang="ru-RU" dirty="0">
                <a:solidFill>
                  <a:srgbClr val="21386F"/>
                </a:solidFill>
              </a:rPr>
              <a:t>	3. Рекуррентные</a:t>
            </a:r>
            <a:endParaRPr lang="en-US" dirty="0">
              <a:solidFill>
                <a:srgbClr val="21386F"/>
              </a:solidFill>
            </a:endParaRPr>
          </a:p>
          <a:p>
            <a:r>
              <a:rPr lang="en-US" dirty="0">
                <a:solidFill>
                  <a:srgbClr val="21386F"/>
                </a:solidFill>
              </a:rPr>
              <a:t>		3.1. RNN</a:t>
            </a:r>
          </a:p>
          <a:p>
            <a:r>
              <a:rPr lang="en-US" dirty="0">
                <a:solidFill>
                  <a:srgbClr val="21386F"/>
                </a:solidFill>
              </a:rPr>
              <a:t>		3.2. LSTM</a:t>
            </a:r>
          </a:p>
          <a:p>
            <a:r>
              <a:rPr lang="en-US" dirty="0">
                <a:solidFill>
                  <a:srgbClr val="21386F"/>
                </a:solidFill>
              </a:rPr>
              <a:t>		3.3. GRU</a:t>
            </a:r>
            <a:endParaRPr lang="ru-RU" dirty="0">
              <a:solidFill>
                <a:srgbClr val="21386F"/>
              </a:solidFill>
            </a:endParaRPr>
          </a:p>
        </p:txBody>
      </p:sp>
      <p:sp>
        <p:nvSpPr>
          <p:cNvPr id="13" name="Subtitle 2">
            <a:extLst>
              <a:ext uri="{FF2B5EF4-FFF2-40B4-BE49-F238E27FC236}">
                <a16:creationId xmlns:a16="http://schemas.microsoft.com/office/drawing/2014/main" id="{21C31178-1B5F-42EA-AAF4-4D0A5C689918}"/>
              </a:ext>
            </a:extLst>
          </p:cNvPr>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Нижний Новгород, 2021</a:t>
            </a:r>
            <a:endParaRPr kumimoji="1" lang="ru-RU" sz="800" dirty="0">
              <a:solidFill>
                <a:schemeClr val="bg1"/>
              </a:solidFill>
              <a:latin typeface="Myriad Pro"/>
            </a:endParaRPr>
          </a:p>
        </p:txBody>
      </p:sp>
      <p:sp>
        <p:nvSpPr>
          <p:cNvPr id="14" name="Нижний колонтитул 1">
            <a:extLst>
              <a:ext uri="{FF2B5EF4-FFF2-40B4-BE49-F238E27FC236}">
                <a16:creationId xmlns:a16="http://schemas.microsoft.com/office/drawing/2014/main" id="{58870DC7-866C-4EF1-AE78-FA85F05C3B90}"/>
              </a:ext>
            </a:extLst>
          </p:cNvPr>
          <p:cNvSpPr>
            <a:spLocks noGrp="1"/>
          </p:cNvSpPr>
          <p:nvPr>
            <p:ph type="ftr" sz="quarter" idx="11"/>
          </p:nvPr>
        </p:nvSpPr>
        <p:spPr>
          <a:xfrm>
            <a:off x="2952750" y="6323637"/>
            <a:ext cx="5552991" cy="365125"/>
          </a:xfrm>
        </p:spPr>
        <p:txBody>
          <a:bodyPr/>
          <a:lstStyle/>
          <a:p>
            <a:pPr>
              <a:defRPr/>
            </a:pPr>
            <a:r>
              <a:rPr lang="ru-RU" dirty="0"/>
              <a:t>Мухин С</a:t>
            </a:r>
            <a:r>
              <a:rPr lang="en-US" dirty="0"/>
              <a:t>. </a:t>
            </a:r>
            <a:r>
              <a:rPr lang="ru-RU" dirty="0"/>
              <a:t>А</a:t>
            </a:r>
            <a:r>
              <a:rPr lang="en-US" dirty="0"/>
              <a:t>., </a:t>
            </a:r>
            <a:r>
              <a:rPr lang="ru-RU" dirty="0"/>
              <a:t>17ПМИ, ВКР, 2021</a:t>
            </a:r>
            <a:endParaRPr lang="en-US" dirty="0"/>
          </a:p>
        </p:txBody>
      </p:sp>
    </p:spTree>
    <p:extLst>
      <p:ext uri="{BB962C8B-B14F-4D97-AF65-F5344CB8AC3E}">
        <p14:creationId xmlns:p14="http://schemas.microsoft.com/office/powerpoint/2010/main" val="1053055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Title 1"/>
          <p:cNvSpPr txBox="1">
            <a:spLocks/>
          </p:cNvSpPr>
          <p:nvPr/>
        </p:nvSpPr>
        <p:spPr bwMode="auto">
          <a:xfrm>
            <a:off x="1428749" y="428625"/>
            <a:ext cx="7432863" cy="412750"/>
          </a:xfrm>
          <a:prstGeom prst="rect">
            <a:avLst/>
          </a:prstGeom>
          <a:noFill/>
          <a:ln w="9525">
            <a:noFill/>
            <a:miter lim="800000"/>
            <a:headEnd/>
            <a:tailEnd/>
          </a:ln>
        </p:spPr>
        <p:txBody>
          <a:bodyPr anchor="ctr"/>
          <a:lstStyle/>
          <a:p>
            <a:r>
              <a:rPr lang="ru-RU" sz="2400" b="1" dirty="0">
                <a:solidFill>
                  <a:schemeClr val="bg1"/>
                </a:solidFill>
                <a:latin typeface="Myriad Pro"/>
              </a:rPr>
              <a:t>НАИВНЫЕ МЕТОДЫ</a:t>
            </a:r>
            <a:endParaRPr lang="en-US" sz="2400" b="1" dirty="0">
              <a:solidFill>
                <a:schemeClr val="bg1"/>
              </a:solidFill>
              <a:latin typeface="Myriad Pro"/>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13</a:t>
            </a:fld>
            <a:endParaRPr lang="en-US" sz="1800">
              <a:solidFill>
                <a:schemeClr val="tx1"/>
              </a:solidFill>
            </a:endParaRPr>
          </a:p>
        </p:txBody>
      </p:sp>
      <p:sp>
        <p:nvSpPr>
          <p:cNvPr id="12" name="TextBox 11">
            <a:extLst>
              <a:ext uri="{FF2B5EF4-FFF2-40B4-BE49-F238E27FC236}">
                <a16:creationId xmlns:a16="http://schemas.microsoft.com/office/drawing/2014/main" id="{D9CB6237-5C4A-4BC4-BC1E-0FF211AC57E5}"/>
              </a:ext>
            </a:extLst>
          </p:cNvPr>
          <p:cNvSpPr txBox="1"/>
          <p:nvPr/>
        </p:nvSpPr>
        <p:spPr>
          <a:xfrm>
            <a:off x="251095" y="1470087"/>
            <a:ext cx="8530439" cy="1754326"/>
          </a:xfrm>
          <a:prstGeom prst="rect">
            <a:avLst/>
          </a:prstGeom>
          <a:noFill/>
        </p:spPr>
        <p:txBody>
          <a:bodyPr wrap="square" rtlCol="0">
            <a:spAutoFit/>
          </a:bodyPr>
          <a:lstStyle/>
          <a:p>
            <a:r>
              <a:rPr lang="ru-RU" dirty="0">
                <a:solidFill>
                  <a:srgbClr val="21386F"/>
                </a:solidFill>
              </a:rPr>
              <a:t>	В данной модели полагается, что последний период прогнозируемого временного ряда лучше всего описывает поведение модели в будущем.</a:t>
            </a:r>
          </a:p>
          <a:p>
            <a:r>
              <a:rPr lang="ru-RU" dirty="0">
                <a:solidFill>
                  <a:srgbClr val="21386F"/>
                </a:solidFill>
              </a:rPr>
              <a:t>	Простейшим вариантом этой модели является: Y (t + 1) = Y(t), то есть «завтра как сегодня» (частный случай простого экспоненциального сглаживания).Более сложные варианты этой модели: Y (t + 1) = Y(t) * (Y(t) / Y(t+1) и тому подобные.</a:t>
            </a:r>
          </a:p>
        </p:txBody>
      </p:sp>
      <p:sp>
        <p:nvSpPr>
          <p:cNvPr id="13" name="Subtitle 2">
            <a:extLst>
              <a:ext uri="{FF2B5EF4-FFF2-40B4-BE49-F238E27FC236}">
                <a16:creationId xmlns:a16="http://schemas.microsoft.com/office/drawing/2014/main" id="{21C31178-1B5F-42EA-AAF4-4D0A5C689918}"/>
              </a:ext>
            </a:extLst>
          </p:cNvPr>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Нижний Новгород, 2021</a:t>
            </a:r>
            <a:endParaRPr kumimoji="1" lang="ru-RU" sz="800" dirty="0">
              <a:solidFill>
                <a:schemeClr val="bg1"/>
              </a:solidFill>
              <a:latin typeface="Myriad Pro"/>
            </a:endParaRPr>
          </a:p>
        </p:txBody>
      </p:sp>
      <p:sp>
        <p:nvSpPr>
          <p:cNvPr id="14" name="Нижний колонтитул 1">
            <a:extLst>
              <a:ext uri="{FF2B5EF4-FFF2-40B4-BE49-F238E27FC236}">
                <a16:creationId xmlns:a16="http://schemas.microsoft.com/office/drawing/2014/main" id="{58870DC7-866C-4EF1-AE78-FA85F05C3B90}"/>
              </a:ext>
            </a:extLst>
          </p:cNvPr>
          <p:cNvSpPr>
            <a:spLocks noGrp="1"/>
          </p:cNvSpPr>
          <p:nvPr>
            <p:ph type="ftr" sz="quarter" idx="11"/>
          </p:nvPr>
        </p:nvSpPr>
        <p:spPr>
          <a:xfrm>
            <a:off x="2952750" y="6323637"/>
            <a:ext cx="5552991" cy="365125"/>
          </a:xfrm>
        </p:spPr>
        <p:txBody>
          <a:bodyPr/>
          <a:lstStyle/>
          <a:p>
            <a:pPr>
              <a:defRPr/>
            </a:pPr>
            <a:r>
              <a:rPr lang="ru-RU" dirty="0"/>
              <a:t>Мухин С</a:t>
            </a:r>
            <a:r>
              <a:rPr lang="en-US" dirty="0"/>
              <a:t>. </a:t>
            </a:r>
            <a:r>
              <a:rPr lang="ru-RU" dirty="0"/>
              <a:t>А</a:t>
            </a:r>
            <a:r>
              <a:rPr lang="en-US" dirty="0"/>
              <a:t>., </a:t>
            </a:r>
            <a:r>
              <a:rPr lang="ru-RU" dirty="0"/>
              <a:t>17ПМИ, ВКР, 2021</a:t>
            </a:r>
            <a:endParaRPr lang="en-US" dirty="0"/>
          </a:p>
        </p:txBody>
      </p:sp>
      <p:pic>
        <p:nvPicPr>
          <p:cNvPr id="10" name="Рисунок 9">
            <a:extLst>
              <a:ext uri="{FF2B5EF4-FFF2-40B4-BE49-F238E27FC236}">
                <a16:creationId xmlns:a16="http://schemas.microsoft.com/office/drawing/2014/main" id="{538A5789-FDFF-4E16-87C6-D3699974A5B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5588" y="3151414"/>
            <a:ext cx="8250153" cy="3077936"/>
          </a:xfrm>
          <a:prstGeom prst="rect">
            <a:avLst/>
          </a:prstGeom>
          <a:noFill/>
          <a:ln>
            <a:noFill/>
          </a:ln>
        </p:spPr>
      </p:pic>
    </p:spTree>
    <p:extLst>
      <p:ext uri="{BB962C8B-B14F-4D97-AF65-F5344CB8AC3E}">
        <p14:creationId xmlns:p14="http://schemas.microsoft.com/office/powerpoint/2010/main" val="425859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Title 1"/>
          <p:cNvSpPr txBox="1">
            <a:spLocks/>
          </p:cNvSpPr>
          <p:nvPr/>
        </p:nvSpPr>
        <p:spPr bwMode="auto">
          <a:xfrm>
            <a:off x="1428749" y="428625"/>
            <a:ext cx="7432863" cy="412750"/>
          </a:xfrm>
          <a:prstGeom prst="rect">
            <a:avLst/>
          </a:prstGeom>
          <a:noFill/>
          <a:ln w="9525">
            <a:noFill/>
            <a:miter lim="800000"/>
            <a:headEnd/>
            <a:tailEnd/>
          </a:ln>
        </p:spPr>
        <p:txBody>
          <a:bodyPr anchor="ctr"/>
          <a:lstStyle/>
          <a:p>
            <a:r>
              <a:rPr lang="ru-RU" sz="2400" b="1" dirty="0">
                <a:solidFill>
                  <a:schemeClr val="bg1"/>
                </a:solidFill>
                <a:latin typeface="Myriad Pro"/>
              </a:rPr>
              <a:t>ПРОСТОЕ СРЕДНЕЕ</a:t>
            </a:r>
            <a:endParaRPr lang="en-US" sz="2400" b="1" dirty="0">
              <a:solidFill>
                <a:schemeClr val="bg1"/>
              </a:solidFill>
              <a:latin typeface="Myriad Pro"/>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14</a:t>
            </a:fld>
            <a:endParaRPr lang="en-US" sz="1800">
              <a:solidFill>
                <a:schemeClr val="tx1"/>
              </a:solidFill>
            </a:endParaRPr>
          </a:p>
        </p:txBody>
      </p:sp>
      <p:sp>
        <p:nvSpPr>
          <p:cNvPr id="12" name="TextBox 11">
            <a:extLst>
              <a:ext uri="{FF2B5EF4-FFF2-40B4-BE49-F238E27FC236}">
                <a16:creationId xmlns:a16="http://schemas.microsoft.com/office/drawing/2014/main" id="{D9CB6237-5C4A-4BC4-BC1E-0FF211AC57E5}"/>
              </a:ext>
            </a:extLst>
          </p:cNvPr>
          <p:cNvSpPr txBox="1"/>
          <p:nvPr/>
        </p:nvSpPr>
        <p:spPr>
          <a:xfrm>
            <a:off x="251095" y="1470087"/>
            <a:ext cx="8530439" cy="923330"/>
          </a:xfrm>
          <a:prstGeom prst="rect">
            <a:avLst/>
          </a:prstGeom>
          <a:noFill/>
        </p:spPr>
        <p:txBody>
          <a:bodyPr wrap="square" rtlCol="0">
            <a:spAutoFit/>
          </a:bodyPr>
          <a:lstStyle/>
          <a:p>
            <a:r>
              <a:rPr lang="ru-RU" dirty="0">
                <a:solidFill>
                  <a:srgbClr val="21386F"/>
                </a:solidFill>
              </a:rPr>
              <a:t>	Данный метод основывается на прогнозировании средним значением начальных данных: (1/(t)) *[Y(t)+Y(t-1) +...+Y (1)], то есть «завтра будет как было в среднем».</a:t>
            </a:r>
          </a:p>
        </p:txBody>
      </p:sp>
      <p:sp>
        <p:nvSpPr>
          <p:cNvPr id="13" name="Subtitle 2">
            <a:extLst>
              <a:ext uri="{FF2B5EF4-FFF2-40B4-BE49-F238E27FC236}">
                <a16:creationId xmlns:a16="http://schemas.microsoft.com/office/drawing/2014/main" id="{21C31178-1B5F-42EA-AAF4-4D0A5C689918}"/>
              </a:ext>
            </a:extLst>
          </p:cNvPr>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Нижний Новгород, 2021</a:t>
            </a:r>
            <a:endParaRPr kumimoji="1" lang="ru-RU" sz="800" dirty="0">
              <a:solidFill>
                <a:schemeClr val="bg1"/>
              </a:solidFill>
              <a:latin typeface="Myriad Pro"/>
            </a:endParaRPr>
          </a:p>
        </p:txBody>
      </p:sp>
      <p:sp>
        <p:nvSpPr>
          <p:cNvPr id="14" name="Нижний колонтитул 1">
            <a:extLst>
              <a:ext uri="{FF2B5EF4-FFF2-40B4-BE49-F238E27FC236}">
                <a16:creationId xmlns:a16="http://schemas.microsoft.com/office/drawing/2014/main" id="{58870DC7-866C-4EF1-AE78-FA85F05C3B90}"/>
              </a:ext>
            </a:extLst>
          </p:cNvPr>
          <p:cNvSpPr>
            <a:spLocks noGrp="1"/>
          </p:cNvSpPr>
          <p:nvPr>
            <p:ph type="ftr" sz="quarter" idx="11"/>
          </p:nvPr>
        </p:nvSpPr>
        <p:spPr>
          <a:xfrm>
            <a:off x="2952750" y="6323637"/>
            <a:ext cx="5552991" cy="365125"/>
          </a:xfrm>
        </p:spPr>
        <p:txBody>
          <a:bodyPr/>
          <a:lstStyle/>
          <a:p>
            <a:pPr>
              <a:defRPr/>
            </a:pPr>
            <a:r>
              <a:rPr lang="ru-RU" dirty="0"/>
              <a:t>Мухин С</a:t>
            </a:r>
            <a:r>
              <a:rPr lang="en-US" dirty="0"/>
              <a:t>. </a:t>
            </a:r>
            <a:r>
              <a:rPr lang="ru-RU" dirty="0"/>
              <a:t>А</a:t>
            </a:r>
            <a:r>
              <a:rPr lang="en-US" dirty="0"/>
              <a:t>., </a:t>
            </a:r>
            <a:r>
              <a:rPr lang="ru-RU" dirty="0"/>
              <a:t>17ПМИ, ВКР, 2021</a:t>
            </a:r>
            <a:endParaRPr lang="en-US" dirty="0"/>
          </a:p>
        </p:txBody>
      </p:sp>
      <p:pic>
        <p:nvPicPr>
          <p:cNvPr id="10" name="Рисунок 9">
            <a:extLst>
              <a:ext uri="{FF2B5EF4-FFF2-40B4-BE49-F238E27FC236}">
                <a16:creationId xmlns:a16="http://schemas.microsoft.com/office/drawing/2014/main" id="{58305A7C-044B-4940-8971-1CCB0739523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32986" y="2438661"/>
            <a:ext cx="8072755" cy="3905159"/>
          </a:xfrm>
          <a:prstGeom prst="rect">
            <a:avLst/>
          </a:prstGeom>
          <a:noFill/>
          <a:ln>
            <a:noFill/>
          </a:ln>
        </p:spPr>
      </p:pic>
    </p:spTree>
    <p:extLst>
      <p:ext uri="{BB962C8B-B14F-4D97-AF65-F5344CB8AC3E}">
        <p14:creationId xmlns:p14="http://schemas.microsoft.com/office/powerpoint/2010/main" val="2414161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4339" name="Title 1"/>
          <p:cNvSpPr txBox="1">
            <a:spLocks/>
          </p:cNvSpPr>
          <p:nvPr/>
        </p:nvSpPr>
        <p:spPr bwMode="auto">
          <a:xfrm>
            <a:off x="1428749" y="428625"/>
            <a:ext cx="7432863" cy="412750"/>
          </a:xfrm>
          <a:prstGeom prst="rect">
            <a:avLst/>
          </a:prstGeom>
          <a:noFill/>
          <a:ln w="9525">
            <a:noFill/>
            <a:miter lim="800000"/>
            <a:headEnd/>
            <a:tailEnd/>
          </a:ln>
        </p:spPr>
        <p:txBody>
          <a:bodyPr anchor="ctr"/>
          <a:lstStyle/>
          <a:p>
            <a:r>
              <a:rPr lang="ru-RU" sz="2400" b="1" dirty="0">
                <a:solidFill>
                  <a:schemeClr val="bg1"/>
                </a:solidFill>
                <a:latin typeface="Myriad Pro"/>
              </a:rPr>
              <a:t>СКОЛЬЗЯЩЕЕ СРЕДНЕЕ </a:t>
            </a:r>
            <a:r>
              <a:rPr lang="en-US" sz="2400" b="1" dirty="0">
                <a:solidFill>
                  <a:schemeClr val="bg1"/>
                </a:solidFill>
                <a:latin typeface="Myriad Pro"/>
              </a:rPr>
              <a:t>(MA)</a:t>
            </a: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15</a:t>
            </a:fld>
            <a:endParaRPr lang="en-US" sz="1800">
              <a:solidFill>
                <a:schemeClr val="tx1"/>
              </a:solidFill>
            </a:endParaRPr>
          </a:p>
        </p:txBody>
      </p:sp>
      <p:sp>
        <p:nvSpPr>
          <p:cNvPr id="12" name="TextBox 11">
            <a:extLst>
              <a:ext uri="{FF2B5EF4-FFF2-40B4-BE49-F238E27FC236}">
                <a16:creationId xmlns:a16="http://schemas.microsoft.com/office/drawing/2014/main" id="{D9CB6237-5C4A-4BC4-BC1E-0FF211AC57E5}"/>
              </a:ext>
            </a:extLst>
          </p:cNvPr>
          <p:cNvSpPr txBox="1"/>
          <p:nvPr/>
        </p:nvSpPr>
        <p:spPr>
          <a:xfrm>
            <a:off x="251095" y="1470087"/>
            <a:ext cx="8530439" cy="646331"/>
          </a:xfrm>
          <a:prstGeom prst="rect">
            <a:avLst/>
          </a:prstGeom>
          <a:noFill/>
        </p:spPr>
        <p:txBody>
          <a:bodyPr wrap="square" rtlCol="0">
            <a:spAutoFit/>
          </a:bodyPr>
          <a:lstStyle/>
          <a:p>
            <a:r>
              <a:rPr lang="en-US" dirty="0"/>
              <a:t>Y</a:t>
            </a:r>
            <a:r>
              <a:rPr lang="ru-RU" dirty="0"/>
              <a:t>(</a:t>
            </a:r>
            <a:r>
              <a:rPr lang="en-US" dirty="0"/>
              <a:t>t</a:t>
            </a:r>
            <a:r>
              <a:rPr lang="ru-RU" dirty="0"/>
              <a:t>+1) =(1/(</a:t>
            </a:r>
            <a:r>
              <a:rPr lang="en-US" dirty="0"/>
              <a:t>T</a:t>
            </a:r>
            <a:r>
              <a:rPr lang="ru-RU" dirty="0"/>
              <a:t>+1)) *[</a:t>
            </a:r>
            <a:r>
              <a:rPr lang="en-US" dirty="0"/>
              <a:t>Y</a:t>
            </a:r>
            <a:r>
              <a:rPr lang="ru-RU" dirty="0"/>
              <a:t>(</a:t>
            </a:r>
            <a:r>
              <a:rPr lang="en-US" dirty="0"/>
              <a:t>t</a:t>
            </a:r>
            <a:r>
              <a:rPr lang="ru-RU" dirty="0"/>
              <a:t>)+</a:t>
            </a:r>
            <a:r>
              <a:rPr lang="en-US" dirty="0"/>
              <a:t>Y</a:t>
            </a:r>
            <a:r>
              <a:rPr lang="ru-RU" dirty="0"/>
              <a:t>(</a:t>
            </a:r>
            <a:r>
              <a:rPr lang="en-US" dirty="0"/>
              <a:t>t</a:t>
            </a:r>
            <a:r>
              <a:rPr lang="ru-RU" dirty="0"/>
              <a:t>-1) +...+</a:t>
            </a:r>
            <a:r>
              <a:rPr lang="en-US" dirty="0"/>
              <a:t>Y</a:t>
            </a:r>
            <a:r>
              <a:rPr lang="ru-RU" dirty="0"/>
              <a:t>(</a:t>
            </a:r>
            <a:r>
              <a:rPr lang="en-US" dirty="0"/>
              <a:t>t</a:t>
            </a:r>
            <a:r>
              <a:rPr lang="ru-RU" dirty="0"/>
              <a:t>-</a:t>
            </a:r>
            <a:r>
              <a:rPr lang="en-US" dirty="0"/>
              <a:t>T</a:t>
            </a:r>
            <a:r>
              <a:rPr lang="ru-RU" dirty="0"/>
              <a:t>)], то есть «завтра будет так как было в среднем за последние </a:t>
            </a:r>
            <a:r>
              <a:rPr lang="en-US" dirty="0"/>
              <a:t>T</a:t>
            </a:r>
            <a:r>
              <a:rPr lang="ru-RU" dirty="0"/>
              <a:t> дней»</a:t>
            </a:r>
            <a:endParaRPr lang="ru-RU" dirty="0">
              <a:solidFill>
                <a:srgbClr val="21386F"/>
              </a:solidFill>
            </a:endParaRPr>
          </a:p>
        </p:txBody>
      </p:sp>
      <p:sp>
        <p:nvSpPr>
          <p:cNvPr id="13" name="Subtitle 2">
            <a:extLst>
              <a:ext uri="{FF2B5EF4-FFF2-40B4-BE49-F238E27FC236}">
                <a16:creationId xmlns:a16="http://schemas.microsoft.com/office/drawing/2014/main" id="{21C31178-1B5F-42EA-AAF4-4D0A5C689918}"/>
              </a:ext>
            </a:extLst>
          </p:cNvPr>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Нижний Новгород, 2021</a:t>
            </a:r>
            <a:endParaRPr kumimoji="1" lang="ru-RU" sz="800" dirty="0">
              <a:solidFill>
                <a:schemeClr val="bg1"/>
              </a:solidFill>
              <a:latin typeface="Myriad Pro"/>
            </a:endParaRPr>
          </a:p>
        </p:txBody>
      </p:sp>
      <p:sp>
        <p:nvSpPr>
          <p:cNvPr id="14" name="Нижний колонтитул 1">
            <a:extLst>
              <a:ext uri="{FF2B5EF4-FFF2-40B4-BE49-F238E27FC236}">
                <a16:creationId xmlns:a16="http://schemas.microsoft.com/office/drawing/2014/main" id="{58870DC7-866C-4EF1-AE78-FA85F05C3B90}"/>
              </a:ext>
            </a:extLst>
          </p:cNvPr>
          <p:cNvSpPr>
            <a:spLocks noGrp="1"/>
          </p:cNvSpPr>
          <p:nvPr>
            <p:ph type="ftr" sz="quarter" idx="11"/>
          </p:nvPr>
        </p:nvSpPr>
        <p:spPr>
          <a:xfrm>
            <a:off x="2952750" y="6323637"/>
            <a:ext cx="5552991" cy="365125"/>
          </a:xfrm>
        </p:spPr>
        <p:txBody>
          <a:bodyPr/>
          <a:lstStyle/>
          <a:p>
            <a:pPr>
              <a:defRPr/>
            </a:pPr>
            <a:r>
              <a:rPr lang="ru-RU" dirty="0"/>
              <a:t>Мухин С</a:t>
            </a:r>
            <a:r>
              <a:rPr lang="en-US" dirty="0"/>
              <a:t>. </a:t>
            </a:r>
            <a:r>
              <a:rPr lang="ru-RU" dirty="0"/>
              <a:t>А</a:t>
            </a:r>
            <a:r>
              <a:rPr lang="en-US" dirty="0"/>
              <a:t>., </a:t>
            </a:r>
            <a:r>
              <a:rPr lang="ru-RU" dirty="0"/>
              <a:t>17ПМИ, ВКР, 2021</a:t>
            </a:r>
            <a:endParaRPr lang="en-US" dirty="0"/>
          </a:p>
        </p:txBody>
      </p:sp>
      <p:pic>
        <p:nvPicPr>
          <p:cNvPr id="10" name="Рисунок 9">
            <a:extLst>
              <a:ext uri="{FF2B5EF4-FFF2-40B4-BE49-F238E27FC236}">
                <a16:creationId xmlns:a16="http://schemas.microsoft.com/office/drawing/2014/main" id="{CF5DC125-5AE5-424F-ADF5-2891E6FB137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17524" y="2255838"/>
            <a:ext cx="8264009" cy="3840480"/>
          </a:xfrm>
          <a:prstGeom prst="rect">
            <a:avLst/>
          </a:prstGeom>
          <a:noFill/>
          <a:ln>
            <a:noFill/>
          </a:ln>
        </p:spPr>
      </p:pic>
    </p:spTree>
    <p:extLst>
      <p:ext uri="{BB962C8B-B14F-4D97-AF65-F5344CB8AC3E}">
        <p14:creationId xmlns:p14="http://schemas.microsoft.com/office/powerpoint/2010/main" val="732090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Title 1"/>
          <p:cNvSpPr txBox="1">
            <a:spLocks/>
          </p:cNvSpPr>
          <p:nvPr/>
        </p:nvSpPr>
        <p:spPr bwMode="auto">
          <a:xfrm>
            <a:off x="1428749" y="428625"/>
            <a:ext cx="7432863" cy="412750"/>
          </a:xfrm>
          <a:prstGeom prst="rect">
            <a:avLst/>
          </a:prstGeom>
          <a:noFill/>
          <a:ln w="9525">
            <a:noFill/>
            <a:miter lim="800000"/>
            <a:headEnd/>
            <a:tailEnd/>
          </a:ln>
        </p:spPr>
        <p:txBody>
          <a:bodyPr anchor="ctr"/>
          <a:lstStyle/>
          <a:p>
            <a:r>
              <a:rPr lang="en-US" sz="2400" b="1" dirty="0">
                <a:solidFill>
                  <a:schemeClr val="bg1"/>
                </a:solidFill>
                <a:latin typeface="Myriad Pro"/>
              </a:rPr>
              <a:t>SARIMA</a:t>
            </a: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16</a:t>
            </a:fld>
            <a:endParaRPr lang="en-US" sz="1800">
              <a:solidFill>
                <a:schemeClr val="tx1"/>
              </a:solidFill>
            </a:endParaRPr>
          </a:p>
        </p:txBody>
      </p:sp>
      <p:sp>
        <p:nvSpPr>
          <p:cNvPr id="12" name="TextBox 11">
            <a:extLst>
              <a:ext uri="{FF2B5EF4-FFF2-40B4-BE49-F238E27FC236}">
                <a16:creationId xmlns:a16="http://schemas.microsoft.com/office/drawing/2014/main" id="{D9CB6237-5C4A-4BC4-BC1E-0FF211AC57E5}"/>
              </a:ext>
            </a:extLst>
          </p:cNvPr>
          <p:cNvSpPr txBox="1"/>
          <p:nvPr/>
        </p:nvSpPr>
        <p:spPr>
          <a:xfrm>
            <a:off x="251095" y="1470087"/>
            <a:ext cx="8530439" cy="2031325"/>
          </a:xfrm>
          <a:prstGeom prst="rect">
            <a:avLst/>
          </a:prstGeom>
          <a:noFill/>
        </p:spPr>
        <p:txBody>
          <a:bodyPr wrap="square" rtlCol="0">
            <a:spAutoFit/>
          </a:bodyPr>
          <a:lstStyle/>
          <a:p>
            <a:r>
              <a:rPr lang="ru-RU" dirty="0">
                <a:solidFill>
                  <a:srgbClr val="21386F"/>
                </a:solidFill>
              </a:rPr>
              <a:t>	ARIMA – это модель и целая методология для анализа временных рядов. Является расширением стационарных моделей ARMA для рядов нестационарных типа, которые возможно сделать стационарными при помощи взятия разностей необходимого для исходного ряда порядка. </a:t>
            </a:r>
          </a:p>
          <a:p>
            <a:r>
              <a:rPr lang="ru-RU" dirty="0">
                <a:solidFill>
                  <a:srgbClr val="21386F"/>
                </a:solidFill>
              </a:rPr>
              <a:t>Параметр d в ARIMA (p, d, q) показывает такой порядок разностей временного ряда, чтобы они моделировались с помощью ARMA (p, q).</a:t>
            </a:r>
          </a:p>
          <a:p>
            <a:r>
              <a:rPr lang="en-US" dirty="0">
                <a:solidFill>
                  <a:srgbClr val="21386F"/>
                </a:solidFill>
              </a:rPr>
              <a:t>AR(p):</a:t>
            </a:r>
            <a:endParaRPr lang="ru-RU" dirty="0">
              <a:solidFill>
                <a:srgbClr val="21386F"/>
              </a:solidFill>
            </a:endParaRPr>
          </a:p>
        </p:txBody>
      </p:sp>
      <p:sp>
        <p:nvSpPr>
          <p:cNvPr id="13" name="Subtitle 2">
            <a:extLst>
              <a:ext uri="{FF2B5EF4-FFF2-40B4-BE49-F238E27FC236}">
                <a16:creationId xmlns:a16="http://schemas.microsoft.com/office/drawing/2014/main" id="{21C31178-1B5F-42EA-AAF4-4D0A5C689918}"/>
              </a:ext>
            </a:extLst>
          </p:cNvPr>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Нижний Новгород, 2021</a:t>
            </a:r>
            <a:endParaRPr kumimoji="1" lang="ru-RU" sz="800" dirty="0">
              <a:solidFill>
                <a:schemeClr val="bg1"/>
              </a:solidFill>
              <a:latin typeface="Myriad Pro"/>
            </a:endParaRPr>
          </a:p>
        </p:txBody>
      </p:sp>
      <p:sp>
        <p:nvSpPr>
          <p:cNvPr id="14" name="Нижний колонтитул 1">
            <a:extLst>
              <a:ext uri="{FF2B5EF4-FFF2-40B4-BE49-F238E27FC236}">
                <a16:creationId xmlns:a16="http://schemas.microsoft.com/office/drawing/2014/main" id="{58870DC7-866C-4EF1-AE78-FA85F05C3B90}"/>
              </a:ext>
            </a:extLst>
          </p:cNvPr>
          <p:cNvSpPr>
            <a:spLocks noGrp="1"/>
          </p:cNvSpPr>
          <p:nvPr>
            <p:ph type="ftr" sz="quarter" idx="11"/>
          </p:nvPr>
        </p:nvSpPr>
        <p:spPr>
          <a:xfrm>
            <a:off x="2952750" y="6323637"/>
            <a:ext cx="5552991" cy="365125"/>
          </a:xfrm>
        </p:spPr>
        <p:txBody>
          <a:bodyPr/>
          <a:lstStyle/>
          <a:p>
            <a:pPr>
              <a:defRPr/>
            </a:pPr>
            <a:r>
              <a:rPr lang="ru-RU" dirty="0"/>
              <a:t>Мухин С</a:t>
            </a:r>
            <a:r>
              <a:rPr lang="en-US" dirty="0"/>
              <a:t>. </a:t>
            </a:r>
            <a:r>
              <a:rPr lang="ru-RU" dirty="0"/>
              <a:t>А</a:t>
            </a:r>
            <a:r>
              <a:rPr lang="en-US" dirty="0"/>
              <a:t>., </a:t>
            </a:r>
            <a:r>
              <a:rPr lang="ru-RU" dirty="0"/>
              <a:t>17ПМИ, ВКР, 2021</a:t>
            </a:r>
            <a:endParaRPr lang="en-US" dirty="0"/>
          </a:p>
        </p:txBody>
      </p:sp>
      <p:pic>
        <p:nvPicPr>
          <p:cNvPr id="2" name="Рисунок 1">
            <a:extLst>
              <a:ext uri="{FF2B5EF4-FFF2-40B4-BE49-F238E27FC236}">
                <a16:creationId xmlns:a16="http://schemas.microsoft.com/office/drawing/2014/main" id="{E03A648F-CFE9-460B-8620-22C9F3A3C003}"/>
              </a:ext>
            </a:extLst>
          </p:cNvPr>
          <p:cNvPicPr>
            <a:picLocks noChangeAspect="1"/>
          </p:cNvPicPr>
          <p:nvPr/>
        </p:nvPicPr>
        <p:blipFill>
          <a:blip r:embed="rId3"/>
          <a:stretch>
            <a:fillRect/>
          </a:stretch>
        </p:blipFill>
        <p:spPr>
          <a:xfrm>
            <a:off x="255588" y="3520017"/>
            <a:ext cx="7290581" cy="767146"/>
          </a:xfrm>
          <a:prstGeom prst="rect">
            <a:avLst/>
          </a:prstGeom>
        </p:spPr>
      </p:pic>
      <p:sp>
        <p:nvSpPr>
          <p:cNvPr id="6" name="TextBox 5">
            <a:extLst>
              <a:ext uri="{FF2B5EF4-FFF2-40B4-BE49-F238E27FC236}">
                <a16:creationId xmlns:a16="http://schemas.microsoft.com/office/drawing/2014/main" id="{055ECE55-C43F-48F5-92BE-AEB4D6952009}"/>
              </a:ext>
            </a:extLst>
          </p:cNvPr>
          <p:cNvSpPr txBox="1"/>
          <p:nvPr/>
        </p:nvSpPr>
        <p:spPr>
          <a:xfrm>
            <a:off x="291237" y="4171812"/>
            <a:ext cx="877163" cy="369332"/>
          </a:xfrm>
          <a:prstGeom prst="rect">
            <a:avLst/>
          </a:prstGeom>
          <a:noFill/>
        </p:spPr>
        <p:txBody>
          <a:bodyPr wrap="square" rtlCol="0">
            <a:spAutoFit/>
          </a:bodyPr>
          <a:lstStyle/>
          <a:p>
            <a:r>
              <a:rPr lang="en-US" dirty="0">
                <a:solidFill>
                  <a:srgbClr val="21386F"/>
                </a:solidFill>
              </a:rPr>
              <a:t>MA(q</a:t>
            </a:r>
            <a:r>
              <a:rPr lang="ru-RU" dirty="0">
                <a:solidFill>
                  <a:srgbClr val="21386F"/>
                </a:solidFill>
              </a:rPr>
              <a:t>)</a:t>
            </a:r>
            <a:r>
              <a:rPr lang="en-US" dirty="0">
                <a:solidFill>
                  <a:srgbClr val="21386F"/>
                </a:solidFill>
              </a:rPr>
              <a:t>:</a:t>
            </a:r>
            <a:endParaRPr lang="ru-RU" dirty="0">
              <a:solidFill>
                <a:srgbClr val="21386F"/>
              </a:solidFill>
            </a:endParaRPr>
          </a:p>
        </p:txBody>
      </p:sp>
      <p:pic>
        <p:nvPicPr>
          <p:cNvPr id="7" name="Рисунок 6">
            <a:extLst>
              <a:ext uri="{FF2B5EF4-FFF2-40B4-BE49-F238E27FC236}">
                <a16:creationId xmlns:a16="http://schemas.microsoft.com/office/drawing/2014/main" id="{5226D112-2CA3-49E9-99CC-83F7E3103CF9}"/>
              </a:ext>
            </a:extLst>
          </p:cNvPr>
          <p:cNvPicPr>
            <a:picLocks noChangeAspect="1"/>
          </p:cNvPicPr>
          <p:nvPr/>
        </p:nvPicPr>
        <p:blipFill>
          <a:blip r:embed="rId4"/>
          <a:stretch>
            <a:fillRect/>
          </a:stretch>
        </p:blipFill>
        <p:spPr>
          <a:xfrm>
            <a:off x="251095" y="4568319"/>
            <a:ext cx="7403254" cy="741277"/>
          </a:xfrm>
          <a:prstGeom prst="rect">
            <a:avLst/>
          </a:prstGeom>
        </p:spPr>
      </p:pic>
      <p:sp>
        <p:nvSpPr>
          <p:cNvPr id="9" name="TextBox 8">
            <a:extLst>
              <a:ext uri="{FF2B5EF4-FFF2-40B4-BE49-F238E27FC236}">
                <a16:creationId xmlns:a16="http://schemas.microsoft.com/office/drawing/2014/main" id="{91F456F5-278B-4C6E-A983-1FDFE4025B07}"/>
              </a:ext>
            </a:extLst>
          </p:cNvPr>
          <p:cNvSpPr txBox="1"/>
          <p:nvPr/>
        </p:nvSpPr>
        <p:spPr>
          <a:xfrm>
            <a:off x="291237" y="5301204"/>
            <a:ext cx="8626610" cy="923330"/>
          </a:xfrm>
          <a:prstGeom prst="rect">
            <a:avLst/>
          </a:prstGeom>
          <a:noFill/>
        </p:spPr>
        <p:txBody>
          <a:bodyPr wrap="square" rtlCol="0">
            <a:spAutoFit/>
          </a:bodyPr>
          <a:lstStyle/>
          <a:p>
            <a:r>
              <a:rPr lang="ru-RU" dirty="0">
                <a:solidFill>
                  <a:srgbClr val="21386F"/>
                </a:solidFill>
              </a:rPr>
              <a:t>SARIMA(</a:t>
            </a:r>
            <a:r>
              <a:rPr lang="ru-RU" dirty="0" err="1">
                <a:solidFill>
                  <a:srgbClr val="21386F"/>
                </a:solidFill>
              </a:rPr>
              <a:t>p,d,q</a:t>
            </a:r>
            <a:r>
              <a:rPr lang="ru-RU" dirty="0">
                <a:solidFill>
                  <a:srgbClr val="21386F"/>
                </a:solidFill>
              </a:rPr>
              <a:t>,)x(P, D, Q)[s] же дополняет эту модель и учитывает ещё и сезонность, где: s – сезонность, P – порядок сезонной авторегрессии, D – порядок сезонной разности, Q – сезонный параметр скользящего среднего.</a:t>
            </a:r>
          </a:p>
        </p:txBody>
      </p:sp>
    </p:spTree>
    <p:extLst>
      <p:ext uri="{BB962C8B-B14F-4D97-AF65-F5344CB8AC3E}">
        <p14:creationId xmlns:p14="http://schemas.microsoft.com/office/powerpoint/2010/main" val="3365035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Title 1"/>
          <p:cNvSpPr txBox="1">
            <a:spLocks/>
          </p:cNvSpPr>
          <p:nvPr/>
        </p:nvSpPr>
        <p:spPr bwMode="auto">
          <a:xfrm>
            <a:off x="1428749" y="428625"/>
            <a:ext cx="7432863" cy="412750"/>
          </a:xfrm>
          <a:prstGeom prst="rect">
            <a:avLst/>
          </a:prstGeom>
          <a:noFill/>
          <a:ln w="9525">
            <a:noFill/>
            <a:miter lim="800000"/>
            <a:headEnd/>
            <a:tailEnd/>
          </a:ln>
        </p:spPr>
        <p:txBody>
          <a:bodyPr anchor="ctr"/>
          <a:lstStyle/>
          <a:p>
            <a:r>
              <a:rPr lang="en-US" sz="2400" b="1" dirty="0">
                <a:solidFill>
                  <a:schemeClr val="bg1"/>
                </a:solidFill>
                <a:latin typeface="Myriad Pro"/>
              </a:rPr>
              <a:t>SARIMA</a:t>
            </a: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17</a:t>
            </a:fld>
            <a:endParaRPr lang="en-US" sz="1800">
              <a:solidFill>
                <a:schemeClr val="tx1"/>
              </a:solidFill>
            </a:endParaRPr>
          </a:p>
        </p:txBody>
      </p:sp>
      <p:sp>
        <p:nvSpPr>
          <p:cNvPr id="13" name="Subtitle 2">
            <a:extLst>
              <a:ext uri="{FF2B5EF4-FFF2-40B4-BE49-F238E27FC236}">
                <a16:creationId xmlns:a16="http://schemas.microsoft.com/office/drawing/2014/main" id="{21C31178-1B5F-42EA-AAF4-4D0A5C689918}"/>
              </a:ext>
            </a:extLst>
          </p:cNvPr>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Нижний Новгород, 2021</a:t>
            </a:r>
            <a:endParaRPr kumimoji="1" lang="ru-RU" sz="800" dirty="0">
              <a:solidFill>
                <a:schemeClr val="bg1"/>
              </a:solidFill>
              <a:latin typeface="Myriad Pro"/>
            </a:endParaRPr>
          </a:p>
        </p:txBody>
      </p:sp>
      <p:sp>
        <p:nvSpPr>
          <p:cNvPr id="14" name="Нижний колонтитул 1">
            <a:extLst>
              <a:ext uri="{FF2B5EF4-FFF2-40B4-BE49-F238E27FC236}">
                <a16:creationId xmlns:a16="http://schemas.microsoft.com/office/drawing/2014/main" id="{58870DC7-866C-4EF1-AE78-FA85F05C3B90}"/>
              </a:ext>
            </a:extLst>
          </p:cNvPr>
          <p:cNvSpPr>
            <a:spLocks noGrp="1"/>
          </p:cNvSpPr>
          <p:nvPr>
            <p:ph type="ftr" sz="quarter" idx="11"/>
          </p:nvPr>
        </p:nvSpPr>
        <p:spPr>
          <a:xfrm>
            <a:off x="2952750" y="6323637"/>
            <a:ext cx="5552991" cy="365125"/>
          </a:xfrm>
        </p:spPr>
        <p:txBody>
          <a:bodyPr/>
          <a:lstStyle/>
          <a:p>
            <a:pPr>
              <a:defRPr/>
            </a:pPr>
            <a:r>
              <a:rPr lang="ru-RU" dirty="0"/>
              <a:t>Мухин С</a:t>
            </a:r>
            <a:r>
              <a:rPr lang="en-US" dirty="0"/>
              <a:t>. </a:t>
            </a:r>
            <a:r>
              <a:rPr lang="ru-RU" dirty="0"/>
              <a:t>А</a:t>
            </a:r>
            <a:r>
              <a:rPr lang="en-US" dirty="0"/>
              <a:t>., </a:t>
            </a:r>
            <a:r>
              <a:rPr lang="ru-RU" dirty="0"/>
              <a:t>17ПМИ, ВКР, 2021</a:t>
            </a:r>
            <a:endParaRPr lang="en-US" dirty="0"/>
          </a:p>
        </p:txBody>
      </p:sp>
      <p:pic>
        <p:nvPicPr>
          <p:cNvPr id="10" name="Рисунок 9">
            <a:extLst>
              <a:ext uri="{FF2B5EF4-FFF2-40B4-BE49-F238E27FC236}">
                <a16:creationId xmlns:a16="http://schemas.microsoft.com/office/drawing/2014/main" id="{834404F3-15AC-429C-B8C6-3B3C63B89E3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0751" y="1348756"/>
            <a:ext cx="8682497" cy="5049975"/>
          </a:xfrm>
          <a:prstGeom prst="rect">
            <a:avLst/>
          </a:prstGeom>
          <a:noFill/>
          <a:ln>
            <a:noFill/>
          </a:ln>
        </p:spPr>
      </p:pic>
    </p:spTree>
    <p:extLst>
      <p:ext uri="{BB962C8B-B14F-4D97-AF65-F5344CB8AC3E}">
        <p14:creationId xmlns:p14="http://schemas.microsoft.com/office/powerpoint/2010/main" val="1684235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Title 1"/>
          <p:cNvSpPr txBox="1">
            <a:spLocks/>
          </p:cNvSpPr>
          <p:nvPr/>
        </p:nvSpPr>
        <p:spPr bwMode="auto">
          <a:xfrm>
            <a:off x="1428749" y="428625"/>
            <a:ext cx="7432863" cy="412750"/>
          </a:xfrm>
          <a:prstGeom prst="rect">
            <a:avLst/>
          </a:prstGeom>
          <a:noFill/>
          <a:ln w="9525">
            <a:noFill/>
            <a:miter lim="800000"/>
            <a:headEnd/>
            <a:tailEnd/>
          </a:ln>
        </p:spPr>
        <p:txBody>
          <a:bodyPr anchor="ctr"/>
          <a:lstStyle/>
          <a:p>
            <a:r>
              <a:rPr lang="ru-RU" sz="2400" b="1" dirty="0">
                <a:solidFill>
                  <a:schemeClr val="bg1"/>
                </a:solidFill>
                <a:latin typeface="Myriad Pro"/>
              </a:rPr>
              <a:t>ПРОСТЕЙШИЙ ПЕРЦЕПТРОН</a:t>
            </a:r>
            <a:endParaRPr lang="en-US" sz="2400" b="1" dirty="0">
              <a:solidFill>
                <a:schemeClr val="bg1"/>
              </a:solidFill>
              <a:latin typeface="Myriad Pro"/>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18</a:t>
            </a:fld>
            <a:endParaRPr lang="en-US" sz="1800">
              <a:solidFill>
                <a:schemeClr val="tx1"/>
              </a:solidFill>
            </a:endParaRPr>
          </a:p>
        </p:txBody>
      </p:sp>
      <p:sp>
        <p:nvSpPr>
          <p:cNvPr id="13" name="Subtitle 2">
            <a:extLst>
              <a:ext uri="{FF2B5EF4-FFF2-40B4-BE49-F238E27FC236}">
                <a16:creationId xmlns:a16="http://schemas.microsoft.com/office/drawing/2014/main" id="{21C31178-1B5F-42EA-AAF4-4D0A5C689918}"/>
              </a:ext>
            </a:extLst>
          </p:cNvPr>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Нижний Новгород, 2021</a:t>
            </a:r>
            <a:endParaRPr kumimoji="1" lang="ru-RU" sz="800" dirty="0">
              <a:solidFill>
                <a:schemeClr val="bg1"/>
              </a:solidFill>
              <a:latin typeface="Myriad Pro"/>
            </a:endParaRPr>
          </a:p>
        </p:txBody>
      </p:sp>
      <p:sp>
        <p:nvSpPr>
          <p:cNvPr id="14" name="Нижний колонтитул 1">
            <a:extLst>
              <a:ext uri="{FF2B5EF4-FFF2-40B4-BE49-F238E27FC236}">
                <a16:creationId xmlns:a16="http://schemas.microsoft.com/office/drawing/2014/main" id="{58870DC7-866C-4EF1-AE78-FA85F05C3B90}"/>
              </a:ext>
            </a:extLst>
          </p:cNvPr>
          <p:cNvSpPr>
            <a:spLocks noGrp="1"/>
          </p:cNvSpPr>
          <p:nvPr>
            <p:ph type="ftr" sz="quarter" idx="11"/>
          </p:nvPr>
        </p:nvSpPr>
        <p:spPr>
          <a:xfrm>
            <a:off x="2952750" y="6323637"/>
            <a:ext cx="5552991" cy="365125"/>
          </a:xfrm>
        </p:spPr>
        <p:txBody>
          <a:bodyPr/>
          <a:lstStyle/>
          <a:p>
            <a:pPr>
              <a:defRPr/>
            </a:pPr>
            <a:r>
              <a:rPr lang="ru-RU" dirty="0"/>
              <a:t>Мухин С</a:t>
            </a:r>
            <a:r>
              <a:rPr lang="en-US" dirty="0"/>
              <a:t>. </a:t>
            </a:r>
            <a:r>
              <a:rPr lang="ru-RU" dirty="0"/>
              <a:t>А</a:t>
            </a:r>
            <a:r>
              <a:rPr lang="en-US" dirty="0"/>
              <a:t>., </a:t>
            </a:r>
            <a:r>
              <a:rPr lang="ru-RU" dirty="0"/>
              <a:t>17ПМИ, ВКР, 2021</a:t>
            </a:r>
            <a:endParaRPr lang="en-US" dirty="0"/>
          </a:p>
        </p:txBody>
      </p:sp>
      <p:sp>
        <p:nvSpPr>
          <p:cNvPr id="12" name="TextBox 11">
            <a:extLst>
              <a:ext uri="{FF2B5EF4-FFF2-40B4-BE49-F238E27FC236}">
                <a16:creationId xmlns:a16="http://schemas.microsoft.com/office/drawing/2014/main" id="{05C5786E-2F99-42B2-AECE-7C35289F7449}"/>
              </a:ext>
            </a:extLst>
          </p:cNvPr>
          <p:cNvSpPr txBox="1"/>
          <p:nvPr/>
        </p:nvSpPr>
        <p:spPr>
          <a:xfrm>
            <a:off x="251095" y="1470087"/>
            <a:ext cx="8530439" cy="2308324"/>
          </a:xfrm>
          <a:prstGeom prst="rect">
            <a:avLst/>
          </a:prstGeom>
          <a:noFill/>
        </p:spPr>
        <p:txBody>
          <a:bodyPr wrap="square" rtlCol="0">
            <a:spAutoFit/>
          </a:bodyPr>
          <a:lstStyle/>
          <a:p>
            <a:r>
              <a:rPr lang="ru-RU" dirty="0">
                <a:solidFill>
                  <a:srgbClr val="21386F"/>
                </a:solidFill>
              </a:rPr>
              <a:t>	Простейшей моделью нейронных сетей является обыкновенный многослойный перцептрон. Она была изобретена задолго до классических методов прогнозирования временных времён (в середине XX века), широкое распространение получила позже, но изначально не была нацелена на такую задачу. На вход сети поступают значения каждого из параметров временного ряда, умножаются на некоторые веса, передаются в следующий слой, на них применяется функция активации и так далее до выходного слоя. Обучаются такие сети методом обратного распространения.</a:t>
            </a:r>
          </a:p>
        </p:txBody>
      </p:sp>
      <p:pic>
        <p:nvPicPr>
          <p:cNvPr id="15" name="Рисунок 14" descr="Header decor">
            <a:extLst>
              <a:ext uri="{FF2B5EF4-FFF2-40B4-BE49-F238E27FC236}">
                <a16:creationId xmlns:a16="http://schemas.microsoft.com/office/drawing/2014/main" id="{F5B31EB6-BC14-4911-B1B6-2756208548F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0501" y="3867428"/>
            <a:ext cx="4782998" cy="2488922"/>
          </a:xfrm>
          <a:prstGeom prst="rect">
            <a:avLst/>
          </a:prstGeom>
          <a:noFill/>
          <a:ln>
            <a:noFill/>
          </a:ln>
        </p:spPr>
      </p:pic>
    </p:spTree>
    <p:extLst>
      <p:ext uri="{BB962C8B-B14F-4D97-AF65-F5344CB8AC3E}">
        <p14:creationId xmlns:p14="http://schemas.microsoft.com/office/powerpoint/2010/main" val="1168511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Title 1"/>
          <p:cNvSpPr txBox="1">
            <a:spLocks/>
          </p:cNvSpPr>
          <p:nvPr/>
        </p:nvSpPr>
        <p:spPr bwMode="auto">
          <a:xfrm>
            <a:off x="1428749" y="428625"/>
            <a:ext cx="7432863" cy="412750"/>
          </a:xfrm>
          <a:prstGeom prst="rect">
            <a:avLst/>
          </a:prstGeom>
          <a:noFill/>
          <a:ln w="9525">
            <a:noFill/>
            <a:miter lim="800000"/>
            <a:headEnd/>
            <a:tailEnd/>
          </a:ln>
        </p:spPr>
        <p:txBody>
          <a:bodyPr anchor="ctr"/>
          <a:lstStyle/>
          <a:p>
            <a:r>
              <a:rPr lang="ru-RU" sz="2400" b="1" dirty="0">
                <a:solidFill>
                  <a:schemeClr val="bg1"/>
                </a:solidFill>
                <a:latin typeface="Myriad Pro"/>
              </a:rPr>
              <a:t>СВЁРТОЧНЫЕ </a:t>
            </a:r>
            <a:r>
              <a:rPr lang="en-US" sz="2400" b="1" dirty="0">
                <a:solidFill>
                  <a:schemeClr val="bg1"/>
                </a:solidFill>
                <a:latin typeface="Myriad Pro"/>
              </a:rPr>
              <a:t>(CNN)</a:t>
            </a: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19</a:t>
            </a:fld>
            <a:endParaRPr lang="en-US" sz="1800">
              <a:solidFill>
                <a:schemeClr val="tx1"/>
              </a:solidFill>
            </a:endParaRPr>
          </a:p>
        </p:txBody>
      </p:sp>
      <p:sp>
        <p:nvSpPr>
          <p:cNvPr id="13" name="Subtitle 2">
            <a:extLst>
              <a:ext uri="{FF2B5EF4-FFF2-40B4-BE49-F238E27FC236}">
                <a16:creationId xmlns:a16="http://schemas.microsoft.com/office/drawing/2014/main" id="{21C31178-1B5F-42EA-AAF4-4D0A5C689918}"/>
              </a:ext>
            </a:extLst>
          </p:cNvPr>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Нижний Новгород, 2021</a:t>
            </a:r>
            <a:endParaRPr kumimoji="1" lang="ru-RU" sz="800" dirty="0">
              <a:solidFill>
                <a:schemeClr val="bg1"/>
              </a:solidFill>
              <a:latin typeface="Myriad Pro"/>
            </a:endParaRPr>
          </a:p>
        </p:txBody>
      </p:sp>
      <p:sp>
        <p:nvSpPr>
          <p:cNvPr id="14" name="Нижний колонтитул 1">
            <a:extLst>
              <a:ext uri="{FF2B5EF4-FFF2-40B4-BE49-F238E27FC236}">
                <a16:creationId xmlns:a16="http://schemas.microsoft.com/office/drawing/2014/main" id="{58870DC7-866C-4EF1-AE78-FA85F05C3B90}"/>
              </a:ext>
            </a:extLst>
          </p:cNvPr>
          <p:cNvSpPr>
            <a:spLocks noGrp="1"/>
          </p:cNvSpPr>
          <p:nvPr>
            <p:ph type="ftr" sz="quarter" idx="11"/>
          </p:nvPr>
        </p:nvSpPr>
        <p:spPr>
          <a:xfrm>
            <a:off x="2952750" y="6323637"/>
            <a:ext cx="5552991" cy="365125"/>
          </a:xfrm>
        </p:spPr>
        <p:txBody>
          <a:bodyPr/>
          <a:lstStyle/>
          <a:p>
            <a:pPr>
              <a:defRPr/>
            </a:pPr>
            <a:r>
              <a:rPr lang="ru-RU" dirty="0"/>
              <a:t>Мухин С</a:t>
            </a:r>
            <a:r>
              <a:rPr lang="en-US" dirty="0"/>
              <a:t>. </a:t>
            </a:r>
            <a:r>
              <a:rPr lang="ru-RU" dirty="0"/>
              <a:t>А</a:t>
            </a:r>
            <a:r>
              <a:rPr lang="en-US" dirty="0"/>
              <a:t>., </a:t>
            </a:r>
            <a:r>
              <a:rPr lang="ru-RU" dirty="0"/>
              <a:t>17ПМИ, ВКР, 2021</a:t>
            </a:r>
            <a:endParaRPr lang="en-US" dirty="0"/>
          </a:p>
        </p:txBody>
      </p:sp>
      <p:sp>
        <p:nvSpPr>
          <p:cNvPr id="9" name="TextBox 8">
            <a:extLst>
              <a:ext uri="{FF2B5EF4-FFF2-40B4-BE49-F238E27FC236}">
                <a16:creationId xmlns:a16="http://schemas.microsoft.com/office/drawing/2014/main" id="{2428590D-F1A6-4241-9ECB-2E7F801315A0}"/>
              </a:ext>
            </a:extLst>
          </p:cNvPr>
          <p:cNvSpPr txBox="1"/>
          <p:nvPr/>
        </p:nvSpPr>
        <p:spPr>
          <a:xfrm>
            <a:off x="251095" y="1470087"/>
            <a:ext cx="8530439" cy="2031325"/>
          </a:xfrm>
          <a:prstGeom prst="rect">
            <a:avLst/>
          </a:prstGeom>
          <a:noFill/>
        </p:spPr>
        <p:txBody>
          <a:bodyPr wrap="square" rtlCol="0">
            <a:spAutoFit/>
          </a:bodyPr>
          <a:lstStyle/>
          <a:p>
            <a:r>
              <a:rPr lang="ru-RU" dirty="0">
                <a:solidFill>
                  <a:srgbClr val="21386F"/>
                </a:solidFill>
              </a:rPr>
              <a:t>	Такое название архитектура нейронных сетей получила благодаря присутствию у неё так называемой «</a:t>
            </a:r>
            <a:r>
              <a:rPr lang="ru-RU" dirty="0" err="1">
                <a:solidFill>
                  <a:srgbClr val="21386F"/>
                </a:solidFill>
              </a:rPr>
              <a:t>свёрточной</a:t>
            </a:r>
            <a:r>
              <a:rPr lang="ru-RU" dirty="0">
                <a:solidFill>
                  <a:srgbClr val="21386F"/>
                </a:solidFill>
              </a:rPr>
              <a:t>» операции. Идея данной операции заключается в том, что каждый фрагмент исходного изображения (или же любого другого элемента исследуемы данных, представляющих из себя n-мерный массив) умножается на матрицу (ядро) свёртки поэлементно, результат же суммируется и записывается в аналогичную позицию выходного изображения. </a:t>
            </a:r>
          </a:p>
        </p:txBody>
      </p:sp>
      <p:pic>
        <p:nvPicPr>
          <p:cNvPr id="10" name="Рисунок 9" descr="Сверточные нейронные сети с нуля - Bohdan Balov - Medium">
            <a:extLst>
              <a:ext uri="{FF2B5EF4-FFF2-40B4-BE49-F238E27FC236}">
                <a16:creationId xmlns:a16="http://schemas.microsoft.com/office/drawing/2014/main" id="{EFE8DC1F-4128-46A0-8F03-CBE760E70CE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9163" y="3300413"/>
            <a:ext cx="4419600" cy="2660650"/>
          </a:xfrm>
          <a:prstGeom prst="rect">
            <a:avLst/>
          </a:prstGeom>
          <a:noFill/>
          <a:ln>
            <a:noFill/>
          </a:ln>
        </p:spPr>
      </p:pic>
    </p:spTree>
    <p:extLst>
      <p:ext uri="{BB962C8B-B14F-4D97-AF65-F5344CB8AC3E}">
        <p14:creationId xmlns:p14="http://schemas.microsoft.com/office/powerpoint/2010/main" val="150609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8" name="Subtitle 2"/>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Нижний Новгород, 2021</a:t>
            </a:r>
            <a:endParaRPr kumimoji="1" lang="ru-RU" sz="800" dirty="0">
              <a:solidFill>
                <a:schemeClr val="bg1"/>
              </a:solidFill>
              <a:latin typeface="Myriad Pro"/>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a:xfrm>
            <a:off x="6553200" y="6356350"/>
            <a:ext cx="2133600" cy="365125"/>
          </a:xfrm>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2</a:t>
            </a:fld>
            <a:endParaRPr lang="en-US" sz="1800" dirty="0">
              <a:solidFill>
                <a:schemeClr val="tx1"/>
              </a:solidFill>
            </a:endParaRPr>
          </a:p>
        </p:txBody>
      </p:sp>
      <p:sp>
        <p:nvSpPr>
          <p:cNvPr id="14" name="TextBox 13">
            <a:extLst>
              <a:ext uri="{FF2B5EF4-FFF2-40B4-BE49-F238E27FC236}">
                <a16:creationId xmlns:a16="http://schemas.microsoft.com/office/drawing/2014/main" id="{FA52ABBF-609D-4EA6-8AC9-3B716C8BF413}"/>
              </a:ext>
            </a:extLst>
          </p:cNvPr>
          <p:cNvSpPr txBox="1"/>
          <p:nvPr/>
        </p:nvSpPr>
        <p:spPr>
          <a:xfrm>
            <a:off x="436806" y="1593082"/>
            <a:ext cx="8295302" cy="3970318"/>
          </a:xfrm>
          <a:prstGeom prst="rect">
            <a:avLst/>
          </a:prstGeom>
          <a:noFill/>
        </p:spPr>
        <p:txBody>
          <a:bodyPr wrap="square" rtlCol="0">
            <a:spAutoFit/>
          </a:bodyPr>
          <a:lstStyle/>
          <a:p>
            <a:pPr marL="342900" indent="-342900">
              <a:buFont typeface="+mj-lt"/>
              <a:buAutoNum type="arabicPeriod"/>
            </a:pPr>
            <a:r>
              <a:rPr lang="ru-RU" b="1" dirty="0">
                <a:solidFill>
                  <a:srgbClr val="003F82"/>
                </a:solidFill>
                <a:latin typeface="Arial" panose="020B0604020202020204" pitchFamily="34" charset="0"/>
                <a:cs typeface="Arial" panose="020B0604020202020204" pitchFamily="34" charset="0"/>
              </a:rPr>
              <a:t>Введение</a:t>
            </a:r>
          </a:p>
          <a:p>
            <a:pPr marL="342900" indent="-342900">
              <a:buFont typeface="+mj-lt"/>
              <a:buAutoNum type="arabicPeriod"/>
            </a:pPr>
            <a:r>
              <a:rPr lang="ru-RU" b="1" dirty="0">
                <a:solidFill>
                  <a:srgbClr val="003F82"/>
                </a:solidFill>
                <a:latin typeface="Arial" panose="020B0604020202020204" pitchFamily="34" charset="0"/>
                <a:cs typeface="Arial" panose="020B0604020202020204" pitchFamily="34" charset="0"/>
              </a:rPr>
              <a:t>Цель и задачи работы</a:t>
            </a:r>
          </a:p>
          <a:p>
            <a:pPr marL="342900" indent="-342900">
              <a:buFont typeface="+mj-lt"/>
              <a:buAutoNum type="arabicPeriod"/>
            </a:pPr>
            <a:r>
              <a:rPr lang="ru-RU" b="1" dirty="0">
                <a:solidFill>
                  <a:srgbClr val="003F82"/>
                </a:solidFill>
                <a:latin typeface="Arial" panose="020B0604020202020204" pitchFamily="34" charset="0"/>
                <a:cs typeface="Arial" panose="020B0604020202020204" pitchFamily="34" charset="0"/>
              </a:rPr>
              <a:t>Обзор литературы</a:t>
            </a:r>
          </a:p>
          <a:p>
            <a:pPr marL="342900" indent="-342900">
              <a:buFont typeface="+mj-lt"/>
              <a:buAutoNum type="arabicPeriod"/>
            </a:pPr>
            <a:r>
              <a:rPr lang="ru-RU" b="1" dirty="0">
                <a:solidFill>
                  <a:srgbClr val="003F82"/>
                </a:solidFill>
                <a:latin typeface="Arial" panose="020B0604020202020204" pitchFamily="34" charset="0"/>
                <a:cs typeface="Arial" panose="020B0604020202020204" pitchFamily="34" charset="0"/>
              </a:rPr>
              <a:t>Задача прогнозирования временного ряда</a:t>
            </a:r>
            <a:endParaRPr lang="en-US" b="1" dirty="0">
              <a:solidFill>
                <a:srgbClr val="003F82"/>
              </a:solidFill>
              <a:latin typeface="Arial" panose="020B0604020202020204" pitchFamily="34" charset="0"/>
              <a:cs typeface="Arial" panose="020B0604020202020204" pitchFamily="34" charset="0"/>
            </a:endParaRPr>
          </a:p>
          <a:p>
            <a:pPr marL="342900" indent="-342900">
              <a:buFont typeface="+mj-lt"/>
              <a:buAutoNum type="arabicPeriod"/>
            </a:pPr>
            <a:r>
              <a:rPr lang="ru-RU" b="1" dirty="0">
                <a:solidFill>
                  <a:srgbClr val="003F82"/>
                </a:solidFill>
                <a:latin typeface="Arial" panose="020B0604020202020204" pitchFamily="34" charset="0"/>
                <a:cs typeface="Arial" panose="020B0604020202020204" pitchFamily="34" charset="0"/>
              </a:rPr>
              <a:t>Компоненты временных рядов</a:t>
            </a:r>
          </a:p>
          <a:p>
            <a:pPr marL="342900" indent="-342900">
              <a:buFont typeface="+mj-lt"/>
              <a:buAutoNum type="arabicPeriod"/>
            </a:pPr>
            <a:r>
              <a:rPr lang="ru-RU" b="1" dirty="0">
                <a:solidFill>
                  <a:srgbClr val="003F82"/>
                </a:solidFill>
                <a:latin typeface="Arial" panose="020B0604020202020204" pitchFamily="34" charset="0"/>
                <a:cs typeface="Arial" panose="020B0604020202020204" pitchFamily="34" charset="0"/>
              </a:rPr>
              <a:t>Виды временных рядов</a:t>
            </a:r>
            <a:endParaRPr lang="en-US" b="1" dirty="0">
              <a:solidFill>
                <a:srgbClr val="003F82"/>
              </a:solidFill>
              <a:latin typeface="Arial" panose="020B0604020202020204" pitchFamily="34" charset="0"/>
              <a:cs typeface="Arial" panose="020B0604020202020204" pitchFamily="34" charset="0"/>
            </a:endParaRPr>
          </a:p>
          <a:p>
            <a:pPr marL="342900" indent="-342900">
              <a:buFont typeface="+mj-lt"/>
              <a:buAutoNum type="arabicPeriod"/>
            </a:pPr>
            <a:r>
              <a:rPr lang="ru-RU" b="1" dirty="0">
                <a:solidFill>
                  <a:srgbClr val="003F82"/>
                </a:solidFill>
                <a:latin typeface="Arial" panose="020B0604020202020204" pitchFamily="34" charset="0"/>
                <a:cs typeface="Arial" panose="020B0604020202020204" pitchFamily="34" charset="0"/>
              </a:rPr>
              <a:t>Модели прогнозирования</a:t>
            </a:r>
            <a:endParaRPr lang="en-US" b="1" dirty="0">
              <a:solidFill>
                <a:srgbClr val="003F82"/>
              </a:solidFill>
              <a:latin typeface="Arial" panose="020B0604020202020204" pitchFamily="34" charset="0"/>
              <a:cs typeface="Arial" panose="020B0604020202020204" pitchFamily="34" charset="0"/>
            </a:endParaRPr>
          </a:p>
          <a:p>
            <a:pPr marL="342900" indent="-342900">
              <a:buFont typeface="+mj-lt"/>
              <a:buAutoNum type="arabicPeriod"/>
            </a:pPr>
            <a:r>
              <a:rPr lang="ru-RU" b="1" dirty="0">
                <a:solidFill>
                  <a:srgbClr val="003F82"/>
                </a:solidFill>
                <a:latin typeface="Arial" panose="020B0604020202020204" pitchFamily="34" charset="0"/>
                <a:cs typeface="Arial" panose="020B0604020202020204" pitchFamily="34" charset="0"/>
              </a:rPr>
              <a:t>Анализ и предобработка данных</a:t>
            </a:r>
            <a:endParaRPr lang="en-US" b="1" dirty="0">
              <a:solidFill>
                <a:srgbClr val="003F82"/>
              </a:solidFill>
              <a:latin typeface="Arial" panose="020B0604020202020204" pitchFamily="34" charset="0"/>
              <a:cs typeface="Arial" panose="020B0604020202020204" pitchFamily="34" charset="0"/>
            </a:endParaRPr>
          </a:p>
          <a:p>
            <a:pPr marL="342900" indent="-342900">
              <a:buFont typeface="+mj-lt"/>
              <a:buAutoNum type="arabicPeriod"/>
            </a:pPr>
            <a:r>
              <a:rPr lang="ru-RU" b="1" dirty="0">
                <a:solidFill>
                  <a:srgbClr val="003F82"/>
                </a:solidFill>
                <a:latin typeface="Arial" panose="020B0604020202020204" pitchFamily="34" charset="0"/>
                <a:cs typeface="Arial" panose="020B0604020202020204" pitchFamily="34" charset="0"/>
              </a:rPr>
              <a:t>Прогнозирование</a:t>
            </a:r>
          </a:p>
          <a:p>
            <a:pPr marL="342900" indent="-342900">
              <a:buFont typeface="+mj-lt"/>
              <a:buAutoNum type="arabicPeriod"/>
            </a:pPr>
            <a:r>
              <a:rPr lang="ru-RU" b="1" dirty="0">
                <a:solidFill>
                  <a:srgbClr val="003F82"/>
                </a:solidFill>
                <a:latin typeface="Arial" panose="020B0604020202020204" pitchFamily="34" charset="0"/>
                <a:cs typeface="Arial" panose="020B0604020202020204" pitchFamily="34" charset="0"/>
              </a:rPr>
              <a:t>Сравнение</a:t>
            </a:r>
            <a:endParaRPr lang="en-US" b="1" dirty="0">
              <a:solidFill>
                <a:srgbClr val="003F82"/>
              </a:solidFill>
              <a:latin typeface="Arial" panose="020B0604020202020204" pitchFamily="34" charset="0"/>
              <a:cs typeface="Arial" panose="020B0604020202020204" pitchFamily="34" charset="0"/>
            </a:endParaRPr>
          </a:p>
          <a:p>
            <a:pPr marL="342900" indent="-342900">
              <a:buFont typeface="+mj-lt"/>
              <a:buAutoNum type="arabicPeriod"/>
            </a:pPr>
            <a:r>
              <a:rPr lang="ru-RU" b="1" dirty="0">
                <a:solidFill>
                  <a:srgbClr val="003F82"/>
                </a:solidFill>
                <a:latin typeface="Arial" panose="020B0604020202020204" pitchFamily="34" charset="0"/>
                <a:cs typeface="Arial" panose="020B0604020202020204" pitchFamily="34" charset="0"/>
              </a:rPr>
              <a:t> Результаты</a:t>
            </a:r>
            <a:endParaRPr lang="en-US" dirty="0">
              <a:solidFill>
                <a:srgbClr val="003F82"/>
              </a:solidFill>
              <a:latin typeface="Arial" panose="020B0604020202020204" pitchFamily="34" charset="0"/>
              <a:cs typeface="Arial" panose="020B0604020202020204" pitchFamily="34" charset="0"/>
            </a:endParaRPr>
          </a:p>
          <a:p>
            <a:pPr marL="342900" indent="-342900">
              <a:buFont typeface="+mj-lt"/>
              <a:buAutoNum type="arabicPeriod"/>
            </a:pPr>
            <a:r>
              <a:rPr lang="ru-RU" b="1" dirty="0">
                <a:solidFill>
                  <a:srgbClr val="003F82"/>
                </a:solidFill>
                <a:latin typeface="Arial" panose="020B0604020202020204" pitchFamily="34" charset="0"/>
                <a:cs typeface="Arial" panose="020B0604020202020204" pitchFamily="34" charset="0"/>
              </a:rPr>
              <a:t> Заключение</a:t>
            </a:r>
            <a:endParaRPr lang="en-US" b="1" dirty="0">
              <a:solidFill>
                <a:srgbClr val="003F82"/>
              </a:solidFill>
              <a:latin typeface="Arial" panose="020B0604020202020204" pitchFamily="34" charset="0"/>
              <a:cs typeface="Arial" panose="020B0604020202020204" pitchFamily="34" charset="0"/>
            </a:endParaRPr>
          </a:p>
          <a:p>
            <a:pPr marL="342900" indent="-342900">
              <a:buFont typeface="+mj-lt"/>
              <a:buAutoNum type="arabicPeriod"/>
            </a:pPr>
            <a:endParaRPr lang="en-US" dirty="0">
              <a:solidFill>
                <a:srgbClr val="003F82"/>
              </a:solidFill>
              <a:latin typeface="Arial" panose="020B0604020202020204" pitchFamily="34" charset="0"/>
              <a:cs typeface="Arial" panose="020B0604020202020204" pitchFamily="34" charset="0"/>
            </a:endParaRPr>
          </a:p>
          <a:p>
            <a:endParaRPr lang="en-US" dirty="0">
              <a:solidFill>
                <a:srgbClr val="003F82"/>
              </a:solidFill>
              <a:latin typeface="Arial" panose="020B0604020202020204" pitchFamily="34" charset="0"/>
              <a:cs typeface="Arial" panose="020B0604020202020204" pitchFamily="34" charset="0"/>
            </a:endParaRPr>
          </a:p>
        </p:txBody>
      </p:sp>
      <p:sp>
        <p:nvSpPr>
          <p:cNvPr id="15" name="Title 1">
            <a:extLst>
              <a:ext uri="{FF2B5EF4-FFF2-40B4-BE49-F238E27FC236}">
                <a16:creationId xmlns:a16="http://schemas.microsoft.com/office/drawing/2014/main" id="{CD16765D-6DA9-4BEC-8072-243F6E5044A8}"/>
              </a:ext>
            </a:extLst>
          </p:cNvPr>
          <p:cNvSpPr txBox="1">
            <a:spLocks/>
          </p:cNvSpPr>
          <p:nvPr/>
        </p:nvSpPr>
        <p:spPr bwMode="auto">
          <a:xfrm>
            <a:off x="1428749" y="428625"/>
            <a:ext cx="6894979" cy="412750"/>
          </a:xfrm>
          <a:prstGeom prst="rect">
            <a:avLst/>
          </a:prstGeom>
          <a:noFill/>
          <a:ln w="9525">
            <a:noFill/>
            <a:miter lim="800000"/>
            <a:headEnd/>
            <a:tailEnd/>
          </a:ln>
        </p:spPr>
        <p:txBody>
          <a:bodyPr anchor="ctr"/>
          <a:lstStyle/>
          <a:p>
            <a:r>
              <a:rPr lang="ru-RU" sz="2400" b="1" dirty="0">
                <a:solidFill>
                  <a:schemeClr val="bg1"/>
                </a:solidFill>
                <a:latin typeface="Myriad Pro"/>
              </a:rPr>
              <a:t>ПЛАН</a:t>
            </a:r>
            <a:endParaRPr lang="en-US" sz="2400" b="1" dirty="0">
              <a:solidFill>
                <a:schemeClr val="bg1"/>
              </a:solidFill>
              <a:latin typeface="Myriad Pro"/>
            </a:endParaRPr>
          </a:p>
        </p:txBody>
      </p:sp>
      <p:sp>
        <p:nvSpPr>
          <p:cNvPr id="16" name="Нижний колонтитул 1">
            <a:extLst>
              <a:ext uri="{FF2B5EF4-FFF2-40B4-BE49-F238E27FC236}">
                <a16:creationId xmlns:a16="http://schemas.microsoft.com/office/drawing/2014/main" id="{EF4AE094-6B3C-4930-AD04-2DA9281DC2EB}"/>
              </a:ext>
            </a:extLst>
          </p:cNvPr>
          <p:cNvSpPr>
            <a:spLocks noGrp="1"/>
          </p:cNvSpPr>
          <p:nvPr>
            <p:ph type="ftr" sz="quarter" idx="11"/>
          </p:nvPr>
        </p:nvSpPr>
        <p:spPr>
          <a:xfrm>
            <a:off x="2952750" y="6323637"/>
            <a:ext cx="5552991" cy="365125"/>
          </a:xfrm>
        </p:spPr>
        <p:txBody>
          <a:bodyPr/>
          <a:lstStyle/>
          <a:p>
            <a:pPr>
              <a:defRPr/>
            </a:pPr>
            <a:r>
              <a:rPr lang="ru-RU" dirty="0"/>
              <a:t>Мухин С</a:t>
            </a:r>
            <a:r>
              <a:rPr lang="en-US" dirty="0"/>
              <a:t>. </a:t>
            </a:r>
            <a:r>
              <a:rPr lang="ru-RU" dirty="0"/>
              <a:t>А</a:t>
            </a:r>
            <a:r>
              <a:rPr lang="en-US" dirty="0"/>
              <a:t>., </a:t>
            </a:r>
            <a:r>
              <a:rPr lang="ru-RU" dirty="0"/>
              <a:t>17ПМИ, ВКР, 2021</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Title 1"/>
          <p:cNvSpPr txBox="1">
            <a:spLocks/>
          </p:cNvSpPr>
          <p:nvPr/>
        </p:nvSpPr>
        <p:spPr bwMode="auto">
          <a:xfrm>
            <a:off x="1428749" y="428625"/>
            <a:ext cx="7432863" cy="412750"/>
          </a:xfrm>
          <a:prstGeom prst="rect">
            <a:avLst/>
          </a:prstGeom>
          <a:noFill/>
          <a:ln w="9525">
            <a:noFill/>
            <a:miter lim="800000"/>
            <a:headEnd/>
            <a:tailEnd/>
          </a:ln>
        </p:spPr>
        <p:txBody>
          <a:bodyPr anchor="ctr"/>
          <a:lstStyle/>
          <a:p>
            <a:r>
              <a:rPr lang="en-US" sz="2400" b="1" dirty="0">
                <a:solidFill>
                  <a:schemeClr val="bg1"/>
                </a:solidFill>
                <a:latin typeface="Myriad Pro"/>
              </a:rPr>
              <a:t>RNN</a:t>
            </a: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20</a:t>
            </a:fld>
            <a:endParaRPr lang="en-US" sz="1800">
              <a:solidFill>
                <a:schemeClr val="tx1"/>
              </a:solidFill>
            </a:endParaRPr>
          </a:p>
        </p:txBody>
      </p:sp>
      <p:sp>
        <p:nvSpPr>
          <p:cNvPr id="13" name="Subtitle 2">
            <a:extLst>
              <a:ext uri="{FF2B5EF4-FFF2-40B4-BE49-F238E27FC236}">
                <a16:creationId xmlns:a16="http://schemas.microsoft.com/office/drawing/2014/main" id="{21C31178-1B5F-42EA-AAF4-4D0A5C689918}"/>
              </a:ext>
            </a:extLst>
          </p:cNvPr>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Нижний Новгород, 2021</a:t>
            </a:r>
            <a:endParaRPr kumimoji="1" lang="ru-RU" sz="800" dirty="0">
              <a:solidFill>
                <a:schemeClr val="bg1"/>
              </a:solidFill>
              <a:latin typeface="Myriad Pro"/>
            </a:endParaRPr>
          </a:p>
        </p:txBody>
      </p:sp>
      <p:sp>
        <p:nvSpPr>
          <p:cNvPr id="14" name="Нижний колонтитул 1">
            <a:extLst>
              <a:ext uri="{FF2B5EF4-FFF2-40B4-BE49-F238E27FC236}">
                <a16:creationId xmlns:a16="http://schemas.microsoft.com/office/drawing/2014/main" id="{58870DC7-866C-4EF1-AE78-FA85F05C3B90}"/>
              </a:ext>
            </a:extLst>
          </p:cNvPr>
          <p:cNvSpPr>
            <a:spLocks noGrp="1"/>
          </p:cNvSpPr>
          <p:nvPr>
            <p:ph type="ftr" sz="quarter" idx="11"/>
          </p:nvPr>
        </p:nvSpPr>
        <p:spPr>
          <a:xfrm>
            <a:off x="2952750" y="6323637"/>
            <a:ext cx="5552991" cy="365125"/>
          </a:xfrm>
        </p:spPr>
        <p:txBody>
          <a:bodyPr/>
          <a:lstStyle/>
          <a:p>
            <a:pPr>
              <a:defRPr/>
            </a:pPr>
            <a:r>
              <a:rPr lang="ru-RU" dirty="0"/>
              <a:t>Мухин С</a:t>
            </a:r>
            <a:r>
              <a:rPr lang="en-US" dirty="0"/>
              <a:t>. </a:t>
            </a:r>
            <a:r>
              <a:rPr lang="ru-RU" dirty="0"/>
              <a:t>А</a:t>
            </a:r>
            <a:r>
              <a:rPr lang="en-US" dirty="0"/>
              <a:t>., </a:t>
            </a:r>
            <a:r>
              <a:rPr lang="ru-RU" dirty="0"/>
              <a:t>17ПМИ, ВКР, 2021</a:t>
            </a:r>
            <a:endParaRPr lang="en-US" dirty="0"/>
          </a:p>
        </p:txBody>
      </p:sp>
      <p:sp>
        <p:nvSpPr>
          <p:cNvPr id="9" name="TextBox 8">
            <a:extLst>
              <a:ext uri="{FF2B5EF4-FFF2-40B4-BE49-F238E27FC236}">
                <a16:creationId xmlns:a16="http://schemas.microsoft.com/office/drawing/2014/main" id="{16253000-F49F-44DF-B0B0-E562E6741009}"/>
              </a:ext>
            </a:extLst>
          </p:cNvPr>
          <p:cNvSpPr txBox="1"/>
          <p:nvPr/>
        </p:nvSpPr>
        <p:spPr>
          <a:xfrm>
            <a:off x="251095" y="1470087"/>
            <a:ext cx="8530439" cy="2585323"/>
          </a:xfrm>
          <a:prstGeom prst="rect">
            <a:avLst/>
          </a:prstGeom>
          <a:noFill/>
        </p:spPr>
        <p:txBody>
          <a:bodyPr wrap="square" rtlCol="0">
            <a:spAutoFit/>
          </a:bodyPr>
          <a:lstStyle/>
          <a:p>
            <a:r>
              <a:rPr lang="ru-RU" dirty="0">
                <a:solidFill>
                  <a:srgbClr val="21386F"/>
                </a:solidFill>
              </a:rPr>
              <a:t>	Такие нейронные сети для обработки последовательностей используют свою внутреннюю память. Данные сети находят своё применение в таких задачах, где имеется нечто целое и оно разбито на части. К примеру, в распознавании текста, речи, и, соответственно, подходит для прогнозирования временных рядов.</a:t>
            </a:r>
          </a:p>
          <a:p>
            <a:r>
              <a:rPr lang="ru-RU" dirty="0">
                <a:solidFill>
                  <a:srgbClr val="21386F"/>
                </a:solidFill>
              </a:rPr>
              <a:t>	Обучение сети RNN проходит, по сути, точно так же, как и обучение обычного перцептрона, однако при использовании алгоритма обратного распространения, градиент на выходах имеет зависимость не только от рассчитанного текущего состояния, но и от предыдущих состояний.</a:t>
            </a:r>
          </a:p>
        </p:txBody>
      </p:sp>
      <p:pic>
        <p:nvPicPr>
          <p:cNvPr id="10" name="Рисунок 9">
            <a:extLst>
              <a:ext uri="{FF2B5EF4-FFF2-40B4-BE49-F238E27FC236}">
                <a16:creationId xmlns:a16="http://schemas.microsoft.com/office/drawing/2014/main" id="{F5AB0C0F-5203-4A4B-AB02-DF71E2D6B5C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7648" y="4148106"/>
            <a:ext cx="2961597" cy="2175531"/>
          </a:xfrm>
          <a:prstGeom prst="rect">
            <a:avLst/>
          </a:prstGeom>
          <a:noFill/>
          <a:ln>
            <a:noFill/>
          </a:ln>
        </p:spPr>
      </p:pic>
    </p:spTree>
    <p:extLst>
      <p:ext uri="{BB962C8B-B14F-4D97-AF65-F5344CB8AC3E}">
        <p14:creationId xmlns:p14="http://schemas.microsoft.com/office/powerpoint/2010/main" val="2948659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Title 1"/>
          <p:cNvSpPr txBox="1">
            <a:spLocks/>
          </p:cNvSpPr>
          <p:nvPr/>
        </p:nvSpPr>
        <p:spPr bwMode="auto">
          <a:xfrm>
            <a:off x="1428749" y="428625"/>
            <a:ext cx="7432863" cy="412750"/>
          </a:xfrm>
          <a:prstGeom prst="rect">
            <a:avLst/>
          </a:prstGeom>
          <a:noFill/>
          <a:ln w="9525">
            <a:noFill/>
            <a:miter lim="800000"/>
            <a:headEnd/>
            <a:tailEnd/>
          </a:ln>
        </p:spPr>
        <p:txBody>
          <a:bodyPr anchor="ctr"/>
          <a:lstStyle/>
          <a:p>
            <a:r>
              <a:rPr lang="en-US" sz="2400" b="1" dirty="0">
                <a:solidFill>
                  <a:schemeClr val="bg1"/>
                </a:solidFill>
                <a:latin typeface="Myriad Pro"/>
              </a:rPr>
              <a:t>LSTM</a:t>
            </a: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21</a:t>
            </a:fld>
            <a:endParaRPr lang="en-US" sz="1800">
              <a:solidFill>
                <a:schemeClr val="tx1"/>
              </a:solidFill>
            </a:endParaRPr>
          </a:p>
        </p:txBody>
      </p:sp>
      <p:sp>
        <p:nvSpPr>
          <p:cNvPr id="13" name="Subtitle 2">
            <a:extLst>
              <a:ext uri="{FF2B5EF4-FFF2-40B4-BE49-F238E27FC236}">
                <a16:creationId xmlns:a16="http://schemas.microsoft.com/office/drawing/2014/main" id="{21C31178-1B5F-42EA-AAF4-4D0A5C689918}"/>
              </a:ext>
            </a:extLst>
          </p:cNvPr>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Нижний Новгород, 2021</a:t>
            </a:r>
            <a:endParaRPr kumimoji="1" lang="ru-RU" sz="800" dirty="0">
              <a:solidFill>
                <a:schemeClr val="bg1"/>
              </a:solidFill>
              <a:latin typeface="Myriad Pro"/>
            </a:endParaRPr>
          </a:p>
        </p:txBody>
      </p:sp>
      <p:sp>
        <p:nvSpPr>
          <p:cNvPr id="14" name="Нижний колонтитул 1">
            <a:extLst>
              <a:ext uri="{FF2B5EF4-FFF2-40B4-BE49-F238E27FC236}">
                <a16:creationId xmlns:a16="http://schemas.microsoft.com/office/drawing/2014/main" id="{58870DC7-866C-4EF1-AE78-FA85F05C3B90}"/>
              </a:ext>
            </a:extLst>
          </p:cNvPr>
          <p:cNvSpPr>
            <a:spLocks noGrp="1"/>
          </p:cNvSpPr>
          <p:nvPr>
            <p:ph type="ftr" sz="quarter" idx="11"/>
          </p:nvPr>
        </p:nvSpPr>
        <p:spPr>
          <a:xfrm>
            <a:off x="2952750" y="6323637"/>
            <a:ext cx="5552991" cy="365125"/>
          </a:xfrm>
        </p:spPr>
        <p:txBody>
          <a:bodyPr/>
          <a:lstStyle/>
          <a:p>
            <a:pPr>
              <a:defRPr/>
            </a:pPr>
            <a:r>
              <a:rPr lang="ru-RU" dirty="0"/>
              <a:t>Мухин С</a:t>
            </a:r>
            <a:r>
              <a:rPr lang="en-US" dirty="0"/>
              <a:t>. </a:t>
            </a:r>
            <a:r>
              <a:rPr lang="ru-RU" dirty="0"/>
              <a:t>А</a:t>
            </a:r>
            <a:r>
              <a:rPr lang="en-US" dirty="0"/>
              <a:t>., </a:t>
            </a:r>
            <a:r>
              <a:rPr lang="ru-RU" dirty="0"/>
              <a:t>17ПМИ, ВКР, 2021</a:t>
            </a:r>
            <a:endParaRPr lang="en-US" dirty="0"/>
          </a:p>
        </p:txBody>
      </p:sp>
      <p:sp>
        <p:nvSpPr>
          <p:cNvPr id="9" name="TextBox 8">
            <a:extLst>
              <a:ext uri="{FF2B5EF4-FFF2-40B4-BE49-F238E27FC236}">
                <a16:creationId xmlns:a16="http://schemas.microsoft.com/office/drawing/2014/main" id="{5F8B79D6-97AD-4775-9BFE-6C88A11E830D}"/>
              </a:ext>
            </a:extLst>
          </p:cNvPr>
          <p:cNvSpPr txBox="1"/>
          <p:nvPr/>
        </p:nvSpPr>
        <p:spPr>
          <a:xfrm>
            <a:off x="251095" y="1470087"/>
            <a:ext cx="8530439" cy="3139321"/>
          </a:xfrm>
          <a:prstGeom prst="rect">
            <a:avLst/>
          </a:prstGeom>
          <a:noFill/>
        </p:spPr>
        <p:txBody>
          <a:bodyPr wrap="square" rtlCol="0">
            <a:spAutoFit/>
          </a:bodyPr>
          <a:lstStyle/>
          <a:p>
            <a:r>
              <a:rPr lang="ru-RU" dirty="0">
                <a:solidFill>
                  <a:srgbClr val="21386F"/>
                </a:solidFill>
              </a:rPr>
              <a:t>	LSTM это по сути, то же самое, что и RNN, просто у неё иной способ вычисления скрытого состояния, она больше приспособлена к задачам классификации, обработки и прогнозированию временных рядов, потому что она может запоминать значения как на короткий, так и на длинный промежуток времени.</a:t>
            </a:r>
          </a:p>
          <a:p>
            <a:r>
              <a:rPr lang="ru-RU" dirty="0">
                <a:solidFill>
                  <a:srgbClr val="21386F"/>
                </a:solidFill>
              </a:rPr>
              <a:t>	Архитектура данной сети состоит из LSTM-модулей, которые группируются в «блоки». Данные блоки содержат 3 или 4, так называемых «вентиля», реализованных в виде логистической функции для вычисления значения в диапазоне [0;1], они используются для контроля потоков информации на входах и на выходах памяти данных блоков, допуская или не допуская поток информации</a:t>
            </a:r>
          </a:p>
        </p:txBody>
      </p:sp>
      <p:pic>
        <p:nvPicPr>
          <p:cNvPr id="10" name="Рисунок 9">
            <a:extLst>
              <a:ext uri="{FF2B5EF4-FFF2-40B4-BE49-F238E27FC236}">
                <a16:creationId xmlns:a16="http://schemas.microsoft.com/office/drawing/2014/main" id="{6438FFEF-271C-4DF5-8144-8D0B2267F8E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66691" y="4251489"/>
            <a:ext cx="3035300" cy="2130886"/>
          </a:xfrm>
          <a:prstGeom prst="rect">
            <a:avLst/>
          </a:prstGeom>
          <a:noFill/>
          <a:ln>
            <a:noFill/>
          </a:ln>
        </p:spPr>
      </p:pic>
    </p:spTree>
    <p:extLst>
      <p:ext uri="{BB962C8B-B14F-4D97-AF65-F5344CB8AC3E}">
        <p14:creationId xmlns:p14="http://schemas.microsoft.com/office/powerpoint/2010/main" val="761100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Title 1"/>
          <p:cNvSpPr txBox="1">
            <a:spLocks/>
          </p:cNvSpPr>
          <p:nvPr/>
        </p:nvSpPr>
        <p:spPr bwMode="auto">
          <a:xfrm>
            <a:off x="1428749" y="428625"/>
            <a:ext cx="7432863" cy="412750"/>
          </a:xfrm>
          <a:prstGeom prst="rect">
            <a:avLst/>
          </a:prstGeom>
          <a:noFill/>
          <a:ln w="9525">
            <a:noFill/>
            <a:miter lim="800000"/>
            <a:headEnd/>
            <a:tailEnd/>
          </a:ln>
        </p:spPr>
        <p:txBody>
          <a:bodyPr anchor="ctr"/>
          <a:lstStyle/>
          <a:p>
            <a:r>
              <a:rPr lang="en-US" sz="2400" b="1" dirty="0">
                <a:solidFill>
                  <a:schemeClr val="bg1"/>
                </a:solidFill>
                <a:latin typeface="Myriad Pro"/>
              </a:rPr>
              <a:t>GRU</a:t>
            </a: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dirty="0">
                <a:solidFill>
                  <a:srgbClr val="FFFFFF"/>
                </a:solidFill>
                <a:latin typeface="Myriad Pro"/>
              </a:rPr>
              <a:t>фото</a:t>
            </a:r>
            <a:endParaRPr lang="en-US" dirty="0">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22</a:t>
            </a:fld>
            <a:endParaRPr lang="en-US" sz="1800">
              <a:solidFill>
                <a:schemeClr val="tx1"/>
              </a:solidFill>
            </a:endParaRPr>
          </a:p>
        </p:txBody>
      </p:sp>
      <p:sp>
        <p:nvSpPr>
          <p:cNvPr id="13" name="Subtitle 2">
            <a:extLst>
              <a:ext uri="{FF2B5EF4-FFF2-40B4-BE49-F238E27FC236}">
                <a16:creationId xmlns:a16="http://schemas.microsoft.com/office/drawing/2014/main" id="{21C31178-1B5F-42EA-AAF4-4D0A5C689918}"/>
              </a:ext>
            </a:extLst>
          </p:cNvPr>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Нижний Новгород, 2021</a:t>
            </a:r>
            <a:endParaRPr kumimoji="1" lang="ru-RU" sz="800" dirty="0">
              <a:solidFill>
                <a:schemeClr val="bg1"/>
              </a:solidFill>
              <a:latin typeface="Myriad Pro"/>
            </a:endParaRPr>
          </a:p>
        </p:txBody>
      </p:sp>
      <p:sp>
        <p:nvSpPr>
          <p:cNvPr id="14" name="Нижний колонтитул 1">
            <a:extLst>
              <a:ext uri="{FF2B5EF4-FFF2-40B4-BE49-F238E27FC236}">
                <a16:creationId xmlns:a16="http://schemas.microsoft.com/office/drawing/2014/main" id="{58870DC7-866C-4EF1-AE78-FA85F05C3B90}"/>
              </a:ext>
            </a:extLst>
          </p:cNvPr>
          <p:cNvSpPr>
            <a:spLocks noGrp="1"/>
          </p:cNvSpPr>
          <p:nvPr>
            <p:ph type="ftr" sz="quarter" idx="11"/>
          </p:nvPr>
        </p:nvSpPr>
        <p:spPr>
          <a:xfrm>
            <a:off x="2952750" y="6323637"/>
            <a:ext cx="5552991" cy="365125"/>
          </a:xfrm>
        </p:spPr>
        <p:txBody>
          <a:bodyPr/>
          <a:lstStyle/>
          <a:p>
            <a:pPr>
              <a:defRPr/>
            </a:pPr>
            <a:r>
              <a:rPr lang="ru-RU" dirty="0"/>
              <a:t>Мухин С</a:t>
            </a:r>
            <a:r>
              <a:rPr lang="en-US" dirty="0"/>
              <a:t>. </a:t>
            </a:r>
            <a:r>
              <a:rPr lang="ru-RU" dirty="0"/>
              <a:t>А</a:t>
            </a:r>
            <a:r>
              <a:rPr lang="en-US" dirty="0"/>
              <a:t>., </a:t>
            </a:r>
            <a:r>
              <a:rPr lang="ru-RU" dirty="0"/>
              <a:t>17ПМИ, ВКР, 2021</a:t>
            </a:r>
            <a:endParaRPr lang="en-US" dirty="0"/>
          </a:p>
        </p:txBody>
      </p:sp>
      <p:pic>
        <p:nvPicPr>
          <p:cNvPr id="10" name="Рисунок 9">
            <a:extLst>
              <a:ext uri="{FF2B5EF4-FFF2-40B4-BE49-F238E27FC236}">
                <a16:creationId xmlns:a16="http://schemas.microsoft.com/office/drawing/2014/main" id="{D3E2731F-BC23-4481-AE04-B982E33E805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0063" y="2625725"/>
            <a:ext cx="3557800" cy="2965450"/>
          </a:xfrm>
          <a:prstGeom prst="rect">
            <a:avLst/>
          </a:prstGeom>
          <a:noFill/>
          <a:ln>
            <a:noFill/>
          </a:ln>
        </p:spPr>
      </p:pic>
      <p:sp>
        <p:nvSpPr>
          <p:cNvPr id="12" name="TextBox 11">
            <a:extLst>
              <a:ext uri="{FF2B5EF4-FFF2-40B4-BE49-F238E27FC236}">
                <a16:creationId xmlns:a16="http://schemas.microsoft.com/office/drawing/2014/main" id="{028CF136-3823-4F49-BEF4-03E2A318EE4F}"/>
              </a:ext>
            </a:extLst>
          </p:cNvPr>
          <p:cNvSpPr txBox="1"/>
          <p:nvPr/>
        </p:nvSpPr>
        <p:spPr>
          <a:xfrm>
            <a:off x="251095" y="1470087"/>
            <a:ext cx="8530439" cy="1200329"/>
          </a:xfrm>
          <a:prstGeom prst="rect">
            <a:avLst/>
          </a:prstGeom>
          <a:noFill/>
        </p:spPr>
        <p:txBody>
          <a:bodyPr wrap="square" rtlCol="0">
            <a:spAutoFit/>
          </a:bodyPr>
          <a:lstStyle/>
          <a:p>
            <a:r>
              <a:rPr lang="ru-RU" dirty="0">
                <a:solidFill>
                  <a:srgbClr val="21386F"/>
                </a:solidFill>
              </a:rPr>
              <a:t>	Управляемые рекуррентные блоки или же GRU (</a:t>
            </a:r>
            <a:r>
              <a:rPr lang="ru-RU" dirty="0" err="1">
                <a:solidFill>
                  <a:srgbClr val="21386F"/>
                </a:solidFill>
              </a:rPr>
              <a:t>Gated</a:t>
            </a:r>
            <a:r>
              <a:rPr lang="ru-RU" dirty="0">
                <a:solidFill>
                  <a:srgbClr val="21386F"/>
                </a:solidFill>
              </a:rPr>
              <a:t> </a:t>
            </a:r>
            <a:r>
              <a:rPr lang="ru-RU" dirty="0" err="1">
                <a:solidFill>
                  <a:srgbClr val="21386F"/>
                </a:solidFill>
              </a:rPr>
              <a:t>Recurrent</a:t>
            </a:r>
            <a:r>
              <a:rPr lang="ru-RU" dirty="0">
                <a:solidFill>
                  <a:srgbClr val="21386F"/>
                </a:solidFill>
              </a:rPr>
              <a:t> </a:t>
            </a:r>
            <a:r>
              <a:rPr lang="ru-RU" dirty="0" err="1">
                <a:solidFill>
                  <a:srgbClr val="21386F"/>
                </a:solidFill>
              </a:rPr>
              <a:t>Units</a:t>
            </a:r>
            <a:r>
              <a:rPr lang="ru-RU" dirty="0">
                <a:solidFill>
                  <a:srgbClr val="21386F"/>
                </a:solidFill>
              </a:rPr>
              <a:t>) также разновидность рекуррентных нейронных сетей, в ней также используются «вентили», как и в LSTM, однако в отличие от неё у данного механизма меньше параметров, так как отсутствует выходной вентиль. </a:t>
            </a:r>
          </a:p>
        </p:txBody>
      </p:sp>
    </p:spTree>
    <p:extLst>
      <p:ext uri="{BB962C8B-B14F-4D97-AF65-F5344CB8AC3E}">
        <p14:creationId xmlns:p14="http://schemas.microsoft.com/office/powerpoint/2010/main" val="1500404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Title 1"/>
          <p:cNvSpPr txBox="1">
            <a:spLocks/>
          </p:cNvSpPr>
          <p:nvPr/>
        </p:nvSpPr>
        <p:spPr bwMode="auto">
          <a:xfrm>
            <a:off x="1428749" y="428625"/>
            <a:ext cx="7432863" cy="412750"/>
          </a:xfrm>
          <a:prstGeom prst="rect">
            <a:avLst/>
          </a:prstGeom>
          <a:noFill/>
          <a:ln w="9525">
            <a:noFill/>
            <a:miter lim="800000"/>
            <a:headEnd/>
            <a:tailEnd/>
          </a:ln>
        </p:spPr>
        <p:txBody>
          <a:bodyPr anchor="ctr"/>
          <a:lstStyle/>
          <a:p>
            <a:r>
              <a:rPr lang="ru-RU" sz="2400" b="1" dirty="0">
                <a:solidFill>
                  <a:schemeClr val="bg1"/>
                </a:solidFill>
                <a:latin typeface="Myriad Pro"/>
              </a:rPr>
              <a:t>АНАЛИЗ И ПРЕДОБРАБОТКА ДАННЫХ</a:t>
            </a:r>
            <a:endParaRPr lang="en-US" sz="2400" b="1" dirty="0">
              <a:solidFill>
                <a:schemeClr val="bg1"/>
              </a:solidFill>
              <a:latin typeface="Myriad Pro"/>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23</a:t>
            </a:fld>
            <a:endParaRPr lang="en-US" sz="1800">
              <a:solidFill>
                <a:schemeClr val="tx1"/>
              </a:solidFill>
            </a:endParaRPr>
          </a:p>
        </p:txBody>
      </p:sp>
      <p:sp>
        <p:nvSpPr>
          <p:cNvPr id="13" name="Subtitle 2">
            <a:extLst>
              <a:ext uri="{FF2B5EF4-FFF2-40B4-BE49-F238E27FC236}">
                <a16:creationId xmlns:a16="http://schemas.microsoft.com/office/drawing/2014/main" id="{21C31178-1B5F-42EA-AAF4-4D0A5C689918}"/>
              </a:ext>
            </a:extLst>
          </p:cNvPr>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Нижний Новгород, 2021</a:t>
            </a:r>
            <a:endParaRPr kumimoji="1" lang="ru-RU" sz="800" dirty="0">
              <a:solidFill>
                <a:schemeClr val="bg1"/>
              </a:solidFill>
              <a:latin typeface="Myriad Pro"/>
            </a:endParaRPr>
          </a:p>
        </p:txBody>
      </p:sp>
      <p:sp>
        <p:nvSpPr>
          <p:cNvPr id="14" name="Нижний колонтитул 1">
            <a:extLst>
              <a:ext uri="{FF2B5EF4-FFF2-40B4-BE49-F238E27FC236}">
                <a16:creationId xmlns:a16="http://schemas.microsoft.com/office/drawing/2014/main" id="{58870DC7-866C-4EF1-AE78-FA85F05C3B90}"/>
              </a:ext>
            </a:extLst>
          </p:cNvPr>
          <p:cNvSpPr>
            <a:spLocks noGrp="1"/>
          </p:cNvSpPr>
          <p:nvPr>
            <p:ph type="ftr" sz="quarter" idx="11"/>
          </p:nvPr>
        </p:nvSpPr>
        <p:spPr>
          <a:xfrm>
            <a:off x="2952750" y="6323637"/>
            <a:ext cx="5552991" cy="365125"/>
          </a:xfrm>
        </p:spPr>
        <p:txBody>
          <a:bodyPr/>
          <a:lstStyle/>
          <a:p>
            <a:pPr>
              <a:defRPr/>
            </a:pPr>
            <a:r>
              <a:rPr lang="ru-RU" dirty="0"/>
              <a:t>Мухин С</a:t>
            </a:r>
            <a:r>
              <a:rPr lang="en-US" dirty="0"/>
              <a:t>. </a:t>
            </a:r>
            <a:r>
              <a:rPr lang="ru-RU" dirty="0"/>
              <a:t>А</a:t>
            </a:r>
            <a:r>
              <a:rPr lang="en-US" dirty="0"/>
              <a:t>., </a:t>
            </a:r>
            <a:r>
              <a:rPr lang="ru-RU" dirty="0"/>
              <a:t>17ПМИ, ВКР, 2021</a:t>
            </a:r>
            <a:endParaRPr lang="en-US" dirty="0"/>
          </a:p>
        </p:txBody>
      </p:sp>
      <p:sp>
        <p:nvSpPr>
          <p:cNvPr id="9" name="TextBox 8">
            <a:extLst>
              <a:ext uri="{FF2B5EF4-FFF2-40B4-BE49-F238E27FC236}">
                <a16:creationId xmlns:a16="http://schemas.microsoft.com/office/drawing/2014/main" id="{AB17B78B-0067-44DD-90EB-9836A4473162}"/>
              </a:ext>
            </a:extLst>
          </p:cNvPr>
          <p:cNvSpPr txBox="1"/>
          <p:nvPr/>
        </p:nvSpPr>
        <p:spPr>
          <a:xfrm>
            <a:off x="251095" y="1470087"/>
            <a:ext cx="8530439" cy="646331"/>
          </a:xfrm>
          <a:prstGeom prst="rect">
            <a:avLst/>
          </a:prstGeom>
          <a:noFill/>
        </p:spPr>
        <p:txBody>
          <a:bodyPr wrap="square" rtlCol="0">
            <a:spAutoFit/>
          </a:bodyPr>
          <a:lstStyle/>
          <a:p>
            <a:r>
              <a:rPr lang="ru-RU" dirty="0">
                <a:solidFill>
                  <a:srgbClr val="21386F"/>
                </a:solidFill>
              </a:rPr>
              <a:t>Для прогнозирования был выбран промежуток с января 2017 по май 2021 года</a:t>
            </a:r>
          </a:p>
        </p:txBody>
      </p:sp>
      <p:pic>
        <p:nvPicPr>
          <p:cNvPr id="10" name="Рисунок 9">
            <a:extLst>
              <a:ext uri="{FF2B5EF4-FFF2-40B4-BE49-F238E27FC236}">
                <a16:creationId xmlns:a16="http://schemas.microsoft.com/office/drawing/2014/main" id="{25E62DF8-D862-43AF-9F29-9BC0B532AC3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587" y="2207308"/>
            <a:ext cx="8334739" cy="3958600"/>
          </a:xfrm>
          <a:prstGeom prst="rect">
            <a:avLst/>
          </a:prstGeom>
          <a:noFill/>
          <a:ln>
            <a:noFill/>
          </a:ln>
        </p:spPr>
      </p:pic>
    </p:spTree>
    <p:extLst>
      <p:ext uri="{BB962C8B-B14F-4D97-AF65-F5344CB8AC3E}">
        <p14:creationId xmlns:p14="http://schemas.microsoft.com/office/powerpoint/2010/main" val="1611220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Title 1"/>
          <p:cNvSpPr txBox="1">
            <a:spLocks/>
          </p:cNvSpPr>
          <p:nvPr/>
        </p:nvSpPr>
        <p:spPr bwMode="auto">
          <a:xfrm>
            <a:off x="1428749" y="428625"/>
            <a:ext cx="7432863" cy="412750"/>
          </a:xfrm>
          <a:prstGeom prst="rect">
            <a:avLst/>
          </a:prstGeom>
          <a:noFill/>
          <a:ln w="9525">
            <a:noFill/>
            <a:miter lim="800000"/>
            <a:headEnd/>
            <a:tailEnd/>
          </a:ln>
        </p:spPr>
        <p:txBody>
          <a:bodyPr anchor="ctr"/>
          <a:lstStyle/>
          <a:p>
            <a:r>
              <a:rPr lang="ru-RU" sz="2400" b="1" dirty="0">
                <a:solidFill>
                  <a:schemeClr val="bg1"/>
                </a:solidFill>
                <a:latin typeface="Myriad Pro"/>
              </a:rPr>
              <a:t>АНАЛИЗ ДАННЫХ</a:t>
            </a:r>
            <a:endParaRPr lang="en-US" sz="2400" b="1" dirty="0">
              <a:solidFill>
                <a:schemeClr val="bg1"/>
              </a:solidFill>
              <a:latin typeface="Myriad Pro"/>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dirty="0">
                <a:solidFill>
                  <a:srgbClr val="FFFFFF"/>
                </a:solidFill>
                <a:latin typeface="Myriad Pro"/>
              </a:rPr>
              <a:t>фото</a:t>
            </a:r>
            <a:endParaRPr lang="en-US" dirty="0">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24</a:t>
            </a:fld>
            <a:endParaRPr lang="en-US" sz="1800">
              <a:solidFill>
                <a:schemeClr val="tx1"/>
              </a:solidFill>
            </a:endParaRPr>
          </a:p>
        </p:txBody>
      </p:sp>
      <p:sp>
        <p:nvSpPr>
          <p:cNvPr id="13" name="Subtitle 2">
            <a:extLst>
              <a:ext uri="{FF2B5EF4-FFF2-40B4-BE49-F238E27FC236}">
                <a16:creationId xmlns:a16="http://schemas.microsoft.com/office/drawing/2014/main" id="{21C31178-1B5F-42EA-AAF4-4D0A5C689918}"/>
              </a:ext>
            </a:extLst>
          </p:cNvPr>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Нижний Новгород, 2021</a:t>
            </a:r>
            <a:endParaRPr kumimoji="1" lang="ru-RU" sz="800" dirty="0">
              <a:solidFill>
                <a:schemeClr val="bg1"/>
              </a:solidFill>
              <a:latin typeface="Myriad Pro"/>
            </a:endParaRPr>
          </a:p>
        </p:txBody>
      </p:sp>
      <p:sp>
        <p:nvSpPr>
          <p:cNvPr id="14" name="Нижний колонтитул 1">
            <a:extLst>
              <a:ext uri="{FF2B5EF4-FFF2-40B4-BE49-F238E27FC236}">
                <a16:creationId xmlns:a16="http://schemas.microsoft.com/office/drawing/2014/main" id="{58870DC7-866C-4EF1-AE78-FA85F05C3B90}"/>
              </a:ext>
            </a:extLst>
          </p:cNvPr>
          <p:cNvSpPr>
            <a:spLocks noGrp="1"/>
          </p:cNvSpPr>
          <p:nvPr>
            <p:ph type="ftr" sz="quarter" idx="11"/>
          </p:nvPr>
        </p:nvSpPr>
        <p:spPr>
          <a:xfrm>
            <a:off x="2952750" y="6323637"/>
            <a:ext cx="5552991" cy="365125"/>
          </a:xfrm>
        </p:spPr>
        <p:txBody>
          <a:bodyPr/>
          <a:lstStyle/>
          <a:p>
            <a:pPr>
              <a:defRPr/>
            </a:pPr>
            <a:r>
              <a:rPr lang="ru-RU" dirty="0"/>
              <a:t>Мухин С</a:t>
            </a:r>
            <a:r>
              <a:rPr lang="en-US" dirty="0"/>
              <a:t>. </a:t>
            </a:r>
            <a:r>
              <a:rPr lang="ru-RU" dirty="0"/>
              <a:t>А</a:t>
            </a:r>
            <a:r>
              <a:rPr lang="en-US" dirty="0"/>
              <a:t>., </a:t>
            </a:r>
            <a:r>
              <a:rPr lang="ru-RU" dirty="0"/>
              <a:t>17ПМИ, ВКР, 2021</a:t>
            </a:r>
            <a:endParaRPr lang="en-US" dirty="0"/>
          </a:p>
        </p:txBody>
      </p:sp>
      <p:sp>
        <p:nvSpPr>
          <p:cNvPr id="9" name="TextBox 8">
            <a:extLst>
              <a:ext uri="{FF2B5EF4-FFF2-40B4-BE49-F238E27FC236}">
                <a16:creationId xmlns:a16="http://schemas.microsoft.com/office/drawing/2014/main" id="{AB17B78B-0067-44DD-90EB-9836A4473162}"/>
              </a:ext>
            </a:extLst>
          </p:cNvPr>
          <p:cNvSpPr txBox="1"/>
          <p:nvPr/>
        </p:nvSpPr>
        <p:spPr>
          <a:xfrm>
            <a:off x="251095" y="1470087"/>
            <a:ext cx="8530439" cy="369332"/>
          </a:xfrm>
          <a:prstGeom prst="rect">
            <a:avLst/>
          </a:prstGeom>
          <a:noFill/>
        </p:spPr>
        <p:txBody>
          <a:bodyPr wrap="square" rtlCol="0">
            <a:spAutoFit/>
          </a:bodyPr>
          <a:lstStyle/>
          <a:p>
            <a:r>
              <a:rPr lang="ru-RU" dirty="0">
                <a:solidFill>
                  <a:srgbClr val="21386F"/>
                </a:solidFill>
              </a:rPr>
              <a:t>Матрица корреляции валют</a:t>
            </a:r>
            <a:r>
              <a:rPr lang="en-US" dirty="0">
                <a:solidFill>
                  <a:srgbClr val="21386F"/>
                </a:solidFill>
              </a:rPr>
              <a:t>:</a:t>
            </a:r>
            <a:endParaRPr lang="ru-RU" dirty="0">
              <a:solidFill>
                <a:srgbClr val="21386F"/>
              </a:solidFill>
            </a:endParaRPr>
          </a:p>
        </p:txBody>
      </p:sp>
      <p:pic>
        <p:nvPicPr>
          <p:cNvPr id="10" name="Рисунок 9">
            <a:extLst>
              <a:ext uri="{FF2B5EF4-FFF2-40B4-BE49-F238E27FC236}">
                <a16:creationId xmlns:a16="http://schemas.microsoft.com/office/drawing/2014/main" id="{6D5EF449-FB6A-4000-9709-0953D1A267B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466" y="1930870"/>
            <a:ext cx="8499146" cy="3087712"/>
          </a:xfrm>
          <a:prstGeom prst="rect">
            <a:avLst/>
          </a:prstGeom>
          <a:noFill/>
          <a:ln>
            <a:noFill/>
          </a:ln>
        </p:spPr>
      </p:pic>
    </p:spTree>
    <p:extLst>
      <p:ext uri="{BB962C8B-B14F-4D97-AF65-F5344CB8AC3E}">
        <p14:creationId xmlns:p14="http://schemas.microsoft.com/office/powerpoint/2010/main" val="2467438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Title 1"/>
          <p:cNvSpPr txBox="1">
            <a:spLocks/>
          </p:cNvSpPr>
          <p:nvPr/>
        </p:nvSpPr>
        <p:spPr bwMode="auto">
          <a:xfrm>
            <a:off x="1428749" y="428625"/>
            <a:ext cx="7432863" cy="412750"/>
          </a:xfrm>
          <a:prstGeom prst="rect">
            <a:avLst/>
          </a:prstGeom>
          <a:noFill/>
          <a:ln w="9525">
            <a:noFill/>
            <a:miter lim="800000"/>
            <a:headEnd/>
            <a:tailEnd/>
          </a:ln>
        </p:spPr>
        <p:txBody>
          <a:bodyPr anchor="ctr"/>
          <a:lstStyle/>
          <a:p>
            <a:r>
              <a:rPr lang="ru-RU" sz="2400" b="1" dirty="0">
                <a:solidFill>
                  <a:schemeClr val="bg1"/>
                </a:solidFill>
                <a:latin typeface="Myriad Pro"/>
              </a:rPr>
              <a:t>АНАЛИЗ ДАННЫХ</a:t>
            </a:r>
            <a:endParaRPr lang="en-US" sz="2400" b="1" dirty="0">
              <a:solidFill>
                <a:schemeClr val="bg1"/>
              </a:solidFill>
              <a:latin typeface="Myriad Pro"/>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dirty="0">
                <a:solidFill>
                  <a:srgbClr val="FFFFFF"/>
                </a:solidFill>
                <a:latin typeface="Myriad Pro"/>
              </a:rPr>
              <a:t>фото</a:t>
            </a:r>
            <a:endParaRPr lang="en-US" dirty="0">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25</a:t>
            </a:fld>
            <a:endParaRPr lang="en-US" sz="1800">
              <a:solidFill>
                <a:schemeClr val="tx1"/>
              </a:solidFill>
            </a:endParaRPr>
          </a:p>
        </p:txBody>
      </p:sp>
      <p:sp>
        <p:nvSpPr>
          <p:cNvPr id="13" name="Subtitle 2">
            <a:extLst>
              <a:ext uri="{FF2B5EF4-FFF2-40B4-BE49-F238E27FC236}">
                <a16:creationId xmlns:a16="http://schemas.microsoft.com/office/drawing/2014/main" id="{21C31178-1B5F-42EA-AAF4-4D0A5C689918}"/>
              </a:ext>
            </a:extLst>
          </p:cNvPr>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Нижний Новгород, 2021</a:t>
            </a:r>
            <a:endParaRPr kumimoji="1" lang="ru-RU" sz="800" dirty="0">
              <a:solidFill>
                <a:schemeClr val="bg1"/>
              </a:solidFill>
              <a:latin typeface="Myriad Pro"/>
            </a:endParaRPr>
          </a:p>
        </p:txBody>
      </p:sp>
      <p:sp>
        <p:nvSpPr>
          <p:cNvPr id="14" name="Нижний колонтитул 1">
            <a:extLst>
              <a:ext uri="{FF2B5EF4-FFF2-40B4-BE49-F238E27FC236}">
                <a16:creationId xmlns:a16="http://schemas.microsoft.com/office/drawing/2014/main" id="{58870DC7-866C-4EF1-AE78-FA85F05C3B90}"/>
              </a:ext>
            </a:extLst>
          </p:cNvPr>
          <p:cNvSpPr>
            <a:spLocks noGrp="1"/>
          </p:cNvSpPr>
          <p:nvPr>
            <p:ph type="ftr" sz="quarter" idx="11"/>
          </p:nvPr>
        </p:nvSpPr>
        <p:spPr>
          <a:xfrm>
            <a:off x="2952750" y="6323637"/>
            <a:ext cx="5552991" cy="365125"/>
          </a:xfrm>
        </p:spPr>
        <p:txBody>
          <a:bodyPr/>
          <a:lstStyle/>
          <a:p>
            <a:pPr>
              <a:defRPr/>
            </a:pPr>
            <a:r>
              <a:rPr lang="ru-RU" dirty="0"/>
              <a:t>Мухин С</a:t>
            </a:r>
            <a:r>
              <a:rPr lang="en-US" dirty="0"/>
              <a:t>. </a:t>
            </a:r>
            <a:r>
              <a:rPr lang="ru-RU" dirty="0"/>
              <a:t>А</a:t>
            </a:r>
            <a:r>
              <a:rPr lang="en-US" dirty="0"/>
              <a:t>., </a:t>
            </a:r>
            <a:r>
              <a:rPr lang="ru-RU" dirty="0"/>
              <a:t>17ПМИ, ВКР, 2021</a:t>
            </a:r>
            <a:endParaRPr lang="en-US" dirty="0"/>
          </a:p>
        </p:txBody>
      </p:sp>
      <p:sp>
        <p:nvSpPr>
          <p:cNvPr id="9" name="TextBox 8">
            <a:extLst>
              <a:ext uri="{FF2B5EF4-FFF2-40B4-BE49-F238E27FC236}">
                <a16:creationId xmlns:a16="http://schemas.microsoft.com/office/drawing/2014/main" id="{AB17B78B-0067-44DD-90EB-9836A4473162}"/>
              </a:ext>
            </a:extLst>
          </p:cNvPr>
          <p:cNvSpPr txBox="1"/>
          <p:nvPr/>
        </p:nvSpPr>
        <p:spPr>
          <a:xfrm>
            <a:off x="251095" y="1470087"/>
            <a:ext cx="8530439" cy="369332"/>
          </a:xfrm>
          <a:prstGeom prst="rect">
            <a:avLst/>
          </a:prstGeom>
          <a:noFill/>
        </p:spPr>
        <p:txBody>
          <a:bodyPr wrap="square" rtlCol="0">
            <a:spAutoFit/>
          </a:bodyPr>
          <a:lstStyle/>
          <a:p>
            <a:r>
              <a:rPr lang="ru-RU" dirty="0">
                <a:solidFill>
                  <a:srgbClr val="21386F"/>
                </a:solidFill>
              </a:rPr>
              <a:t>Графы связей</a:t>
            </a:r>
            <a:r>
              <a:rPr lang="en-US" dirty="0">
                <a:solidFill>
                  <a:srgbClr val="21386F"/>
                </a:solidFill>
              </a:rPr>
              <a:t>:</a:t>
            </a:r>
            <a:endParaRPr lang="ru-RU" dirty="0">
              <a:solidFill>
                <a:srgbClr val="21386F"/>
              </a:solidFill>
            </a:endParaRPr>
          </a:p>
        </p:txBody>
      </p:sp>
      <p:pic>
        <p:nvPicPr>
          <p:cNvPr id="10" name="Рисунок 9">
            <a:extLst>
              <a:ext uri="{FF2B5EF4-FFF2-40B4-BE49-F238E27FC236}">
                <a16:creationId xmlns:a16="http://schemas.microsoft.com/office/drawing/2014/main" id="{CD300102-8EAE-40DB-BB68-6A778472855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350" y="2022793"/>
            <a:ext cx="5429250" cy="2312670"/>
          </a:xfrm>
          <a:prstGeom prst="rect">
            <a:avLst/>
          </a:prstGeom>
          <a:noFill/>
          <a:ln>
            <a:noFill/>
          </a:ln>
        </p:spPr>
      </p:pic>
      <p:pic>
        <p:nvPicPr>
          <p:cNvPr id="12" name="Рисунок 11">
            <a:extLst>
              <a:ext uri="{FF2B5EF4-FFF2-40B4-BE49-F238E27FC236}">
                <a16:creationId xmlns:a16="http://schemas.microsoft.com/office/drawing/2014/main" id="{765BD10E-9C98-4F9D-95AB-814341DAA471}"/>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9125" y="4426263"/>
            <a:ext cx="5934075" cy="1295400"/>
          </a:xfrm>
          <a:prstGeom prst="rect">
            <a:avLst/>
          </a:prstGeom>
          <a:noFill/>
          <a:ln>
            <a:noFill/>
          </a:ln>
        </p:spPr>
      </p:pic>
      <p:pic>
        <p:nvPicPr>
          <p:cNvPr id="15" name="Рисунок 14">
            <a:extLst>
              <a:ext uri="{FF2B5EF4-FFF2-40B4-BE49-F238E27FC236}">
                <a16:creationId xmlns:a16="http://schemas.microsoft.com/office/drawing/2014/main" id="{F59BE132-D1F7-428E-905A-971B070280A2}"/>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35127" y="1374782"/>
            <a:ext cx="3657778" cy="2960681"/>
          </a:xfrm>
          <a:prstGeom prst="rect">
            <a:avLst/>
          </a:prstGeom>
          <a:noFill/>
          <a:ln>
            <a:noFill/>
          </a:ln>
        </p:spPr>
      </p:pic>
    </p:spTree>
    <p:extLst>
      <p:ext uri="{BB962C8B-B14F-4D97-AF65-F5344CB8AC3E}">
        <p14:creationId xmlns:p14="http://schemas.microsoft.com/office/powerpoint/2010/main" val="3263556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Title 1"/>
          <p:cNvSpPr txBox="1">
            <a:spLocks/>
          </p:cNvSpPr>
          <p:nvPr/>
        </p:nvSpPr>
        <p:spPr bwMode="auto">
          <a:xfrm>
            <a:off x="1428749" y="428625"/>
            <a:ext cx="7432863" cy="412750"/>
          </a:xfrm>
          <a:prstGeom prst="rect">
            <a:avLst/>
          </a:prstGeom>
          <a:noFill/>
          <a:ln w="9525">
            <a:noFill/>
            <a:miter lim="800000"/>
            <a:headEnd/>
            <a:tailEnd/>
          </a:ln>
        </p:spPr>
        <p:txBody>
          <a:bodyPr anchor="ctr"/>
          <a:lstStyle/>
          <a:p>
            <a:r>
              <a:rPr lang="ru-RU" sz="2400" b="1" dirty="0">
                <a:solidFill>
                  <a:schemeClr val="bg1"/>
                </a:solidFill>
                <a:latin typeface="Myriad Pro"/>
              </a:rPr>
              <a:t>АНАЛИЗ ДАННЫХ</a:t>
            </a: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26</a:t>
            </a:fld>
            <a:endParaRPr lang="en-US" sz="1800">
              <a:solidFill>
                <a:schemeClr val="tx1"/>
              </a:solidFill>
            </a:endParaRPr>
          </a:p>
        </p:txBody>
      </p:sp>
      <p:sp>
        <p:nvSpPr>
          <p:cNvPr id="13" name="Subtitle 2">
            <a:extLst>
              <a:ext uri="{FF2B5EF4-FFF2-40B4-BE49-F238E27FC236}">
                <a16:creationId xmlns:a16="http://schemas.microsoft.com/office/drawing/2014/main" id="{21C31178-1B5F-42EA-AAF4-4D0A5C689918}"/>
              </a:ext>
            </a:extLst>
          </p:cNvPr>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Нижний Новгород, 2021</a:t>
            </a:r>
            <a:endParaRPr kumimoji="1" lang="ru-RU" sz="800" dirty="0">
              <a:solidFill>
                <a:schemeClr val="bg1"/>
              </a:solidFill>
              <a:latin typeface="Myriad Pro"/>
            </a:endParaRPr>
          </a:p>
        </p:txBody>
      </p:sp>
      <p:sp>
        <p:nvSpPr>
          <p:cNvPr id="14" name="Нижний колонтитул 1">
            <a:extLst>
              <a:ext uri="{FF2B5EF4-FFF2-40B4-BE49-F238E27FC236}">
                <a16:creationId xmlns:a16="http://schemas.microsoft.com/office/drawing/2014/main" id="{58870DC7-866C-4EF1-AE78-FA85F05C3B90}"/>
              </a:ext>
            </a:extLst>
          </p:cNvPr>
          <p:cNvSpPr>
            <a:spLocks noGrp="1"/>
          </p:cNvSpPr>
          <p:nvPr>
            <p:ph type="ftr" sz="quarter" idx="11"/>
          </p:nvPr>
        </p:nvSpPr>
        <p:spPr>
          <a:xfrm>
            <a:off x="2952750" y="6323637"/>
            <a:ext cx="5552991" cy="365125"/>
          </a:xfrm>
        </p:spPr>
        <p:txBody>
          <a:bodyPr/>
          <a:lstStyle/>
          <a:p>
            <a:pPr>
              <a:defRPr/>
            </a:pPr>
            <a:r>
              <a:rPr lang="ru-RU" dirty="0"/>
              <a:t>Мухин С</a:t>
            </a:r>
            <a:r>
              <a:rPr lang="en-US" dirty="0"/>
              <a:t>. </a:t>
            </a:r>
            <a:r>
              <a:rPr lang="ru-RU" dirty="0"/>
              <a:t>А</a:t>
            </a:r>
            <a:r>
              <a:rPr lang="en-US" dirty="0"/>
              <a:t>., </a:t>
            </a:r>
            <a:r>
              <a:rPr lang="ru-RU" dirty="0"/>
              <a:t>17ПМИ, ВКР, 2021</a:t>
            </a:r>
            <a:endParaRPr lang="en-US" dirty="0"/>
          </a:p>
        </p:txBody>
      </p:sp>
      <p:sp>
        <p:nvSpPr>
          <p:cNvPr id="9" name="TextBox 8">
            <a:extLst>
              <a:ext uri="{FF2B5EF4-FFF2-40B4-BE49-F238E27FC236}">
                <a16:creationId xmlns:a16="http://schemas.microsoft.com/office/drawing/2014/main" id="{C75E9C7E-2348-4043-AC45-EB2BD557AF27}"/>
              </a:ext>
            </a:extLst>
          </p:cNvPr>
          <p:cNvSpPr txBox="1"/>
          <p:nvPr/>
        </p:nvSpPr>
        <p:spPr>
          <a:xfrm>
            <a:off x="251095" y="1470087"/>
            <a:ext cx="8530439" cy="369332"/>
          </a:xfrm>
          <a:prstGeom prst="rect">
            <a:avLst/>
          </a:prstGeom>
          <a:noFill/>
        </p:spPr>
        <p:txBody>
          <a:bodyPr wrap="square" rtlCol="0">
            <a:spAutoFit/>
          </a:bodyPr>
          <a:lstStyle/>
          <a:p>
            <a:r>
              <a:rPr lang="ru-RU" dirty="0">
                <a:solidFill>
                  <a:srgbClr val="21386F"/>
                </a:solidFill>
              </a:rPr>
              <a:t>Рассмотрим функцию автокорреляции на данных</a:t>
            </a:r>
          </a:p>
        </p:txBody>
      </p:sp>
      <p:pic>
        <p:nvPicPr>
          <p:cNvPr id="10" name="Рисунок 9">
            <a:extLst>
              <a:ext uri="{FF2B5EF4-FFF2-40B4-BE49-F238E27FC236}">
                <a16:creationId xmlns:a16="http://schemas.microsoft.com/office/drawing/2014/main" id="{F15F29A2-C4DC-4E1F-8501-AE63C167278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013" y="1919138"/>
            <a:ext cx="3836988" cy="2288223"/>
          </a:xfrm>
          <a:prstGeom prst="rect">
            <a:avLst/>
          </a:prstGeom>
          <a:noFill/>
          <a:ln>
            <a:noFill/>
          </a:ln>
        </p:spPr>
      </p:pic>
      <p:pic>
        <p:nvPicPr>
          <p:cNvPr id="12" name="Рисунок 11">
            <a:extLst>
              <a:ext uri="{FF2B5EF4-FFF2-40B4-BE49-F238E27FC236}">
                <a16:creationId xmlns:a16="http://schemas.microsoft.com/office/drawing/2014/main" id="{3D157DEE-5AE5-4309-ABD0-D11106BF1076}"/>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95775" y="3607770"/>
            <a:ext cx="4391025" cy="2288223"/>
          </a:xfrm>
          <a:prstGeom prst="rect">
            <a:avLst/>
          </a:prstGeom>
          <a:noFill/>
          <a:ln>
            <a:noFill/>
          </a:ln>
        </p:spPr>
      </p:pic>
    </p:spTree>
    <p:extLst>
      <p:ext uri="{BB962C8B-B14F-4D97-AF65-F5344CB8AC3E}">
        <p14:creationId xmlns:p14="http://schemas.microsoft.com/office/powerpoint/2010/main" val="899197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Title 1"/>
          <p:cNvSpPr txBox="1">
            <a:spLocks/>
          </p:cNvSpPr>
          <p:nvPr/>
        </p:nvSpPr>
        <p:spPr bwMode="auto">
          <a:xfrm>
            <a:off x="1428749" y="428625"/>
            <a:ext cx="7432863" cy="412750"/>
          </a:xfrm>
          <a:prstGeom prst="rect">
            <a:avLst/>
          </a:prstGeom>
          <a:noFill/>
          <a:ln w="9525">
            <a:noFill/>
            <a:miter lim="800000"/>
            <a:headEnd/>
            <a:tailEnd/>
          </a:ln>
        </p:spPr>
        <p:txBody>
          <a:bodyPr anchor="ctr"/>
          <a:lstStyle/>
          <a:p>
            <a:r>
              <a:rPr lang="ru-RU" sz="2400" b="1" dirty="0">
                <a:solidFill>
                  <a:schemeClr val="bg1"/>
                </a:solidFill>
                <a:latin typeface="Myriad Pro"/>
              </a:rPr>
              <a:t>ПРЕДОБРАБОТКА ДАННЫХ</a:t>
            </a: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dirty="0">
                <a:solidFill>
                  <a:srgbClr val="FFFFFF"/>
                </a:solidFill>
                <a:latin typeface="Myriad Pro"/>
              </a:rPr>
              <a:t>фото</a:t>
            </a:r>
            <a:endParaRPr lang="en-US" dirty="0">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27</a:t>
            </a:fld>
            <a:endParaRPr lang="en-US" sz="1800">
              <a:solidFill>
                <a:schemeClr val="tx1"/>
              </a:solidFill>
            </a:endParaRPr>
          </a:p>
        </p:txBody>
      </p:sp>
      <p:sp>
        <p:nvSpPr>
          <p:cNvPr id="13" name="Subtitle 2">
            <a:extLst>
              <a:ext uri="{FF2B5EF4-FFF2-40B4-BE49-F238E27FC236}">
                <a16:creationId xmlns:a16="http://schemas.microsoft.com/office/drawing/2014/main" id="{21C31178-1B5F-42EA-AAF4-4D0A5C689918}"/>
              </a:ext>
            </a:extLst>
          </p:cNvPr>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Нижний Новгород, 2021</a:t>
            </a:r>
            <a:endParaRPr kumimoji="1" lang="ru-RU" sz="800" dirty="0">
              <a:solidFill>
                <a:schemeClr val="bg1"/>
              </a:solidFill>
              <a:latin typeface="Myriad Pro"/>
            </a:endParaRPr>
          </a:p>
        </p:txBody>
      </p:sp>
      <p:sp>
        <p:nvSpPr>
          <p:cNvPr id="14" name="Нижний колонтитул 1">
            <a:extLst>
              <a:ext uri="{FF2B5EF4-FFF2-40B4-BE49-F238E27FC236}">
                <a16:creationId xmlns:a16="http://schemas.microsoft.com/office/drawing/2014/main" id="{58870DC7-866C-4EF1-AE78-FA85F05C3B90}"/>
              </a:ext>
            </a:extLst>
          </p:cNvPr>
          <p:cNvSpPr>
            <a:spLocks noGrp="1"/>
          </p:cNvSpPr>
          <p:nvPr>
            <p:ph type="ftr" sz="quarter" idx="11"/>
          </p:nvPr>
        </p:nvSpPr>
        <p:spPr>
          <a:xfrm>
            <a:off x="2952750" y="6323637"/>
            <a:ext cx="5552991" cy="365125"/>
          </a:xfrm>
        </p:spPr>
        <p:txBody>
          <a:bodyPr/>
          <a:lstStyle/>
          <a:p>
            <a:pPr>
              <a:defRPr/>
            </a:pPr>
            <a:r>
              <a:rPr lang="ru-RU" dirty="0"/>
              <a:t>Мухин С</a:t>
            </a:r>
            <a:r>
              <a:rPr lang="en-US" dirty="0"/>
              <a:t>. </a:t>
            </a:r>
            <a:r>
              <a:rPr lang="ru-RU" dirty="0"/>
              <a:t>А</a:t>
            </a:r>
            <a:r>
              <a:rPr lang="en-US" dirty="0"/>
              <a:t>., </a:t>
            </a:r>
            <a:r>
              <a:rPr lang="ru-RU" dirty="0"/>
              <a:t>17ПМИ, ВКР, 2021</a:t>
            </a:r>
            <a:endParaRPr lang="en-US" dirty="0"/>
          </a:p>
        </p:txBody>
      </p:sp>
      <p:sp>
        <p:nvSpPr>
          <p:cNvPr id="9" name="TextBox 8">
            <a:extLst>
              <a:ext uri="{FF2B5EF4-FFF2-40B4-BE49-F238E27FC236}">
                <a16:creationId xmlns:a16="http://schemas.microsoft.com/office/drawing/2014/main" id="{C75E9C7E-2348-4043-AC45-EB2BD557AF27}"/>
              </a:ext>
            </a:extLst>
          </p:cNvPr>
          <p:cNvSpPr txBox="1"/>
          <p:nvPr/>
        </p:nvSpPr>
        <p:spPr>
          <a:xfrm>
            <a:off x="251095" y="1470087"/>
            <a:ext cx="8530439" cy="369332"/>
          </a:xfrm>
          <a:prstGeom prst="rect">
            <a:avLst/>
          </a:prstGeom>
          <a:noFill/>
        </p:spPr>
        <p:txBody>
          <a:bodyPr wrap="square" rtlCol="0">
            <a:spAutoFit/>
          </a:bodyPr>
          <a:lstStyle/>
          <a:p>
            <a:r>
              <a:rPr lang="ru-RU" dirty="0">
                <a:solidFill>
                  <a:srgbClr val="21386F"/>
                </a:solidFill>
              </a:rPr>
              <a:t>Преобразовываем исходные данные</a:t>
            </a:r>
            <a:r>
              <a:rPr lang="en-US" dirty="0">
                <a:solidFill>
                  <a:srgbClr val="21386F"/>
                </a:solidFill>
              </a:rPr>
              <a:t>:</a:t>
            </a:r>
            <a:endParaRPr lang="ru-RU" dirty="0">
              <a:solidFill>
                <a:srgbClr val="21386F"/>
              </a:solidFill>
            </a:endParaRPr>
          </a:p>
        </p:txBody>
      </p:sp>
      <p:pic>
        <p:nvPicPr>
          <p:cNvPr id="10" name="Рисунок 9">
            <a:extLst>
              <a:ext uri="{FF2B5EF4-FFF2-40B4-BE49-F238E27FC236}">
                <a16:creationId xmlns:a16="http://schemas.microsoft.com/office/drawing/2014/main" id="{7C3587F3-1DCF-4617-8D58-361CC50C9E1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283" y="1871887"/>
            <a:ext cx="4043680" cy="1073150"/>
          </a:xfrm>
          <a:prstGeom prst="rect">
            <a:avLst/>
          </a:prstGeom>
          <a:noFill/>
          <a:ln>
            <a:noFill/>
          </a:ln>
        </p:spPr>
      </p:pic>
      <p:pic>
        <p:nvPicPr>
          <p:cNvPr id="12" name="Рисунок 11">
            <a:extLst>
              <a:ext uri="{FF2B5EF4-FFF2-40B4-BE49-F238E27FC236}">
                <a16:creationId xmlns:a16="http://schemas.microsoft.com/office/drawing/2014/main" id="{9CE89345-89F7-404E-8135-75CB0E35B16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70839" y="2387366"/>
            <a:ext cx="4430712" cy="2798127"/>
          </a:xfrm>
          <a:prstGeom prst="rect">
            <a:avLst/>
          </a:prstGeom>
          <a:noFill/>
          <a:ln>
            <a:noFill/>
          </a:ln>
        </p:spPr>
      </p:pic>
      <p:pic>
        <p:nvPicPr>
          <p:cNvPr id="15" name="Рисунок 14">
            <a:extLst>
              <a:ext uri="{FF2B5EF4-FFF2-40B4-BE49-F238E27FC236}">
                <a16:creationId xmlns:a16="http://schemas.microsoft.com/office/drawing/2014/main" id="{BA36CB0F-9B5D-48FB-80F4-C8C05F570080}"/>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2458" y="5086288"/>
            <a:ext cx="3628390" cy="603250"/>
          </a:xfrm>
          <a:prstGeom prst="rect">
            <a:avLst/>
          </a:prstGeom>
          <a:noFill/>
          <a:ln>
            <a:noFill/>
          </a:ln>
        </p:spPr>
      </p:pic>
    </p:spTree>
    <p:extLst>
      <p:ext uri="{BB962C8B-B14F-4D97-AF65-F5344CB8AC3E}">
        <p14:creationId xmlns:p14="http://schemas.microsoft.com/office/powerpoint/2010/main" val="1341091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Title 1"/>
          <p:cNvSpPr txBox="1">
            <a:spLocks/>
          </p:cNvSpPr>
          <p:nvPr/>
        </p:nvSpPr>
        <p:spPr bwMode="auto">
          <a:xfrm>
            <a:off x="1428749" y="428625"/>
            <a:ext cx="7432863" cy="412750"/>
          </a:xfrm>
          <a:prstGeom prst="rect">
            <a:avLst/>
          </a:prstGeom>
          <a:noFill/>
          <a:ln w="9525">
            <a:noFill/>
            <a:miter lim="800000"/>
            <a:headEnd/>
            <a:tailEnd/>
          </a:ln>
        </p:spPr>
        <p:txBody>
          <a:bodyPr anchor="ctr"/>
          <a:lstStyle/>
          <a:p>
            <a:r>
              <a:rPr lang="ru-RU" sz="2400" b="1" dirty="0">
                <a:solidFill>
                  <a:schemeClr val="bg1"/>
                </a:solidFill>
                <a:latin typeface="Myriad Pro"/>
              </a:rPr>
              <a:t>ПРЕДОБРАБОТКА ДАННЫХ</a:t>
            </a: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28</a:t>
            </a:fld>
            <a:endParaRPr lang="en-US" sz="1800">
              <a:solidFill>
                <a:schemeClr val="tx1"/>
              </a:solidFill>
            </a:endParaRPr>
          </a:p>
        </p:txBody>
      </p:sp>
      <p:sp>
        <p:nvSpPr>
          <p:cNvPr id="13" name="Subtitle 2">
            <a:extLst>
              <a:ext uri="{FF2B5EF4-FFF2-40B4-BE49-F238E27FC236}">
                <a16:creationId xmlns:a16="http://schemas.microsoft.com/office/drawing/2014/main" id="{21C31178-1B5F-42EA-AAF4-4D0A5C689918}"/>
              </a:ext>
            </a:extLst>
          </p:cNvPr>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Нижний Новгород, 2021</a:t>
            </a:r>
            <a:endParaRPr kumimoji="1" lang="ru-RU" sz="800" dirty="0">
              <a:solidFill>
                <a:schemeClr val="bg1"/>
              </a:solidFill>
              <a:latin typeface="Myriad Pro"/>
            </a:endParaRPr>
          </a:p>
        </p:txBody>
      </p:sp>
      <p:sp>
        <p:nvSpPr>
          <p:cNvPr id="14" name="Нижний колонтитул 1">
            <a:extLst>
              <a:ext uri="{FF2B5EF4-FFF2-40B4-BE49-F238E27FC236}">
                <a16:creationId xmlns:a16="http://schemas.microsoft.com/office/drawing/2014/main" id="{58870DC7-866C-4EF1-AE78-FA85F05C3B90}"/>
              </a:ext>
            </a:extLst>
          </p:cNvPr>
          <p:cNvSpPr>
            <a:spLocks noGrp="1"/>
          </p:cNvSpPr>
          <p:nvPr>
            <p:ph type="ftr" sz="quarter" idx="11"/>
          </p:nvPr>
        </p:nvSpPr>
        <p:spPr>
          <a:xfrm>
            <a:off x="2952750" y="6323637"/>
            <a:ext cx="5552991" cy="365125"/>
          </a:xfrm>
        </p:spPr>
        <p:txBody>
          <a:bodyPr/>
          <a:lstStyle/>
          <a:p>
            <a:pPr>
              <a:defRPr/>
            </a:pPr>
            <a:r>
              <a:rPr lang="ru-RU" dirty="0"/>
              <a:t>Мухин С</a:t>
            </a:r>
            <a:r>
              <a:rPr lang="en-US" dirty="0"/>
              <a:t>. </a:t>
            </a:r>
            <a:r>
              <a:rPr lang="ru-RU" dirty="0"/>
              <a:t>А</a:t>
            </a:r>
            <a:r>
              <a:rPr lang="en-US" dirty="0"/>
              <a:t>., </a:t>
            </a:r>
            <a:r>
              <a:rPr lang="ru-RU" dirty="0"/>
              <a:t>17ПМИ, ВКР, 2021</a:t>
            </a:r>
            <a:endParaRPr lang="en-US" dirty="0"/>
          </a:p>
        </p:txBody>
      </p:sp>
      <p:sp>
        <p:nvSpPr>
          <p:cNvPr id="9" name="TextBox 8">
            <a:extLst>
              <a:ext uri="{FF2B5EF4-FFF2-40B4-BE49-F238E27FC236}">
                <a16:creationId xmlns:a16="http://schemas.microsoft.com/office/drawing/2014/main" id="{C75E9C7E-2348-4043-AC45-EB2BD557AF27}"/>
              </a:ext>
            </a:extLst>
          </p:cNvPr>
          <p:cNvSpPr txBox="1"/>
          <p:nvPr/>
        </p:nvSpPr>
        <p:spPr>
          <a:xfrm>
            <a:off x="251095" y="1470087"/>
            <a:ext cx="8530439" cy="369332"/>
          </a:xfrm>
          <a:prstGeom prst="rect">
            <a:avLst/>
          </a:prstGeom>
          <a:noFill/>
        </p:spPr>
        <p:txBody>
          <a:bodyPr wrap="square" rtlCol="0">
            <a:spAutoFit/>
          </a:bodyPr>
          <a:lstStyle/>
          <a:p>
            <a:r>
              <a:rPr lang="ru-RU" dirty="0">
                <a:solidFill>
                  <a:srgbClr val="21386F"/>
                </a:solidFill>
              </a:rPr>
              <a:t>Преобразовываем исходные данные</a:t>
            </a:r>
            <a:r>
              <a:rPr lang="en-US" dirty="0">
                <a:solidFill>
                  <a:srgbClr val="21386F"/>
                </a:solidFill>
              </a:rPr>
              <a:t>:</a:t>
            </a:r>
            <a:endParaRPr lang="ru-RU" dirty="0">
              <a:solidFill>
                <a:srgbClr val="21386F"/>
              </a:solidFill>
            </a:endParaRPr>
          </a:p>
        </p:txBody>
      </p:sp>
      <p:pic>
        <p:nvPicPr>
          <p:cNvPr id="15" name="Рисунок 14">
            <a:extLst>
              <a:ext uri="{FF2B5EF4-FFF2-40B4-BE49-F238E27FC236}">
                <a16:creationId xmlns:a16="http://schemas.microsoft.com/office/drawing/2014/main" id="{C6E50191-C6B6-4EAF-A0C3-B8CADBE7F80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424" y="1839419"/>
            <a:ext cx="4704080" cy="4037194"/>
          </a:xfrm>
          <a:prstGeom prst="rect">
            <a:avLst/>
          </a:prstGeom>
          <a:noFill/>
          <a:ln>
            <a:noFill/>
          </a:ln>
        </p:spPr>
      </p:pic>
      <p:pic>
        <p:nvPicPr>
          <p:cNvPr id="16" name="Рисунок 15">
            <a:extLst>
              <a:ext uri="{FF2B5EF4-FFF2-40B4-BE49-F238E27FC236}">
                <a16:creationId xmlns:a16="http://schemas.microsoft.com/office/drawing/2014/main" id="{C9F3C666-219F-4E49-A2EE-9E79E7FB4E3A}"/>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7504" y="1282221"/>
            <a:ext cx="3678237" cy="4344206"/>
          </a:xfrm>
          <a:prstGeom prst="rect">
            <a:avLst/>
          </a:prstGeom>
          <a:noFill/>
          <a:ln>
            <a:noFill/>
          </a:ln>
        </p:spPr>
      </p:pic>
      <p:pic>
        <p:nvPicPr>
          <p:cNvPr id="17" name="Рисунок 16">
            <a:extLst>
              <a:ext uri="{FF2B5EF4-FFF2-40B4-BE49-F238E27FC236}">
                <a16:creationId xmlns:a16="http://schemas.microsoft.com/office/drawing/2014/main" id="{C12B89F6-9770-4840-A1A3-03C2C02B3451}"/>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49999" y="5626427"/>
            <a:ext cx="5931535" cy="636270"/>
          </a:xfrm>
          <a:prstGeom prst="rect">
            <a:avLst/>
          </a:prstGeom>
          <a:noFill/>
          <a:ln>
            <a:noFill/>
          </a:ln>
        </p:spPr>
      </p:pic>
    </p:spTree>
    <p:extLst>
      <p:ext uri="{BB962C8B-B14F-4D97-AF65-F5344CB8AC3E}">
        <p14:creationId xmlns:p14="http://schemas.microsoft.com/office/powerpoint/2010/main" val="2264955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Title 1"/>
          <p:cNvSpPr txBox="1">
            <a:spLocks/>
          </p:cNvSpPr>
          <p:nvPr/>
        </p:nvSpPr>
        <p:spPr bwMode="auto">
          <a:xfrm>
            <a:off x="1428749" y="428625"/>
            <a:ext cx="7432863" cy="412750"/>
          </a:xfrm>
          <a:prstGeom prst="rect">
            <a:avLst/>
          </a:prstGeom>
          <a:noFill/>
          <a:ln w="9525">
            <a:noFill/>
            <a:miter lim="800000"/>
            <a:headEnd/>
            <a:tailEnd/>
          </a:ln>
        </p:spPr>
        <p:txBody>
          <a:bodyPr anchor="ctr"/>
          <a:lstStyle/>
          <a:p>
            <a:r>
              <a:rPr lang="ru-RU" sz="2400" b="1" dirty="0">
                <a:solidFill>
                  <a:schemeClr val="bg1"/>
                </a:solidFill>
                <a:latin typeface="Myriad Pro"/>
              </a:rPr>
              <a:t>ПРОГНОЗИРОВАНИЕ</a:t>
            </a:r>
            <a:endParaRPr lang="en-US" sz="2400" b="1" dirty="0">
              <a:solidFill>
                <a:schemeClr val="bg1"/>
              </a:solidFill>
              <a:latin typeface="Myriad Pro"/>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29</a:t>
            </a:fld>
            <a:endParaRPr lang="en-US" sz="1800">
              <a:solidFill>
                <a:schemeClr val="tx1"/>
              </a:solidFill>
            </a:endParaRPr>
          </a:p>
        </p:txBody>
      </p:sp>
      <p:sp>
        <p:nvSpPr>
          <p:cNvPr id="13" name="Subtitle 2">
            <a:extLst>
              <a:ext uri="{FF2B5EF4-FFF2-40B4-BE49-F238E27FC236}">
                <a16:creationId xmlns:a16="http://schemas.microsoft.com/office/drawing/2014/main" id="{21C31178-1B5F-42EA-AAF4-4D0A5C689918}"/>
              </a:ext>
            </a:extLst>
          </p:cNvPr>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Нижний Новгород, 2021</a:t>
            </a:r>
            <a:endParaRPr kumimoji="1" lang="ru-RU" sz="800" dirty="0">
              <a:solidFill>
                <a:schemeClr val="bg1"/>
              </a:solidFill>
              <a:latin typeface="Myriad Pro"/>
            </a:endParaRPr>
          </a:p>
        </p:txBody>
      </p:sp>
      <p:sp>
        <p:nvSpPr>
          <p:cNvPr id="14" name="Нижний колонтитул 1">
            <a:extLst>
              <a:ext uri="{FF2B5EF4-FFF2-40B4-BE49-F238E27FC236}">
                <a16:creationId xmlns:a16="http://schemas.microsoft.com/office/drawing/2014/main" id="{58870DC7-866C-4EF1-AE78-FA85F05C3B90}"/>
              </a:ext>
            </a:extLst>
          </p:cNvPr>
          <p:cNvSpPr>
            <a:spLocks noGrp="1"/>
          </p:cNvSpPr>
          <p:nvPr>
            <p:ph type="ftr" sz="quarter" idx="11"/>
          </p:nvPr>
        </p:nvSpPr>
        <p:spPr>
          <a:xfrm>
            <a:off x="2952750" y="6323637"/>
            <a:ext cx="5552991" cy="365125"/>
          </a:xfrm>
        </p:spPr>
        <p:txBody>
          <a:bodyPr/>
          <a:lstStyle/>
          <a:p>
            <a:pPr>
              <a:defRPr/>
            </a:pPr>
            <a:r>
              <a:rPr lang="ru-RU" dirty="0"/>
              <a:t>Мухин С</a:t>
            </a:r>
            <a:r>
              <a:rPr lang="en-US" dirty="0"/>
              <a:t>. </a:t>
            </a:r>
            <a:r>
              <a:rPr lang="ru-RU" dirty="0"/>
              <a:t>А</a:t>
            </a:r>
            <a:r>
              <a:rPr lang="en-US" dirty="0"/>
              <a:t>., </a:t>
            </a:r>
            <a:r>
              <a:rPr lang="ru-RU" dirty="0"/>
              <a:t>17ПМИ, ВКР, 2021</a:t>
            </a:r>
            <a:endParaRPr lang="en-US" dirty="0"/>
          </a:p>
        </p:txBody>
      </p:sp>
      <p:pic>
        <p:nvPicPr>
          <p:cNvPr id="5" name="Рисунок 4">
            <a:extLst>
              <a:ext uri="{FF2B5EF4-FFF2-40B4-BE49-F238E27FC236}">
                <a16:creationId xmlns:a16="http://schemas.microsoft.com/office/drawing/2014/main" id="{5EC5C9A5-7A74-400C-A0A0-8197CEFB91EA}"/>
              </a:ext>
            </a:extLst>
          </p:cNvPr>
          <p:cNvPicPr>
            <a:picLocks noChangeAspect="1"/>
          </p:cNvPicPr>
          <p:nvPr/>
        </p:nvPicPr>
        <p:blipFill>
          <a:blip r:embed="rId3"/>
          <a:stretch>
            <a:fillRect/>
          </a:stretch>
        </p:blipFill>
        <p:spPr>
          <a:xfrm>
            <a:off x="0" y="1174258"/>
            <a:ext cx="9144000" cy="4509484"/>
          </a:xfrm>
          <a:prstGeom prst="rect">
            <a:avLst/>
          </a:prstGeom>
        </p:spPr>
      </p:pic>
    </p:spTree>
    <p:extLst>
      <p:ext uri="{BB962C8B-B14F-4D97-AF65-F5344CB8AC3E}">
        <p14:creationId xmlns:p14="http://schemas.microsoft.com/office/powerpoint/2010/main" val="2618559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3</a:t>
            </a:fld>
            <a:endParaRPr lang="en-US" sz="1800">
              <a:solidFill>
                <a:schemeClr val="tx1"/>
              </a:solidFill>
            </a:endParaRPr>
          </a:p>
        </p:txBody>
      </p:sp>
      <p:sp>
        <p:nvSpPr>
          <p:cNvPr id="9" name="Rectangle 12"/>
          <p:cNvSpPr>
            <a:spLocks noChangeArrowheads="1"/>
          </p:cNvSpPr>
          <p:nvPr/>
        </p:nvSpPr>
        <p:spPr bwMode="auto">
          <a:xfrm>
            <a:off x="255588" y="1618035"/>
            <a:ext cx="8575521" cy="3785652"/>
          </a:xfrm>
          <a:prstGeom prst="rect">
            <a:avLst/>
          </a:prstGeom>
          <a:noFill/>
          <a:ln w="9525">
            <a:noFill/>
            <a:miter lim="800000"/>
            <a:headEnd/>
            <a:tailEnd/>
          </a:ln>
        </p:spPr>
        <p:txBody>
          <a:bodyPr wrap="square">
            <a:spAutoFit/>
          </a:bodyPr>
          <a:lstStyle/>
          <a:p>
            <a:r>
              <a:rPr lang="ru-RU" sz="2000" dirty="0">
                <a:solidFill>
                  <a:srgbClr val="003F82"/>
                </a:solidFill>
                <a:latin typeface="Segoe UI" panose="020B0502040204020203" pitchFamily="34" charset="0"/>
              </a:rPr>
              <a:t>	В современном мире существует множество процессов, которые описываются </a:t>
            </a:r>
            <a:r>
              <a:rPr lang="ru-RU" sz="2000" b="1" dirty="0">
                <a:solidFill>
                  <a:srgbClr val="003F82"/>
                </a:solidFill>
                <a:latin typeface="Segoe UI" panose="020B0502040204020203" pitchFamily="34" charset="0"/>
              </a:rPr>
              <a:t>временными рядами</a:t>
            </a:r>
            <a:r>
              <a:rPr lang="ru-RU" sz="2000" dirty="0">
                <a:solidFill>
                  <a:srgbClr val="003F82"/>
                </a:solidFill>
                <a:latin typeface="Segoe UI" panose="020B0502040204020203" pitchFamily="34" charset="0"/>
              </a:rPr>
              <a:t>. Например экономические, такие как, цены на акции или курсы валют.</a:t>
            </a:r>
          </a:p>
          <a:p>
            <a:r>
              <a:rPr lang="ru-RU" sz="2000" dirty="0">
                <a:solidFill>
                  <a:srgbClr val="003F82"/>
                </a:solidFill>
                <a:latin typeface="Segoe UI" panose="020B0502040204020203" pitchFamily="34" charset="0"/>
              </a:rPr>
              <a:t>	Темой данной выпускной квалификационной работы является </a:t>
            </a:r>
            <a:r>
              <a:rPr lang="ru-RU" sz="2000" b="1" dirty="0">
                <a:solidFill>
                  <a:srgbClr val="003F82"/>
                </a:solidFill>
                <a:latin typeface="Segoe UI" panose="020B0502040204020203" pitchFamily="34" charset="0"/>
              </a:rPr>
              <a:t>анализ и прогнозирование многомерных временных рядов с помощью нейронных сетей</a:t>
            </a:r>
            <a:r>
              <a:rPr lang="ru-RU" sz="2000" dirty="0">
                <a:solidFill>
                  <a:srgbClr val="003F82"/>
                </a:solidFill>
                <a:latin typeface="Segoe UI" panose="020B0502040204020203" pitchFamily="34" charset="0"/>
              </a:rPr>
              <a:t>. Данное исследование произведено на данных мировых котировок валют за период </a:t>
            </a:r>
            <a:r>
              <a:rPr lang="ru-RU" sz="2000" b="1" dirty="0">
                <a:solidFill>
                  <a:srgbClr val="003F82"/>
                </a:solidFill>
                <a:latin typeface="Segoe UI" panose="020B0502040204020203" pitchFamily="34" charset="0"/>
              </a:rPr>
              <a:t>2017-2021</a:t>
            </a:r>
            <a:r>
              <a:rPr lang="ru-RU" sz="2000" dirty="0">
                <a:solidFill>
                  <a:srgbClr val="003F82"/>
                </a:solidFill>
                <a:latin typeface="Segoe UI" panose="020B0502040204020203" pitchFamily="34" charset="0"/>
              </a:rPr>
              <a:t> годов.</a:t>
            </a:r>
          </a:p>
          <a:p>
            <a:r>
              <a:rPr lang="ru-RU" sz="2000" dirty="0">
                <a:solidFill>
                  <a:srgbClr val="003F82"/>
                </a:solidFill>
                <a:latin typeface="Segoe UI" panose="020B0502040204020203" pitchFamily="34" charset="0"/>
              </a:rPr>
              <a:t>	Данная задача актуальна, поскольку точные прогнозы на рынке всегда востребованы, ведь исходя из них, можно извлечь финансовую прибыль. А так как, на данный момент, операции на бирже доступны каждому на различных торговых площадках, это, действительно, актуально.</a:t>
            </a:r>
          </a:p>
        </p:txBody>
      </p:sp>
      <p:sp>
        <p:nvSpPr>
          <p:cNvPr id="12" name="Title 1">
            <a:extLst>
              <a:ext uri="{FF2B5EF4-FFF2-40B4-BE49-F238E27FC236}">
                <a16:creationId xmlns:a16="http://schemas.microsoft.com/office/drawing/2014/main" id="{18B4FF68-CAEF-4FE0-A14D-717878CCF1AE}"/>
              </a:ext>
            </a:extLst>
          </p:cNvPr>
          <p:cNvSpPr txBox="1">
            <a:spLocks/>
          </p:cNvSpPr>
          <p:nvPr/>
        </p:nvSpPr>
        <p:spPr bwMode="auto">
          <a:xfrm>
            <a:off x="1428749" y="428625"/>
            <a:ext cx="6894979" cy="412750"/>
          </a:xfrm>
          <a:prstGeom prst="rect">
            <a:avLst/>
          </a:prstGeom>
          <a:noFill/>
          <a:ln w="9525">
            <a:noFill/>
            <a:miter lim="800000"/>
            <a:headEnd/>
            <a:tailEnd/>
          </a:ln>
        </p:spPr>
        <p:txBody>
          <a:bodyPr anchor="ctr"/>
          <a:lstStyle/>
          <a:p>
            <a:r>
              <a:rPr lang="ru-RU" sz="2400" b="1" dirty="0">
                <a:solidFill>
                  <a:schemeClr val="bg1"/>
                </a:solidFill>
                <a:latin typeface="Myriad Pro"/>
              </a:rPr>
              <a:t>ВВЕДЕНИЕ</a:t>
            </a:r>
            <a:endParaRPr lang="en-US" sz="2400" b="1" dirty="0">
              <a:solidFill>
                <a:schemeClr val="bg1"/>
              </a:solidFill>
              <a:latin typeface="Myriad Pro"/>
            </a:endParaRPr>
          </a:p>
        </p:txBody>
      </p:sp>
      <p:sp>
        <p:nvSpPr>
          <p:cNvPr id="14" name="Subtitle 2">
            <a:extLst>
              <a:ext uri="{FF2B5EF4-FFF2-40B4-BE49-F238E27FC236}">
                <a16:creationId xmlns:a16="http://schemas.microsoft.com/office/drawing/2014/main" id="{D6DB530D-BC3D-4AD9-82F4-8A97736FD3F1}"/>
              </a:ext>
            </a:extLst>
          </p:cNvPr>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Нижний Новгород, 2021</a:t>
            </a:r>
            <a:endParaRPr kumimoji="1" lang="ru-RU" sz="800" dirty="0">
              <a:solidFill>
                <a:schemeClr val="bg1"/>
              </a:solidFill>
              <a:latin typeface="Myriad Pro"/>
            </a:endParaRPr>
          </a:p>
        </p:txBody>
      </p:sp>
      <p:sp>
        <p:nvSpPr>
          <p:cNvPr id="15" name="Нижний колонтитул 1">
            <a:extLst>
              <a:ext uri="{FF2B5EF4-FFF2-40B4-BE49-F238E27FC236}">
                <a16:creationId xmlns:a16="http://schemas.microsoft.com/office/drawing/2014/main" id="{243C178F-140F-434F-9F25-2947DB921515}"/>
              </a:ext>
            </a:extLst>
          </p:cNvPr>
          <p:cNvSpPr>
            <a:spLocks noGrp="1"/>
          </p:cNvSpPr>
          <p:nvPr>
            <p:ph type="ftr" sz="quarter" idx="11"/>
          </p:nvPr>
        </p:nvSpPr>
        <p:spPr>
          <a:xfrm>
            <a:off x="2952750" y="6323637"/>
            <a:ext cx="5552991" cy="365125"/>
          </a:xfrm>
        </p:spPr>
        <p:txBody>
          <a:bodyPr/>
          <a:lstStyle/>
          <a:p>
            <a:pPr>
              <a:defRPr/>
            </a:pPr>
            <a:r>
              <a:rPr lang="ru-RU" dirty="0"/>
              <a:t>Мухин С</a:t>
            </a:r>
            <a:r>
              <a:rPr lang="en-US" dirty="0"/>
              <a:t>. </a:t>
            </a:r>
            <a:r>
              <a:rPr lang="ru-RU" dirty="0"/>
              <a:t>А</a:t>
            </a:r>
            <a:r>
              <a:rPr lang="en-US" dirty="0"/>
              <a:t>., </a:t>
            </a:r>
            <a:r>
              <a:rPr lang="ru-RU" dirty="0"/>
              <a:t>17ПМИ, ВКР, 2021</a:t>
            </a:r>
            <a:endParaRPr lang="en-US" dirty="0"/>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Title 1"/>
          <p:cNvSpPr txBox="1">
            <a:spLocks/>
          </p:cNvSpPr>
          <p:nvPr/>
        </p:nvSpPr>
        <p:spPr bwMode="auto">
          <a:xfrm>
            <a:off x="1428749" y="428625"/>
            <a:ext cx="7432863" cy="412750"/>
          </a:xfrm>
          <a:prstGeom prst="rect">
            <a:avLst/>
          </a:prstGeom>
          <a:noFill/>
          <a:ln w="9525">
            <a:noFill/>
            <a:miter lim="800000"/>
            <a:headEnd/>
            <a:tailEnd/>
          </a:ln>
        </p:spPr>
        <p:txBody>
          <a:bodyPr anchor="ctr"/>
          <a:lstStyle/>
          <a:p>
            <a:r>
              <a:rPr lang="ru-RU" sz="2400" b="1" dirty="0">
                <a:solidFill>
                  <a:schemeClr val="bg1"/>
                </a:solidFill>
                <a:latin typeface="Myriad Pro"/>
              </a:rPr>
              <a:t>СРАВНЕНИЕ АЛГОРИТМОВ</a:t>
            </a:r>
            <a:endParaRPr lang="en-US" sz="2400" b="1" dirty="0">
              <a:solidFill>
                <a:schemeClr val="bg1"/>
              </a:solidFill>
              <a:latin typeface="Myriad Pro"/>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30</a:t>
            </a:fld>
            <a:endParaRPr lang="en-US" sz="1800">
              <a:solidFill>
                <a:schemeClr val="tx1"/>
              </a:solidFill>
            </a:endParaRPr>
          </a:p>
        </p:txBody>
      </p:sp>
      <p:sp>
        <p:nvSpPr>
          <p:cNvPr id="13" name="Subtitle 2">
            <a:extLst>
              <a:ext uri="{FF2B5EF4-FFF2-40B4-BE49-F238E27FC236}">
                <a16:creationId xmlns:a16="http://schemas.microsoft.com/office/drawing/2014/main" id="{21C31178-1B5F-42EA-AAF4-4D0A5C689918}"/>
              </a:ext>
            </a:extLst>
          </p:cNvPr>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Нижний Новгород, 2021</a:t>
            </a:r>
            <a:endParaRPr kumimoji="1" lang="ru-RU" sz="800" dirty="0">
              <a:solidFill>
                <a:schemeClr val="bg1"/>
              </a:solidFill>
              <a:latin typeface="Myriad Pro"/>
            </a:endParaRPr>
          </a:p>
        </p:txBody>
      </p:sp>
      <p:sp>
        <p:nvSpPr>
          <p:cNvPr id="14" name="Нижний колонтитул 1">
            <a:extLst>
              <a:ext uri="{FF2B5EF4-FFF2-40B4-BE49-F238E27FC236}">
                <a16:creationId xmlns:a16="http://schemas.microsoft.com/office/drawing/2014/main" id="{58870DC7-866C-4EF1-AE78-FA85F05C3B90}"/>
              </a:ext>
            </a:extLst>
          </p:cNvPr>
          <p:cNvSpPr>
            <a:spLocks noGrp="1"/>
          </p:cNvSpPr>
          <p:nvPr>
            <p:ph type="ftr" sz="quarter" idx="11"/>
          </p:nvPr>
        </p:nvSpPr>
        <p:spPr>
          <a:xfrm>
            <a:off x="2952750" y="6323637"/>
            <a:ext cx="5552991" cy="365125"/>
          </a:xfrm>
        </p:spPr>
        <p:txBody>
          <a:bodyPr/>
          <a:lstStyle/>
          <a:p>
            <a:pPr>
              <a:defRPr/>
            </a:pPr>
            <a:r>
              <a:rPr lang="ru-RU" dirty="0"/>
              <a:t>Мухин С</a:t>
            </a:r>
            <a:r>
              <a:rPr lang="en-US" dirty="0"/>
              <a:t>. </a:t>
            </a:r>
            <a:r>
              <a:rPr lang="ru-RU" dirty="0"/>
              <a:t>А</a:t>
            </a:r>
            <a:r>
              <a:rPr lang="en-US" dirty="0"/>
              <a:t>., </a:t>
            </a:r>
            <a:r>
              <a:rPr lang="ru-RU" dirty="0"/>
              <a:t>17ПМИ, ВКР, 2021</a:t>
            </a:r>
            <a:endParaRPr lang="en-US" dirty="0"/>
          </a:p>
        </p:txBody>
      </p:sp>
      <p:sp>
        <p:nvSpPr>
          <p:cNvPr id="15" name="TextBox 14">
            <a:extLst>
              <a:ext uri="{FF2B5EF4-FFF2-40B4-BE49-F238E27FC236}">
                <a16:creationId xmlns:a16="http://schemas.microsoft.com/office/drawing/2014/main" id="{0421ED6C-022E-4508-A2D2-C91685B2A5A6}"/>
              </a:ext>
            </a:extLst>
          </p:cNvPr>
          <p:cNvSpPr txBox="1"/>
          <p:nvPr/>
        </p:nvSpPr>
        <p:spPr>
          <a:xfrm>
            <a:off x="251095" y="1470087"/>
            <a:ext cx="8530439" cy="369332"/>
          </a:xfrm>
          <a:prstGeom prst="rect">
            <a:avLst/>
          </a:prstGeom>
          <a:noFill/>
        </p:spPr>
        <p:txBody>
          <a:bodyPr wrap="square" rtlCol="0">
            <a:spAutoFit/>
          </a:bodyPr>
          <a:lstStyle/>
          <a:p>
            <a:r>
              <a:rPr lang="ru-RU" dirty="0">
                <a:solidFill>
                  <a:srgbClr val="21386F"/>
                </a:solidFill>
              </a:rPr>
              <a:t>Все</a:t>
            </a:r>
            <a:r>
              <a:rPr lang="en-US" dirty="0">
                <a:solidFill>
                  <a:srgbClr val="21386F"/>
                </a:solidFill>
              </a:rPr>
              <a:t>, </a:t>
            </a:r>
            <a:r>
              <a:rPr lang="ru-RU" dirty="0">
                <a:solidFill>
                  <a:srgbClr val="21386F"/>
                </a:solidFill>
              </a:rPr>
              <a:t>кроме </a:t>
            </a:r>
            <a:r>
              <a:rPr lang="en-US" dirty="0">
                <a:solidFill>
                  <a:srgbClr val="21386F"/>
                </a:solidFill>
              </a:rPr>
              <a:t>HKD/USD</a:t>
            </a:r>
            <a:endParaRPr lang="ru-RU" dirty="0">
              <a:solidFill>
                <a:srgbClr val="21386F"/>
              </a:solidFill>
            </a:endParaRPr>
          </a:p>
        </p:txBody>
      </p:sp>
      <p:pic>
        <p:nvPicPr>
          <p:cNvPr id="4" name="Рисунок 3">
            <a:extLst>
              <a:ext uri="{FF2B5EF4-FFF2-40B4-BE49-F238E27FC236}">
                <a16:creationId xmlns:a16="http://schemas.microsoft.com/office/drawing/2014/main" id="{C1FF7DF5-B2C0-4DF4-ADF3-B56697A5D51E}"/>
              </a:ext>
            </a:extLst>
          </p:cNvPr>
          <p:cNvPicPr>
            <a:picLocks noChangeAspect="1"/>
          </p:cNvPicPr>
          <p:nvPr/>
        </p:nvPicPr>
        <p:blipFill>
          <a:blip r:embed="rId3"/>
          <a:stretch>
            <a:fillRect/>
          </a:stretch>
        </p:blipFill>
        <p:spPr>
          <a:xfrm>
            <a:off x="2771691" y="1292908"/>
            <a:ext cx="5154833" cy="5047086"/>
          </a:xfrm>
          <a:prstGeom prst="rect">
            <a:avLst/>
          </a:prstGeom>
        </p:spPr>
      </p:pic>
    </p:spTree>
    <p:extLst>
      <p:ext uri="{BB962C8B-B14F-4D97-AF65-F5344CB8AC3E}">
        <p14:creationId xmlns:p14="http://schemas.microsoft.com/office/powerpoint/2010/main" val="535247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Title 1"/>
          <p:cNvSpPr txBox="1">
            <a:spLocks/>
          </p:cNvSpPr>
          <p:nvPr/>
        </p:nvSpPr>
        <p:spPr bwMode="auto">
          <a:xfrm>
            <a:off x="1428749" y="428625"/>
            <a:ext cx="7432863" cy="412750"/>
          </a:xfrm>
          <a:prstGeom prst="rect">
            <a:avLst/>
          </a:prstGeom>
          <a:noFill/>
          <a:ln w="9525">
            <a:noFill/>
            <a:miter lim="800000"/>
            <a:headEnd/>
            <a:tailEnd/>
          </a:ln>
        </p:spPr>
        <p:txBody>
          <a:bodyPr anchor="ctr"/>
          <a:lstStyle/>
          <a:p>
            <a:r>
              <a:rPr lang="ru-RU" sz="2400" b="1" dirty="0">
                <a:solidFill>
                  <a:schemeClr val="bg1"/>
                </a:solidFill>
                <a:latin typeface="Myriad Pro"/>
              </a:rPr>
              <a:t>СРАВНЕНИЕ АЛГОРИТМОВ</a:t>
            </a:r>
            <a:endParaRPr lang="en-US" sz="2400" b="1" dirty="0">
              <a:solidFill>
                <a:schemeClr val="bg1"/>
              </a:solidFill>
              <a:latin typeface="Myriad Pro"/>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31</a:t>
            </a:fld>
            <a:endParaRPr lang="en-US" sz="1800">
              <a:solidFill>
                <a:schemeClr val="tx1"/>
              </a:solidFill>
            </a:endParaRPr>
          </a:p>
        </p:txBody>
      </p:sp>
      <p:sp>
        <p:nvSpPr>
          <p:cNvPr id="13" name="Subtitle 2">
            <a:extLst>
              <a:ext uri="{FF2B5EF4-FFF2-40B4-BE49-F238E27FC236}">
                <a16:creationId xmlns:a16="http://schemas.microsoft.com/office/drawing/2014/main" id="{21C31178-1B5F-42EA-AAF4-4D0A5C689918}"/>
              </a:ext>
            </a:extLst>
          </p:cNvPr>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Нижний Новгород, 2021</a:t>
            </a:r>
            <a:endParaRPr kumimoji="1" lang="ru-RU" sz="800" dirty="0">
              <a:solidFill>
                <a:schemeClr val="bg1"/>
              </a:solidFill>
              <a:latin typeface="Myriad Pro"/>
            </a:endParaRPr>
          </a:p>
        </p:txBody>
      </p:sp>
      <p:sp>
        <p:nvSpPr>
          <p:cNvPr id="14" name="Нижний колонтитул 1">
            <a:extLst>
              <a:ext uri="{FF2B5EF4-FFF2-40B4-BE49-F238E27FC236}">
                <a16:creationId xmlns:a16="http://schemas.microsoft.com/office/drawing/2014/main" id="{58870DC7-866C-4EF1-AE78-FA85F05C3B90}"/>
              </a:ext>
            </a:extLst>
          </p:cNvPr>
          <p:cNvSpPr>
            <a:spLocks noGrp="1"/>
          </p:cNvSpPr>
          <p:nvPr>
            <p:ph type="ftr" sz="quarter" idx="11"/>
          </p:nvPr>
        </p:nvSpPr>
        <p:spPr>
          <a:xfrm>
            <a:off x="2952750" y="6323637"/>
            <a:ext cx="5552991" cy="365125"/>
          </a:xfrm>
        </p:spPr>
        <p:txBody>
          <a:bodyPr/>
          <a:lstStyle/>
          <a:p>
            <a:pPr>
              <a:defRPr/>
            </a:pPr>
            <a:r>
              <a:rPr lang="ru-RU" dirty="0"/>
              <a:t>Мухин С</a:t>
            </a:r>
            <a:r>
              <a:rPr lang="en-US" dirty="0"/>
              <a:t>. </a:t>
            </a:r>
            <a:r>
              <a:rPr lang="ru-RU" dirty="0"/>
              <a:t>А</a:t>
            </a:r>
            <a:r>
              <a:rPr lang="en-US" dirty="0"/>
              <a:t>., </a:t>
            </a:r>
            <a:r>
              <a:rPr lang="ru-RU" dirty="0"/>
              <a:t>17ПМИ, ВКР, 2021</a:t>
            </a:r>
            <a:endParaRPr lang="en-US" dirty="0"/>
          </a:p>
        </p:txBody>
      </p:sp>
      <p:sp>
        <p:nvSpPr>
          <p:cNvPr id="15" name="TextBox 14">
            <a:extLst>
              <a:ext uri="{FF2B5EF4-FFF2-40B4-BE49-F238E27FC236}">
                <a16:creationId xmlns:a16="http://schemas.microsoft.com/office/drawing/2014/main" id="{0421ED6C-022E-4508-A2D2-C91685B2A5A6}"/>
              </a:ext>
            </a:extLst>
          </p:cNvPr>
          <p:cNvSpPr txBox="1"/>
          <p:nvPr/>
        </p:nvSpPr>
        <p:spPr>
          <a:xfrm>
            <a:off x="251095" y="1470087"/>
            <a:ext cx="8530439" cy="2862322"/>
          </a:xfrm>
          <a:prstGeom prst="rect">
            <a:avLst/>
          </a:prstGeom>
          <a:noFill/>
        </p:spPr>
        <p:txBody>
          <a:bodyPr wrap="square" rtlCol="0">
            <a:spAutoFit/>
          </a:bodyPr>
          <a:lstStyle/>
          <a:p>
            <a:r>
              <a:rPr lang="ru-RU" dirty="0">
                <a:solidFill>
                  <a:srgbClr val="21386F"/>
                </a:solidFill>
              </a:rPr>
              <a:t>С корреляциями </a:t>
            </a:r>
            <a:r>
              <a:rPr lang="en-US" dirty="0">
                <a:solidFill>
                  <a:srgbClr val="21386F"/>
                </a:solidFill>
              </a:rPr>
              <a:t>&gt;0.9:</a:t>
            </a:r>
          </a:p>
          <a:p>
            <a:endParaRPr lang="en-US" dirty="0">
              <a:solidFill>
                <a:srgbClr val="21386F"/>
              </a:solidFill>
            </a:endParaRPr>
          </a:p>
          <a:p>
            <a:r>
              <a:rPr lang="en-US" dirty="0">
                <a:solidFill>
                  <a:srgbClr val="21386F"/>
                </a:solidFill>
              </a:rPr>
              <a:t>AUD/USD,</a:t>
            </a:r>
          </a:p>
          <a:p>
            <a:r>
              <a:rPr lang="en-US" dirty="0">
                <a:solidFill>
                  <a:srgbClr val="21386F"/>
                </a:solidFill>
              </a:rPr>
              <a:t>DKK/USD,</a:t>
            </a:r>
          </a:p>
          <a:p>
            <a:r>
              <a:rPr lang="en-US" dirty="0">
                <a:solidFill>
                  <a:srgbClr val="21386F"/>
                </a:solidFill>
              </a:rPr>
              <a:t>EUR/USD,</a:t>
            </a:r>
          </a:p>
          <a:p>
            <a:r>
              <a:rPr lang="en-US" dirty="0">
                <a:solidFill>
                  <a:srgbClr val="21386F"/>
                </a:solidFill>
              </a:rPr>
              <a:t>NZD/USD,</a:t>
            </a:r>
          </a:p>
          <a:p>
            <a:r>
              <a:rPr lang="en-US" dirty="0">
                <a:solidFill>
                  <a:srgbClr val="21386F"/>
                </a:solidFill>
              </a:rPr>
              <a:t>SEK/USD,</a:t>
            </a:r>
          </a:p>
          <a:p>
            <a:endParaRPr lang="en-US" dirty="0">
              <a:solidFill>
                <a:srgbClr val="21386F"/>
              </a:solidFill>
            </a:endParaRPr>
          </a:p>
          <a:p>
            <a:r>
              <a:rPr lang="en-US" dirty="0">
                <a:solidFill>
                  <a:srgbClr val="21386F"/>
                </a:solidFill>
              </a:rPr>
              <a:t>KZT/USD,</a:t>
            </a:r>
          </a:p>
          <a:p>
            <a:r>
              <a:rPr lang="en-US" dirty="0">
                <a:solidFill>
                  <a:srgbClr val="21386F"/>
                </a:solidFill>
              </a:rPr>
              <a:t>RUB/USD</a:t>
            </a:r>
          </a:p>
        </p:txBody>
      </p:sp>
      <p:pic>
        <p:nvPicPr>
          <p:cNvPr id="3" name="Рисунок 2">
            <a:extLst>
              <a:ext uri="{FF2B5EF4-FFF2-40B4-BE49-F238E27FC236}">
                <a16:creationId xmlns:a16="http://schemas.microsoft.com/office/drawing/2014/main" id="{054D9FB3-EF58-4160-9289-74E37A540B13}"/>
              </a:ext>
            </a:extLst>
          </p:cNvPr>
          <p:cNvPicPr>
            <a:picLocks noChangeAspect="1"/>
          </p:cNvPicPr>
          <p:nvPr/>
        </p:nvPicPr>
        <p:blipFill>
          <a:blip r:embed="rId3"/>
          <a:stretch>
            <a:fillRect/>
          </a:stretch>
        </p:blipFill>
        <p:spPr>
          <a:xfrm>
            <a:off x="2952750" y="1359935"/>
            <a:ext cx="5292294" cy="5055153"/>
          </a:xfrm>
          <a:prstGeom prst="rect">
            <a:avLst/>
          </a:prstGeom>
        </p:spPr>
      </p:pic>
    </p:spTree>
    <p:extLst>
      <p:ext uri="{BB962C8B-B14F-4D97-AF65-F5344CB8AC3E}">
        <p14:creationId xmlns:p14="http://schemas.microsoft.com/office/powerpoint/2010/main" val="18874248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Title 1"/>
          <p:cNvSpPr txBox="1">
            <a:spLocks/>
          </p:cNvSpPr>
          <p:nvPr/>
        </p:nvSpPr>
        <p:spPr bwMode="auto">
          <a:xfrm>
            <a:off x="1428749" y="428625"/>
            <a:ext cx="7432863" cy="412750"/>
          </a:xfrm>
          <a:prstGeom prst="rect">
            <a:avLst/>
          </a:prstGeom>
          <a:noFill/>
          <a:ln w="9525">
            <a:noFill/>
            <a:miter lim="800000"/>
            <a:headEnd/>
            <a:tailEnd/>
          </a:ln>
        </p:spPr>
        <p:txBody>
          <a:bodyPr anchor="ctr"/>
          <a:lstStyle/>
          <a:p>
            <a:r>
              <a:rPr lang="ru-RU" sz="2400" b="1" dirty="0">
                <a:solidFill>
                  <a:schemeClr val="bg1"/>
                </a:solidFill>
                <a:latin typeface="Myriad Pro"/>
              </a:rPr>
              <a:t>ПРИМЕР ПРОГНОЗА</a:t>
            </a:r>
            <a:endParaRPr lang="en-US" sz="2400" b="1" dirty="0">
              <a:solidFill>
                <a:schemeClr val="bg1"/>
              </a:solidFill>
              <a:latin typeface="Myriad Pro"/>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32</a:t>
            </a:fld>
            <a:endParaRPr lang="en-US" sz="1800">
              <a:solidFill>
                <a:schemeClr val="tx1"/>
              </a:solidFill>
            </a:endParaRPr>
          </a:p>
        </p:txBody>
      </p:sp>
      <p:sp>
        <p:nvSpPr>
          <p:cNvPr id="13" name="Subtitle 2">
            <a:extLst>
              <a:ext uri="{FF2B5EF4-FFF2-40B4-BE49-F238E27FC236}">
                <a16:creationId xmlns:a16="http://schemas.microsoft.com/office/drawing/2014/main" id="{21C31178-1B5F-42EA-AAF4-4D0A5C689918}"/>
              </a:ext>
            </a:extLst>
          </p:cNvPr>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Нижний Новгород, 2021</a:t>
            </a:r>
            <a:endParaRPr kumimoji="1" lang="ru-RU" sz="800" dirty="0">
              <a:solidFill>
                <a:schemeClr val="bg1"/>
              </a:solidFill>
              <a:latin typeface="Myriad Pro"/>
            </a:endParaRPr>
          </a:p>
        </p:txBody>
      </p:sp>
      <p:sp>
        <p:nvSpPr>
          <p:cNvPr id="14" name="Нижний колонтитул 1">
            <a:extLst>
              <a:ext uri="{FF2B5EF4-FFF2-40B4-BE49-F238E27FC236}">
                <a16:creationId xmlns:a16="http://schemas.microsoft.com/office/drawing/2014/main" id="{58870DC7-866C-4EF1-AE78-FA85F05C3B90}"/>
              </a:ext>
            </a:extLst>
          </p:cNvPr>
          <p:cNvSpPr>
            <a:spLocks noGrp="1"/>
          </p:cNvSpPr>
          <p:nvPr>
            <p:ph type="ftr" sz="quarter" idx="11"/>
          </p:nvPr>
        </p:nvSpPr>
        <p:spPr>
          <a:xfrm>
            <a:off x="2952750" y="6323637"/>
            <a:ext cx="5552991" cy="365125"/>
          </a:xfrm>
        </p:spPr>
        <p:txBody>
          <a:bodyPr/>
          <a:lstStyle/>
          <a:p>
            <a:pPr>
              <a:defRPr/>
            </a:pPr>
            <a:r>
              <a:rPr lang="ru-RU" dirty="0"/>
              <a:t>Мухин С</a:t>
            </a:r>
            <a:r>
              <a:rPr lang="en-US" dirty="0"/>
              <a:t>. </a:t>
            </a:r>
            <a:r>
              <a:rPr lang="ru-RU" dirty="0"/>
              <a:t>А</a:t>
            </a:r>
            <a:r>
              <a:rPr lang="en-US" dirty="0"/>
              <a:t>., </a:t>
            </a:r>
            <a:r>
              <a:rPr lang="ru-RU" dirty="0"/>
              <a:t>17ПМИ, ВКР, 2021</a:t>
            </a:r>
            <a:endParaRPr lang="en-US" dirty="0"/>
          </a:p>
        </p:txBody>
      </p:sp>
      <p:pic>
        <p:nvPicPr>
          <p:cNvPr id="2050" name="Picture 2">
            <a:extLst>
              <a:ext uri="{FF2B5EF4-FFF2-40B4-BE49-F238E27FC236}">
                <a16:creationId xmlns:a16="http://schemas.microsoft.com/office/drawing/2014/main" id="{DA82CAC4-A3A4-4BCE-AE8A-479AD82722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194" y="1339792"/>
            <a:ext cx="8861612" cy="4484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4768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Title 1"/>
          <p:cNvSpPr txBox="1">
            <a:spLocks/>
          </p:cNvSpPr>
          <p:nvPr/>
        </p:nvSpPr>
        <p:spPr bwMode="auto">
          <a:xfrm>
            <a:off x="1428749" y="428625"/>
            <a:ext cx="7432863" cy="412750"/>
          </a:xfrm>
          <a:prstGeom prst="rect">
            <a:avLst/>
          </a:prstGeom>
          <a:noFill/>
          <a:ln w="9525">
            <a:noFill/>
            <a:miter lim="800000"/>
            <a:headEnd/>
            <a:tailEnd/>
          </a:ln>
        </p:spPr>
        <p:txBody>
          <a:bodyPr anchor="ctr"/>
          <a:lstStyle/>
          <a:p>
            <a:r>
              <a:rPr lang="ru-RU" sz="2400" b="1" dirty="0">
                <a:solidFill>
                  <a:schemeClr val="bg1"/>
                </a:solidFill>
                <a:latin typeface="Myriad Pro"/>
              </a:rPr>
              <a:t>РЕЗУЛЬТАТЫ</a:t>
            </a:r>
            <a:endParaRPr lang="en-US" sz="2400" b="1" dirty="0">
              <a:solidFill>
                <a:schemeClr val="bg1"/>
              </a:solidFill>
              <a:latin typeface="Myriad Pro"/>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33</a:t>
            </a:fld>
            <a:endParaRPr lang="en-US" sz="1800">
              <a:solidFill>
                <a:schemeClr val="tx1"/>
              </a:solidFill>
            </a:endParaRPr>
          </a:p>
        </p:txBody>
      </p:sp>
      <p:sp>
        <p:nvSpPr>
          <p:cNvPr id="12" name="TextBox 11">
            <a:extLst>
              <a:ext uri="{FF2B5EF4-FFF2-40B4-BE49-F238E27FC236}">
                <a16:creationId xmlns:a16="http://schemas.microsoft.com/office/drawing/2014/main" id="{D9CB6237-5C4A-4BC4-BC1E-0FF211AC57E5}"/>
              </a:ext>
            </a:extLst>
          </p:cNvPr>
          <p:cNvSpPr txBox="1"/>
          <p:nvPr/>
        </p:nvSpPr>
        <p:spPr>
          <a:xfrm>
            <a:off x="251095" y="1470087"/>
            <a:ext cx="8530439" cy="3693319"/>
          </a:xfrm>
          <a:prstGeom prst="rect">
            <a:avLst/>
          </a:prstGeom>
          <a:noFill/>
        </p:spPr>
        <p:txBody>
          <a:bodyPr wrap="square" rtlCol="0">
            <a:spAutoFit/>
          </a:bodyPr>
          <a:lstStyle/>
          <a:p>
            <a:r>
              <a:rPr lang="ru-RU" dirty="0">
                <a:solidFill>
                  <a:srgbClr val="21386F"/>
                </a:solidFill>
              </a:rPr>
              <a:t>	В результате, сделав сравнение всех моделей, было выяснено, что для краткосрочного прогноза самые простые классические методы лишены эффекта случайности и превосходят по точности </a:t>
            </a:r>
            <a:r>
              <a:rPr lang="ru-RU" dirty="0" err="1">
                <a:solidFill>
                  <a:srgbClr val="21386F"/>
                </a:solidFill>
              </a:rPr>
              <a:t>нейросетевые</a:t>
            </a:r>
            <a:r>
              <a:rPr lang="ru-RU" dirty="0">
                <a:solidFill>
                  <a:srgbClr val="21386F"/>
                </a:solidFill>
              </a:rPr>
              <a:t> модели. Это происходит, потому что, классические методы сразу же подбирают лучшие коэффициенты к модели, в то время как нейронные сети обучаются эпохами, имеют огромное множество параметров и архитектур, может возникать переобучение и прочие сопутствующие проблемы. На долгосрочном интервале прогноза же напротив, </a:t>
            </a:r>
            <a:r>
              <a:rPr lang="ru-RU" dirty="0" err="1">
                <a:solidFill>
                  <a:srgbClr val="21386F"/>
                </a:solidFill>
              </a:rPr>
              <a:t>нейросетевые</a:t>
            </a:r>
            <a:r>
              <a:rPr lang="ru-RU" dirty="0">
                <a:solidFill>
                  <a:srgbClr val="21386F"/>
                </a:solidFill>
              </a:rPr>
              <a:t> модели улавливают сложные тенденции и дают не лучший, но всё же превосходящий классические методы результат. Однако, возможно, подобранные архитектуры были не совсем удачны, и было выбрано малое количество эпох для данной задачи. Но тем не менее проделанное исследование, изучение новых архитектур и моделей является практической ценностью.</a:t>
            </a:r>
          </a:p>
        </p:txBody>
      </p:sp>
      <p:sp>
        <p:nvSpPr>
          <p:cNvPr id="13" name="Subtitle 2">
            <a:extLst>
              <a:ext uri="{FF2B5EF4-FFF2-40B4-BE49-F238E27FC236}">
                <a16:creationId xmlns:a16="http://schemas.microsoft.com/office/drawing/2014/main" id="{21C31178-1B5F-42EA-AAF4-4D0A5C689918}"/>
              </a:ext>
            </a:extLst>
          </p:cNvPr>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Нижний Новгород, 2021</a:t>
            </a:r>
            <a:endParaRPr kumimoji="1" lang="ru-RU" sz="800" dirty="0">
              <a:solidFill>
                <a:schemeClr val="bg1"/>
              </a:solidFill>
              <a:latin typeface="Myriad Pro"/>
            </a:endParaRPr>
          </a:p>
        </p:txBody>
      </p:sp>
      <p:sp>
        <p:nvSpPr>
          <p:cNvPr id="14" name="Нижний колонтитул 1">
            <a:extLst>
              <a:ext uri="{FF2B5EF4-FFF2-40B4-BE49-F238E27FC236}">
                <a16:creationId xmlns:a16="http://schemas.microsoft.com/office/drawing/2014/main" id="{58870DC7-866C-4EF1-AE78-FA85F05C3B90}"/>
              </a:ext>
            </a:extLst>
          </p:cNvPr>
          <p:cNvSpPr>
            <a:spLocks noGrp="1"/>
          </p:cNvSpPr>
          <p:nvPr>
            <p:ph type="ftr" sz="quarter" idx="11"/>
          </p:nvPr>
        </p:nvSpPr>
        <p:spPr>
          <a:xfrm>
            <a:off x="2952750" y="6323637"/>
            <a:ext cx="5552991" cy="365125"/>
          </a:xfrm>
        </p:spPr>
        <p:txBody>
          <a:bodyPr/>
          <a:lstStyle/>
          <a:p>
            <a:pPr>
              <a:defRPr/>
            </a:pPr>
            <a:r>
              <a:rPr lang="ru-RU" dirty="0"/>
              <a:t>Мухин С</a:t>
            </a:r>
            <a:r>
              <a:rPr lang="en-US" dirty="0"/>
              <a:t>. </a:t>
            </a:r>
            <a:r>
              <a:rPr lang="ru-RU" dirty="0"/>
              <a:t>А</a:t>
            </a:r>
            <a:r>
              <a:rPr lang="en-US" dirty="0"/>
              <a:t>., </a:t>
            </a:r>
            <a:r>
              <a:rPr lang="ru-RU" dirty="0"/>
              <a:t>17ПМИ, ВКР, 2021</a:t>
            </a:r>
            <a:endParaRPr lang="en-US" dirty="0"/>
          </a:p>
        </p:txBody>
      </p:sp>
    </p:spTree>
    <p:extLst>
      <p:ext uri="{BB962C8B-B14F-4D97-AF65-F5344CB8AC3E}">
        <p14:creationId xmlns:p14="http://schemas.microsoft.com/office/powerpoint/2010/main" val="7780071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Title 1"/>
          <p:cNvSpPr txBox="1">
            <a:spLocks/>
          </p:cNvSpPr>
          <p:nvPr/>
        </p:nvSpPr>
        <p:spPr bwMode="auto">
          <a:xfrm>
            <a:off x="1428749" y="428625"/>
            <a:ext cx="7432863" cy="412750"/>
          </a:xfrm>
          <a:prstGeom prst="rect">
            <a:avLst/>
          </a:prstGeom>
          <a:noFill/>
          <a:ln w="9525">
            <a:noFill/>
            <a:miter lim="800000"/>
            <a:headEnd/>
            <a:tailEnd/>
          </a:ln>
        </p:spPr>
        <p:txBody>
          <a:bodyPr anchor="ctr"/>
          <a:lstStyle/>
          <a:p>
            <a:r>
              <a:rPr lang="ru-RU" sz="2400" b="1" dirty="0">
                <a:solidFill>
                  <a:schemeClr val="bg1"/>
                </a:solidFill>
                <a:latin typeface="Myriad Pro"/>
              </a:rPr>
              <a:t>ЗАКЛЮЧЕНИЕ</a:t>
            </a:r>
            <a:endParaRPr lang="en-US" sz="2400" b="1" dirty="0">
              <a:solidFill>
                <a:schemeClr val="bg1"/>
              </a:solidFill>
              <a:latin typeface="Myriad Pro"/>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34</a:t>
            </a:fld>
            <a:endParaRPr lang="en-US" sz="1800">
              <a:solidFill>
                <a:schemeClr val="tx1"/>
              </a:solidFill>
            </a:endParaRPr>
          </a:p>
        </p:txBody>
      </p:sp>
      <p:sp>
        <p:nvSpPr>
          <p:cNvPr id="12" name="TextBox 11">
            <a:extLst>
              <a:ext uri="{FF2B5EF4-FFF2-40B4-BE49-F238E27FC236}">
                <a16:creationId xmlns:a16="http://schemas.microsoft.com/office/drawing/2014/main" id="{D9CB6237-5C4A-4BC4-BC1E-0FF211AC57E5}"/>
              </a:ext>
            </a:extLst>
          </p:cNvPr>
          <p:cNvSpPr txBox="1"/>
          <p:nvPr/>
        </p:nvSpPr>
        <p:spPr>
          <a:xfrm>
            <a:off x="251095" y="1470087"/>
            <a:ext cx="8530439" cy="3416320"/>
          </a:xfrm>
          <a:prstGeom prst="rect">
            <a:avLst/>
          </a:prstGeom>
          <a:noFill/>
        </p:spPr>
        <p:txBody>
          <a:bodyPr wrap="square" rtlCol="0">
            <a:spAutoFit/>
          </a:bodyPr>
          <a:lstStyle/>
          <a:p>
            <a:r>
              <a:rPr lang="ru-RU" dirty="0">
                <a:solidFill>
                  <a:srgbClr val="21386F"/>
                </a:solidFill>
              </a:rPr>
              <a:t>	Таким образом, мной были изучены и рассмотрены различные методы прогнозирования временных рядов. Как классические способы прогнозирования, включая наивный алгоритм, простое и скользящее среднее, простая и векторная авторегрессии интегрированного скользящего среднего, экспоненциальное сглаживание. Так и прогнозирование с помощью нейронных сетей, включая методы глубокого машинного обучения, используя различные архитектуры (простейшие, рекуррентные, </a:t>
            </a:r>
            <a:r>
              <a:rPr lang="ru-RU" dirty="0" err="1">
                <a:solidFill>
                  <a:srgbClr val="21386F"/>
                </a:solidFill>
              </a:rPr>
              <a:t>свёрточные</a:t>
            </a:r>
            <a:r>
              <a:rPr lang="ru-RU" dirty="0">
                <a:solidFill>
                  <a:srgbClr val="21386F"/>
                </a:solidFill>
              </a:rPr>
              <a:t>).</a:t>
            </a:r>
          </a:p>
          <a:p>
            <a:r>
              <a:rPr lang="ru-RU" dirty="0">
                <a:solidFill>
                  <a:srgbClr val="21386F"/>
                </a:solidFill>
              </a:rPr>
              <a:t>	Сформированные предсказательные модели и архитектуры нейронных сетей были обучены на реальных данных (котировки валют), был получен актуальный прогноз, из которого в ходе сравнения была выделена лучшая модель многомерного прогнозирования временных рядов на примере задачи предсказания цен на несколько валют.</a:t>
            </a:r>
          </a:p>
        </p:txBody>
      </p:sp>
      <p:sp>
        <p:nvSpPr>
          <p:cNvPr id="13" name="Subtitle 2">
            <a:extLst>
              <a:ext uri="{FF2B5EF4-FFF2-40B4-BE49-F238E27FC236}">
                <a16:creationId xmlns:a16="http://schemas.microsoft.com/office/drawing/2014/main" id="{21C31178-1B5F-42EA-AAF4-4D0A5C689918}"/>
              </a:ext>
            </a:extLst>
          </p:cNvPr>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Нижний Новгород, 2021</a:t>
            </a:r>
            <a:endParaRPr kumimoji="1" lang="ru-RU" sz="800" dirty="0">
              <a:solidFill>
                <a:schemeClr val="bg1"/>
              </a:solidFill>
              <a:latin typeface="Myriad Pro"/>
            </a:endParaRPr>
          </a:p>
        </p:txBody>
      </p:sp>
      <p:sp>
        <p:nvSpPr>
          <p:cNvPr id="14" name="Нижний колонтитул 1">
            <a:extLst>
              <a:ext uri="{FF2B5EF4-FFF2-40B4-BE49-F238E27FC236}">
                <a16:creationId xmlns:a16="http://schemas.microsoft.com/office/drawing/2014/main" id="{58870DC7-866C-4EF1-AE78-FA85F05C3B90}"/>
              </a:ext>
            </a:extLst>
          </p:cNvPr>
          <p:cNvSpPr>
            <a:spLocks noGrp="1"/>
          </p:cNvSpPr>
          <p:nvPr>
            <p:ph type="ftr" sz="quarter" idx="11"/>
          </p:nvPr>
        </p:nvSpPr>
        <p:spPr>
          <a:xfrm>
            <a:off x="2952750" y="6323637"/>
            <a:ext cx="5552991" cy="365125"/>
          </a:xfrm>
        </p:spPr>
        <p:txBody>
          <a:bodyPr/>
          <a:lstStyle/>
          <a:p>
            <a:pPr>
              <a:defRPr/>
            </a:pPr>
            <a:r>
              <a:rPr lang="ru-RU" dirty="0"/>
              <a:t>Мухин С</a:t>
            </a:r>
            <a:r>
              <a:rPr lang="en-US" dirty="0"/>
              <a:t>. </a:t>
            </a:r>
            <a:r>
              <a:rPr lang="ru-RU" dirty="0"/>
              <a:t>А</a:t>
            </a:r>
            <a:r>
              <a:rPr lang="en-US" dirty="0"/>
              <a:t>., </a:t>
            </a:r>
            <a:r>
              <a:rPr lang="ru-RU" dirty="0"/>
              <a:t>17ПМИ, ВКР, 2021</a:t>
            </a:r>
            <a:endParaRPr lang="en-US" dirty="0"/>
          </a:p>
        </p:txBody>
      </p:sp>
    </p:spTree>
    <p:extLst>
      <p:ext uri="{BB962C8B-B14F-4D97-AF65-F5344CB8AC3E}">
        <p14:creationId xmlns:p14="http://schemas.microsoft.com/office/powerpoint/2010/main" val="4145665697"/>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Title 1"/>
          <p:cNvSpPr txBox="1">
            <a:spLocks/>
          </p:cNvSpPr>
          <p:nvPr/>
        </p:nvSpPr>
        <p:spPr bwMode="auto">
          <a:xfrm>
            <a:off x="1428749" y="428625"/>
            <a:ext cx="7432863" cy="412750"/>
          </a:xfrm>
          <a:prstGeom prst="rect">
            <a:avLst/>
          </a:prstGeom>
          <a:noFill/>
          <a:ln w="9525">
            <a:noFill/>
            <a:miter lim="800000"/>
            <a:headEnd/>
            <a:tailEnd/>
          </a:ln>
        </p:spPr>
        <p:txBody>
          <a:bodyPr anchor="ctr"/>
          <a:lstStyle/>
          <a:p>
            <a:r>
              <a:rPr lang="ru-RU" sz="2400" b="1" dirty="0">
                <a:solidFill>
                  <a:schemeClr val="bg1"/>
                </a:solidFill>
                <a:latin typeface="Myriad Pro"/>
              </a:rPr>
              <a:t>СПИСОК ИСПОЛЬЗОВАННЫХ ИСТОЧНИКОВ</a:t>
            </a:r>
            <a:endParaRPr lang="en-US" sz="2400" b="1" dirty="0">
              <a:solidFill>
                <a:schemeClr val="bg1"/>
              </a:solidFill>
              <a:latin typeface="Myriad Pro"/>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7" name="Номер слайда 6"/>
          <p:cNvSpPr>
            <a:spLocks noGrp="1"/>
          </p:cNvSpPr>
          <p:nvPr>
            <p:ph type="sldNum" sz="quarter" idx="12"/>
          </p:nvPr>
        </p:nvSpPr>
        <p:spPr>
          <a:xfrm>
            <a:off x="8451475" y="6356350"/>
            <a:ext cx="470647" cy="365125"/>
          </a:xfrm>
        </p:spPr>
        <p:txBody>
          <a:bodyPr/>
          <a:lstStyle/>
          <a:p>
            <a:pPr>
              <a:defRPr/>
            </a:pPr>
            <a:fld id="{CB65F501-F5CC-4E12-934E-78BB5E4DA208}" type="slidenum">
              <a:rPr lang="en-US" sz="1800" smtClean="0">
                <a:solidFill>
                  <a:schemeClr val="tx1"/>
                </a:solidFill>
              </a:rPr>
              <a:pPr>
                <a:defRPr/>
              </a:pPr>
              <a:t>35</a:t>
            </a:fld>
            <a:endParaRPr lang="en-US" sz="1800" dirty="0">
              <a:solidFill>
                <a:schemeClr val="tx1"/>
              </a:solidFill>
            </a:endParaRPr>
          </a:p>
        </p:txBody>
      </p:sp>
      <p:sp>
        <p:nvSpPr>
          <p:cNvPr id="2" name="TextBox 1"/>
          <p:cNvSpPr txBox="1"/>
          <p:nvPr/>
        </p:nvSpPr>
        <p:spPr>
          <a:xfrm>
            <a:off x="436805" y="1593082"/>
            <a:ext cx="8617387" cy="4955203"/>
          </a:xfrm>
          <a:prstGeom prst="rect">
            <a:avLst/>
          </a:prstGeom>
          <a:noFill/>
        </p:spPr>
        <p:txBody>
          <a:bodyPr wrap="square" rtlCol="0">
            <a:spAutoFit/>
          </a:bodyPr>
          <a:lstStyle/>
          <a:p>
            <a:pPr marL="342900" indent="-342900">
              <a:buFont typeface="+mj-lt"/>
              <a:buAutoNum type="arabicPeriod"/>
            </a:pPr>
            <a:r>
              <a:rPr lang="en-US" sz="1200" b="1" dirty="0">
                <a:solidFill>
                  <a:srgbClr val="003F82"/>
                </a:solidFill>
                <a:latin typeface="Arial" panose="020B0604020202020204" pitchFamily="34" charset="0"/>
                <a:cs typeface="Arial" panose="020B0604020202020204" pitchFamily="34" charset="0"/>
              </a:rPr>
              <a:t>Holt, C. C. (1957). Forecasting </a:t>
            </a:r>
            <a:r>
              <a:rPr lang="en-US" sz="1200" b="1" dirty="0" err="1">
                <a:solidFill>
                  <a:srgbClr val="003F82"/>
                </a:solidFill>
                <a:latin typeface="Arial" panose="020B0604020202020204" pitchFamily="34" charset="0"/>
                <a:cs typeface="Arial" panose="020B0604020202020204" pitchFamily="34" charset="0"/>
              </a:rPr>
              <a:t>seasonals</a:t>
            </a:r>
            <a:r>
              <a:rPr lang="en-US" sz="1200" b="1" dirty="0">
                <a:solidFill>
                  <a:srgbClr val="003F82"/>
                </a:solidFill>
                <a:latin typeface="Arial" panose="020B0604020202020204" pitchFamily="34" charset="0"/>
                <a:cs typeface="Arial" panose="020B0604020202020204" pitchFamily="34" charset="0"/>
              </a:rPr>
              <a:t> and trends by exponentially weighted averages. O.N.R. Memorandum 52/1957, Carnegie Institute of Technology. Reprinted with discussion in 2004. International Journal of Forecasting, 20, 5–13.</a:t>
            </a:r>
          </a:p>
          <a:p>
            <a:pPr marL="342900" indent="-342900">
              <a:buFont typeface="+mj-lt"/>
              <a:buAutoNum type="arabicPeriod"/>
            </a:pPr>
            <a:r>
              <a:rPr lang="en-US" sz="1200" b="1" dirty="0">
                <a:solidFill>
                  <a:srgbClr val="003F82"/>
                </a:solidFill>
                <a:latin typeface="Arial" panose="020B0604020202020204" pitchFamily="34" charset="0"/>
                <a:cs typeface="Arial" panose="020B0604020202020204" pitchFamily="34" charset="0"/>
              </a:rPr>
              <a:t>Winters, P. R. (1960). Forecasting sales by exponentially weighted moving averages. Management Science, 6, 324–342.</a:t>
            </a:r>
          </a:p>
          <a:p>
            <a:pPr marL="342900" indent="-342900">
              <a:buFont typeface="+mj-lt"/>
              <a:buAutoNum type="arabicPeriod"/>
            </a:pPr>
            <a:r>
              <a:rPr lang="en-US" sz="1200" b="1" dirty="0">
                <a:solidFill>
                  <a:srgbClr val="003F82"/>
                </a:solidFill>
                <a:latin typeface="Arial" panose="020B0604020202020204" pitchFamily="34" charset="0"/>
                <a:cs typeface="Arial" panose="020B0604020202020204" pitchFamily="34" charset="0"/>
              </a:rPr>
              <a:t>Box, G. E. P., &amp; Jenkins, G. M. (1970). Time series analysis: Forecasting and control. San Francisco7 Holden Day (</a:t>
            </a:r>
            <a:r>
              <a:rPr lang="en-US" sz="1200" b="1" dirty="0" err="1">
                <a:solidFill>
                  <a:srgbClr val="003F82"/>
                </a:solidFill>
                <a:latin typeface="Arial" panose="020B0604020202020204" pitchFamily="34" charset="0"/>
                <a:cs typeface="Arial" panose="020B0604020202020204" pitchFamily="34" charset="0"/>
              </a:rPr>
              <a:t>reviseded</a:t>
            </a:r>
            <a:r>
              <a:rPr lang="en-US" sz="1200" b="1" dirty="0">
                <a:solidFill>
                  <a:srgbClr val="003F82"/>
                </a:solidFill>
                <a:latin typeface="Arial" panose="020B0604020202020204" pitchFamily="34" charset="0"/>
                <a:cs typeface="Arial" panose="020B0604020202020204" pitchFamily="34" charset="0"/>
              </a:rPr>
              <a:t>. 1976).</a:t>
            </a:r>
          </a:p>
          <a:p>
            <a:pPr marL="342900" indent="-342900">
              <a:buFont typeface="+mj-lt"/>
              <a:buAutoNum type="arabicPeriod"/>
            </a:pPr>
            <a:r>
              <a:rPr lang="en-US" sz="1200" b="1" dirty="0">
                <a:solidFill>
                  <a:srgbClr val="003F82"/>
                </a:solidFill>
                <a:latin typeface="Arial" panose="020B0604020202020204" pitchFamily="34" charset="0"/>
                <a:cs typeface="Arial" panose="020B0604020202020204" pitchFamily="34" charset="0"/>
              </a:rPr>
              <a:t>Sims, Christopher A. 1980. “Macroeconomics and Reality,” </a:t>
            </a:r>
            <a:r>
              <a:rPr lang="en-US" sz="1200" b="1" dirty="0" err="1">
                <a:solidFill>
                  <a:srgbClr val="003F82"/>
                </a:solidFill>
                <a:latin typeface="Arial" panose="020B0604020202020204" pitchFamily="34" charset="0"/>
                <a:cs typeface="Arial" panose="020B0604020202020204" pitchFamily="34" charset="0"/>
              </a:rPr>
              <a:t>Econometrica</a:t>
            </a:r>
            <a:r>
              <a:rPr lang="en-US" sz="1200" b="1" dirty="0">
                <a:solidFill>
                  <a:srgbClr val="003F82"/>
                </a:solidFill>
                <a:latin typeface="Arial" panose="020B0604020202020204" pitchFamily="34" charset="0"/>
                <a:cs typeface="Arial" panose="020B0604020202020204" pitchFamily="34" charset="0"/>
              </a:rPr>
              <a:t>. 48, pp. 1–48. </a:t>
            </a:r>
          </a:p>
          <a:p>
            <a:pPr marL="342900" indent="-342900">
              <a:buFont typeface="+mj-lt"/>
              <a:buAutoNum type="arabicPeriod"/>
            </a:pPr>
            <a:r>
              <a:rPr lang="en-US" sz="1200" b="1" dirty="0" err="1">
                <a:solidFill>
                  <a:srgbClr val="003F82"/>
                </a:solidFill>
                <a:latin typeface="Arial" panose="020B0604020202020204" pitchFamily="34" charset="0"/>
                <a:cs typeface="Arial" panose="020B0604020202020204" pitchFamily="34" charset="0"/>
              </a:rPr>
              <a:t>Cybenko</a:t>
            </a:r>
            <a:r>
              <a:rPr lang="en-US" sz="1200" b="1" dirty="0">
                <a:solidFill>
                  <a:srgbClr val="003F82"/>
                </a:solidFill>
                <a:latin typeface="Arial" panose="020B0604020202020204" pitchFamily="34" charset="0"/>
                <a:cs typeface="Arial" panose="020B0604020202020204" pitchFamily="34" charset="0"/>
              </a:rPr>
              <a:t> G. </a:t>
            </a:r>
            <a:r>
              <a:rPr lang="en-US" sz="1200" b="1" dirty="0" err="1">
                <a:solidFill>
                  <a:srgbClr val="003F82"/>
                </a:solidFill>
                <a:latin typeface="Arial" panose="020B0604020202020204" pitchFamily="34" charset="0"/>
                <a:cs typeface="Arial" panose="020B0604020202020204" pitchFamily="34" charset="0"/>
              </a:rPr>
              <a:t>Aproximation</a:t>
            </a:r>
            <a:r>
              <a:rPr lang="en-US" sz="1200" b="1" dirty="0">
                <a:solidFill>
                  <a:srgbClr val="003F82"/>
                </a:solidFill>
                <a:latin typeface="Arial" panose="020B0604020202020204" pitchFamily="34" charset="0"/>
                <a:cs typeface="Arial" panose="020B0604020202020204" pitchFamily="34" charset="0"/>
              </a:rPr>
              <a:t> by superpositions of a sigmoidal function. // Mathematics of Control, Signals and Systems, 1989, vol. 2, </a:t>
            </a:r>
            <a:r>
              <a:rPr lang="ru-RU" sz="1200" b="1" dirty="0">
                <a:solidFill>
                  <a:srgbClr val="003F82"/>
                </a:solidFill>
                <a:latin typeface="Arial" panose="020B0604020202020204" pitchFamily="34" charset="0"/>
                <a:cs typeface="Arial" panose="020B0604020202020204" pitchFamily="34" charset="0"/>
              </a:rPr>
              <a:t>с. 303-314.</a:t>
            </a:r>
          </a:p>
          <a:p>
            <a:pPr marL="342900" indent="-342900">
              <a:buFont typeface="+mj-lt"/>
              <a:buAutoNum type="arabicPeriod"/>
            </a:pPr>
            <a:r>
              <a:rPr lang="en-US" sz="1200" b="1" dirty="0">
                <a:solidFill>
                  <a:srgbClr val="003F82"/>
                </a:solidFill>
                <a:latin typeface="Arial" panose="020B0604020202020204" pitchFamily="34" charset="0"/>
                <a:cs typeface="Arial" panose="020B0604020202020204" pitchFamily="34" charset="0"/>
              </a:rPr>
              <a:t>Sepp </a:t>
            </a:r>
            <a:r>
              <a:rPr lang="en-US" sz="1200" b="1" dirty="0" err="1">
                <a:solidFill>
                  <a:srgbClr val="003F82"/>
                </a:solidFill>
                <a:latin typeface="Arial" panose="020B0604020202020204" pitchFamily="34" charset="0"/>
                <a:cs typeface="Arial" panose="020B0604020202020204" pitchFamily="34" charset="0"/>
              </a:rPr>
              <a:t>Hochreiter</a:t>
            </a:r>
            <a:r>
              <a:rPr lang="en-US" sz="1200" b="1" dirty="0">
                <a:solidFill>
                  <a:srgbClr val="003F82"/>
                </a:solidFill>
                <a:latin typeface="Arial" panose="020B0604020202020204" pitchFamily="34" charset="0"/>
                <a:cs typeface="Arial" panose="020B0604020202020204" pitchFamily="34" charset="0"/>
              </a:rPr>
              <a:t>; Jürgen </a:t>
            </a:r>
            <a:r>
              <a:rPr lang="en-US" sz="1200" b="1" dirty="0" err="1">
                <a:solidFill>
                  <a:srgbClr val="003F82"/>
                </a:solidFill>
                <a:latin typeface="Arial" panose="020B0604020202020204" pitchFamily="34" charset="0"/>
                <a:cs typeface="Arial" panose="020B0604020202020204" pitchFamily="34" charset="0"/>
              </a:rPr>
              <a:t>Schmidhuber</a:t>
            </a:r>
            <a:r>
              <a:rPr lang="en-US" sz="1200" b="1" dirty="0">
                <a:solidFill>
                  <a:srgbClr val="003F82"/>
                </a:solidFill>
                <a:latin typeface="Arial" panose="020B0604020202020204" pitchFamily="34" charset="0"/>
                <a:cs typeface="Arial" panose="020B0604020202020204" pitchFamily="34" charset="0"/>
              </a:rPr>
              <a:t>. Long short-term memory (</a:t>
            </a:r>
            <a:r>
              <a:rPr lang="ru-RU" sz="1200" b="1" dirty="0">
                <a:solidFill>
                  <a:srgbClr val="003F82"/>
                </a:solidFill>
                <a:latin typeface="Arial" panose="020B0604020202020204" pitchFamily="34" charset="0"/>
                <a:cs typeface="Arial" panose="020B0604020202020204" pitchFamily="34" charset="0"/>
              </a:rPr>
              <a:t>англ.) // </a:t>
            </a:r>
            <a:r>
              <a:rPr lang="en-US" sz="1200" b="1" dirty="0">
                <a:solidFill>
                  <a:srgbClr val="003F82"/>
                </a:solidFill>
                <a:latin typeface="Arial" panose="020B0604020202020204" pitchFamily="34" charset="0"/>
                <a:cs typeface="Arial" panose="020B0604020202020204" pitchFamily="34" charset="0"/>
              </a:rPr>
              <a:t>Neural Computation (</a:t>
            </a:r>
            <a:r>
              <a:rPr lang="ru-RU" sz="1200" b="1" dirty="0">
                <a:solidFill>
                  <a:srgbClr val="003F82"/>
                </a:solidFill>
                <a:latin typeface="Arial" panose="020B0604020202020204" pitchFamily="34" charset="0"/>
                <a:cs typeface="Arial" panose="020B0604020202020204" pitchFamily="34" charset="0"/>
              </a:rPr>
              <a:t>англ.) русск.: </a:t>
            </a:r>
            <a:r>
              <a:rPr lang="en-US" sz="1200" b="1" dirty="0">
                <a:solidFill>
                  <a:srgbClr val="003F82"/>
                </a:solidFill>
                <a:latin typeface="Arial" panose="020B0604020202020204" pitchFamily="34" charset="0"/>
                <a:cs typeface="Arial" panose="020B0604020202020204" pitchFamily="34" charset="0"/>
              </a:rPr>
              <a:t>journal. — 1997. — Vol. 9, no. 8. — P. 1735—1780.</a:t>
            </a:r>
          </a:p>
          <a:p>
            <a:pPr marL="342900" indent="-342900">
              <a:buFont typeface="+mj-lt"/>
              <a:buAutoNum type="arabicPeriod"/>
            </a:pPr>
            <a:r>
              <a:rPr lang="en-US" sz="1200" b="1" dirty="0">
                <a:solidFill>
                  <a:srgbClr val="003F82"/>
                </a:solidFill>
                <a:latin typeface="Arial" panose="020B0604020202020204" pitchFamily="34" charset="0"/>
                <a:cs typeface="Arial" panose="020B0604020202020204" pitchFamily="34" charset="0"/>
              </a:rPr>
              <a:t>Chung, </a:t>
            </a:r>
            <a:r>
              <a:rPr lang="en-US" sz="1200" b="1" dirty="0" err="1">
                <a:solidFill>
                  <a:srgbClr val="003F82"/>
                </a:solidFill>
                <a:latin typeface="Arial" panose="020B0604020202020204" pitchFamily="34" charset="0"/>
                <a:cs typeface="Arial" panose="020B0604020202020204" pitchFamily="34" charset="0"/>
              </a:rPr>
              <a:t>Junyoung</a:t>
            </a:r>
            <a:r>
              <a:rPr lang="en-US" sz="1200" b="1" dirty="0">
                <a:solidFill>
                  <a:srgbClr val="003F82"/>
                </a:solidFill>
                <a:latin typeface="Arial" panose="020B0604020202020204" pitchFamily="34" charset="0"/>
                <a:cs typeface="Arial" panose="020B0604020202020204" pitchFamily="34" charset="0"/>
              </a:rPr>
              <a:t>; </a:t>
            </a:r>
            <a:r>
              <a:rPr lang="en-US" sz="1200" b="1" dirty="0" err="1">
                <a:solidFill>
                  <a:srgbClr val="003F82"/>
                </a:solidFill>
                <a:latin typeface="Arial" panose="020B0604020202020204" pitchFamily="34" charset="0"/>
                <a:cs typeface="Arial" panose="020B0604020202020204" pitchFamily="34" charset="0"/>
              </a:rPr>
              <a:t>Gulcehre</a:t>
            </a:r>
            <a:r>
              <a:rPr lang="en-US" sz="1200" b="1" dirty="0">
                <a:solidFill>
                  <a:srgbClr val="003F82"/>
                </a:solidFill>
                <a:latin typeface="Arial" panose="020B0604020202020204" pitchFamily="34" charset="0"/>
                <a:cs typeface="Arial" panose="020B0604020202020204" pitchFamily="34" charset="0"/>
              </a:rPr>
              <a:t>, </a:t>
            </a:r>
            <a:r>
              <a:rPr lang="en-US" sz="1200" b="1" dirty="0" err="1">
                <a:solidFill>
                  <a:srgbClr val="003F82"/>
                </a:solidFill>
                <a:latin typeface="Arial" panose="020B0604020202020204" pitchFamily="34" charset="0"/>
                <a:cs typeface="Arial" panose="020B0604020202020204" pitchFamily="34" charset="0"/>
              </a:rPr>
              <a:t>Caglar</a:t>
            </a:r>
            <a:r>
              <a:rPr lang="en-US" sz="1200" b="1" dirty="0">
                <a:solidFill>
                  <a:srgbClr val="003F82"/>
                </a:solidFill>
                <a:latin typeface="Arial" panose="020B0604020202020204" pitchFamily="34" charset="0"/>
                <a:cs typeface="Arial" panose="020B0604020202020204" pitchFamily="34" charset="0"/>
              </a:rPr>
              <a:t>; Cho, </a:t>
            </a:r>
            <a:r>
              <a:rPr lang="en-US" sz="1200" b="1" dirty="0" err="1">
                <a:solidFill>
                  <a:srgbClr val="003F82"/>
                </a:solidFill>
                <a:latin typeface="Arial" panose="020B0604020202020204" pitchFamily="34" charset="0"/>
                <a:cs typeface="Arial" panose="020B0604020202020204" pitchFamily="34" charset="0"/>
              </a:rPr>
              <a:t>KyungHyun</a:t>
            </a:r>
            <a:r>
              <a:rPr lang="en-US" sz="1200" b="1" dirty="0">
                <a:solidFill>
                  <a:srgbClr val="003F82"/>
                </a:solidFill>
                <a:latin typeface="Arial" panose="020B0604020202020204" pitchFamily="34" charset="0"/>
                <a:cs typeface="Arial" panose="020B0604020202020204" pitchFamily="34" charset="0"/>
              </a:rPr>
              <a:t> &amp; </a:t>
            </a:r>
            <a:r>
              <a:rPr lang="en-US" sz="1200" b="1" dirty="0" err="1">
                <a:solidFill>
                  <a:srgbClr val="003F82"/>
                </a:solidFill>
                <a:latin typeface="Arial" panose="020B0604020202020204" pitchFamily="34" charset="0"/>
                <a:cs typeface="Arial" panose="020B0604020202020204" pitchFamily="34" charset="0"/>
              </a:rPr>
              <a:t>Bengio</a:t>
            </a:r>
            <a:r>
              <a:rPr lang="en-US" sz="1200" b="1" dirty="0">
                <a:solidFill>
                  <a:srgbClr val="003F82"/>
                </a:solidFill>
                <a:latin typeface="Arial" panose="020B0604020202020204" pitchFamily="34" charset="0"/>
                <a:cs typeface="Arial" panose="020B0604020202020204" pitchFamily="34" charset="0"/>
              </a:rPr>
              <a:t>, </a:t>
            </a:r>
            <a:r>
              <a:rPr lang="en-US" sz="1200" b="1" dirty="0" err="1">
                <a:solidFill>
                  <a:srgbClr val="003F82"/>
                </a:solidFill>
                <a:latin typeface="Arial" panose="020B0604020202020204" pitchFamily="34" charset="0"/>
                <a:cs typeface="Arial" panose="020B0604020202020204" pitchFamily="34" charset="0"/>
              </a:rPr>
              <a:t>Yoshua</a:t>
            </a:r>
            <a:r>
              <a:rPr lang="en-US" sz="1200" b="1" dirty="0">
                <a:solidFill>
                  <a:srgbClr val="003F82"/>
                </a:solidFill>
                <a:latin typeface="Arial" panose="020B0604020202020204" pitchFamily="34" charset="0"/>
                <a:cs typeface="Arial" panose="020B0604020202020204" pitchFamily="34" charset="0"/>
              </a:rPr>
              <a:t> (2014), Empirical Evaluation of Gated Recurrent Neural Networks on Sequence Modeling</a:t>
            </a:r>
          </a:p>
          <a:p>
            <a:pPr marL="342900" indent="-342900">
              <a:buFont typeface="+mj-lt"/>
              <a:buAutoNum type="arabicPeriod"/>
            </a:pPr>
            <a:r>
              <a:rPr lang="en-US" sz="1200" b="1" dirty="0">
                <a:solidFill>
                  <a:srgbClr val="003F82"/>
                </a:solidFill>
                <a:latin typeface="Arial" panose="020B0604020202020204" pitchFamily="34" charset="0"/>
                <a:cs typeface="Arial" panose="020B0604020202020204" pitchFamily="34" charset="0"/>
              </a:rPr>
              <a:t>Y. </a:t>
            </a:r>
            <a:r>
              <a:rPr lang="en-US" sz="1200" b="1" dirty="0" err="1">
                <a:solidFill>
                  <a:srgbClr val="003F82"/>
                </a:solidFill>
                <a:latin typeface="Arial" panose="020B0604020202020204" pitchFamily="34" charset="0"/>
                <a:cs typeface="Arial" panose="020B0604020202020204" pitchFamily="34" charset="0"/>
              </a:rPr>
              <a:t>LeCun</a:t>
            </a:r>
            <a:r>
              <a:rPr lang="en-US" sz="1200" b="1" dirty="0">
                <a:solidFill>
                  <a:srgbClr val="003F82"/>
                </a:solidFill>
                <a:latin typeface="Arial" panose="020B0604020202020204" pitchFamily="34" charset="0"/>
                <a:cs typeface="Arial" panose="020B0604020202020204" pitchFamily="34" charset="0"/>
              </a:rPr>
              <a:t>, B. </a:t>
            </a:r>
            <a:r>
              <a:rPr lang="en-US" sz="1200" b="1" dirty="0" err="1">
                <a:solidFill>
                  <a:srgbClr val="003F82"/>
                </a:solidFill>
                <a:latin typeface="Arial" panose="020B0604020202020204" pitchFamily="34" charset="0"/>
                <a:cs typeface="Arial" panose="020B0604020202020204" pitchFamily="34" charset="0"/>
              </a:rPr>
              <a:t>Boser</a:t>
            </a:r>
            <a:r>
              <a:rPr lang="en-US" sz="1200" b="1" dirty="0">
                <a:solidFill>
                  <a:srgbClr val="003F82"/>
                </a:solidFill>
                <a:latin typeface="Arial" panose="020B0604020202020204" pitchFamily="34" charset="0"/>
                <a:cs typeface="Arial" panose="020B0604020202020204" pitchFamily="34" charset="0"/>
              </a:rPr>
              <a:t>, J. S. </a:t>
            </a:r>
            <a:r>
              <a:rPr lang="en-US" sz="1200" b="1" dirty="0" err="1">
                <a:solidFill>
                  <a:srgbClr val="003F82"/>
                </a:solidFill>
                <a:latin typeface="Arial" panose="020B0604020202020204" pitchFamily="34" charset="0"/>
                <a:cs typeface="Arial" panose="020B0604020202020204" pitchFamily="34" charset="0"/>
              </a:rPr>
              <a:t>Denker</a:t>
            </a:r>
            <a:r>
              <a:rPr lang="en-US" sz="1200" b="1" dirty="0">
                <a:solidFill>
                  <a:srgbClr val="003F82"/>
                </a:solidFill>
                <a:latin typeface="Arial" panose="020B0604020202020204" pitchFamily="34" charset="0"/>
                <a:cs typeface="Arial" panose="020B0604020202020204" pitchFamily="34" charset="0"/>
              </a:rPr>
              <a:t>, D. Henderson, R. E. Howard, W. Hubbard, and L. D. </a:t>
            </a:r>
            <a:r>
              <a:rPr lang="en-US" sz="1200" b="1" dirty="0" err="1">
                <a:solidFill>
                  <a:srgbClr val="003F82"/>
                </a:solidFill>
                <a:latin typeface="Arial" panose="020B0604020202020204" pitchFamily="34" charset="0"/>
                <a:cs typeface="Arial" panose="020B0604020202020204" pitchFamily="34" charset="0"/>
              </a:rPr>
              <a:t>Jackel</a:t>
            </a:r>
            <a:r>
              <a:rPr lang="en-US" sz="1200" b="1" dirty="0">
                <a:solidFill>
                  <a:srgbClr val="003F82"/>
                </a:solidFill>
                <a:latin typeface="Arial" panose="020B0604020202020204" pitchFamily="34" charset="0"/>
                <a:cs typeface="Arial" panose="020B0604020202020204" pitchFamily="34" charset="0"/>
              </a:rPr>
              <a:t>: Backpropagation Applied to Handwritten Zip Code Recognition, Neural Computation, 1(4):541-551, Winter 1989.</a:t>
            </a:r>
          </a:p>
          <a:p>
            <a:pPr marL="342900" indent="-342900">
              <a:buFont typeface="+mj-lt"/>
              <a:buAutoNum type="arabicPeriod"/>
            </a:pPr>
            <a:r>
              <a:rPr lang="en-US" sz="1200" b="1" dirty="0">
                <a:solidFill>
                  <a:srgbClr val="003F82"/>
                </a:solidFill>
                <a:latin typeface="Arial" panose="020B0604020202020204" pitchFamily="34" charset="0"/>
                <a:cs typeface="Arial" panose="020B0604020202020204" pitchFamily="34" charset="0"/>
              </a:rPr>
              <a:t>Box, G. E. P. and Pierce, D. A. (1970). Distribution of Residual Autocorrelations in Autoregressive-Integrated Moving Average Time Series Models. Journal of the American Statistical Association, 65, 1509–1526.</a:t>
            </a:r>
          </a:p>
          <a:p>
            <a:pPr marL="342900" indent="-342900">
              <a:buFont typeface="+mj-lt"/>
              <a:buAutoNum type="arabicPeriod"/>
            </a:pPr>
            <a:r>
              <a:rPr lang="en-US" sz="1200" b="1" dirty="0">
                <a:solidFill>
                  <a:srgbClr val="003F82"/>
                </a:solidFill>
                <a:latin typeface="Arial" panose="020B0604020202020204" pitchFamily="34" charset="0"/>
                <a:cs typeface="Arial" panose="020B0604020202020204" pitchFamily="34" charset="0"/>
              </a:rPr>
              <a:t>Zhang, G., </a:t>
            </a:r>
            <a:r>
              <a:rPr lang="en-US" sz="1200" b="1" dirty="0" err="1">
                <a:solidFill>
                  <a:srgbClr val="003F82"/>
                </a:solidFill>
                <a:latin typeface="Arial" panose="020B0604020202020204" pitchFamily="34" charset="0"/>
                <a:cs typeface="Arial" panose="020B0604020202020204" pitchFamily="34" charset="0"/>
              </a:rPr>
              <a:t>Patuwo</a:t>
            </a:r>
            <a:r>
              <a:rPr lang="en-US" sz="1200" b="1" dirty="0">
                <a:solidFill>
                  <a:srgbClr val="003F82"/>
                </a:solidFill>
                <a:latin typeface="Arial" panose="020B0604020202020204" pitchFamily="34" charset="0"/>
                <a:cs typeface="Arial" panose="020B0604020202020204" pitchFamily="34" charset="0"/>
              </a:rPr>
              <a:t>, B. E., &amp; Hu, M. Y. (1998). Forecasting with artificial networks: The state of the art. International Journal of Forecasting, 14, 35 – 62.</a:t>
            </a:r>
          </a:p>
          <a:p>
            <a:pPr marL="342900" indent="-342900">
              <a:buFont typeface="+mj-lt"/>
              <a:buAutoNum type="arabicPeriod"/>
            </a:pPr>
            <a:r>
              <a:rPr lang="en-US" sz="1200" b="1" dirty="0">
                <a:solidFill>
                  <a:srgbClr val="003F82"/>
                </a:solidFill>
                <a:latin typeface="Arial" panose="020B0604020202020204" pitchFamily="34" charset="0"/>
                <a:cs typeface="Arial" panose="020B0604020202020204" pitchFamily="34" charset="0"/>
              </a:rPr>
              <a:t>Williams, Ronald J.; Hinton, Geoffrey E.; </a:t>
            </a:r>
            <a:r>
              <a:rPr lang="en-US" sz="1200" b="1" dirty="0" err="1">
                <a:solidFill>
                  <a:srgbClr val="003F82"/>
                </a:solidFill>
                <a:latin typeface="Arial" panose="020B0604020202020204" pitchFamily="34" charset="0"/>
                <a:cs typeface="Arial" panose="020B0604020202020204" pitchFamily="34" charset="0"/>
              </a:rPr>
              <a:t>Rumelhart</a:t>
            </a:r>
            <a:r>
              <a:rPr lang="en-US" sz="1200" b="1" dirty="0">
                <a:solidFill>
                  <a:srgbClr val="003F82"/>
                </a:solidFill>
                <a:latin typeface="Arial" panose="020B0604020202020204" pitchFamily="34" charset="0"/>
                <a:cs typeface="Arial" panose="020B0604020202020204" pitchFamily="34" charset="0"/>
              </a:rPr>
              <a:t>, David E. (October 1986). "Learning representations by back-propagating errors". Nature. 323 (6088): 533–536</a:t>
            </a:r>
          </a:p>
          <a:p>
            <a:pPr marL="342900" indent="-342900">
              <a:buFont typeface="+mj-lt"/>
              <a:buAutoNum type="arabicPeriod"/>
            </a:pPr>
            <a:r>
              <a:rPr lang="en-US" sz="1200" b="1" dirty="0">
                <a:solidFill>
                  <a:srgbClr val="003F82"/>
                </a:solidFill>
                <a:latin typeface="Arial" panose="020B0604020202020204" pitchFamily="34" charset="0"/>
                <a:cs typeface="Arial" panose="020B0604020202020204" pitchFamily="34" charset="0"/>
              </a:rPr>
              <a:t>Box, Cox (1964) "An Analysis of Transformations"</a:t>
            </a:r>
          </a:p>
          <a:p>
            <a:pPr marL="342900" indent="-342900">
              <a:buFont typeface="+mj-lt"/>
              <a:buAutoNum type="arabicPeriod"/>
            </a:pPr>
            <a:r>
              <a:rPr lang="en-US" sz="1200" b="1" dirty="0">
                <a:solidFill>
                  <a:srgbClr val="003F82"/>
                </a:solidFill>
                <a:latin typeface="Arial" panose="020B0604020202020204" pitchFamily="34" charset="0"/>
                <a:cs typeface="Arial" panose="020B0604020202020204" pitchFamily="34" charset="0"/>
              </a:rPr>
              <a:t>ERM II: http://www.imf.org/external/np/mfd/er/2008/eng/0408.htm</a:t>
            </a:r>
          </a:p>
          <a:p>
            <a:pPr marL="342900" indent="-342900">
              <a:buFont typeface="+mj-lt"/>
              <a:buAutoNum type="arabicPeriod"/>
            </a:pPr>
            <a:r>
              <a:rPr lang="en-US" sz="1200" b="1" dirty="0">
                <a:solidFill>
                  <a:srgbClr val="003F82"/>
                </a:solidFill>
                <a:latin typeface="Arial" panose="020B0604020202020204" pitchFamily="34" charset="0"/>
                <a:cs typeface="Arial" panose="020B0604020202020204" pitchFamily="34" charset="0"/>
              </a:rPr>
              <a:t>GitHub: https://github.com/samukhin/TimeSeries</a:t>
            </a:r>
          </a:p>
          <a:p>
            <a:pPr marL="342900" indent="-342900">
              <a:buFont typeface="+mj-lt"/>
              <a:buAutoNum type="arabicPeriod"/>
            </a:pPr>
            <a:endParaRPr lang="en-US" sz="1600" b="1" dirty="0">
              <a:solidFill>
                <a:srgbClr val="003F82"/>
              </a:solidFill>
              <a:latin typeface="Arial" panose="020B0604020202020204" pitchFamily="34" charset="0"/>
              <a:cs typeface="Arial" panose="020B0604020202020204" pitchFamily="34" charset="0"/>
            </a:endParaRPr>
          </a:p>
        </p:txBody>
      </p:sp>
      <p:sp>
        <p:nvSpPr>
          <p:cNvPr id="9" name="Subtitle 2">
            <a:extLst>
              <a:ext uri="{FF2B5EF4-FFF2-40B4-BE49-F238E27FC236}">
                <a16:creationId xmlns:a16="http://schemas.microsoft.com/office/drawing/2014/main" id="{33D9EFAD-89C2-43D8-9E34-A709D0984764}"/>
              </a:ext>
            </a:extLst>
          </p:cNvPr>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Нижний Новгород, 2021</a:t>
            </a:r>
            <a:endParaRPr kumimoji="1" lang="ru-RU" sz="800" dirty="0">
              <a:solidFill>
                <a:schemeClr val="bg1"/>
              </a:solidFill>
              <a:latin typeface="Myriad Pro"/>
            </a:endParaRPr>
          </a:p>
        </p:txBody>
      </p:sp>
      <p:sp>
        <p:nvSpPr>
          <p:cNvPr id="10" name="Нижний колонтитул 1">
            <a:extLst>
              <a:ext uri="{FF2B5EF4-FFF2-40B4-BE49-F238E27FC236}">
                <a16:creationId xmlns:a16="http://schemas.microsoft.com/office/drawing/2014/main" id="{6BFB16A0-0EBE-4C6E-ABCD-5AE1E9A6D09E}"/>
              </a:ext>
            </a:extLst>
          </p:cNvPr>
          <p:cNvSpPr>
            <a:spLocks noGrp="1"/>
          </p:cNvSpPr>
          <p:nvPr>
            <p:ph type="ftr" sz="quarter" idx="11"/>
          </p:nvPr>
        </p:nvSpPr>
        <p:spPr>
          <a:xfrm>
            <a:off x="2952750" y="6323637"/>
            <a:ext cx="5552991" cy="365125"/>
          </a:xfrm>
        </p:spPr>
        <p:txBody>
          <a:bodyPr/>
          <a:lstStyle/>
          <a:p>
            <a:pPr>
              <a:defRPr/>
            </a:pPr>
            <a:r>
              <a:rPr lang="ru-RU" dirty="0"/>
              <a:t>Мухин С</a:t>
            </a:r>
            <a:r>
              <a:rPr lang="en-US" dirty="0"/>
              <a:t>. </a:t>
            </a:r>
            <a:r>
              <a:rPr lang="ru-RU" dirty="0"/>
              <a:t>А</a:t>
            </a:r>
            <a:r>
              <a:rPr lang="en-US" dirty="0"/>
              <a:t>., </a:t>
            </a:r>
            <a:r>
              <a:rPr lang="ru-RU" dirty="0"/>
              <a:t>17ПМИ, ВКР, 2021</a:t>
            </a:r>
            <a:endParaRPr lang="en-US" dirty="0"/>
          </a:p>
        </p:txBody>
      </p:sp>
    </p:spTree>
    <p:extLst>
      <p:ext uri="{BB962C8B-B14F-4D97-AF65-F5344CB8AC3E}">
        <p14:creationId xmlns:p14="http://schemas.microsoft.com/office/powerpoint/2010/main" val="4069305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386" name="Subtitle 2"/>
          <p:cNvSpPr>
            <a:spLocks noGrp="1"/>
          </p:cNvSpPr>
          <p:nvPr>
            <p:ph type="subTitle" idx="1"/>
          </p:nvPr>
        </p:nvSpPr>
        <p:spPr>
          <a:xfrm>
            <a:off x="1371600" y="4468813"/>
            <a:ext cx="6400800" cy="908050"/>
          </a:xfrm>
        </p:spPr>
        <p:txBody>
          <a:bodyPr/>
          <a:lstStyle/>
          <a:p>
            <a:r>
              <a:rPr lang="ru-RU" sz="1200" dirty="0">
                <a:solidFill>
                  <a:srgbClr val="003F82"/>
                </a:solidFill>
                <a:latin typeface="Myriad Pro"/>
                <a:ea typeface="ＭＳ Ｐゴシック"/>
                <a:cs typeface="ＭＳ Ｐゴシック"/>
              </a:rPr>
              <a:t>Мухин Сергей Алексеевич</a:t>
            </a:r>
            <a:endParaRPr lang="en-US" sz="1200" dirty="0">
              <a:solidFill>
                <a:srgbClr val="003F82"/>
              </a:solidFill>
              <a:latin typeface="Myriad Pro"/>
              <a:ea typeface="ＭＳ Ｐゴシック"/>
              <a:cs typeface="ＭＳ Ｐゴシック"/>
            </a:endParaRPr>
          </a:p>
          <a:p>
            <a:r>
              <a:rPr lang="en-US" sz="1200" dirty="0">
                <a:solidFill>
                  <a:srgbClr val="003F82"/>
                </a:solidFill>
                <a:latin typeface="Myriad Pro"/>
                <a:ea typeface="ＭＳ Ｐゴシック"/>
                <a:cs typeface="ＭＳ Ｐゴシック"/>
              </a:rPr>
              <a:t>samukhin@edu.hse.ru</a:t>
            </a:r>
          </a:p>
          <a:p>
            <a:endParaRPr lang="en-US" sz="1200" dirty="0">
              <a:solidFill>
                <a:srgbClr val="003F82"/>
              </a:solidFill>
              <a:latin typeface="Myriad Pro"/>
              <a:ea typeface="ＭＳ Ｐゴシック"/>
              <a:cs typeface="ＭＳ Ｐゴシック"/>
            </a:endParaRPr>
          </a:p>
          <a:p>
            <a:r>
              <a:rPr lang="ru-RU" sz="1200" dirty="0">
                <a:solidFill>
                  <a:srgbClr val="003F82"/>
                </a:solidFill>
                <a:latin typeface="Myriad Pro"/>
                <a:ea typeface="ＭＳ Ｐゴシック"/>
                <a:cs typeface="ＭＳ Ｐゴシック"/>
              </a:rPr>
              <a:t>Нижний Новгород - 2021</a:t>
            </a:r>
          </a:p>
        </p:txBody>
      </p:sp>
      <p:sp>
        <p:nvSpPr>
          <p:cNvPr id="3" name="Номер слайда 2"/>
          <p:cNvSpPr>
            <a:spLocks noGrp="1"/>
          </p:cNvSpPr>
          <p:nvPr>
            <p:ph type="sldNum" sz="quarter" idx="12"/>
          </p:nvPr>
        </p:nvSpPr>
        <p:spPr>
          <a:xfrm>
            <a:off x="8417858" y="6452534"/>
            <a:ext cx="645459" cy="365125"/>
          </a:xfrm>
        </p:spPr>
        <p:txBody>
          <a:bodyPr/>
          <a:lstStyle/>
          <a:p>
            <a:pPr>
              <a:defRPr/>
            </a:pPr>
            <a:fld id="{B4B57FFD-70CD-4C5C-8117-5884EA760DEF}" type="slidenum">
              <a:rPr lang="en-US" sz="1800" smtClean="0">
                <a:solidFill>
                  <a:schemeClr val="bg1"/>
                </a:solidFill>
              </a:rPr>
              <a:pPr>
                <a:defRPr/>
              </a:pPr>
              <a:t>36</a:t>
            </a:fld>
            <a:endParaRPr lang="en-US" sz="18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Title 1"/>
          <p:cNvSpPr txBox="1">
            <a:spLocks/>
          </p:cNvSpPr>
          <p:nvPr/>
        </p:nvSpPr>
        <p:spPr bwMode="auto">
          <a:xfrm>
            <a:off x="1428749" y="428625"/>
            <a:ext cx="6894979" cy="412750"/>
          </a:xfrm>
          <a:prstGeom prst="rect">
            <a:avLst/>
          </a:prstGeom>
          <a:noFill/>
          <a:ln w="9525">
            <a:noFill/>
            <a:miter lim="800000"/>
            <a:headEnd/>
            <a:tailEnd/>
          </a:ln>
        </p:spPr>
        <p:txBody>
          <a:bodyPr anchor="ctr"/>
          <a:lstStyle/>
          <a:p>
            <a:r>
              <a:rPr lang="ru-RU" sz="2400" b="1" dirty="0">
                <a:solidFill>
                  <a:schemeClr val="bg1"/>
                </a:solidFill>
                <a:latin typeface="Myriad Pro"/>
              </a:rPr>
              <a:t>ЦЕЛЬ И ЗАДАЧИ РАБОТЫ</a:t>
            </a:r>
            <a:endParaRPr lang="en-US" sz="2400" b="1" dirty="0">
              <a:solidFill>
                <a:schemeClr val="bg1"/>
              </a:solidFill>
              <a:latin typeface="Myriad Pro"/>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6" name="Rectangle 12"/>
          <p:cNvSpPr>
            <a:spLocks noChangeArrowheads="1"/>
          </p:cNvSpPr>
          <p:nvPr/>
        </p:nvSpPr>
        <p:spPr bwMode="auto">
          <a:xfrm>
            <a:off x="255588" y="1442949"/>
            <a:ext cx="8738870" cy="3785652"/>
          </a:xfrm>
          <a:prstGeom prst="rect">
            <a:avLst/>
          </a:prstGeom>
          <a:noFill/>
          <a:ln w="9525">
            <a:noFill/>
            <a:miter lim="800000"/>
            <a:headEnd/>
            <a:tailEnd/>
          </a:ln>
        </p:spPr>
        <p:txBody>
          <a:bodyPr wrap="square">
            <a:spAutoFit/>
          </a:bodyPr>
          <a:lstStyle/>
          <a:p>
            <a:r>
              <a:rPr lang="ru-RU" sz="1600" b="1" dirty="0">
                <a:solidFill>
                  <a:srgbClr val="003F82"/>
                </a:solidFill>
              </a:rPr>
              <a:t>Цель работы</a:t>
            </a:r>
            <a:br>
              <a:rPr lang="ru-RU" sz="2000" dirty="0">
                <a:solidFill>
                  <a:srgbClr val="003F82"/>
                </a:solidFill>
              </a:rPr>
            </a:br>
            <a:r>
              <a:rPr lang="ru-RU" sz="1600" dirty="0">
                <a:solidFill>
                  <a:srgbClr val="003F82"/>
                </a:solidFill>
              </a:rPr>
              <a:t>Выбрать наилучшую модель для решения задачи прогнозирования многомерных временных рядов</a:t>
            </a:r>
            <a:r>
              <a:rPr lang="en-US" sz="1600" dirty="0">
                <a:solidFill>
                  <a:srgbClr val="003F82"/>
                </a:solidFill>
              </a:rPr>
              <a:t>.</a:t>
            </a:r>
            <a:endParaRPr lang="ru-RU" sz="1600" dirty="0">
              <a:solidFill>
                <a:srgbClr val="003F82"/>
              </a:solidFill>
            </a:endParaRPr>
          </a:p>
          <a:p>
            <a:endParaRPr lang="ru-RU" sz="1600" dirty="0">
              <a:solidFill>
                <a:srgbClr val="003F82"/>
              </a:solidFill>
              <a:latin typeface="Myriad Pro"/>
            </a:endParaRPr>
          </a:p>
          <a:p>
            <a:r>
              <a:rPr lang="ru-RU" sz="1600" b="1" dirty="0">
                <a:solidFill>
                  <a:srgbClr val="003F82"/>
                </a:solidFill>
              </a:rPr>
              <a:t>Задачи работы</a:t>
            </a:r>
          </a:p>
          <a:p>
            <a:endParaRPr lang="ru-RU" sz="1600" dirty="0">
              <a:solidFill>
                <a:srgbClr val="003F82"/>
              </a:solidFill>
              <a:latin typeface="Myriad Pro"/>
            </a:endParaRPr>
          </a:p>
          <a:p>
            <a:pPr marL="228600" indent="-228600">
              <a:buFont typeface="+mj-lt"/>
              <a:buAutoNum type="arabicPeriod"/>
            </a:pPr>
            <a:r>
              <a:rPr lang="ru-RU" sz="1600" dirty="0">
                <a:solidFill>
                  <a:srgbClr val="003F82"/>
                </a:solidFill>
                <a:latin typeface="Myriad Pro" pitchFamily="34" charset="0"/>
                <a:cs typeface="Arial" panose="020B0604020202020204" pitchFamily="34" charset="0"/>
              </a:rPr>
              <a:t>Ознакомиться с понятием</a:t>
            </a:r>
            <a:r>
              <a:rPr lang="en-US" sz="1600" dirty="0">
                <a:solidFill>
                  <a:srgbClr val="003F82"/>
                </a:solidFill>
                <a:latin typeface="Myriad Pro" pitchFamily="34" charset="0"/>
                <a:cs typeface="Arial" panose="020B0604020202020204" pitchFamily="34" charset="0"/>
              </a:rPr>
              <a:t> </a:t>
            </a:r>
            <a:r>
              <a:rPr lang="ru-RU" sz="1600" dirty="0">
                <a:solidFill>
                  <a:srgbClr val="003F82"/>
                </a:solidFill>
                <a:latin typeface="Myriad Pro" pitchFamily="34" charset="0"/>
                <a:cs typeface="Arial" panose="020B0604020202020204" pitchFamily="34" charset="0"/>
              </a:rPr>
              <a:t>временного ряда</a:t>
            </a:r>
          </a:p>
          <a:p>
            <a:pPr marL="228600" indent="-228600">
              <a:buFont typeface="+mj-lt"/>
              <a:buAutoNum type="arabicPeriod"/>
            </a:pPr>
            <a:r>
              <a:rPr lang="ru-RU" sz="1600" dirty="0">
                <a:solidFill>
                  <a:srgbClr val="003F82"/>
                </a:solidFill>
                <a:latin typeface="Myriad Pro" pitchFamily="34" charset="0"/>
                <a:cs typeface="Arial" panose="020B0604020202020204" pitchFamily="34" charset="0"/>
              </a:rPr>
              <a:t>Изучить компоненты и различные виды временных рядов</a:t>
            </a:r>
          </a:p>
          <a:p>
            <a:pPr marL="228600" indent="-228600">
              <a:buFont typeface="+mj-lt"/>
              <a:buAutoNum type="arabicPeriod"/>
            </a:pPr>
            <a:r>
              <a:rPr lang="ru-RU" sz="1600" dirty="0">
                <a:solidFill>
                  <a:srgbClr val="003F82"/>
                </a:solidFill>
                <a:latin typeface="Myriad Pro" pitchFamily="34" charset="0"/>
                <a:cs typeface="Arial" panose="020B0604020202020204" pitchFamily="34" charset="0"/>
              </a:rPr>
              <a:t>Рассмотреть и провести эксперименты с различными моделями прогнозирования временных рядов (одномерные и многомерные</a:t>
            </a:r>
            <a:r>
              <a:rPr lang="en-US" sz="1600" dirty="0">
                <a:solidFill>
                  <a:srgbClr val="003F82"/>
                </a:solidFill>
                <a:latin typeface="Myriad Pro" pitchFamily="34" charset="0"/>
                <a:cs typeface="Arial" panose="020B0604020202020204" pitchFamily="34" charset="0"/>
              </a:rPr>
              <a:t>, </a:t>
            </a:r>
            <a:r>
              <a:rPr lang="ru-RU" sz="1600" dirty="0">
                <a:solidFill>
                  <a:srgbClr val="003F82"/>
                </a:solidFill>
                <a:latin typeface="Myriad Pro" pitchFamily="34" charset="0"/>
                <a:cs typeface="Arial" panose="020B0604020202020204" pitchFamily="34" charset="0"/>
              </a:rPr>
              <a:t>классические и </a:t>
            </a:r>
            <a:r>
              <a:rPr lang="ru-RU" sz="1600" dirty="0" err="1">
                <a:solidFill>
                  <a:srgbClr val="003F82"/>
                </a:solidFill>
                <a:latin typeface="Myriad Pro" pitchFamily="34" charset="0"/>
                <a:cs typeface="Arial" panose="020B0604020202020204" pitchFamily="34" charset="0"/>
              </a:rPr>
              <a:t>нейросетевые</a:t>
            </a:r>
            <a:r>
              <a:rPr lang="ru-RU" sz="1600" dirty="0">
                <a:solidFill>
                  <a:srgbClr val="003F82"/>
                </a:solidFill>
                <a:latin typeface="Myriad Pro" pitchFamily="34" charset="0"/>
                <a:cs typeface="Arial" panose="020B0604020202020204" pitchFamily="34" charset="0"/>
              </a:rPr>
              <a:t>)</a:t>
            </a:r>
            <a:r>
              <a:rPr lang="en-US" sz="1600" dirty="0">
                <a:solidFill>
                  <a:srgbClr val="003F82"/>
                </a:solidFill>
                <a:latin typeface="Myriad Pro" pitchFamily="34" charset="0"/>
                <a:cs typeface="Arial" panose="020B0604020202020204" pitchFamily="34" charset="0"/>
              </a:rPr>
              <a:t>, </a:t>
            </a:r>
            <a:r>
              <a:rPr lang="ru-RU" sz="1600" dirty="0">
                <a:solidFill>
                  <a:srgbClr val="003F82"/>
                </a:solidFill>
                <a:latin typeface="Myriad Pro" pitchFamily="34" charset="0"/>
                <a:cs typeface="Arial" panose="020B0604020202020204" pitchFamily="34" charset="0"/>
              </a:rPr>
              <a:t>оценив их сильные и слабые стороны</a:t>
            </a:r>
          </a:p>
          <a:p>
            <a:pPr marL="228600" indent="-228600">
              <a:buFont typeface="+mj-lt"/>
              <a:buAutoNum type="arabicPeriod"/>
            </a:pPr>
            <a:r>
              <a:rPr lang="ru-RU" sz="1600" dirty="0">
                <a:solidFill>
                  <a:srgbClr val="003F82"/>
                </a:solidFill>
                <a:latin typeface="Myriad Pro" pitchFamily="34" charset="0"/>
                <a:cs typeface="Arial" panose="020B0604020202020204" pitchFamily="34" charset="0"/>
              </a:rPr>
              <a:t>Проанализировать и подготовить данные для обучения</a:t>
            </a:r>
          </a:p>
          <a:p>
            <a:pPr marL="228600" indent="-228600">
              <a:buFont typeface="+mj-lt"/>
              <a:buAutoNum type="arabicPeriod"/>
            </a:pPr>
            <a:r>
              <a:rPr lang="ru-RU" sz="1600" dirty="0">
                <a:solidFill>
                  <a:srgbClr val="003F82"/>
                </a:solidFill>
                <a:latin typeface="Myriad Pro" pitchFamily="34" charset="0"/>
                <a:cs typeface="Arial" panose="020B0604020202020204" pitchFamily="34" charset="0"/>
              </a:rPr>
              <a:t>Произвести обучение выбранных моделей на обработанных данных</a:t>
            </a:r>
          </a:p>
          <a:p>
            <a:pPr marL="228600" indent="-228600">
              <a:buFont typeface="+mj-lt"/>
              <a:buAutoNum type="arabicPeriod"/>
            </a:pPr>
            <a:r>
              <a:rPr lang="ru-RU" sz="1600" dirty="0">
                <a:solidFill>
                  <a:srgbClr val="003F82"/>
                </a:solidFill>
                <a:latin typeface="Myriad Pro"/>
                <a:cs typeface="Arial" panose="020B0604020202020204" pitchFamily="34" charset="0"/>
              </a:rPr>
              <a:t>Сравнить показатели обученных моделей по выбранным метрикам</a:t>
            </a:r>
            <a:endParaRPr lang="ru-RU" sz="1600" dirty="0">
              <a:solidFill>
                <a:srgbClr val="003F82"/>
              </a:solidFill>
              <a:latin typeface="Myriad Pro"/>
            </a:endParaRPr>
          </a:p>
          <a:p>
            <a:pPr marL="228600" indent="-228600">
              <a:buFont typeface="+mj-lt"/>
              <a:buAutoNum type="arabicPeriod"/>
            </a:pPr>
            <a:r>
              <a:rPr lang="ru-RU" sz="1600" dirty="0">
                <a:solidFill>
                  <a:srgbClr val="003F82"/>
                </a:solidFill>
                <a:latin typeface="Myriad Pro"/>
              </a:rPr>
              <a:t>Подвести итоги</a:t>
            </a: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4</a:t>
            </a:fld>
            <a:endParaRPr lang="en-US" sz="1800" dirty="0">
              <a:solidFill>
                <a:schemeClr val="tx1"/>
              </a:solidFill>
            </a:endParaRPr>
          </a:p>
        </p:txBody>
      </p:sp>
      <p:sp>
        <p:nvSpPr>
          <p:cNvPr id="10" name="Subtitle 2">
            <a:extLst>
              <a:ext uri="{FF2B5EF4-FFF2-40B4-BE49-F238E27FC236}">
                <a16:creationId xmlns:a16="http://schemas.microsoft.com/office/drawing/2014/main" id="{956D279E-9223-4D63-9CCC-3E39FE2991F3}"/>
              </a:ext>
            </a:extLst>
          </p:cNvPr>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Нижний Новгород, 2021</a:t>
            </a:r>
            <a:endParaRPr kumimoji="1" lang="ru-RU" sz="800" dirty="0">
              <a:solidFill>
                <a:schemeClr val="bg1"/>
              </a:solidFill>
              <a:latin typeface="Myriad Pro"/>
            </a:endParaRPr>
          </a:p>
        </p:txBody>
      </p:sp>
      <p:sp>
        <p:nvSpPr>
          <p:cNvPr id="12" name="Нижний колонтитул 1">
            <a:extLst>
              <a:ext uri="{FF2B5EF4-FFF2-40B4-BE49-F238E27FC236}">
                <a16:creationId xmlns:a16="http://schemas.microsoft.com/office/drawing/2014/main" id="{80DF7C64-A463-4635-A542-390BA515279B}"/>
              </a:ext>
            </a:extLst>
          </p:cNvPr>
          <p:cNvSpPr>
            <a:spLocks noGrp="1"/>
          </p:cNvSpPr>
          <p:nvPr>
            <p:ph type="ftr" sz="quarter" idx="11"/>
          </p:nvPr>
        </p:nvSpPr>
        <p:spPr>
          <a:xfrm>
            <a:off x="2952750" y="6323637"/>
            <a:ext cx="5552991" cy="365125"/>
          </a:xfrm>
        </p:spPr>
        <p:txBody>
          <a:bodyPr/>
          <a:lstStyle/>
          <a:p>
            <a:pPr>
              <a:defRPr/>
            </a:pPr>
            <a:r>
              <a:rPr lang="ru-RU" dirty="0"/>
              <a:t>Мухин С</a:t>
            </a:r>
            <a:r>
              <a:rPr lang="en-US" dirty="0"/>
              <a:t>. </a:t>
            </a:r>
            <a:r>
              <a:rPr lang="ru-RU" dirty="0"/>
              <a:t>А</a:t>
            </a:r>
            <a:r>
              <a:rPr lang="en-US" dirty="0"/>
              <a:t>., </a:t>
            </a:r>
            <a:r>
              <a:rPr lang="ru-RU" dirty="0"/>
              <a:t>17ПМИ, ВКР, 2021</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5</a:t>
            </a:fld>
            <a:endParaRPr lang="en-US" sz="1800">
              <a:solidFill>
                <a:schemeClr val="tx1"/>
              </a:solidFill>
            </a:endParaRPr>
          </a:p>
        </p:txBody>
      </p:sp>
      <p:sp>
        <p:nvSpPr>
          <p:cNvPr id="9" name="Rectangle 12"/>
          <p:cNvSpPr>
            <a:spLocks noChangeArrowheads="1"/>
          </p:cNvSpPr>
          <p:nvPr/>
        </p:nvSpPr>
        <p:spPr bwMode="auto">
          <a:xfrm>
            <a:off x="255588" y="1618035"/>
            <a:ext cx="8575521" cy="4093428"/>
          </a:xfrm>
          <a:prstGeom prst="rect">
            <a:avLst/>
          </a:prstGeom>
          <a:noFill/>
          <a:ln w="9525">
            <a:noFill/>
            <a:miter lim="800000"/>
            <a:headEnd/>
            <a:tailEnd/>
          </a:ln>
        </p:spPr>
        <p:txBody>
          <a:bodyPr wrap="square">
            <a:spAutoFit/>
          </a:bodyPr>
          <a:lstStyle/>
          <a:p>
            <a:r>
              <a:rPr lang="en-US" sz="2000" dirty="0">
                <a:solidFill>
                  <a:srgbClr val="003F82"/>
                </a:solidFill>
                <a:latin typeface="Segoe UI" panose="020B0502040204020203" pitchFamily="34" charset="0"/>
              </a:rPr>
              <a:t>	</a:t>
            </a:r>
            <a:r>
              <a:rPr lang="ru-RU" sz="2000" dirty="0">
                <a:solidFill>
                  <a:srgbClr val="003F82"/>
                </a:solidFill>
                <a:latin typeface="Segoe UI" panose="020B0502040204020203" pitchFamily="34" charset="0"/>
              </a:rPr>
              <a:t>Касаемо классических методов прогнозирования временных рядов, в конце XX века активно развивались модели экспоненциального сглаживания. Данные модели были описаны в статьях </a:t>
            </a:r>
            <a:r>
              <a:rPr lang="ru-RU" sz="2000" dirty="0" err="1">
                <a:solidFill>
                  <a:srgbClr val="003F82"/>
                </a:solidFill>
                <a:latin typeface="Segoe UI" panose="020B0502040204020203" pitchFamily="34" charset="0"/>
              </a:rPr>
              <a:t>Хольта</a:t>
            </a:r>
            <a:r>
              <a:rPr lang="ru-RU" sz="2000" dirty="0">
                <a:solidFill>
                  <a:srgbClr val="003F82"/>
                </a:solidFill>
                <a:latin typeface="Segoe UI" panose="020B0502040204020203" pitchFamily="34" charset="0"/>
              </a:rPr>
              <a:t> (2004), </a:t>
            </a:r>
            <a:r>
              <a:rPr lang="ru-RU" sz="2000" dirty="0" err="1">
                <a:solidFill>
                  <a:srgbClr val="003F82"/>
                </a:solidFill>
                <a:latin typeface="Segoe UI" panose="020B0502040204020203" pitchFamily="34" charset="0"/>
              </a:rPr>
              <a:t>Винтерса</a:t>
            </a:r>
            <a:r>
              <a:rPr lang="ru-RU" sz="2000" dirty="0">
                <a:solidFill>
                  <a:srgbClr val="003F82"/>
                </a:solidFill>
                <a:latin typeface="Segoe UI" panose="020B0502040204020203" pitchFamily="34" charset="0"/>
              </a:rPr>
              <a:t> (1960). Дальнейшие шаги по развитию экспоненциального сглаживания описаны в работе Бокса и Дженкинса (1970), в этой же публикации описана модель </a:t>
            </a:r>
            <a:r>
              <a:rPr lang="ru-RU" sz="2000" dirty="0" err="1">
                <a:solidFill>
                  <a:srgbClr val="003F82"/>
                </a:solidFill>
                <a:latin typeface="Segoe UI" panose="020B0502040204020203" pitchFamily="34" charset="0"/>
              </a:rPr>
              <a:t>авторегрессионного</a:t>
            </a:r>
            <a:r>
              <a:rPr lang="ru-RU" sz="2000" dirty="0">
                <a:solidFill>
                  <a:srgbClr val="003F82"/>
                </a:solidFill>
                <a:latin typeface="Segoe UI" panose="020B0502040204020203" pitchFamily="34" charset="0"/>
              </a:rPr>
              <a:t> интегрированного скользящего среднего (ARIMA). </a:t>
            </a:r>
          </a:p>
          <a:p>
            <a:r>
              <a:rPr lang="ru-RU" sz="2000" dirty="0">
                <a:solidFill>
                  <a:srgbClr val="003F82"/>
                </a:solidFill>
                <a:latin typeface="Segoe UI" panose="020B0502040204020203" pitchFamily="34" charset="0"/>
              </a:rPr>
              <a:t>	Исследование применений нейронных сетей активно началось в 1989 году, когда была доказана теорема </a:t>
            </a:r>
            <a:r>
              <a:rPr lang="ru-RU" sz="2000" dirty="0" err="1">
                <a:solidFill>
                  <a:srgbClr val="003F82"/>
                </a:solidFill>
                <a:latin typeface="Segoe UI" panose="020B0502040204020203" pitchFamily="34" charset="0"/>
              </a:rPr>
              <a:t>Цебенко</a:t>
            </a:r>
            <a:r>
              <a:rPr lang="ru-RU" sz="2000" dirty="0">
                <a:solidFill>
                  <a:srgbClr val="003F82"/>
                </a:solidFill>
                <a:latin typeface="Segoe UI" panose="020B0502040204020203" pitchFamily="34" charset="0"/>
              </a:rPr>
              <a:t> об универсальной аппроксимации. Позже для данной задачи приспособили рекуррентные нейронные сети. Модель LSTM была описана в работе </a:t>
            </a:r>
            <a:r>
              <a:rPr lang="ru-RU" sz="2000" dirty="0" err="1">
                <a:solidFill>
                  <a:srgbClr val="003F82"/>
                </a:solidFill>
                <a:latin typeface="Segoe UI" panose="020B0502040204020203" pitchFamily="34" charset="0"/>
              </a:rPr>
              <a:t>Зеппома</a:t>
            </a:r>
            <a:r>
              <a:rPr lang="ru-RU" sz="2000" dirty="0">
                <a:solidFill>
                  <a:srgbClr val="003F82"/>
                </a:solidFill>
                <a:latin typeface="Segoe UI" panose="020B0502040204020203" pitchFamily="34" charset="0"/>
              </a:rPr>
              <a:t> </a:t>
            </a:r>
            <a:r>
              <a:rPr lang="ru-RU" sz="2000" dirty="0" err="1">
                <a:solidFill>
                  <a:srgbClr val="003F82"/>
                </a:solidFill>
                <a:latin typeface="Segoe UI" panose="020B0502040204020203" pitchFamily="34" charset="0"/>
              </a:rPr>
              <a:t>Хохрайтера</a:t>
            </a:r>
            <a:r>
              <a:rPr lang="ru-RU" sz="2000" dirty="0">
                <a:solidFill>
                  <a:srgbClr val="003F82"/>
                </a:solidFill>
                <a:latin typeface="Segoe UI" panose="020B0502040204020203" pitchFamily="34" charset="0"/>
              </a:rPr>
              <a:t> и Юргена </a:t>
            </a:r>
            <a:r>
              <a:rPr lang="ru-RU" sz="2000" dirty="0" err="1">
                <a:solidFill>
                  <a:srgbClr val="003F82"/>
                </a:solidFill>
                <a:latin typeface="Segoe UI" panose="020B0502040204020203" pitchFamily="34" charset="0"/>
              </a:rPr>
              <a:t>Шмидхубера</a:t>
            </a:r>
            <a:r>
              <a:rPr lang="ru-RU" sz="2000" dirty="0">
                <a:solidFill>
                  <a:srgbClr val="003F82"/>
                </a:solidFill>
                <a:latin typeface="Segoe UI" panose="020B0502040204020203" pitchFamily="34" charset="0"/>
              </a:rPr>
              <a:t> в 1997 году, модель GRU в 2014 году </a:t>
            </a:r>
            <a:r>
              <a:rPr lang="ru-RU" sz="2000" dirty="0" err="1">
                <a:solidFill>
                  <a:srgbClr val="003F82"/>
                </a:solidFill>
                <a:latin typeface="Segoe UI" panose="020B0502040204020203" pitchFamily="34" charset="0"/>
              </a:rPr>
              <a:t>Кёнхёном</a:t>
            </a:r>
            <a:r>
              <a:rPr lang="ru-RU" sz="2000" dirty="0">
                <a:solidFill>
                  <a:srgbClr val="003F82"/>
                </a:solidFill>
                <a:latin typeface="Segoe UI" panose="020B0502040204020203" pitchFamily="34" charset="0"/>
              </a:rPr>
              <a:t> </a:t>
            </a:r>
            <a:r>
              <a:rPr lang="ru-RU" sz="2000" dirty="0" err="1">
                <a:solidFill>
                  <a:srgbClr val="003F82"/>
                </a:solidFill>
                <a:latin typeface="Segoe UI" panose="020B0502040204020203" pitchFamily="34" charset="0"/>
              </a:rPr>
              <a:t>Чо</a:t>
            </a:r>
            <a:r>
              <a:rPr lang="ru-RU" sz="2000" dirty="0">
                <a:solidFill>
                  <a:srgbClr val="003F82"/>
                </a:solidFill>
                <a:latin typeface="Segoe UI" panose="020B0502040204020203" pitchFamily="34" charset="0"/>
              </a:rPr>
              <a:t>.</a:t>
            </a:r>
          </a:p>
        </p:txBody>
      </p:sp>
      <p:sp>
        <p:nvSpPr>
          <p:cNvPr id="12" name="Title 1">
            <a:extLst>
              <a:ext uri="{FF2B5EF4-FFF2-40B4-BE49-F238E27FC236}">
                <a16:creationId xmlns:a16="http://schemas.microsoft.com/office/drawing/2014/main" id="{18B4FF68-CAEF-4FE0-A14D-717878CCF1AE}"/>
              </a:ext>
            </a:extLst>
          </p:cNvPr>
          <p:cNvSpPr txBox="1">
            <a:spLocks/>
          </p:cNvSpPr>
          <p:nvPr/>
        </p:nvSpPr>
        <p:spPr bwMode="auto">
          <a:xfrm>
            <a:off x="1428749" y="428625"/>
            <a:ext cx="6894979" cy="412750"/>
          </a:xfrm>
          <a:prstGeom prst="rect">
            <a:avLst/>
          </a:prstGeom>
          <a:noFill/>
          <a:ln w="9525">
            <a:noFill/>
            <a:miter lim="800000"/>
            <a:headEnd/>
            <a:tailEnd/>
          </a:ln>
        </p:spPr>
        <p:txBody>
          <a:bodyPr anchor="ctr"/>
          <a:lstStyle/>
          <a:p>
            <a:r>
              <a:rPr lang="ru-RU" sz="2400" b="1" dirty="0">
                <a:solidFill>
                  <a:schemeClr val="bg1"/>
                </a:solidFill>
                <a:latin typeface="Myriad Pro"/>
              </a:rPr>
              <a:t>ОБЗОР ЛИТЕРАТУРЫ</a:t>
            </a:r>
            <a:endParaRPr lang="en-US" sz="2400" b="1" dirty="0">
              <a:solidFill>
                <a:schemeClr val="bg1"/>
              </a:solidFill>
              <a:latin typeface="Myriad Pro"/>
            </a:endParaRPr>
          </a:p>
        </p:txBody>
      </p:sp>
      <p:sp>
        <p:nvSpPr>
          <p:cNvPr id="14" name="Subtitle 2">
            <a:extLst>
              <a:ext uri="{FF2B5EF4-FFF2-40B4-BE49-F238E27FC236}">
                <a16:creationId xmlns:a16="http://schemas.microsoft.com/office/drawing/2014/main" id="{D6DB530D-BC3D-4AD9-82F4-8A97736FD3F1}"/>
              </a:ext>
            </a:extLst>
          </p:cNvPr>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Нижний Новгород, 2021</a:t>
            </a:r>
            <a:endParaRPr kumimoji="1" lang="ru-RU" sz="800" dirty="0">
              <a:solidFill>
                <a:schemeClr val="bg1"/>
              </a:solidFill>
              <a:latin typeface="Myriad Pro"/>
            </a:endParaRPr>
          </a:p>
        </p:txBody>
      </p:sp>
      <p:sp>
        <p:nvSpPr>
          <p:cNvPr id="15" name="Нижний колонтитул 1">
            <a:extLst>
              <a:ext uri="{FF2B5EF4-FFF2-40B4-BE49-F238E27FC236}">
                <a16:creationId xmlns:a16="http://schemas.microsoft.com/office/drawing/2014/main" id="{243C178F-140F-434F-9F25-2947DB921515}"/>
              </a:ext>
            </a:extLst>
          </p:cNvPr>
          <p:cNvSpPr>
            <a:spLocks noGrp="1"/>
          </p:cNvSpPr>
          <p:nvPr>
            <p:ph type="ftr" sz="quarter" idx="11"/>
          </p:nvPr>
        </p:nvSpPr>
        <p:spPr>
          <a:xfrm>
            <a:off x="2952750" y="6323637"/>
            <a:ext cx="5552991" cy="365125"/>
          </a:xfrm>
        </p:spPr>
        <p:txBody>
          <a:bodyPr/>
          <a:lstStyle/>
          <a:p>
            <a:pPr>
              <a:defRPr/>
            </a:pPr>
            <a:r>
              <a:rPr lang="ru-RU" dirty="0"/>
              <a:t>Мухин С</a:t>
            </a:r>
            <a:r>
              <a:rPr lang="en-US" dirty="0"/>
              <a:t>. </a:t>
            </a:r>
            <a:r>
              <a:rPr lang="ru-RU" dirty="0"/>
              <a:t>А</a:t>
            </a:r>
            <a:r>
              <a:rPr lang="en-US" dirty="0"/>
              <a:t>., </a:t>
            </a:r>
            <a:r>
              <a:rPr lang="ru-RU" dirty="0"/>
              <a:t>17ПМИ, ВКР, 2021</a:t>
            </a:r>
            <a:endParaRPr lang="en-US" dirty="0"/>
          </a:p>
        </p:txBody>
      </p:sp>
    </p:spTree>
    <p:extLst>
      <p:ext uri="{BB962C8B-B14F-4D97-AF65-F5344CB8AC3E}">
        <p14:creationId xmlns:p14="http://schemas.microsoft.com/office/powerpoint/2010/main" val="34921674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6</a:t>
            </a:fld>
            <a:endParaRPr lang="en-US" sz="1800" dirty="0">
              <a:solidFill>
                <a:schemeClr val="tx1"/>
              </a:solidFill>
            </a:endParaRPr>
          </a:p>
        </p:txBody>
      </p:sp>
      <p:sp>
        <p:nvSpPr>
          <p:cNvPr id="10" name="Subtitle 2">
            <a:extLst>
              <a:ext uri="{FF2B5EF4-FFF2-40B4-BE49-F238E27FC236}">
                <a16:creationId xmlns:a16="http://schemas.microsoft.com/office/drawing/2014/main" id="{956D279E-9223-4D63-9CCC-3E39FE2991F3}"/>
              </a:ext>
            </a:extLst>
          </p:cNvPr>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Нижний Новгород, 2021</a:t>
            </a:r>
            <a:endParaRPr kumimoji="1" lang="ru-RU" sz="800" dirty="0">
              <a:solidFill>
                <a:schemeClr val="bg1"/>
              </a:solidFill>
              <a:latin typeface="Myriad Pro"/>
            </a:endParaRPr>
          </a:p>
        </p:txBody>
      </p:sp>
      <p:sp>
        <p:nvSpPr>
          <p:cNvPr id="12" name="Нижний колонтитул 1">
            <a:extLst>
              <a:ext uri="{FF2B5EF4-FFF2-40B4-BE49-F238E27FC236}">
                <a16:creationId xmlns:a16="http://schemas.microsoft.com/office/drawing/2014/main" id="{80DF7C64-A463-4635-A542-390BA515279B}"/>
              </a:ext>
            </a:extLst>
          </p:cNvPr>
          <p:cNvSpPr>
            <a:spLocks noGrp="1"/>
          </p:cNvSpPr>
          <p:nvPr>
            <p:ph type="ftr" sz="quarter" idx="11"/>
          </p:nvPr>
        </p:nvSpPr>
        <p:spPr>
          <a:xfrm>
            <a:off x="2952750" y="6323637"/>
            <a:ext cx="5552991" cy="365125"/>
          </a:xfrm>
        </p:spPr>
        <p:txBody>
          <a:bodyPr/>
          <a:lstStyle/>
          <a:p>
            <a:pPr>
              <a:defRPr/>
            </a:pPr>
            <a:r>
              <a:rPr lang="ru-RU" dirty="0"/>
              <a:t>Мухин С</a:t>
            </a:r>
            <a:r>
              <a:rPr lang="en-US" dirty="0"/>
              <a:t>. </a:t>
            </a:r>
            <a:r>
              <a:rPr lang="ru-RU" dirty="0"/>
              <a:t>А</a:t>
            </a:r>
            <a:r>
              <a:rPr lang="en-US" dirty="0"/>
              <a:t>., </a:t>
            </a:r>
            <a:r>
              <a:rPr lang="ru-RU" dirty="0"/>
              <a:t>17ПМИ, ВКР, 2021</a:t>
            </a:r>
            <a:endParaRPr lang="en-US" dirty="0"/>
          </a:p>
        </p:txBody>
      </p:sp>
      <p:sp>
        <p:nvSpPr>
          <p:cNvPr id="13" name="Title 1">
            <a:extLst>
              <a:ext uri="{FF2B5EF4-FFF2-40B4-BE49-F238E27FC236}">
                <a16:creationId xmlns:a16="http://schemas.microsoft.com/office/drawing/2014/main" id="{C056EDA1-21CB-4557-9D6A-4C19895B6273}"/>
              </a:ext>
            </a:extLst>
          </p:cNvPr>
          <p:cNvSpPr txBox="1">
            <a:spLocks/>
          </p:cNvSpPr>
          <p:nvPr/>
        </p:nvSpPr>
        <p:spPr bwMode="auto">
          <a:xfrm>
            <a:off x="1428749" y="428625"/>
            <a:ext cx="7952015" cy="412750"/>
          </a:xfrm>
          <a:prstGeom prst="rect">
            <a:avLst/>
          </a:prstGeom>
          <a:noFill/>
          <a:ln w="9525">
            <a:noFill/>
            <a:miter lim="800000"/>
            <a:headEnd/>
            <a:tailEnd/>
          </a:ln>
        </p:spPr>
        <p:txBody>
          <a:bodyPr anchor="ctr"/>
          <a:lstStyle/>
          <a:p>
            <a:r>
              <a:rPr lang="ru-RU" sz="2400" b="1" dirty="0">
                <a:solidFill>
                  <a:schemeClr val="bg1"/>
                </a:solidFill>
                <a:latin typeface="Myriad Pro"/>
              </a:rPr>
              <a:t>ПРОГНОЗИРОВАНИЕ ВРЕМЕННОГО РЯДА</a:t>
            </a:r>
            <a:endParaRPr lang="en-US" sz="2400" b="1" dirty="0">
              <a:solidFill>
                <a:schemeClr val="bg1"/>
              </a:solidFill>
              <a:latin typeface="Myriad Pro"/>
            </a:endParaRPr>
          </a:p>
        </p:txBody>
      </p:sp>
      <p:sp>
        <p:nvSpPr>
          <p:cNvPr id="14" name="TextBox 13">
            <a:extLst>
              <a:ext uri="{FF2B5EF4-FFF2-40B4-BE49-F238E27FC236}">
                <a16:creationId xmlns:a16="http://schemas.microsoft.com/office/drawing/2014/main" id="{5B1E5255-46F8-4ABF-8A26-31ABB89630EB}"/>
              </a:ext>
            </a:extLst>
          </p:cNvPr>
          <p:cNvSpPr txBox="1"/>
          <p:nvPr/>
        </p:nvSpPr>
        <p:spPr>
          <a:xfrm>
            <a:off x="251095" y="1470087"/>
            <a:ext cx="8530439" cy="646331"/>
          </a:xfrm>
          <a:prstGeom prst="rect">
            <a:avLst/>
          </a:prstGeom>
          <a:noFill/>
        </p:spPr>
        <p:txBody>
          <a:bodyPr wrap="square" rtlCol="0">
            <a:spAutoFit/>
          </a:bodyPr>
          <a:lstStyle/>
          <a:p>
            <a:r>
              <a:rPr lang="ru-RU" dirty="0">
                <a:solidFill>
                  <a:srgbClr val="003F82"/>
                </a:solidFill>
              </a:rPr>
              <a:t>Временной ряд</a:t>
            </a:r>
            <a:r>
              <a:rPr lang="en-US" dirty="0">
                <a:solidFill>
                  <a:srgbClr val="003F82"/>
                </a:solidFill>
              </a:rPr>
              <a:t>: </a:t>
            </a:r>
            <a:r>
              <a:rPr lang="en-US" dirty="0">
                <a:solidFill>
                  <a:srgbClr val="21386F"/>
                </a:solidFill>
              </a:rPr>
              <a:t>y</a:t>
            </a:r>
            <a:r>
              <a:rPr lang="en-US" sz="1000" dirty="0">
                <a:solidFill>
                  <a:srgbClr val="21386F"/>
                </a:solidFill>
              </a:rPr>
              <a:t>1</a:t>
            </a:r>
            <a:r>
              <a:rPr lang="en-US" dirty="0">
                <a:solidFill>
                  <a:srgbClr val="21386F"/>
                </a:solidFill>
              </a:rPr>
              <a:t>, …, </a:t>
            </a:r>
            <a:r>
              <a:rPr lang="en-US" dirty="0" err="1">
                <a:solidFill>
                  <a:srgbClr val="21386F"/>
                </a:solidFill>
              </a:rPr>
              <a:t>y</a:t>
            </a:r>
            <a:r>
              <a:rPr lang="en-US" sz="1000" dirty="0" err="1">
                <a:solidFill>
                  <a:srgbClr val="21386F"/>
                </a:solidFill>
              </a:rPr>
              <a:t>T</a:t>
            </a:r>
            <a:r>
              <a:rPr lang="en-US" dirty="0">
                <a:solidFill>
                  <a:srgbClr val="21386F"/>
                </a:solidFill>
              </a:rPr>
              <a:t>, …, </a:t>
            </a:r>
            <a:r>
              <a:rPr lang="en-US" dirty="0" err="1">
                <a:solidFill>
                  <a:srgbClr val="21386F"/>
                </a:solidFill>
              </a:rPr>
              <a:t>y</a:t>
            </a:r>
            <a:r>
              <a:rPr lang="en-US" sz="1000" dirty="0" err="1">
                <a:solidFill>
                  <a:srgbClr val="21386F"/>
                </a:solidFill>
              </a:rPr>
              <a:t>t</a:t>
            </a:r>
            <a:r>
              <a:rPr lang="en-US" dirty="0">
                <a:solidFill>
                  <a:srgbClr val="21386F"/>
                </a:solidFill>
              </a:rPr>
              <a:t> </a:t>
            </a:r>
            <a:r>
              <a:rPr lang="ru-RU" dirty="0">
                <a:solidFill>
                  <a:srgbClr val="21386F"/>
                </a:solidFill>
              </a:rPr>
              <a:t>∈ ℝ </a:t>
            </a:r>
            <a:r>
              <a:rPr lang="ru-RU" dirty="0">
                <a:solidFill>
                  <a:srgbClr val="003F82"/>
                </a:solidFill>
              </a:rPr>
              <a:t>- значения признака</a:t>
            </a:r>
            <a:r>
              <a:rPr lang="en-US" dirty="0">
                <a:solidFill>
                  <a:srgbClr val="003F82"/>
                </a:solidFill>
              </a:rPr>
              <a:t>,</a:t>
            </a:r>
            <a:r>
              <a:rPr lang="ru-RU" dirty="0">
                <a:solidFill>
                  <a:srgbClr val="003F82"/>
                </a:solidFill>
              </a:rPr>
              <a:t> измеренные через постоянные временные интервалы </a:t>
            </a:r>
          </a:p>
        </p:txBody>
      </p:sp>
      <p:pic>
        <p:nvPicPr>
          <p:cNvPr id="15" name="Picture 4" descr="http://univer-nn.ru/econometrica/vremennoi3.jpg">
            <a:extLst>
              <a:ext uri="{FF2B5EF4-FFF2-40B4-BE49-F238E27FC236}">
                <a16:creationId xmlns:a16="http://schemas.microsoft.com/office/drawing/2014/main" id="{02E1153F-9A4E-48E8-820F-BB9CAFCA12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2255839"/>
            <a:ext cx="4762500" cy="90895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0B455653-5697-4AB7-9A6E-2C78232CC1DE}"/>
              </a:ext>
            </a:extLst>
          </p:cNvPr>
          <p:cNvSpPr txBox="1"/>
          <p:nvPr/>
        </p:nvSpPr>
        <p:spPr>
          <a:xfrm>
            <a:off x="5018088" y="2149131"/>
            <a:ext cx="3486467" cy="1015663"/>
          </a:xfrm>
          <a:prstGeom prst="rect">
            <a:avLst/>
          </a:prstGeom>
          <a:noFill/>
        </p:spPr>
        <p:txBody>
          <a:bodyPr wrap="none" rtlCol="0">
            <a:spAutoFit/>
          </a:bodyPr>
          <a:lstStyle/>
          <a:p>
            <a:r>
              <a:rPr lang="ru-RU" sz="1200" dirty="0">
                <a:solidFill>
                  <a:srgbClr val="003F82"/>
                </a:solidFill>
              </a:rPr>
              <a:t>Примеры временных рядов</a:t>
            </a:r>
            <a:r>
              <a:rPr lang="en-US" sz="1200" dirty="0">
                <a:solidFill>
                  <a:srgbClr val="003F82"/>
                </a:solidFill>
              </a:rPr>
              <a:t>:</a:t>
            </a:r>
          </a:p>
          <a:p>
            <a:pPr marL="285750" indent="-285750">
              <a:buFont typeface="Arial" panose="020B0604020202020204" pitchFamily="34" charset="0"/>
              <a:buChar char="•"/>
            </a:pPr>
            <a:r>
              <a:rPr lang="ru-RU" sz="1200" dirty="0">
                <a:solidFill>
                  <a:srgbClr val="003F82"/>
                </a:solidFill>
              </a:rPr>
              <a:t>Средняя дневная цена акций</a:t>
            </a:r>
          </a:p>
          <a:p>
            <a:pPr marL="285750" indent="-285750">
              <a:buFont typeface="Arial" panose="020B0604020202020204" pitchFamily="34" charset="0"/>
              <a:buChar char="•"/>
            </a:pPr>
            <a:r>
              <a:rPr lang="ru-RU" sz="1200" dirty="0">
                <a:solidFill>
                  <a:srgbClr val="003F82"/>
                </a:solidFill>
              </a:rPr>
              <a:t>Среднемесячный уровень безработицы</a:t>
            </a:r>
          </a:p>
          <a:p>
            <a:pPr marL="285750" indent="-285750">
              <a:buFont typeface="Arial" panose="020B0604020202020204" pitchFamily="34" charset="0"/>
              <a:buChar char="•"/>
            </a:pPr>
            <a:r>
              <a:rPr lang="ru-RU" sz="1200" dirty="0">
                <a:solidFill>
                  <a:srgbClr val="003F82"/>
                </a:solidFill>
              </a:rPr>
              <a:t>Городовой объём производства чего-либо</a:t>
            </a:r>
          </a:p>
          <a:p>
            <a:pPr marL="285750" indent="-285750">
              <a:buFont typeface="Arial" panose="020B0604020202020204" pitchFamily="34" charset="0"/>
              <a:buChar char="•"/>
            </a:pPr>
            <a:r>
              <a:rPr lang="en-US" sz="1200" dirty="0">
                <a:solidFill>
                  <a:srgbClr val="003F82"/>
                </a:solidFill>
              </a:rPr>
              <a:t>…</a:t>
            </a:r>
            <a:endParaRPr lang="ru-RU" sz="1200" dirty="0">
              <a:solidFill>
                <a:srgbClr val="003F82"/>
              </a:solidFill>
            </a:endParaRPr>
          </a:p>
        </p:txBody>
      </p:sp>
      <p:sp>
        <p:nvSpPr>
          <p:cNvPr id="17" name="TextBox 16">
            <a:extLst>
              <a:ext uri="{FF2B5EF4-FFF2-40B4-BE49-F238E27FC236}">
                <a16:creationId xmlns:a16="http://schemas.microsoft.com/office/drawing/2014/main" id="{56E979C8-86C8-4A36-A287-2703B5E71776}"/>
              </a:ext>
            </a:extLst>
          </p:cNvPr>
          <p:cNvSpPr txBox="1"/>
          <p:nvPr/>
        </p:nvSpPr>
        <p:spPr>
          <a:xfrm>
            <a:off x="474821" y="3429000"/>
            <a:ext cx="6286500" cy="2862322"/>
          </a:xfrm>
          <a:prstGeom prst="rect">
            <a:avLst/>
          </a:prstGeom>
          <a:noFill/>
        </p:spPr>
        <p:txBody>
          <a:bodyPr wrap="square" rtlCol="0">
            <a:spAutoFit/>
          </a:bodyPr>
          <a:lstStyle/>
          <a:p>
            <a:r>
              <a:rPr lang="ru-RU" dirty="0">
                <a:solidFill>
                  <a:srgbClr val="003F82"/>
                </a:solidFill>
              </a:rPr>
              <a:t>Временные ряды имеют </a:t>
            </a:r>
            <a:r>
              <a:rPr lang="ru-RU" b="1" dirty="0">
                <a:solidFill>
                  <a:srgbClr val="003F82"/>
                </a:solidFill>
              </a:rPr>
              <a:t>2 обязательные компоненты</a:t>
            </a:r>
            <a:r>
              <a:rPr lang="en-US" dirty="0">
                <a:solidFill>
                  <a:srgbClr val="003F82"/>
                </a:solidFill>
              </a:rPr>
              <a:t>:</a:t>
            </a:r>
          </a:p>
          <a:p>
            <a:pPr marL="342900" indent="-342900">
              <a:buAutoNum type="arabicPeriod"/>
            </a:pPr>
            <a:r>
              <a:rPr lang="ru-RU" dirty="0">
                <a:solidFill>
                  <a:srgbClr val="003F82"/>
                </a:solidFill>
              </a:rPr>
              <a:t>Отметка времени</a:t>
            </a:r>
          </a:p>
          <a:p>
            <a:pPr marL="342900" indent="-342900">
              <a:buAutoNum type="arabicPeriod"/>
            </a:pPr>
            <a:r>
              <a:rPr lang="ru-RU" dirty="0">
                <a:solidFill>
                  <a:srgbClr val="003F82"/>
                </a:solidFill>
              </a:rPr>
              <a:t>Значение показателя ряда</a:t>
            </a:r>
          </a:p>
          <a:p>
            <a:endParaRPr lang="ru-RU" dirty="0">
              <a:solidFill>
                <a:srgbClr val="003F82"/>
              </a:solidFill>
            </a:endParaRPr>
          </a:p>
          <a:p>
            <a:r>
              <a:rPr lang="ru-RU" b="1" dirty="0">
                <a:solidFill>
                  <a:srgbClr val="003F82"/>
                </a:solidFill>
              </a:rPr>
              <a:t>Задача прогнозирования</a:t>
            </a:r>
            <a:r>
              <a:rPr lang="en-US" dirty="0">
                <a:solidFill>
                  <a:srgbClr val="003F82"/>
                </a:solidFill>
              </a:rPr>
              <a:t>: </a:t>
            </a:r>
            <a:r>
              <a:rPr lang="ru-RU" dirty="0">
                <a:solidFill>
                  <a:srgbClr val="003F82"/>
                </a:solidFill>
              </a:rPr>
              <a:t>найти такую функцию </a:t>
            </a:r>
            <a:r>
              <a:rPr lang="en-US" dirty="0" err="1">
                <a:solidFill>
                  <a:srgbClr val="003F82"/>
                </a:solidFill>
              </a:rPr>
              <a:t>f</a:t>
            </a:r>
            <a:r>
              <a:rPr lang="en-US" sz="1000" dirty="0" err="1">
                <a:solidFill>
                  <a:srgbClr val="003F82"/>
                </a:solidFill>
              </a:rPr>
              <a:t>T</a:t>
            </a:r>
            <a:r>
              <a:rPr lang="en-US" dirty="0">
                <a:solidFill>
                  <a:srgbClr val="003F82"/>
                </a:solidFill>
              </a:rPr>
              <a:t>, </a:t>
            </a:r>
            <a:r>
              <a:rPr lang="ru-RU" dirty="0">
                <a:solidFill>
                  <a:srgbClr val="003F82"/>
                </a:solidFill>
              </a:rPr>
              <a:t>что</a:t>
            </a:r>
            <a:r>
              <a:rPr lang="en-US" dirty="0">
                <a:solidFill>
                  <a:srgbClr val="003F82"/>
                </a:solidFill>
              </a:rPr>
              <a:t>:</a:t>
            </a:r>
          </a:p>
          <a:p>
            <a:r>
              <a:rPr lang="en-US" dirty="0" err="1">
                <a:solidFill>
                  <a:srgbClr val="21386F"/>
                </a:solidFill>
              </a:rPr>
              <a:t>y</a:t>
            </a:r>
            <a:r>
              <a:rPr lang="en-US" sz="1000" dirty="0" err="1">
                <a:solidFill>
                  <a:srgbClr val="21386F"/>
                </a:solidFill>
              </a:rPr>
              <a:t>T+h</a:t>
            </a:r>
            <a:r>
              <a:rPr lang="en-US" sz="1000" dirty="0">
                <a:solidFill>
                  <a:srgbClr val="21386F"/>
                </a:solidFill>
              </a:rPr>
              <a:t> </a:t>
            </a:r>
            <a:r>
              <a:rPr lang="ru-RU" dirty="0">
                <a:solidFill>
                  <a:srgbClr val="21386F"/>
                </a:solidFill>
              </a:rPr>
              <a:t>≈</a:t>
            </a:r>
            <a:r>
              <a:rPr lang="en-US" dirty="0">
                <a:solidFill>
                  <a:srgbClr val="21386F"/>
                </a:solidFill>
              </a:rPr>
              <a:t> </a:t>
            </a:r>
            <a:r>
              <a:rPr lang="en-US" dirty="0" err="1">
                <a:solidFill>
                  <a:srgbClr val="21386F"/>
                </a:solidFill>
              </a:rPr>
              <a:t>f</a:t>
            </a:r>
            <a:r>
              <a:rPr lang="en-US" sz="1000" dirty="0" err="1">
                <a:solidFill>
                  <a:srgbClr val="21386F"/>
                </a:solidFill>
              </a:rPr>
              <a:t>T</a:t>
            </a:r>
            <a:r>
              <a:rPr lang="en-US" dirty="0">
                <a:solidFill>
                  <a:srgbClr val="21386F"/>
                </a:solidFill>
              </a:rPr>
              <a:t>(y</a:t>
            </a:r>
            <a:r>
              <a:rPr lang="en-US" sz="1000" dirty="0">
                <a:solidFill>
                  <a:srgbClr val="21386F"/>
                </a:solidFill>
              </a:rPr>
              <a:t>1</a:t>
            </a:r>
            <a:r>
              <a:rPr lang="en-US" dirty="0">
                <a:solidFill>
                  <a:srgbClr val="21386F"/>
                </a:solidFill>
              </a:rPr>
              <a:t>,…,</a:t>
            </a:r>
            <a:r>
              <a:rPr lang="en-US" dirty="0" err="1">
                <a:solidFill>
                  <a:srgbClr val="21386F"/>
                </a:solidFill>
              </a:rPr>
              <a:t>y</a:t>
            </a:r>
            <a:r>
              <a:rPr lang="en-US" sz="1000" dirty="0" err="1">
                <a:solidFill>
                  <a:srgbClr val="21386F"/>
                </a:solidFill>
              </a:rPr>
              <a:t>T</a:t>
            </a:r>
            <a:r>
              <a:rPr lang="en-US" dirty="0">
                <a:solidFill>
                  <a:srgbClr val="21386F"/>
                </a:solidFill>
              </a:rPr>
              <a:t>; h) = ^</a:t>
            </a:r>
            <a:r>
              <a:rPr lang="en-US" dirty="0" err="1">
                <a:solidFill>
                  <a:srgbClr val="21386F"/>
                </a:solidFill>
              </a:rPr>
              <a:t>y</a:t>
            </a:r>
            <a:r>
              <a:rPr lang="en-US" sz="1000" dirty="0" err="1">
                <a:solidFill>
                  <a:srgbClr val="21386F"/>
                </a:solidFill>
              </a:rPr>
              <a:t>T+h|T</a:t>
            </a:r>
            <a:r>
              <a:rPr lang="en-US" dirty="0">
                <a:solidFill>
                  <a:srgbClr val="003F82"/>
                </a:solidFill>
              </a:rPr>
              <a:t>,</a:t>
            </a:r>
            <a:endParaRPr lang="ru-RU" dirty="0">
              <a:solidFill>
                <a:srgbClr val="21386F"/>
              </a:solidFill>
            </a:endParaRPr>
          </a:p>
          <a:p>
            <a:r>
              <a:rPr lang="en-US" dirty="0">
                <a:solidFill>
                  <a:srgbClr val="21386F"/>
                </a:solidFill>
              </a:rPr>
              <a:t>h </a:t>
            </a:r>
            <a:r>
              <a:rPr lang="ru-RU" dirty="0">
                <a:solidFill>
                  <a:srgbClr val="21386F"/>
                </a:solidFill>
              </a:rPr>
              <a:t>∈</a:t>
            </a:r>
            <a:r>
              <a:rPr lang="en-US" dirty="0">
                <a:solidFill>
                  <a:srgbClr val="21386F"/>
                </a:solidFill>
              </a:rPr>
              <a:t> {1,2,…,H}, H </a:t>
            </a:r>
            <a:r>
              <a:rPr lang="en-US" dirty="0">
                <a:solidFill>
                  <a:srgbClr val="003F82"/>
                </a:solidFill>
              </a:rPr>
              <a:t>–</a:t>
            </a:r>
            <a:r>
              <a:rPr lang="ru-RU" dirty="0">
                <a:solidFill>
                  <a:srgbClr val="003F82"/>
                </a:solidFill>
              </a:rPr>
              <a:t> горизонт прогнозирования</a:t>
            </a:r>
          </a:p>
          <a:p>
            <a:endParaRPr lang="ru-RU" dirty="0">
              <a:solidFill>
                <a:srgbClr val="003F82"/>
              </a:solidFill>
            </a:endParaRPr>
          </a:p>
          <a:p>
            <a:endParaRPr lang="ru-RU" dirty="0">
              <a:solidFill>
                <a:srgbClr val="003F82"/>
              </a:solidFill>
            </a:endParaRPr>
          </a:p>
          <a:p>
            <a:endParaRPr lang="ru-RU" dirty="0">
              <a:solidFill>
                <a:srgbClr val="003F82"/>
              </a:solidFill>
            </a:endParaRPr>
          </a:p>
        </p:txBody>
      </p:sp>
    </p:spTree>
    <p:extLst>
      <p:ext uri="{BB962C8B-B14F-4D97-AF65-F5344CB8AC3E}">
        <p14:creationId xmlns:p14="http://schemas.microsoft.com/office/powerpoint/2010/main" val="2938124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Title 1"/>
          <p:cNvSpPr txBox="1">
            <a:spLocks/>
          </p:cNvSpPr>
          <p:nvPr/>
        </p:nvSpPr>
        <p:spPr bwMode="auto">
          <a:xfrm>
            <a:off x="1428749" y="428625"/>
            <a:ext cx="7432863" cy="412750"/>
          </a:xfrm>
          <a:prstGeom prst="rect">
            <a:avLst/>
          </a:prstGeom>
          <a:noFill/>
          <a:ln w="9525">
            <a:noFill/>
            <a:miter lim="800000"/>
            <a:headEnd/>
            <a:tailEnd/>
          </a:ln>
        </p:spPr>
        <p:txBody>
          <a:bodyPr anchor="ctr"/>
          <a:lstStyle/>
          <a:p>
            <a:r>
              <a:rPr lang="ru-RU" sz="2400" b="1" dirty="0">
                <a:solidFill>
                  <a:schemeClr val="bg1"/>
                </a:solidFill>
                <a:latin typeface="Myriad Pro"/>
              </a:rPr>
              <a:t>КОМПОНЕНТЫ ВРЕМЕННЫХ РЯДОВ</a:t>
            </a:r>
            <a:endParaRPr lang="en-US" sz="2400" b="1" dirty="0">
              <a:solidFill>
                <a:schemeClr val="bg1"/>
              </a:solidFill>
              <a:latin typeface="Myriad Pro"/>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7</a:t>
            </a:fld>
            <a:endParaRPr lang="en-US" sz="1800">
              <a:solidFill>
                <a:schemeClr val="tx1"/>
              </a:solidFill>
            </a:endParaRPr>
          </a:p>
        </p:txBody>
      </p:sp>
      <p:sp>
        <p:nvSpPr>
          <p:cNvPr id="12" name="TextBox 11">
            <a:extLst>
              <a:ext uri="{FF2B5EF4-FFF2-40B4-BE49-F238E27FC236}">
                <a16:creationId xmlns:a16="http://schemas.microsoft.com/office/drawing/2014/main" id="{D9CB6237-5C4A-4BC4-BC1E-0FF211AC57E5}"/>
              </a:ext>
            </a:extLst>
          </p:cNvPr>
          <p:cNvSpPr txBox="1"/>
          <p:nvPr/>
        </p:nvSpPr>
        <p:spPr>
          <a:xfrm>
            <a:off x="251095" y="1470087"/>
            <a:ext cx="8530439" cy="4524315"/>
          </a:xfrm>
          <a:prstGeom prst="rect">
            <a:avLst/>
          </a:prstGeom>
          <a:noFill/>
        </p:spPr>
        <p:txBody>
          <a:bodyPr wrap="square" rtlCol="0">
            <a:spAutoFit/>
          </a:bodyPr>
          <a:lstStyle/>
          <a:p>
            <a:r>
              <a:rPr lang="ru-RU" dirty="0">
                <a:solidFill>
                  <a:srgbClr val="21386F"/>
                </a:solidFill>
              </a:rPr>
              <a:t>	</a:t>
            </a:r>
            <a:r>
              <a:rPr lang="ru-RU" b="1" dirty="0">
                <a:solidFill>
                  <a:srgbClr val="21386F"/>
                </a:solidFill>
              </a:rPr>
              <a:t>Главной особенностью временных рядов </a:t>
            </a:r>
            <a:r>
              <a:rPr lang="ru-RU" dirty="0">
                <a:solidFill>
                  <a:srgbClr val="21386F"/>
                </a:solidFill>
              </a:rPr>
              <a:t>и отличием от классического анализа данных является то</a:t>
            </a:r>
            <a:r>
              <a:rPr lang="en-US" dirty="0">
                <a:solidFill>
                  <a:srgbClr val="21386F"/>
                </a:solidFill>
              </a:rPr>
              <a:t>,</a:t>
            </a:r>
            <a:r>
              <a:rPr lang="ru-RU" dirty="0">
                <a:solidFill>
                  <a:srgbClr val="21386F"/>
                </a:solidFill>
              </a:rPr>
              <a:t> что если в случае с простым анализом данных все наблюдения независимы</a:t>
            </a:r>
            <a:r>
              <a:rPr lang="en-US" dirty="0">
                <a:solidFill>
                  <a:srgbClr val="21386F"/>
                </a:solidFill>
              </a:rPr>
              <a:t>, </a:t>
            </a:r>
            <a:r>
              <a:rPr lang="ru-RU" dirty="0">
                <a:solidFill>
                  <a:srgbClr val="21386F"/>
                </a:solidFill>
              </a:rPr>
              <a:t>то в случае временных рядов мы надеемся на зависимость между наблюдениями</a:t>
            </a:r>
            <a:r>
              <a:rPr lang="en-US" dirty="0">
                <a:solidFill>
                  <a:srgbClr val="21386F"/>
                </a:solidFill>
              </a:rPr>
              <a:t>, </a:t>
            </a:r>
            <a:endParaRPr lang="ru-RU" dirty="0">
              <a:solidFill>
                <a:srgbClr val="21386F"/>
              </a:solidFill>
            </a:endParaRPr>
          </a:p>
          <a:p>
            <a:r>
              <a:rPr lang="ru-RU" dirty="0">
                <a:solidFill>
                  <a:srgbClr val="21386F"/>
                </a:solidFill>
              </a:rPr>
              <a:t>Из этого следует</a:t>
            </a:r>
            <a:r>
              <a:rPr lang="en-US" dirty="0">
                <a:solidFill>
                  <a:srgbClr val="21386F"/>
                </a:solidFill>
              </a:rPr>
              <a:t>,</a:t>
            </a:r>
            <a:r>
              <a:rPr lang="ru-RU" dirty="0">
                <a:solidFill>
                  <a:srgbClr val="21386F"/>
                </a:solidFill>
              </a:rPr>
              <a:t> что временные ряды включают в себя некоторые </a:t>
            </a:r>
            <a:r>
              <a:rPr lang="ru-RU" b="1" dirty="0">
                <a:solidFill>
                  <a:srgbClr val="21386F"/>
                </a:solidFill>
              </a:rPr>
              <a:t>компоненты</a:t>
            </a:r>
            <a:r>
              <a:rPr lang="en-US" dirty="0">
                <a:solidFill>
                  <a:srgbClr val="21386F"/>
                </a:solidFill>
              </a:rPr>
              <a:t>:</a:t>
            </a:r>
          </a:p>
          <a:p>
            <a:endParaRPr lang="en-US" dirty="0">
              <a:solidFill>
                <a:srgbClr val="21386F"/>
              </a:solidFill>
            </a:endParaRPr>
          </a:p>
          <a:p>
            <a:pPr marL="342900" indent="-342900">
              <a:buAutoNum type="arabicPeriod"/>
            </a:pPr>
            <a:r>
              <a:rPr lang="ru-RU" b="1" dirty="0">
                <a:solidFill>
                  <a:srgbClr val="21386F"/>
                </a:solidFill>
              </a:rPr>
              <a:t>Тренд</a:t>
            </a:r>
            <a:r>
              <a:rPr lang="ru-RU" dirty="0">
                <a:solidFill>
                  <a:srgbClr val="21386F"/>
                </a:solidFill>
              </a:rPr>
              <a:t> – плавное долгосрочное изменение уровня ряда</a:t>
            </a:r>
          </a:p>
          <a:p>
            <a:pPr marL="342900" indent="-342900">
              <a:buAutoNum type="arabicPeriod"/>
            </a:pPr>
            <a:r>
              <a:rPr lang="ru-RU" b="1" dirty="0">
                <a:solidFill>
                  <a:srgbClr val="21386F"/>
                </a:solidFill>
              </a:rPr>
              <a:t>Сезонность</a:t>
            </a:r>
            <a:r>
              <a:rPr lang="ru-RU" dirty="0">
                <a:solidFill>
                  <a:srgbClr val="21386F"/>
                </a:solidFill>
              </a:rPr>
              <a:t> – циклическое изменение уровня ряда с постоянным периодом</a:t>
            </a:r>
          </a:p>
          <a:p>
            <a:pPr marL="342900" indent="-342900">
              <a:buAutoNum type="arabicPeriod"/>
            </a:pPr>
            <a:r>
              <a:rPr lang="ru-RU" b="1" dirty="0">
                <a:solidFill>
                  <a:srgbClr val="21386F"/>
                </a:solidFill>
              </a:rPr>
              <a:t>Цикл</a:t>
            </a:r>
            <a:r>
              <a:rPr lang="ru-RU" dirty="0">
                <a:solidFill>
                  <a:srgbClr val="21386F"/>
                </a:solidFill>
              </a:rPr>
              <a:t> – изменение уровня ряда с переменным периодом</a:t>
            </a:r>
          </a:p>
          <a:p>
            <a:pPr marL="342900" indent="-342900">
              <a:buAutoNum type="arabicPeriod"/>
            </a:pPr>
            <a:r>
              <a:rPr lang="ru-RU" b="1" dirty="0">
                <a:solidFill>
                  <a:srgbClr val="21386F"/>
                </a:solidFill>
              </a:rPr>
              <a:t>Ошибка</a:t>
            </a:r>
            <a:r>
              <a:rPr lang="ru-RU" dirty="0">
                <a:solidFill>
                  <a:srgbClr val="21386F"/>
                </a:solidFill>
              </a:rPr>
              <a:t> – непрогнозируемая (случайная) компонента временного ряда</a:t>
            </a:r>
          </a:p>
          <a:p>
            <a:pPr marL="342900" indent="-342900">
              <a:buAutoNum type="arabicPeriod"/>
            </a:pPr>
            <a:endParaRPr lang="ru-RU" dirty="0">
              <a:solidFill>
                <a:srgbClr val="21386F"/>
              </a:solidFill>
            </a:endParaRPr>
          </a:p>
          <a:p>
            <a:r>
              <a:rPr lang="ru-RU" dirty="0">
                <a:solidFill>
                  <a:srgbClr val="21386F"/>
                </a:solidFill>
              </a:rPr>
              <a:t>Как распознать данные компоненты</a:t>
            </a:r>
            <a:r>
              <a:rPr lang="en-US" dirty="0">
                <a:solidFill>
                  <a:srgbClr val="21386F"/>
                </a:solidFill>
              </a:rPr>
              <a:t>:</a:t>
            </a:r>
          </a:p>
          <a:p>
            <a:pPr marL="342900" indent="-342900">
              <a:buAutoNum type="arabicPeriod"/>
            </a:pPr>
            <a:r>
              <a:rPr lang="ru-RU" dirty="0">
                <a:solidFill>
                  <a:srgbClr val="21386F"/>
                </a:solidFill>
              </a:rPr>
              <a:t>«На глаз»</a:t>
            </a:r>
          </a:p>
          <a:p>
            <a:pPr marL="342900" indent="-342900">
              <a:buAutoNum type="arabicPeriod"/>
            </a:pPr>
            <a:r>
              <a:rPr lang="ru-RU" dirty="0" err="1">
                <a:solidFill>
                  <a:srgbClr val="21386F"/>
                </a:solidFill>
              </a:rPr>
              <a:t>Коррелограмма</a:t>
            </a:r>
            <a:endParaRPr lang="ru-RU" dirty="0">
              <a:solidFill>
                <a:srgbClr val="21386F"/>
              </a:solidFill>
            </a:endParaRPr>
          </a:p>
        </p:txBody>
      </p:sp>
      <p:sp>
        <p:nvSpPr>
          <p:cNvPr id="13" name="Subtitle 2">
            <a:extLst>
              <a:ext uri="{FF2B5EF4-FFF2-40B4-BE49-F238E27FC236}">
                <a16:creationId xmlns:a16="http://schemas.microsoft.com/office/drawing/2014/main" id="{21C31178-1B5F-42EA-AAF4-4D0A5C689918}"/>
              </a:ext>
            </a:extLst>
          </p:cNvPr>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Нижний Новгород, 2021</a:t>
            </a:r>
            <a:endParaRPr kumimoji="1" lang="ru-RU" sz="800" dirty="0">
              <a:solidFill>
                <a:schemeClr val="bg1"/>
              </a:solidFill>
              <a:latin typeface="Myriad Pro"/>
            </a:endParaRPr>
          </a:p>
        </p:txBody>
      </p:sp>
      <p:sp>
        <p:nvSpPr>
          <p:cNvPr id="14" name="Нижний колонтитул 1">
            <a:extLst>
              <a:ext uri="{FF2B5EF4-FFF2-40B4-BE49-F238E27FC236}">
                <a16:creationId xmlns:a16="http://schemas.microsoft.com/office/drawing/2014/main" id="{58870DC7-866C-4EF1-AE78-FA85F05C3B90}"/>
              </a:ext>
            </a:extLst>
          </p:cNvPr>
          <p:cNvSpPr>
            <a:spLocks noGrp="1"/>
          </p:cNvSpPr>
          <p:nvPr>
            <p:ph type="ftr" sz="quarter" idx="11"/>
          </p:nvPr>
        </p:nvSpPr>
        <p:spPr>
          <a:xfrm>
            <a:off x="2952750" y="6323637"/>
            <a:ext cx="5552991" cy="365125"/>
          </a:xfrm>
        </p:spPr>
        <p:txBody>
          <a:bodyPr/>
          <a:lstStyle/>
          <a:p>
            <a:pPr>
              <a:defRPr/>
            </a:pPr>
            <a:r>
              <a:rPr lang="ru-RU" dirty="0"/>
              <a:t>Мухин С</a:t>
            </a:r>
            <a:r>
              <a:rPr lang="en-US" dirty="0"/>
              <a:t>. </a:t>
            </a:r>
            <a:r>
              <a:rPr lang="ru-RU" dirty="0"/>
              <a:t>А</a:t>
            </a:r>
            <a:r>
              <a:rPr lang="en-US" dirty="0"/>
              <a:t>., </a:t>
            </a:r>
            <a:r>
              <a:rPr lang="ru-RU" dirty="0"/>
              <a:t>17ПМИ, ВКР, 2021</a:t>
            </a:r>
            <a:endParaRPr lang="en-US" dirty="0"/>
          </a:p>
        </p:txBody>
      </p:sp>
    </p:spTree>
    <p:extLst>
      <p:ext uri="{BB962C8B-B14F-4D97-AF65-F5344CB8AC3E}">
        <p14:creationId xmlns:p14="http://schemas.microsoft.com/office/powerpoint/2010/main" val="2617588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Title 1"/>
          <p:cNvSpPr txBox="1">
            <a:spLocks/>
          </p:cNvSpPr>
          <p:nvPr/>
        </p:nvSpPr>
        <p:spPr bwMode="auto">
          <a:xfrm>
            <a:off x="1428749" y="428625"/>
            <a:ext cx="7432863" cy="412750"/>
          </a:xfrm>
          <a:prstGeom prst="rect">
            <a:avLst/>
          </a:prstGeom>
          <a:noFill/>
          <a:ln w="9525">
            <a:noFill/>
            <a:miter lim="800000"/>
            <a:headEnd/>
            <a:tailEnd/>
          </a:ln>
        </p:spPr>
        <p:txBody>
          <a:bodyPr anchor="ctr"/>
          <a:lstStyle/>
          <a:p>
            <a:r>
              <a:rPr lang="ru-RU" sz="2400" b="1" dirty="0">
                <a:solidFill>
                  <a:schemeClr val="bg1"/>
                </a:solidFill>
                <a:latin typeface="Myriad Pro"/>
              </a:rPr>
              <a:t>АВТОРЕГРЕССИЯ (</a:t>
            </a:r>
            <a:r>
              <a:rPr lang="en-US" sz="2400" b="1" dirty="0">
                <a:solidFill>
                  <a:schemeClr val="bg1"/>
                </a:solidFill>
                <a:latin typeface="Myriad Pro"/>
              </a:rPr>
              <a:t>AR)</a:t>
            </a: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8</a:t>
            </a:fld>
            <a:endParaRPr lang="en-US" sz="1800">
              <a:solidFill>
                <a:schemeClr val="tx1"/>
              </a:solidFill>
            </a:endParaRPr>
          </a:p>
        </p:txBody>
      </p:sp>
      <p:sp>
        <p:nvSpPr>
          <p:cNvPr id="12" name="TextBox 11">
            <a:extLst>
              <a:ext uri="{FF2B5EF4-FFF2-40B4-BE49-F238E27FC236}">
                <a16:creationId xmlns:a16="http://schemas.microsoft.com/office/drawing/2014/main" id="{D9CB6237-5C4A-4BC4-BC1E-0FF211AC57E5}"/>
              </a:ext>
            </a:extLst>
          </p:cNvPr>
          <p:cNvSpPr txBox="1"/>
          <p:nvPr/>
        </p:nvSpPr>
        <p:spPr>
          <a:xfrm>
            <a:off x="251095" y="1470087"/>
            <a:ext cx="8530439" cy="369332"/>
          </a:xfrm>
          <a:prstGeom prst="rect">
            <a:avLst/>
          </a:prstGeom>
          <a:noFill/>
        </p:spPr>
        <p:txBody>
          <a:bodyPr wrap="square" rtlCol="0">
            <a:spAutoFit/>
          </a:bodyPr>
          <a:lstStyle/>
          <a:p>
            <a:r>
              <a:rPr lang="ru-RU" b="1" dirty="0" err="1">
                <a:solidFill>
                  <a:srgbClr val="21386F"/>
                </a:solidFill>
              </a:rPr>
              <a:t>Коррелограмма</a:t>
            </a:r>
            <a:r>
              <a:rPr lang="ru-RU" dirty="0">
                <a:solidFill>
                  <a:srgbClr val="21386F"/>
                </a:solidFill>
              </a:rPr>
              <a:t> строится с помощью </a:t>
            </a:r>
            <a:r>
              <a:rPr lang="ru-RU" b="1" dirty="0">
                <a:solidFill>
                  <a:srgbClr val="21386F"/>
                </a:solidFill>
              </a:rPr>
              <a:t>автокорреляции</a:t>
            </a:r>
            <a:r>
              <a:rPr lang="en-US" dirty="0">
                <a:solidFill>
                  <a:srgbClr val="21386F"/>
                </a:solidFill>
              </a:rPr>
              <a:t>:</a:t>
            </a:r>
            <a:endParaRPr lang="ru-RU" dirty="0">
              <a:solidFill>
                <a:srgbClr val="21386F"/>
              </a:solidFill>
            </a:endParaRPr>
          </a:p>
        </p:txBody>
      </p:sp>
      <p:sp>
        <p:nvSpPr>
          <p:cNvPr id="13" name="Subtitle 2">
            <a:extLst>
              <a:ext uri="{FF2B5EF4-FFF2-40B4-BE49-F238E27FC236}">
                <a16:creationId xmlns:a16="http://schemas.microsoft.com/office/drawing/2014/main" id="{21C31178-1B5F-42EA-AAF4-4D0A5C689918}"/>
              </a:ext>
            </a:extLst>
          </p:cNvPr>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Нижний Новгород, 2021</a:t>
            </a:r>
            <a:endParaRPr kumimoji="1" lang="ru-RU" sz="800" dirty="0">
              <a:solidFill>
                <a:schemeClr val="bg1"/>
              </a:solidFill>
              <a:latin typeface="Myriad Pro"/>
            </a:endParaRPr>
          </a:p>
        </p:txBody>
      </p:sp>
      <p:sp>
        <p:nvSpPr>
          <p:cNvPr id="14" name="Нижний колонтитул 1">
            <a:extLst>
              <a:ext uri="{FF2B5EF4-FFF2-40B4-BE49-F238E27FC236}">
                <a16:creationId xmlns:a16="http://schemas.microsoft.com/office/drawing/2014/main" id="{58870DC7-866C-4EF1-AE78-FA85F05C3B90}"/>
              </a:ext>
            </a:extLst>
          </p:cNvPr>
          <p:cNvSpPr>
            <a:spLocks noGrp="1"/>
          </p:cNvSpPr>
          <p:nvPr>
            <p:ph type="ftr" sz="quarter" idx="11"/>
          </p:nvPr>
        </p:nvSpPr>
        <p:spPr>
          <a:xfrm>
            <a:off x="2952750" y="6323637"/>
            <a:ext cx="5552991" cy="365125"/>
          </a:xfrm>
        </p:spPr>
        <p:txBody>
          <a:bodyPr/>
          <a:lstStyle/>
          <a:p>
            <a:pPr>
              <a:defRPr/>
            </a:pPr>
            <a:r>
              <a:rPr lang="ru-RU" dirty="0"/>
              <a:t>Мухин С</a:t>
            </a:r>
            <a:r>
              <a:rPr lang="en-US" dirty="0"/>
              <a:t>. </a:t>
            </a:r>
            <a:r>
              <a:rPr lang="ru-RU" dirty="0"/>
              <a:t>А</a:t>
            </a:r>
            <a:r>
              <a:rPr lang="en-US" dirty="0"/>
              <a:t>., </a:t>
            </a:r>
            <a:r>
              <a:rPr lang="ru-RU" dirty="0"/>
              <a:t>17ПМИ, ВКР, 2021</a:t>
            </a:r>
            <a:endParaRPr lang="en-US" dirty="0"/>
          </a:p>
        </p:txBody>
      </p:sp>
      <p:pic>
        <p:nvPicPr>
          <p:cNvPr id="2" name="Рисунок 1">
            <a:extLst>
              <a:ext uri="{FF2B5EF4-FFF2-40B4-BE49-F238E27FC236}">
                <a16:creationId xmlns:a16="http://schemas.microsoft.com/office/drawing/2014/main" id="{515230CC-29C0-468C-A63B-DADDEACDDCFF}"/>
              </a:ext>
            </a:extLst>
          </p:cNvPr>
          <p:cNvPicPr>
            <a:picLocks noChangeAspect="1"/>
          </p:cNvPicPr>
          <p:nvPr/>
        </p:nvPicPr>
        <p:blipFill>
          <a:blip r:embed="rId3"/>
          <a:stretch>
            <a:fillRect/>
          </a:stretch>
        </p:blipFill>
        <p:spPr>
          <a:xfrm>
            <a:off x="519524" y="1897836"/>
            <a:ext cx="4721947" cy="1033799"/>
          </a:xfrm>
          <a:prstGeom prst="rect">
            <a:avLst/>
          </a:prstGeom>
        </p:spPr>
      </p:pic>
      <p:pic>
        <p:nvPicPr>
          <p:cNvPr id="8" name="Рисунок 7">
            <a:extLst>
              <a:ext uri="{FF2B5EF4-FFF2-40B4-BE49-F238E27FC236}">
                <a16:creationId xmlns:a16="http://schemas.microsoft.com/office/drawing/2014/main" id="{FD9F9032-8516-4429-BF9B-19842C761D30}"/>
              </a:ext>
            </a:extLst>
          </p:cNvPr>
          <p:cNvPicPr>
            <a:picLocks noChangeAspect="1"/>
          </p:cNvPicPr>
          <p:nvPr/>
        </p:nvPicPr>
        <p:blipFill>
          <a:blip r:embed="rId4"/>
          <a:stretch>
            <a:fillRect/>
          </a:stretch>
        </p:blipFill>
        <p:spPr>
          <a:xfrm>
            <a:off x="413832" y="2904356"/>
            <a:ext cx="3338938" cy="1431107"/>
          </a:xfrm>
          <a:prstGeom prst="rect">
            <a:avLst/>
          </a:prstGeom>
        </p:spPr>
      </p:pic>
      <p:pic>
        <p:nvPicPr>
          <p:cNvPr id="10" name="Рисунок 9">
            <a:extLst>
              <a:ext uri="{FF2B5EF4-FFF2-40B4-BE49-F238E27FC236}">
                <a16:creationId xmlns:a16="http://schemas.microsoft.com/office/drawing/2014/main" id="{6D75D2BA-4A70-4C6A-8B4B-40BAE052176F}"/>
              </a:ext>
            </a:extLst>
          </p:cNvPr>
          <p:cNvPicPr>
            <a:picLocks noChangeAspect="1"/>
          </p:cNvPicPr>
          <p:nvPr/>
        </p:nvPicPr>
        <p:blipFill>
          <a:blip r:embed="rId5"/>
          <a:stretch>
            <a:fillRect/>
          </a:stretch>
        </p:blipFill>
        <p:spPr>
          <a:xfrm>
            <a:off x="5145180" y="1872131"/>
            <a:ext cx="3303060" cy="2095031"/>
          </a:xfrm>
          <a:prstGeom prst="rect">
            <a:avLst/>
          </a:prstGeom>
        </p:spPr>
      </p:pic>
      <p:pic>
        <p:nvPicPr>
          <p:cNvPr id="16" name="Рисунок 15">
            <a:extLst>
              <a:ext uri="{FF2B5EF4-FFF2-40B4-BE49-F238E27FC236}">
                <a16:creationId xmlns:a16="http://schemas.microsoft.com/office/drawing/2014/main" id="{079F90E6-2E5B-4C20-97F6-C1053DEFDC76}"/>
              </a:ext>
            </a:extLst>
          </p:cNvPr>
          <p:cNvPicPr>
            <a:picLocks noChangeAspect="1"/>
          </p:cNvPicPr>
          <p:nvPr/>
        </p:nvPicPr>
        <p:blipFill>
          <a:blip r:embed="rId6"/>
          <a:stretch>
            <a:fillRect/>
          </a:stretch>
        </p:blipFill>
        <p:spPr>
          <a:xfrm>
            <a:off x="354547" y="4414362"/>
            <a:ext cx="3457507" cy="1972076"/>
          </a:xfrm>
          <a:prstGeom prst="rect">
            <a:avLst/>
          </a:prstGeom>
        </p:spPr>
      </p:pic>
      <p:pic>
        <p:nvPicPr>
          <p:cNvPr id="18" name="Рисунок 17">
            <a:extLst>
              <a:ext uri="{FF2B5EF4-FFF2-40B4-BE49-F238E27FC236}">
                <a16:creationId xmlns:a16="http://schemas.microsoft.com/office/drawing/2014/main" id="{59ECEE46-D7B3-4797-94E6-5A85463B9408}"/>
              </a:ext>
            </a:extLst>
          </p:cNvPr>
          <p:cNvPicPr>
            <a:picLocks noChangeAspect="1"/>
          </p:cNvPicPr>
          <p:nvPr/>
        </p:nvPicPr>
        <p:blipFill>
          <a:blip r:embed="rId7"/>
          <a:stretch>
            <a:fillRect/>
          </a:stretch>
        </p:blipFill>
        <p:spPr>
          <a:xfrm>
            <a:off x="5181060" y="3926366"/>
            <a:ext cx="3267180" cy="2373142"/>
          </a:xfrm>
          <a:prstGeom prst="rect">
            <a:avLst/>
          </a:prstGeom>
        </p:spPr>
      </p:pic>
    </p:spTree>
    <p:extLst>
      <p:ext uri="{BB962C8B-B14F-4D97-AF65-F5344CB8AC3E}">
        <p14:creationId xmlns:p14="http://schemas.microsoft.com/office/powerpoint/2010/main" val="3649939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Title 1"/>
          <p:cNvSpPr txBox="1">
            <a:spLocks/>
          </p:cNvSpPr>
          <p:nvPr/>
        </p:nvSpPr>
        <p:spPr bwMode="auto">
          <a:xfrm>
            <a:off x="1428749" y="428625"/>
            <a:ext cx="7432863" cy="412750"/>
          </a:xfrm>
          <a:prstGeom prst="rect">
            <a:avLst/>
          </a:prstGeom>
          <a:noFill/>
          <a:ln w="9525">
            <a:noFill/>
            <a:miter lim="800000"/>
            <a:headEnd/>
            <a:tailEnd/>
          </a:ln>
        </p:spPr>
        <p:txBody>
          <a:bodyPr anchor="ctr"/>
          <a:lstStyle/>
          <a:p>
            <a:r>
              <a:rPr lang="ru-RU" sz="2400" b="1" dirty="0">
                <a:solidFill>
                  <a:schemeClr val="bg1"/>
                </a:solidFill>
                <a:latin typeface="Myriad Pro"/>
              </a:rPr>
              <a:t>ВИДЫ ВРЕМЕННЫХ РЯДОВ</a:t>
            </a:r>
            <a:endParaRPr lang="en-US" sz="2400" b="1" dirty="0">
              <a:solidFill>
                <a:schemeClr val="bg1"/>
              </a:solidFill>
              <a:latin typeface="Myriad Pro"/>
            </a:endParaRPr>
          </a:p>
        </p:txBody>
      </p:sp>
      <p:sp>
        <p:nvSpPr>
          <p:cNvPr id="14343" name="Rectangle 9"/>
          <p:cNvSpPr>
            <a:spLocks noChangeArrowheads="1"/>
          </p:cNvSpPr>
          <p:nvPr/>
        </p:nvSpPr>
        <p:spPr bwMode="auto">
          <a:xfrm>
            <a:off x="7300913" y="2255838"/>
            <a:ext cx="674687" cy="369887"/>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4" name="Rectangle 10"/>
          <p:cNvSpPr>
            <a:spLocks noChangeArrowheads="1"/>
          </p:cNvSpPr>
          <p:nvPr/>
        </p:nvSpPr>
        <p:spPr bwMode="auto">
          <a:xfrm>
            <a:off x="7300913" y="3967163"/>
            <a:ext cx="674687" cy="368300"/>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4345" name="Rectangle 11"/>
          <p:cNvSpPr>
            <a:spLocks noChangeArrowheads="1"/>
          </p:cNvSpPr>
          <p:nvPr/>
        </p:nvSpPr>
        <p:spPr bwMode="auto">
          <a:xfrm>
            <a:off x="7300913" y="5591175"/>
            <a:ext cx="674687" cy="369888"/>
          </a:xfrm>
          <a:prstGeom prst="rect">
            <a:avLst/>
          </a:prstGeom>
          <a:noFill/>
          <a:ln w="9525">
            <a:noFill/>
            <a:miter lim="800000"/>
            <a:headEnd/>
            <a:tailEnd/>
          </a:ln>
        </p:spPr>
        <p:txBody>
          <a:bodyPr wrap="none">
            <a:spAutoFit/>
          </a:bodyPr>
          <a:lstStyle/>
          <a:p>
            <a:r>
              <a:rPr lang="ru-RU">
                <a:solidFill>
                  <a:srgbClr val="FFFFFF"/>
                </a:solidFill>
                <a:latin typeface="Myriad Pro"/>
              </a:rPr>
              <a:t>фото</a:t>
            </a:r>
            <a:endParaRPr lang="en-US">
              <a:solidFill>
                <a:srgbClr val="FFFFFF"/>
              </a:solidFill>
            </a:endParaRPr>
          </a:p>
        </p:txBody>
      </p:sp>
      <p:sp>
        <p:nvSpPr>
          <p:cNvPr id="11" name="Номер слайда 10"/>
          <p:cNvSpPr>
            <a:spLocks noGrp="1"/>
          </p:cNvSpPr>
          <p:nvPr>
            <p:ph type="sldNum" sz="quarter" idx="12"/>
          </p:nvPr>
        </p:nvSpPr>
        <p:spPr/>
        <p:txBody>
          <a:bodyPr vert="horz" wrap="square" lIns="91440" tIns="45720" rIns="91440" bIns="45720" numCol="1" anchor="ctr" anchorCtr="0" compatLnSpc="1">
            <a:prstTxWarp prst="textNoShape">
              <a:avLst/>
            </a:prstTxWarp>
          </a:bodyPr>
          <a:lstStyle/>
          <a:p>
            <a:pPr>
              <a:defRPr/>
            </a:pPr>
            <a:fld id="{CB65F501-F5CC-4E12-934E-78BB5E4DA208}" type="slidenum">
              <a:rPr lang="en-US" sz="1800" smtClean="0">
                <a:solidFill>
                  <a:schemeClr val="tx1"/>
                </a:solidFill>
              </a:rPr>
              <a:pPr>
                <a:defRPr/>
              </a:pPr>
              <a:t>9</a:t>
            </a:fld>
            <a:endParaRPr lang="en-US" sz="1800">
              <a:solidFill>
                <a:schemeClr val="tx1"/>
              </a:solidFill>
            </a:endParaRPr>
          </a:p>
        </p:txBody>
      </p:sp>
      <p:sp>
        <p:nvSpPr>
          <p:cNvPr id="12" name="TextBox 11">
            <a:extLst>
              <a:ext uri="{FF2B5EF4-FFF2-40B4-BE49-F238E27FC236}">
                <a16:creationId xmlns:a16="http://schemas.microsoft.com/office/drawing/2014/main" id="{D9CB6237-5C4A-4BC4-BC1E-0FF211AC57E5}"/>
              </a:ext>
            </a:extLst>
          </p:cNvPr>
          <p:cNvSpPr txBox="1"/>
          <p:nvPr/>
        </p:nvSpPr>
        <p:spPr>
          <a:xfrm>
            <a:off x="251095" y="1470087"/>
            <a:ext cx="8530439" cy="3139321"/>
          </a:xfrm>
          <a:prstGeom prst="rect">
            <a:avLst/>
          </a:prstGeom>
          <a:noFill/>
        </p:spPr>
        <p:txBody>
          <a:bodyPr wrap="square" rtlCol="0">
            <a:spAutoFit/>
          </a:bodyPr>
          <a:lstStyle/>
          <a:p>
            <a:r>
              <a:rPr lang="ru-RU" dirty="0">
                <a:solidFill>
                  <a:srgbClr val="21386F"/>
                </a:solidFill>
              </a:rPr>
              <a:t>В целом можно разделить все временные ряды на две группы</a:t>
            </a:r>
            <a:r>
              <a:rPr lang="en-US" dirty="0">
                <a:solidFill>
                  <a:srgbClr val="21386F"/>
                </a:solidFill>
              </a:rPr>
              <a:t>:</a:t>
            </a:r>
          </a:p>
          <a:p>
            <a:pPr marL="342900" indent="-342900">
              <a:buAutoNum type="arabicPeriod"/>
            </a:pPr>
            <a:r>
              <a:rPr lang="ru-RU" b="1" dirty="0">
                <a:solidFill>
                  <a:srgbClr val="21386F"/>
                </a:solidFill>
              </a:rPr>
              <a:t>Стационарные</a:t>
            </a:r>
            <a:r>
              <a:rPr lang="ru-RU" dirty="0">
                <a:solidFill>
                  <a:srgbClr val="21386F"/>
                </a:solidFill>
              </a:rPr>
              <a:t> – которые не содержат компоненты</a:t>
            </a:r>
            <a:r>
              <a:rPr lang="en-US" dirty="0">
                <a:solidFill>
                  <a:srgbClr val="21386F"/>
                </a:solidFill>
              </a:rPr>
              <a:t>,</a:t>
            </a:r>
            <a:r>
              <a:rPr lang="ru-RU" dirty="0">
                <a:solidFill>
                  <a:srgbClr val="21386F"/>
                </a:solidFill>
              </a:rPr>
              <a:t> которые имеют зависимость от времени (тренд</a:t>
            </a:r>
            <a:r>
              <a:rPr lang="en-US" dirty="0">
                <a:solidFill>
                  <a:srgbClr val="21386F"/>
                </a:solidFill>
              </a:rPr>
              <a:t>,</a:t>
            </a:r>
            <a:r>
              <a:rPr lang="ru-RU" dirty="0">
                <a:solidFill>
                  <a:srgbClr val="21386F"/>
                </a:solidFill>
              </a:rPr>
              <a:t> сезонность</a:t>
            </a:r>
            <a:r>
              <a:rPr lang="en-US" dirty="0">
                <a:solidFill>
                  <a:srgbClr val="21386F"/>
                </a:solidFill>
              </a:rPr>
              <a:t>)</a:t>
            </a:r>
          </a:p>
          <a:p>
            <a:pPr marL="342900" indent="-342900">
              <a:buAutoNum type="arabicPeriod"/>
            </a:pPr>
            <a:r>
              <a:rPr lang="ru-RU" b="1" dirty="0">
                <a:solidFill>
                  <a:srgbClr val="21386F"/>
                </a:solidFill>
              </a:rPr>
              <a:t>Нестационарные</a:t>
            </a:r>
            <a:r>
              <a:rPr lang="ru-RU" dirty="0">
                <a:solidFill>
                  <a:srgbClr val="21386F"/>
                </a:solidFill>
              </a:rPr>
              <a:t> – все остальные</a:t>
            </a:r>
          </a:p>
          <a:p>
            <a:pPr marL="342900" indent="-342900">
              <a:buAutoNum type="arabicPeriod"/>
            </a:pPr>
            <a:endParaRPr lang="ru-RU" dirty="0">
              <a:solidFill>
                <a:srgbClr val="21386F"/>
              </a:solidFill>
            </a:endParaRPr>
          </a:p>
          <a:p>
            <a:r>
              <a:rPr lang="ru-RU" dirty="0">
                <a:solidFill>
                  <a:srgbClr val="21386F"/>
                </a:solidFill>
              </a:rPr>
              <a:t>Как привести нестационарные ряды к стационарным</a:t>
            </a:r>
            <a:r>
              <a:rPr lang="en-US" dirty="0">
                <a:solidFill>
                  <a:srgbClr val="21386F"/>
                </a:solidFill>
              </a:rPr>
              <a:t>:</a:t>
            </a:r>
          </a:p>
          <a:p>
            <a:pPr marL="342900" indent="-342900">
              <a:buAutoNum type="arabicPeriod"/>
            </a:pPr>
            <a:r>
              <a:rPr lang="ru-RU" b="1" dirty="0">
                <a:solidFill>
                  <a:srgbClr val="21386F"/>
                </a:solidFill>
              </a:rPr>
              <a:t>Преобразование Бокса-Кокса </a:t>
            </a:r>
            <a:r>
              <a:rPr lang="ru-RU" dirty="0">
                <a:solidFill>
                  <a:srgbClr val="21386F"/>
                </a:solidFill>
              </a:rPr>
              <a:t>(нормализируем дисперсию (</a:t>
            </a:r>
            <a:r>
              <a:rPr lang="ru-RU" dirty="0" err="1">
                <a:solidFill>
                  <a:srgbClr val="21386F"/>
                </a:solidFill>
              </a:rPr>
              <a:t>гетероскедастичность</a:t>
            </a:r>
            <a:r>
              <a:rPr lang="ru-RU" dirty="0">
                <a:solidFill>
                  <a:srgbClr val="21386F"/>
                </a:solidFill>
              </a:rPr>
              <a:t>)</a:t>
            </a:r>
            <a:r>
              <a:rPr lang="en-US" dirty="0">
                <a:solidFill>
                  <a:srgbClr val="21386F"/>
                </a:solidFill>
              </a:rPr>
              <a:t>, </a:t>
            </a:r>
            <a:r>
              <a:rPr lang="ru-RU" dirty="0">
                <a:solidFill>
                  <a:srgbClr val="21386F"/>
                </a:solidFill>
              </a:rPr>
              <a:t>убираем мультипликативный тренд и сезонность)</a:t>
            </a:r>
          </a:p>
          <a:p>
            <a:pPr marL="342900" indent="-342900">
              <a:buAutoNum type="arabicPeriod"/>
            </a:pPr>
            <a:r>
              <a:rPr lang="ru-RU" b="1" dirty="0">
                <a:solidFill>
                  <a:srgbClr val="21386F"/>
                </a:solidFill>
              </a:rPr>
              <a:t>Дифференцирование и сезонное дифференцирование </a:t>
            </a:r>
            <a:r>
              <a:rPr lang="ru-RU" dirty="0">
                <a:solidFill>
                  <a:srgbClr val="21386F"/>
                </a:solidFill>
              </a:rPr>
              <a:t>(убираем тренд и сезонность)</a:t>
            </a:r>
            <a:endParaRPr lang="en-US" dirty="0">
              <a:solidFill>
                <a:srgbClr val="21386F"/>
              </a:solidFill>
            </a:endParaRPr>
          </a:p>
          <a:p>
            <a:pPr marL="342900" indent="-342900">
              <a:buAutoNum type="arabicPeriod"/>
            </a:pPr>
            <a:r>
              <a:rPr lang="ru-RU" dirty="0">
                <a:solidFill>
                  <a:srgbClr val="21386F"/>
                </a:solidFill>
              </a:rPr>
              <a:t>Ряд более сложных и </a:t>
            </a:r>
            <a:r>
              <a:rPr lang="ru-RU" b="1" dirty="0">
                <a:solidFill>
                  <a:srgbClr val="21386F"/>
                </a:solidFill>
              </a:rPr>
              <a:t>неклассических</a:t>
            </a:r>
            <a:r>
              <a:rPr lang="ru-RU" dirty="0">
                <a:solidFill>
                  <a:srgbClr val="21386F"/>
                </a:solidFill>
              </a:rPr>
              <a:t> методов</a:t>
            </a:r>
            <a:r>
              <a:rPr lang="en-US" dirty="0">
                <a:solidFill>
                  <a:srgbClr val="21386F"/>
                </a:solidFill>
              </a:rPr>
              <a:t>…</a:t>
            </a:r>
            <a:endParaRPr lang="ru-RU" dirty="0">
              <a:solidFill>
                <a:srgbClr val="21386F"/>
              </a:solidFill>
            </a:endParaRPr>
          </a:p>
        </p:txBody>
      </p:sp>
      <p:sp>
        <p:nvSpPr>
          <p:cNvPr id="13" name="Subtitle 2">
            <a:extLst>
              <a:ext uri="{FF2B5EF4-FFF2-40B4-BE49-F238E27FC236}">
                <a16:creationId xmlns:a16="http://schemas.microsoft.com/office/drawing/2014/main" id="{21C31178-1B5F-42EA-AAF4-4D0A5C689918}"/>
              </a:ext>
            </a:extLst>
          </p:cNvPr>
          <p:cNvSpPr txBox="1">
            <a:spLocks/>
          </p:cNvSpPr>
          <p:nvPr/>
        </p:nvSpPr>
        <p:spPr bwMode="auto">
          <a:xfrm>
            <a:off x="255588" y="6415088"/>
            <a:ext cx="4143375" cy="246062"/>
          </a:xfrm>
          <a:prstGeom prst="rect">
            <a:avLst/>
          </a:prstGeom>
          <a:noFill/>
          <a:ln w="9525">
            <a:noFill/>
            <a:miter lim="800000"/>
            <a:headEnd/>
            <a:tailEnd/>
          </a:ln>
        </p:spPr>
        <p:txBody>
          <a:bodyPr/>
          <a:lstStyle/>
          <a:p>
            <a:pPr>
              <a:spcBef>
                <a:spcPct val="20000"/>
              </a:spcBef>
            </a:pPr>
            <a:r>
              <a:rPr lang="ru-RU" sz="800" dirty="0">
                <a:solidFill>
                  <a:schemeClr val="bg1"/>
                </a:solidFill>
              </a:rPr>
              <a:t>Высшая школа экономики, Нижний Новгород, 2021</a:t>
            </a:r>
            <a:endParaRPr kumimoji="1" lang="ru-RU" sz="800" dirty="0">
              <a:solidFill>
                <a:schemeClr val="bg1"/>
              </a:solidFill>
              <a:latin typeface="Myriad Pro"/>
            </a:endParaRPr>
          </a:p>
        </p:txBody>
      </p:sp>
      <p:sp>
        <p:nvSpPr>
          <p:cNvPr id="14" name="Нижний колонтитул 1">
            <a:extLst>
              <a:ext uri="{FF2B5EF4-FFF2-40B4-BE49-F238E27FC236}">
                <a16:creationId xmlns:a16="http://schemas.microsoft.com/office/drawing/2014/main" id="{58870DC7-866C-4EF1-AE78-FA85F05C3B90}"/>
              </a:ext>
            </a:extLst>
          </p:cNvPr>
          <p:cNvSpPr>
            <a:spLocks noGrp="1"/>
          </p:cNvSpPr>
          <p:nvPr>
            <p:ph type="ftr" sz="quarter" idx="11"/>
          </p:nvPr>
        </p:nvSpPr>
        <p:spPr>
          <a:xfrm>
            <a:off x="2952750" y="6323637"/>
            <a:ext cx="5552991" cy="365125"/>
          </a:xfrm>
        </p:spPr>
        <p:txBody>
          <a:bodyPr/>
          <a:lstStyle/>
          <a:p>
            <a:pPr>
              <a:defRPr/>
            </a:pPr>
            <a:r>
              <a:rPr lang="ru-RU" dirty="0"/>
              <a:t>Мухин С</a:t>
            </a:r>
            <a:r>
              <a:rPr lang="en-US" dirty="0"/>
              <a:t>. </a:t>
            </a:r>
            <a:r>
              <a:rPr lang="ru-RU" dirty="0"/>
              <a:t>А</a:t>
            </a:r>
            <a:r>
              <a:rPr lang="en-US" dirty="0"/>
              <a:t>., </a:t>
            </a:r>
            <a:r>
              <a:rPr lang="ru-RU" dirty="0"/>
              <a:t>17ПМИ, ВКР, 2021</a:t>
            </a:r>
            <a:endParaRPr lang="en-US" dirty="0"/>
          </a:p>
        </p:txBody>
      </p:sp>
    </p:spTree>
    <p:extLst>
      <p:ext uri="{BB962C8B-B14F-4D97-AF65-F5344CB8AC3E}">
        <p14:creationId xmlns:p14="http://schemas.microsoft.com/office/powerpoint/2010/main" val="2993854718"/>
      </p:ext>
    </p:extLst>
  </p:cSld>
  <p:clrMapOvr>
    <a:masterClrMapping/>
  </p:clrMapOvr>
</p:sld>
</file>

<file path=ppt/theme/theme1.xml><?xml version="1.0" encoding="utf-8"?>
<a:theme xmlns:a="http://schemas.openxmlformats.org/drawingml/2006/main" name="Вышка">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Вышка</Template>
  <TotalTime>4461</TotalTime>
  <Words>3057</Words>
  <Application>Microsoft Office PowerPoint</Application>
  <PresentationFormat>Экран (4:3)</PresentationFormat>
  <Paragraphs>398</Paragraphs>
  <Slides>36</Slides>
  <Notes>4</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36</vt:i4>
      </vt:variant>
    </vt:vector>
  </HeadingPairs>
  <TitlesOfParts>
    <vt:vector size="42" baseType="lpstr">
      <vt:lpstr>Arial</vt:lpstr>
      <vt:lpstr>Calibri</vt:lpstr>
      <vt:lpstr>Myriad Pro</vt:lpstr>
      <vt:lpstr>Myriad Pro Semibold</vt:lpstr>
      <vt:lpstr>Segoe UI</vt:lpstr>
      <vt:lpstr>Вышка</vt:lpstr>
      <vt:lpstr>Факультет ИМиКН Программа ПМИ Выпускная квалификационная работа Анализ и прогнозирование многомерных временных рядов используя нейронные сети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hse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план презентации КР 2017</dc:title>
  <dc:creator>vkremlev</dc:creator>
  <cp:lastModifiedBy>Сергей Мухин</cp:lastModifiedBy>
  <cp:revision>202</cp:revision>
  <dcterms:created xsi:type="dcterms:W3CDTF">2010-09-30T06:45:29Z</dcterms:created>
  <dcterms:modified xsi:type="dcterms:W3CDTF">2021-06-15T02:05:29Z</dcterms:modified>
</cp:coreProperties>
</file>