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410" r:id="rId4"/>
    <p:sldId id="463" r:id="rId5"/>
    <p:sldId id="323" r:id="rId6"/>
    <p:sldId id="324" r:id="rId7"/>
    <p:sldId id="325" r:id="rId8"/>
    <p:sldId id="411" r:id="rId9"/>
    <p:sldId id="326" r:id="rId10"/>
    <p:sldId id="412" r:id="rId11"/>
    <p:sldId id="312" r:id="rId12"/>
    <p:sldId id="313" r:id="rId13"/>
    <p:sldId id="314" r:id="rId14"/>
    <p:sldId id="315" r:id="rId15"/>
    <p:sldId id="406" r:id="rId16"/>
    <p:sldId id="407" r:id="rId17"/>
    <p:sldId id="413" r:id="rId18"/>
    <p:sldId id="316" r:id="rId19"/>
    <p:sldId id="317" r:id="rId20"/>
    <p:sldId id="319" r:id="rId21"/>
    <p:sldId id="320" r:id="rId22"/>
    <p:sldId id="321" r:id="rId23"/>
    <p:sldId id="322" r:id="rId24"/>
    <p:sldId id="464" r:id="rId25"/>
    <p:sldId id="466" r:id="rId26"/>
    <p:sldId id="462" r:id="rId27"/>
    <p:sldId id="399" r:id="rId28"/>
    <p:sldId id="4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9-06T02:28:07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78 0,'0'-25'16,"24"25"-1,1 0 32,-1 0-31,1 0 15,-1 0-31,0 0 16,1-24-16,-1 24 15,1 0-15,-1 0 0,1 0 16,-1-25-16,0 25 15,1 0-15,-1 0 16,1 0-16</inkml:trace>
  <inkml:trace contextRef="#ctx0" brushRef="#br0" timeOffset="492">73 175 0,'0'25'15,"25"-25"1,-1 0 0,0 0-1,1-25-15,-1 25 16,1 0-16,-1 0 16,1 0-16,-1 0 0,25 0 15,-49-24-15,24 24 16,1 0-16,-1 0 0,0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6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7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23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18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9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698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5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6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6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2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2/07/a-deeper-look-into-saps-bi-and-analytics-strategy/" TargetMode="Externa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9/11/08/currency-conversion-in-sap-analytics-cloud-planning-and-sap-bpc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logs.sap.com/2018/04/24/predictive-modeling-in-sap-analytics-cloud-asug-asug_bi-webcast-recap-and-qa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16/11/18/sap-businessobjects-cloud-conten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GGZ33fzxK0&amp;list=PLs5htBIwERYWSixKSqQHzndop33aBCz1U" TargetMode="External"/><Relationship Id="rId3" Type="http://schemas.openxmlformats.org/officeDocument/2006/relationships/hyperlink" Target="https://roadmaps.sap.com/board?range=CURRENT-LAST&amp;PRODUCT=67838200100800006884#Q2%202020" TargetMode="External"/><Relationship Id="rId7" Type="http://schemas.openxmlformats.org/officeDocument/2006/relationships/hyperlink" Target="https://help.sap.com/doc/00f68c2e08b941f081002fd3691d86a7/2020.12/en-US/1fb1f4ce92f44fc983debc25ac1f2cc9.html" TargetMode="External"/><Relationship Id="rId12" Type="http://schemas.openxmlformats.org/officeDocument/2006/relationships/hyperlink" Target="https://blogs.sap.com/2019/06/24/webinar-summary-sap-bi-roadmap-update-with-saps-patrick-sim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assets.sapanalytics.cloud/production/help/help-2020.12/en/1fb1f4ce92f44fc983debc25ac1f2cc9.html?css=https%3A%2F%2Fsactrial-saceu10-ynk5zdd6eex0s13n9nzqfop5.eu10.hanacloudservices.cloud.sap%2Fsap%2Ffpa%2Fservices%2Frest%2Fepm%2Ffeature%2Fcss%3Ftenant%3D1R" TargetMode="External"/><Relationship Id="rId11" Type="http://schemas.openxmlformats.org/officeDocument/2006/relationships/hyperlink" Target="https://www.sapanalytics.cloud/try-for-free/" TargetMode="External"/><Relationship Id="rId5" Type="http://schemas.openxmlformats.org/officeDocument/2006/relationships/hyperlink" Target="https://www.sapanalytics.cloud/learning/webinars/" TargetMode="External"/><Relationship Id="rId10" Type="http://schemas.openxmlformats.org/officeDocument/2006/relationships/hyperlink" Target="https://www.sapanalytics.cloud/plans/" TargetMode="External"/><Relationship Id="rId4" Type="http://schemas.openxmlformats.org/officeDocument/2006/relationships/hyperlink" Target="https://help.sap.com/viewer/product/SAP_ANALYTICS_CLOUD/release/en-US" TargetMode="External"/><Relationship Id="rId9" Type="http://schemas.openxmlformats.org/officeDocument/2006/relationships/hyperlink" Target="https://www.sapanalytics.cloud/guided_playlists/connection-administration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ubhavtrainings.com/analytics-cloud-training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training.sap.com/course/CER006" TargetMode="External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i5/saccorptraining/blob/master/day%201/covid19_spread.xls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latform.sa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help.sap.com/doc/aa1ccd10da6c4337aa737df2ead1855b/Cloud/en-US/3b642f68227b4b1398d2ce1a5351389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a1ccd10da6c4337aa737df2ead1855b/Cloud/en-US/3b642f68227b4b1398d2ce1a5351389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Bajaj</a:t>
            </a:r>
          </a:p>
          <a:p>
            <a:r>
              <a:rPr lang="en-US" sz="3600" spc="-150" dirty="0">
                <a:solidFill>
                  <a:schemeClr val="bg1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Analytics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30CC-EF93-48AB-AD03-1D3DD1D28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868904"/>
            <a:ext cx="11807195" cy="5669049"/>
          </a:xfrm>
        </p:spPr>
        <p:txBody>
          <a:bodyPr/>
          <a:lstStyle/>
          <a:p>
            <a:r>
              <a:rPr lang="en-US" dirty="0"/>
              <a:t>Is a Software-as-a-Service (SaaS) is an independent SAP product. It allows Business Users / CIOs/ Decision Makers to take informed and confident decision.</a:t>
            </a:r>
          </a:p>
          <a:p>
            <a:r>
              <a:rPr lang="en-US" dirty="0"/>
              <a:t>Decision Making = Based on past Data - BI</a:t>
            </a:r>
          </a:p>
          <a:p>
            <a:r>
              <a:rPr lang="en-US" dirty="0"/>
              <a:t>Confident Decision = Insight (experiences) – Turn into action – ML</a:t>
            </a:r>
          </a:p>
          <a:p>
            <a:r>
              <a:rPr lang="en-US" dirty="0"/>
              <a:t>SAC enables the intelligent enterprise by providing everyone with insight to make confident decisions and actions immediately. A solution which is</a:t>
            </a:r>
          </a:p>
          <a:p>
            <a:r>
              <a:rPr lang="en-US" b="1" dirty="0"/>
              <a:t>Complete – </a:t>
            </a:r>
            <a:r>
              <a:rPr lang="en-US" dirty="0"/>
              <a:t>It’s a single solution for BI, Planning, Prediction and App design</a:t>
            </a:r>
          </a:p>
          <a:p>
            <a:r>
              <a:rPr lang="en-US" b="1" dirty="0"/>
              <a:t>Contextual – </a:t>
            </a:r>
            <a:r>
              <a:rPr lang="en-US" dirty="0"/>
              <a:t>Turn our insight to actions in context of data</a:t>
            </a:r>
          </a:p>
          <a:p>
            <a:r>
              <a:rPr lang="en-US" b="1" dirty="0"/>
              <a:t>Confident </a:t>
            </a:r>
            <a:r>
              <a:rPr lang="en-US" dirty="0"/>
              <a:t>– usage powerful AL-driven insights w/o any ML knowledge.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14634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History of SAP SAC?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49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SAC Strategy - Principles of Convergence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0B15F-5224-42D9-8584-AB5EB6F9D96B}"/>
              </a:ext>
            </a:extLst>
          </p:cNvPr>
          <p:cNvSpPr txBox="1"/>
          <p:nvPr/>
        </p:nvSpPr>
        <p:spPr>
          <a:xfrm>
            <a:off x="152400" y="1143000"/>
            <a:ext cx="1280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We are converging USE CASES not FUTURES and FUNCTIONS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Tx/>
              <a:buChar char="-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No Force Migration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Exception: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explorer, SAP BOBJ Dashboard – Dec 2020 – ADOBE Flash technology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BOBJ Desktop Intelligence – Dec 2018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498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BI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0F95CF-2BA2-497E-87A0-40FE1B2B5DFE}"/>
              </a:ext>
            </a:extLst>
          </p:cNvPr>
          <p:cNvSpPr txBox="1"/>
          <p:nvPr/>
        </p:nvSpPr>
        <p:spPr>
          <a:xfrm>
            <a:off x="102286" y="917913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SAP BOBJ explorer</a:t>
            </a:r>
          </a:p>
          <a:p>
            <a:pPr defTabSz="1218987"/>
            <a:r>
              <a:rPr lang="en-US" sz="2000" dirty="0" err="1">
                <a:solidFill>
                  <a:prstClr val="black"/>
                </a:solidFill>
                <a:latin typeface="Calibri"/>
              </a:rPr>
              <a:t>Rombi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Lumira Desktop and Discovery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Analysis for OLAP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Dashboard and App Design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Designer Studio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WebApp Designer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Dashboard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Office Integration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Live Office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EPM Add-in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Bex Analyzer</a:t>
            </a:r>
          </a:p>
          <a:p>
            <a:pPr defTabSz="1218987"/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000" b="1" dirty="0">
                <a:solidFill>
                  <a:prstClr val="black"/>
                </a:solidFill>
                <a:latin typeface="Calibri"/>
              </a:rPr>
              <a:t>Reporting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Desktop Intelligence</a:t>
            </a:r>
          </a:p>
          <a:p>
            <a:pPr defTabSz="1218987"/>
            <a:r>
              <a:rPr lang="en-US" sz="2000" dirty="0">
                <a:solidFill>
                  <a:prstClr val="black"/>
                </a:solidFill>
                <a:latin typeface="Calibri"/>
              </a:rPr>
              <a:t>BOBJ Set Analytics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E774A7A4-9F86-415B-BA36-CD8BACEC587C}"/>
              </a:ext>
            </a:extLst>
          </p:cNvPr>
          <p:cNvSpPr/>
          <p:nvPr/>
        </p:nvSpPr>
        <p:spPr>
          <a:xfrm>
            <a:off x="5055286" y="1371600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B67A-91B3-432A-B1CD-FF1B7CE5EC82}"/>
              </a:ext>
            </a:extLst>
          </p:cNvPr>
          <p:cNvSpPr txBox="1"/>
          <p:nvPr/>
        </p:nvSpPr>
        <p:spPr>
          <a:xfrm>
            <a:off x="7315200" y="133567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7378E55-A121-46F6-BF22-12A89A14D763}"/>
              </a:ext>
            </a:extLst>
          </p:cNvPr>
          <p:cNvSpPr/>
          <p:nvPr/>
        </p:nvSpPr>
        <p:spPr>
          <a:xfrm>
            <a:off x="5055286" y="2998268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A51FC-BD60-4833-A49E-ED4F452DDCED}"/>
              </a:ext>
            </a:extLst>
          </p:cNvPr>
          <p:cNvSpPr txBox="1"/>
          <p:nvPr/>
        </p:nvSpPr>
        <p:spPr>
          <a:xfrm>
            <a:off x="7315200" y="26244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Lumira 2.x – by 2024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After must move to SAC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21FFAF-58BE-445D-991A-8CD56DBB185D}"/>
              </a:ext>
            </a:extLst>
          </p:cNvPr>
          <p:cNvSpPr/>
          <p:nvPr/>
        </p:nvSpPr>
        <p:spPr>
          <a:xfrm>
            <a:off x="5023198" y="4396337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66E81-07EA-4C50-A346-1F6542CC064C}"/>
              </a:ext>
            </a:extLst>
          </p:cNvPr>
          <p:cNvSpPr txBox="1"/>
          <p:nvPr/>
        </p:nvSpPr>
        <p:spPr>
          <a:xfrm>
            <a:off x="7315200" y="419844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Analysis for Office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E3D99AC-A149-43F4-AD47-51D3901E11BD}"/>
              </a:ext>
            </a:extLst>
          </p:cNvPr>
          <p:cNvSpPr/>
          <p:nvPr/>
        </p:nvSpPr>
        <p:spPr>
          <a:xfrm>
            <a:off x="5023198" y="5794406"/>
            <a:ext cx="507314" cy="45719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7250-9CC0-4989-8CC0-3A73DD0269DC}"/>
              </a:ext>
            </a:extLst>
          </p:cNvPr>
          <p:cNvSpPr txBox="1"/>
          <p:nvPr/>
        </p:nvSpPr>
        <p:spPr>
          <a:xfrm>
            <a:off x="7334128" y="5553749"/>
            <a:ext cx="456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Crystal Reports (BOBJ)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SAC</a:t>
            </a:r>
          </a:p>
        </p:txBody>
      </p:sp>
    </p:spTree>
    <p:extLst>
      <p:ext uri="{BB962C8B-B14F-4D97-AF65-F5344CB8AC3E}">
        <p14:creationId xmlns:p14="http://schemas.microsoft.com/office/powerpoint/2010/main" val="89294033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Planning Strategy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FC715-3334-4070-B720-38E4A464EB45}"/>
              </a:ext>
            </a:extLst>
          </p:cNvPr>
          <p:cNvSpPr txBox="1"/>
          <p:nvPr/>
        </p:nvSpPr>
        <p:spPr>
          <a:xfrm>
            <a:off x="685800" y="13716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9CA7A-38F5-44B1-94C6-475542D54690}"/>
              </a:ext>
            </a:extLst>
          </p:cNvPr>
          <p:cNvSpPr txBox="1"/>
          <p:nvPr/>
        </p:nvSpPr>
        <p:spPr>
          <a:xfrm>
            <a:off x="685800" y="3810001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Consolidation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Business Planning &amp; Consolidation system (BPC)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A570843-0609-499A-BC50-9BC109481B53}"/>
              </a:ext>
            </a:extLst>
          </p:cNvPr>
          <p:cNvSpPr/>
          <p:nvPr/>
        </p:nvSpPr>
        <p:spPr>
          <a:xfrm>
            <a:off x="4943872" y="1600201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8EDD7F4-E6C3-472A-B7F3-35250E01767C}"/>
              </a:ext>
            </a:extLst>
          </p:cNvPr>
          <p:cNvSpPr/>
          <p:nvPr/>
        </p:nvSpPr>
        <p:spPr>
          <a:xfrm>
            <a:off x="4945215" y="4075212"/>
            <a:ext cx="466328" cy="4571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0F0D7-3DB2-41AC-92BF-72809041A749}"/>
              </a:ext>
            </a:extLst>
          </p:cNvPr>
          <p:cNvSpPr txBox="1"/>
          <p:nvPr/>
        </p:nvSpPr>
        <p:spPr>
          <a:xfrm>
            <a:off x="5943601" y="1143000"/>
            <a:ext cx="6246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for standalone planning along FIN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Cloud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Stand along planning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75614-AC33-418F-BA34-91C9E72F957A}"/>
              </a:ext>
            </a:extLst>
          </p:cNvPr>
          <p:cNvSpPr txBox="1"/>
          <p:nvPr/>
        </p:nvSpPr>
        <p:spPr>
          <a:xfrm>
            <a:off x="5943600" y="3776010"/>
            <a:ext cx="6246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On-premise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S/4HANA group reporting functionality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BPC – On-premise planning</a:t>
            </a:r>
          </a:p>
        </p:txBody>
      </p:sp>
    </p:spTree>
    <p:extLst>
      <p:ext uri="{BB962C8B-B14F-4D97-AF65-F5344CB8AC3E}">
        <p14:creationId xmlns:p14="http://schemas.microsoft.com/office/powerpoint/2010/main" val="2455797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Impact on Existing Solution –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  <a:hlinkClick r:id="rId2"/>
              </a:rPr>
              <a:t>Prediction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CE4777-B949-4B15-9C8F-D227514E149E}"/>
              </a:ext>
            </a:extLst>
          </p:cNvPr>
          <p:cNvSpPr txBox="1"/>
          <p:nvPr/>
        </p:nvSpPr>
        <p:spPr>
          <a:xfrm>
            <a:off x="152401" y="9906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 Data Intelligence is a solution which On-premise and allows us to create models and apply them on dataset to get prediction. Going forward all the developments related to this since 2018 were channelized to SAC.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Together with all of it, SAP introduced a state of art app builder called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538186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Why SAC is important as compare to outside market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9688AB-B75A-4738-9FA7-B492AEC63A46}"/>
              </a:ext>
            </a:extLst>
          </p:cNvPr>
          <p:cNvSpPr txBox="1"/>
          <p:nvPr/>
        </p:nvSpPr>
        <p:spPr>
          <a:xfrm>
            <a:off x="152401" y="1143000"/>
            <a:ext cx="11807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– Business Intelligence – Tableau (Salesforce 15.7Bn), Power BI,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QuickTech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Planning – Hyperion,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Apaplan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Predictive – Watson, SAS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Application Designer – UI5 &amp; Fiori, Android, Angular, React etc.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– Can cover all above scenarios.</a:t>
            </a:r>
          </a:p>
        </p:txBody>
      </p:sp>
    </p:spTree>
    <p:extLst>
      <p:ext uri="{BB962C8B-B14F-4D97-AF65-F5344CB8AC3E}">
        <p14:creationId xmlns:p14="http://schemas.microsoft.com/office/powerpoint/2010/main" val="17948972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SAC is advanced from its Competitor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744EBD-7DE4-4778-84DC-5BA06268BB20}"/>
              </a:ext>
            </a:extLst>
          </p:cNvPr>
          <p:cNvGraphicFramePr>
            <a:graphicFrameLocks noGrp="1"/>
          </p:cNvGraphicFramePr>
          <p:nvPr/>
        </p:nvGraphicFramePr>
        <p:xfrm>
          <a:off x="505588" y="1052735"/>
          <a:ext cx="11186476" cy="4949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19056">
                  <a:extLst>
                    <a:ext uri="{9D8B030D-6E8A-4147-A177-3AD203B41FA5}">
                      <a16:colId xmlns:a16="http://schemas.microsoft.com/office/drawing/2014/main" val="359216592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404381167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1246077343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444686469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529420898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393052095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926644891"/>
                    </a:ext>
                  </a:extLst>
                </a:gridCol>
                <a:gridCol w="1081060">
                  <a:extLst>
                    <a:ext uri="{9D8B030D-6E8A-4147-A177-3AD203B41FA5}">
                      <a16:colId xmlns:a16="http://schemas.microsoft.com/office/drawing/2014/main" val="2331669369"/>
                    </a:ext>
                  </a:extLst>
                </a:gridCol>
              </a:tblGrid>
              <a:tr h="8233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CAPABILITIES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</a:rPr>
                        <a:t>SAP – SAP ANALYTICS CLOUD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ORACLE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(OAC)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MICROSOFT (Power BI)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THOUGHTSPOT* needs updating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WORKDAY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(Adaptive Insights + Prism Analytics)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ANAPLAN 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</a:rPr>
                        <a:t>SALESFORCE + TABLEAU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144284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All analytics on one cloud native platform: BI, planning, augmented​ analytics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Not in one platform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</a:rPr>
                        <a:t>(no planning)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8908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  <a:latin typeface="+mj-lt"/>
                        </a:rPr>
                        <a:t>Live connection to on-premise data sources without moving the data to cloud​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94381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Pre-built industry and line-of-business content, built by the vendor and its partners​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65847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Hybrid analytics: offering on premise and cloud that work together​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855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(Acquired through Tableau)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62653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Embedded machine learning in business applications with process and workflow with semantics and business logic​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263374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Board and C-suite analytics with large touch screens display UX with SAP Digital Boardroom​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236495"/>
                  </a:ext>
                </a:extLst>
              </a:tr>
              <a:tr h="51553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End-to-end data management and analytics capabilities that work seamlessly together 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707669"/>
                  </a:ext>
                </a:extLst>
              </a:tr>
              <a:tr h="49091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Planning and analysis embedded with ERP​</a:t>
                      </a:r>
                      <a:endParaRPr lang="en-US" sz="1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E0F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BentonSans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00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19F647-2F45-4A0E-B292-36FA3A5EF77D}"/>
              </a:ext>
            </a:extLst>
          </p:cNvPr>
          <p:cNvGraphicFramePr>
            <a:graphicFrameLocks noGrp="1"/>
          </p:cNvGraphicFramePr>
          <p:nvPr/>
        </p:nvGraphicFramePr>
        <p:xfrm>
          <a:off x="4121006" y="6083959"/>
          <a:ext cx="7571058" cy="384116"/>
        </p:xfrm>
        <a:graphic>
          <a:graphicData uri="http://schemas.openxmlformats.org/drawingml/2006/table">
            <a:tbl>
              <a:tblPr firstRow="1" bandRow="1"/>
              <a:tblGrid>
                <a:gridCol w="2523686">
                  <a:extLst>
                    <a:ext uri="{9D8B030D-6E8A-4147-A177-3AD203B41FA5}">
                      <a16:colId xmlns:a16="http://schemas.microsoft.com/office/drawing/2014/main" val="3425708016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2340179017"/>
                    </a:ext>
                  </a:extLst>
                </a:gridCol>
                <a:gridCol w="2523686">
                  <a:extLst>
                    <a:ext uri="{9D8B030D-6E8A-4147-A177-3AD203B41FA5}">
                      <a16:colId xmlns:a16="http://schemas.microsoft.com/office/drawing/2014/main" val="1650792076"/>
                    </a:ext>
                  </a:extLst>
                </a:gridCol>
              </a:tblGrid>
              <a:tr h="384116"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this capability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Has some of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60949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21898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82848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43797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304746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656960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4266453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875947" algn="l" defTabSz="1218987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b="0" dirty="0"/>
                        <a:t>Does not have this capability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9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D3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10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SAC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DEDB2C-0712-4480-AE1D-3FC0780F6F36}"/>
              </a:ext>
            </a:extLst>
          </p:cNvPr>
          <p:cNvSpPr/>
          <p:nvPr/>
        </p:nvSpPr>
        <p:spPr bwMode="gray">
          <a:xfrm>
            <a:off x="1510001" y="1203418"/>
            <a:ext cx="9661504" cy="3175221"/>
          </a:xfrm>
          <a:prstGeom prst="rect">
            <a:avLst/>
          </a:prstGeom>
          <a:solidFill>
            <a:schemeClr val="bg2">
              <a:lumMod val="2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2797" kern="0">
              <a:solidFill>
                <a:srgbClr val="004F8A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6CC48-F839-4E72-8194-7E96C2410DF7}"/>
              </a:ext>
            </a:extLst>
          </p:cNvPr>
          <p:cNvGrpSpPr/>
          <p:nvPr/>
        </p:nvGrpSpPr>
        <p:grpSpPr>
          <a:xfrm>
            <a:off x="3032851" y="5085541"/>
            <a:ext cx="2639036" cy="1197287"/>
            <a:chOff x="359655" y="1957946"/>
            <a:chExt cx="2641252" cy="1198291"/>
          </a:xfrm>
        </p:grpSpPr>
        <p:pic>
          <p:nvPicPr>
            <p:cNvPr id="9" name="Picture 8" descr="01.png">
              <a:extLst>
                <a:ext uri="{FF2B5EF4-FFF2-40B4-BE49-F238E27FC236}">
                  <a16:creationId xmlns:a16="http://schemas.microsoft.com/office/drawing/2014/main" id="{EEE9EF81-A9CE-4D99-8F5A-E58F13CC2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4175" y="1957946"/>
              <a:ext cx="1632212" cy="72429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E5CAD-2030-4B1E-9C9E-F3227DDBCF6C}"/>
                </a:ext>
              </a:extLst>
            </p:cNvPr>
            <p:cNvSpPr/>
            <p:nvPr/>
          </p:nvSpPr>
          <p:spPr>
            <a:xfrm>
              <a:off x="359655" y="2632578"/>
              <a:ext cx="2641252" cy="523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Cloud data sources</a:t>
              </a:r>
            </a:p>
            <a:p>
              <a:pPr algn="ctr" defTabSz="1087615">
                <a:defRPr/>
              </a:pPr>
              <a:r>
                <a:rPr lang="en-US" sz="1400" kern="0">
                  <a:solidFill>
                    <a:prstClr val="black"/>
                  </a:solidFill>
                  <a:latin typeface="Calibri"/>
                </a:rPr>
                <a:t>and applications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C83BC-67B4-4E6D-8797-B816E2890376}"/>
              </a:ext>
            </a:extLst>
          </p:cNvPr>
          <p:cNvSpPr/>
          <p:nvPr/>
        </p:nvSpPr>
        <p:spPr bwMode="gray">
          <a:xfrm>
            <a:off x="3536950" y="1736437"/>
            <a:ext cx="2071023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Planning</a:t>
            </a:r>
            <a:endParaRPr lang="en-US" sz="1600" b="1" kern="0" dirty="0">
              <a:solidFill>
                <a:prstClr val="white"/>
              </a:solidFill>
              <a:latin typeface="Calibri"/>
              <a:ea typeface="Arial Unicode MS" pitchFamily="34" charset="-128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Events and workflows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Allocation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Value driver tree simulation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FB551-1789-436D-BDD3-0F5A870E2B6F}"/>
              </a:ext>
            </a:extLst>
          </p:cNvPr>
          <p:cNvSpPr/>
          <p:nvPr/>
        </p:nvSpPr>
        <p:spPr bwMode="gray">
          <a:xfrm>
            <a:off x="1683793" y="1736437"/>
            <a:ext cx="1853157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9525">
            <a:miter lim="800000"/>
            <a:headEnd/>
            <a:tailEnd/>
          </a:ln>
        </p:spPr>
        <p:txBody>
          <a:bodyPr wrap="square" lIns="71956" tIns="73133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BI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Discovery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Charts and tables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Geospatial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795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1D351-5DBF-4000-8EB0-0519143CEEA0}"/>
              </a:ext>
            </a:extLst>
          </p:cNvPr>
          <p:cNvSpPr/>
          <p:nvPr/>
        </p:nvSpPr>
        <p:spPr bwMode="gray">
          <a:xfrm>
            <a:off x="5607974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Predictive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Smart Assist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Build &amp; deploy predictive models</a:t>
            </a:r>
          </a:p>
          <a:p>
            <a:pPr defTabSz="1087615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200" b="1" kern="0" dirty="0">
              <a:solidFill>
                <a:srgbClr val="FFFFFF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200" kern="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br>
              <a:rPr lang="en-US" sz="1000" kern="0" dirty="0">
                <a:solidFill>
                  <a:srgbClr val="FFFFFF"/>
                </a:solidFill>
                <a:latin typeface="Calibri"/>
              </a:rPr>
            </a:br>
            <a:endParaRPr lang="en-US" sz="1200" kern="0" dirty="0">
              <a:solidFill>
                <a:srgbClr val="FFFFFF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CEF5D-58F3-43A3-8EDF-79AB17B62916}"/>
              </a:ext>
            </a:extLst>
          </p:cNvPr>
          <p:cNvSpPr/>
          <p:nvPr/>
        </p:nvSpPr>
        <p:spPr bwMode="gray">
          <a:xfrm>
            <a:off x="9262905" y="1730998"/>
            <a:ext cx="1726730" cy="1109896"/>
          </a:xfrm>
          <a:prstGeom prst="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9525">
            <a:miter lim="800000"/>
            <a:headEnd/>
            <a:tailEnd/>
          </a:ln>
        </p:spPr>
        <p:txBody>
          <a:bodyPr wrap="square" lIns="71956" tIns="107935" rIns="35979" bIns="35979" anchor="t" anchorCtr="0">
            <a:flatTx/>
          </a:bodyPr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black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Embedding</a:t>
            </a:r>
          </a:p>
          <a:p>
            <a:pPr algn="ctr" defTabSz="913396">
              <a:spcBef>
                <a:spcPts val="400"/>
              </a:spcBef>
              <a:buClr>
                <a:prstClr val="white"/>
              </a:buClr>
              <a:defRPr/>
            </a:pPr>
            <a:r>
              <a:rPr lang="en-US" sz="1200" kern="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Analytics into applications</a:t>
            </a: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000" i="1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100" kern="0" dirty="0">
              <a:solidFill>
                <a:prstClr val="white"/>
              </a:solidFill>
              <a:latin typeface="Calibri"/>
            </a:endParaRPr>
          </a:p>
          <a:p>
            <a:pPr marL="169710" indent="-169710" defTabSz="1087615">
              <a:spcBef>
                <a:spcPts val="400"/>
              </a:spcBef>
              <a:buClr>
                <a:srgbClr val="FFFFFF"/>
              </a:buClr>
              <a:buFont typeface="Wingdings" pitchFamily="2" charset="2"/>
              <a:buChar char=""/>
              <a:defRPr/>
            </a:pPr>
            <a:endParaRPr lang="en-US" sz="1200" kern="0" dirty="0">
              <a:solidFill>
                <a:prstClr val="white"/>
              </a:solidFill>
              <a:latin typeface="Calibri"/>
            </a:endParaRPr>
          </a:p>
          <a:p>
            <a:pPr defTabSz="1087615">
              <a:spcBef>
                <a:spcPts val="400"/>
              </a:spcBef>
              <a:buClr>
                <a:srgbClr val="FFFFFF"/>
              </a:buClr>
              <a:defRPr/>
            </a:pPr>
            <a:endParaRPr lang="en-US" sz="12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Rounded Rectangle 44">
            <a:extLst>
              <a:ext uri="{FF2B5EF4-FFF2-40B4-BE49-F238E27FC236}">
                <a16:creationId xmlns:a16="http://schemas.microsoft.com/office/drawing/2014/main" id="{CF84CD0E-8244-4D2F-8F35-B7A6824B26F9}"/>
              </a:ext>
            </a:extLst>
          </p:cNvPr>
          <p:cNvSpPr/>
          <p:nvPr/>
        </p:nvSpPr>
        <p:spPr>
          <a:xfrm>
            <a:off x="1683792" y="1355282"/>
            <a:ext cx="7475457" cy="271524"/>
          </a:xfrm>
          <a:prstGeom prst="round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33" indent="-57133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</a:rPr>
              <a:t>   SAP Digital Boardroom               SAP Analytics Hub                  Mobile Experience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E3161D-8697-40C2-BF18-8A9B9540D3B1}"/>
              </a:ext>
            </a:extLst>
          </p:cNvPr>
          <p:cNvGrpSpPr/>
          <p:nvPr/>
        </p:nvGrpSpPr>
        <p:grpSpPr>
          <a:xfrm>
            <a:off x="6630408" y="5154034"/>
            <a:ext cx="2759561" cy="1230117"/>
            <a:chOff x="218905" y="4625850"/>
            <a:chExt cx="3218671" cy="1259257"/>
          </a:xfrm>
        </p:grpSpPr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4FD69EC9-F257-438F-BBF3-50AA908A6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956" y="4625850"/>
              <a:ext cx="1266876" cy="638056"/>
              <a:chOff x="8080892" y="3300233"/>
              <a:chExt cx="1194228" cy="615161"/>
            </a:xfrm>
            <a:solidFill>
              <a:srgbClr val="0076CB"/>
            </a:solidFill>
          </p:grpSpPr>
          <p:sp>
            <p:nvSpPr>
              <p:cNvPr id="20" name="Freeform 47">
                <a:extLst>
                  <a:ext uri="{FF2B5EF4-FFF2-40B4-BE49-F238E27FC236}">
                    <a16:creationId xmlns:a16="http://schemas.microsoft.com/office/drawing/2014/main" id="{EAA2CF42-7A4C-470F-B5CE-F31628304B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0892" y="3513757"/>
                <a:ext cx="355600" cy="401637"/>
              </a:xfrm>
              <a:custGeom>
                <a:avLst/>
                <a:gdLst>
                  <a:gd name="T0" fmla="*/ 263525 w 224"/>
                  <a:gd name="T1" fmla="*/ 150812 h 253"/>
                  <a:gd name="T2" fmla="*/ 0 w 224"/>
                  <a:gd name="T3" fmla="*/ 401637 h 253"/>
                  <a:gd name="T4" fmla="*/ 355600 w 224"/>
                  <a:gd name="T5" fmla="*/ 0 h 253"/>
                  <a:gd name="T6" fmla="*/ 231775 w 224"/>
                  <a:gd name="T7" fmla="*/ 233362 h 253"/>
                  <a:gd name="T8" fmla="*/ 173038 w 224"/>
                  <a:gd name="T9" fmla="*/ 192087 h 253"/>
                  <a:gd name="T10" fmla="*/ 231775 w 224"/>
                  <a:gd name="T11" fmla="*/ 233362 h 253"/>
                  <a:gd name="T12" fmla="*/ 95250 w 224"/>
                  <a:gd name="T13" fmla="*/ 255587 h 253"/>
                  <a:gd name="T14" fmla="*/ 163513 w 224"/>
                  <a:gd name="T15" fmla="*/ 306387 h 253"/>
                  <a:gd name="T16" fmla="*/ 163513 w 224"/>
                  <a:gd name="T17" fmla="*/ 323850 h 253"/>
                  <a:gd name="T18" fmla="*/ 95250 w 224"/>
                  <a:gd name="T19" fmla="*/ 365125 h 253"/>
                  <a:gd name="T20" fmla="*/ 163513 w 224"/>
                  <a:gd name="T21" fmla="*/ 323850 h 253"/>
                  <a:gd name="T22" fmla="*/ 26988 w 224"/>
                  <a:gd name="T23" fmla="*/ 306387 h 253"/>
                  <a:gd name="T24" fmla="*/ 85725 w 224"/>
                  <a:gd name="T25" fmla="*/ 255587 h 253"/>
                  <a:gd name="T26" fmla="*/ 95250 w 224"/>
                  <a:gd name="T27" fmla="*/ 233362 h 253"/>
                  <a:gd name="T28" fmla="*/ 163513 w 224"/>
                  <a:gd name="T29" fmla="*/ 192087 h 253"/>
                  <a:gd name="T30" fmla="*/ 95250 w 224"/>
                  <a:gd name="T31" fmla="*/ 233362 h 253"/>
                  <a:gd name="T32" fmla="*/ 231775 w 224"/>
                  <a:gd name="T33" fmla="*/ 255587 h 253"/>
                  <a:gd name="T34" fmla="*/ 173038 w 224"/>
                  <a:gd name="T35" fmla="*/ 306387 h 253"/>
                  <a:gd name="T36" fmla="*/ 85725 w 224"/>
                  <a:gd name="T37" fmla="*/ 192087 h 253"/>
                  <a:gd name="T38" fmla="*/ 26988 w 224"/>
                  <a:gd name="T39" fmla="*/ 233362 h 253"/>
                  <a:gd name="T40" fmla="*/ 85725 w 224"/>
                  <a:gd name="T41" fmla="*/ 192087 h 253"/>
                  <a:gd name="T42" fmla="*/ 85725 w 224"/>
                  <a:gd name="T43" fmla="*/ 323850 h 253"/>
                  <a:gd name="T44" fmla="*/ 26988 w 224"/>
                  <a:gd name="T45" fmla="*/ 365125 h 253"/>
                  <a:gd name="T46" fmla="*/ 173038 w 224"/>
                  <a:gd name="T47" fmla="*/ 365125 h 253"/>
                  <a:gd name="T48" fmla="*/ 231775 w 224"/>
                  <a:gd name="T49" fmla="*/ 323850 h 253"/>
                  <a:gd name="T50" fmla="*/ 173038 w 224"/>
                  <a:gd name="T51" fmla="*/ 365125 h 253"/>
                  <a:gd name="T52" fmla="*/ 331788 w 224"/>
                  <a:gd name="T53" fmla="*/ 92075 h 253"/>
                  <a:gd name="T54" fmla="*/ 285750 w 224"/>
                  <a:gd name="T55" fmla="*/ 114300 h 253"/>
                  <a:gd name="T56" fmla="*/ 285750 w 224"/>
                  <a:gd name="T57" fmla="*/ 87312 h 253"/>
                  <a:gd name="T58" fmla="*/ 331788 w 224"/>
                  <a:gd name="T59" fmla="*/ 63500 h 253"/>
                  <a:gd name="T60" fmla="*/ 285750 w 224"/>
                  <a:gd name="T61" fmla="*/ 87312 h 253"/>
                  <a:gd name="T62" fmla="*/ 331788 w 224"/>
                  <a:gd name="T63" fmla="*/ 55562 h 253"/>
                  <a:gd name="T64" fmla="*/ 285750 w 224"/>
                  <a:gd name="T65" fmla="*/ 31750 h 253"/>
                  <a:gd name="T66" fmla="*/ 285750 w 224"/>
                  <a:gd name="T67" fmla="*/ 141287 h 253"/>
                  <a:gd name="T68" fmla="*/ 331788 w 224"/>
                  <a:gd name="T69" fmla="*/ 123825 h 253"/>
                  <a:gd name="T70" fmla="*/ 285750 w 224"/>
                  <a:gd name="T71" fmla="*/ 141287 h 25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4" h="253">
                    <a:moveTo>
                      <a:pt x="166" y="0"/>
                    </a:moveTo>
                    <a:lnTo>
                      <a:pt x="166" y="95"/>
                    </a:lnTo>
                    <a:lnTo>
                      <a:pt x="0" y="95"/>
                    </a:lnTo>
                    <a:lnTo>
                      <a:pt x="0" y="253"/>
                    </a:lnTo>
                    <a:lnTo>
                      <a:pt x="224" y="253"/>
                    </a:lnTo>
                    <a:lnTo>
                      <a:pt x="224" y="0"/>
                    </a:lnTo>
                    <a:lnTo>
                      <a:pt x="166" y="0"/>
                    </a:lnTo>
                    <a:close/>
                    <a:moveTo>
                      <a:pt x="146" y="147"/>
                    </a:moveTo>
                    <a:lnTo>
                      <a:pt x="109" y="147"/>
                    </a:lnTo>
                    <a:lnTo>
                      <a:pt x="109" y="121"/>
                    </a:lnTo>
                    <a:lnTo>
                      <a:pt x="146" y="121"/>
                    </a:lnTo>
                    <a:lnTo>
                      <a:pt x="146" y="147"/>
                    </a:lnTo>
                    <a:close/>
                    <a:moveTo>
                      <a:pt x="60" y="193"/>
                    </a:moveTo>
                    <a:lnTo>
                      <a:pt x="60" y="161"/>
                    </a:lnTo>
                    <a:lnTo>
                      <a:pt x="103" y="161"/>
                    </a:lnTo>
                    <a:lnTo>
                      <a:pt x="103" y="193"/>
                    </a:lnTo>
                    <a:lnTo>
                      <a:pt x="60" y="193"/>
                    </a:lnTo>
                    <a:close/>
                    <a:moveTo>
                      <a:pt x="103" y="204"/>
                    </a:moveTo>
                    <a:lnTo>
                      <a:pt x="103" y="230"/>
                    </a:lnTo>
                    <a:lnTo>
                      <a:pt x="60" y="230"/>
                    </a:lnTo>
                    <a:lnTo>
                      <a:pt x="60" y="204"/>
                    </a:lnTo>
                    <a:lnTo>
                      <a:pt x="103" y="204"/>
                    </a:lnTo>
                    <a:close/>
                    <a:moveTo>
                      <a:pt x="54" y="193"/>
                    </a:moveTo>
                    <a:lnTo>
                      <a:pt x="17" y="193"/>
                    </a:lnTo>
                    <a:lnTo>
                      <a:pt x="17" y="161"/>
                    </a:lnTo>
                    <a:lnTo>
                      <a:pt x="54" y="161"/>
                    </a:lnTo>
                    <a:lnTo>
                      <a:pt x="54" y="193"/>
                    </a:lnTo>
                    <a:close/>
                    <a:moveTo>
                      <a:pt x="60" y="147"/>
                    </a:moveTo>
                    <a:lnTo>
                      <a:pt x="60" y="121"/>
                    </a:lnTo>
                    <a:lnTo>
                      <a:pt x="103" y="121"/>
                    </a:lnTo>
                    <a:lnTo>
                      <a:pt x="103" y="147"/>
                    </a:lnTo>
                    <a:lnTo>
                      <a:pt x="60" y="147"/>
                    </a:lnTo>
                    <a:close/>
                    <a:moveTo>
                      <a:pt x="109" y="161"/>
                    </a:moveTo>
                    <a:lnTo>
                      <a:pt x="146" y="161"/>
                    </a:lnTo>
                    <a:lnTo>
                      <a:pt x="146" y="193"/>
                    </a:lnTo>
                    <a:lnTo>
                      <a:pt x="109" y="193"/>
                    </a:lnTo>
                    <a:lnTo>
                      <a:pt x="109" y="161"/>
                    </a:lnTo>
                    <a:close/>
                    <a:moveTo>
                      <a:pt x="54" y="121"/>
                    </a:moveTo>
                    <a:lnTo>
                      <a:pt x="54" y="147"/>
                    </a:lnTo>
                    <a:lnTo>
                      <a:pt x="17" y="147"/>
                    </a:lnTo>
                    <a:lnTo>
                      <a:pt x="17" y="121"/>
                    </a:lnTo>
                    <a:lnTo>
                      <a:pt x="54" y="121"/>
                    </a:lnTo>
                    <a:close/>
                    <a:moveTo>
                      <a:pt x="17" y="204"/>
                    </a:moveTo>
                    <a:lnTo>
                      <a:pt x="54" y="204"/>
                    </a:lnTo>
                    <a:lnTo>
                      <a:pt x="54" y="230"/>
                    </a:lnTo>
                    <a:lnTo>
                      <a:pt x="17" y="230"/>
                    </a:lnTo>
                    <a:lnTo>
                      <a:pt x="17" y="204"/>
                    </a:lnTo>
                    <a:close/>
                    <a:moveTo>
                      <a:pt x="109" y="230"/>
                    </a:moveTo>
                    <a:lnTo>
                      <a:pt x="109" y="204"/>
                    </a:lnTo>
                    <a:lnTo>
                      <a:pt x="146" y="204"/>
                    </a:lnTo>
                    <a:lnTo>
                      <a:pt x="146" y="230"/>
                    </a:lnTo>
                    <a:lnTo>
                      <a:pt x="109" y="230"/>
                    </a:lnTo>
                    <a:close/>
                    <a:moveTo>
                      <a:pt x="180" y="58"/>
                    </a:moveTo>
                    <a:lnTo>
                      <a:pt x="209" y="58"/>
                    </a:lnTo>
                    <a:lnTo>
                      <a:pt x="209" y="72"/>
                    </a:lnTo>
                    <a:lnTo>
                      <a:pt x="180" y="72"/>
                    </a:lnTo>
                    <a:lnTo>
                      <a:pt x="180" y="58"/>
                    </a:lnTo>
                    <a:close/>
                    <a:moveTo>
                      <a:pt x="180" y="55"/>
                    </a:moveTo>
                    <a:lnTo>
                      <a:pt x="180" y="40"/>
                    </a:lnTo>
                    <a:lnTo>
                      <a:pt x="209" y="40"/>
                    </a:lnTo>
                    <a:lnTo>
                      <a:pt x="209" y="55"/>
                    </a:lnTo>
                    <a:lnTo>
                      <a:pt x="180" y="55"/>
                    </a:lnTo>
                    <a:close/>
                    <a:moveTo>
                      <a:pt x="209" y="20"/>
                    </a:moveTo>
                    <a:lnTo>
                      <a:pt x="209" y="35"/>
                    </a:lnTo>
                    <a:lnTo>
                      <a:pt x="180" y="35"/>
                    </a:lnTo>
                    <a:lnTo>
                      <a:pt x="180" y="20"/>
                    </a:lnTo>
                    <a:lnTo>
                      <a:pt x="209" y="20"/>
                    </a:lnTo>
                    <a:close/>
                    <a:moveTo>
                      <a:pt x="180" y="89"/>
                    </a:moveTo>
                    <a:lnTo>
                      <a:pt x="180" y="78"/>
                    </a:lnTo>
                    <a:lnTo>
                      <a:pt x="209" y="78"/>
                    </a:lnTo>
                    <a:lnTo>
                      <a:pt x="209" y="89"/>
                    </a:lnTo>
                    <a:lnTo>
                      <a:pt x="18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1" name="Freeform 268">
                <a:extLst>
                  <a:ext uri="{FF2B5EF4-FFF2-40B4-BE49-F238E27FC236}">
                    <a16:creationId xmlns:a16="http://schemas.microsoft.com/office/drawing/2014/main" id="{84F79204-5CBC-4AE1-AC59-494E4D3049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65557" y="3419253"/>
                <a:ext cx="309563" cy="493901"/>
              </a:xfrm>
              <a:custGeom>
                <a:avLst/>
                <a:gdLst>
                  <a:gd name="T0" fmla="*/ 309563 w 195"/>
                  <a:gd name="T1" fmla="*/ 542925 h 342"/>
                  <a:gd name="T2" fmla="*/ 0 w 195"/>
                  <a:gd name="T3" fmla="*/ 26988 h 342"/>
                  <a:gd name="T4" fmla="*/ 0 w 195"/>
                  <a:gd name="T5" fmla="*/ 423863 h 342"/>
                  <a:gd name="T6" fmla="*/ 0 w 195"/>
                  <a:gd name="T7" fmla="*/ 365125 h 342"/>
                  <a:gd name="T8" fmla="*/ 0 w 195"/>
                  <a:gd name="T9" fmla="*/ 309563 h 342"/>
                  <a:gd name="T10" fmla="*/ 0 w 195"/>
                  <a:gd name="T11" fmla="*/ 255588 h 342"/>
                  <a:gd name="T12" fmla="*/ 0 w 195"/>
                  <a:gd name="T13" fmla="*/ 195263 h 342"/>
                  <a:gd name="T14" fmla="*/ 0 w 195"/>
                  <a:gd name="T15" fmla="*/ 141288 h 342"/>
                  <a:gd name="T16" fmla="*/ 0 w 195"/>
                  <a:gd name="T17" fmla="*/ 82550 h 342"/>
                  <a:gd name="T18" fmla="*/ 26988 w 195"/>
                  <a:gd name="T19" fmla="*/ 469900 h 342"/>
                  <a:gd name="T20" fmla="*/ 150813 w 195"/>
                  <a:gd name="T21" fmla="*/ 469900 h 342"/>
                  <a:gd name="T22" fmla="*/ 26988 w 195"/>
                  <a:gd name="T23" fmla="*/ 365125 h 342"/>
                  <a:gd name="T24" fmla="*/ 150813 w 195"/>
                  <a:gd name="T25" fmla="*/ 355600 h 342"/>
                  <a:gd name="T26" fmla="*/ 150813 w 195"/>
                  <a:gd name="T27" fmla="*/ 309563 h 342"/>
                  <a:gd name="T28" fmla="*/ 26988 w 195"/>
                  <a:gd name="T29" fmla="*/ 301625 h 342"/>
                  <a:gd name="T30" fmla="*/ 150813 w 195"/>
                  <a:gd name="T31" fmla="*/ 301625 h 342"/>
                  <a:gd name="T32" fmla="*/ 26988 w 195"/>
                  <a:gd name="T33" fmla="*/ 195263 h 342"/>
                  <a:gd name="T34" fmla="*/ 150813 w 195"/>
                  <a:gd name="T35" fmla="*/ 187325 h 342"/>
                  <a:gd name="T36" fmla="*/ 150813 w 195"/>
                  <a:gd name="T37" fmla="*/ 141288 h 342"/>
                  <a:gd name="T38" fmla="*/ 26988 w 195"/>
                  <a:gd name="T39" fmla="*/ 127000 h 342"/>
                  <a:gd name="T40" fmla="*/ 150813 w 195"/>
                  <a:gd name="T41" fmla="*/ 127000 h 342"/>
                  <a:gd name="T42" fmla="*/ 26988 w 195"/>
                  <a:gd name="T43" fmla="*/ 26988 h 342"/>
                  <a:gd name="T44" fmla="*/ 219075 w 195"/>
                  <a:gd name="T45" fmla="*/ 446088 h 342"/>
                  <a:gd name="T46" fmla="*/ 219075 w 195"/>
                  <a:gd name="T47" fmla="*/ 423863 h 342"/>
                  <a:gd name="T48" fmla="*/ 190500 w 195"/>
                  <a:gd name="T49" fmla="*/ 387350 h 342"/>
                  <a:gd name="T50" fmla="*/ 219075 w 195"/>
                  <a:gd name="T51" fmla="*/ 387350 h 342"/>
                  <a:gd name="T52" fmla="*/ 190500 w 195"/>
                  <a:gd name="T53" fmla="*/ 309563 h 342"/>
                  <a:gd name="T54" fmla="*/ 219075 w 195"/>
                  <a:gd name="T55" fmla="*/ 277813 h 342"/>
                  <a:gd name="T56" fmla="*/ 219075 w 195"/>
                  <a:gd name="T57" fmla="*/ 255588 h 342"/>
                  <a:gd name="T58" fmla="*/ 190500 w 195"/>
                  <a:gd name="T59" fmla="*/ 219075 h 342"/>
                  <a:gd name="T60" fmla="*/ 219075 w 195"/>
                  <a:gd name="T61" fmla="*/ 219075 h 342"/>
                  <a:gd name="T62" fmla="*/ 190500 w 195"/>
                  <a:gd name="T63" fmla="*/ 141288 h 342"/>
                  <a:gd name="T64" fmla="*/ 219075 w 195"/>
                  <a:gd name="T65" fmla="*/ 104775 h 342"/>
                  <a:gd name="T66" fmla="*/ 219075 w 195"/>
                  <a:gd name="T67" fmla="*/ 82550 h 342"/>
                  <a:gd name="T68" fmla="*/ 190500 w 195"/>
                  <a:gd name="T69" fmla="*/ 49213 h 342"/>
                  <a:gd name="T70" fmla="*/ 219075 w 195"/>
                  <a:gd name="T71" fmla="*/ 49213 h 342"/>
                  <a:gd name="T72" fmla="*/ 231775 w 195"/>
                  <a:gd name="T73" fmla="*/ 423863 h 342"/>
                  <a:gd name="T74" fmla="*/ 287338 w 195"/>
                  <a:gd name="T75" fmla="*/ 414338 h 342"/>
                  <a:gd name="T76" fmla="*/ 287338 w 195"/>
                  <a:gd name="T77" fmla="*/ 365125 h 342"/>
                  <a:gd name="T78" fmla="*/ 231775 w 195"/>
                  <a:gd name="T79" fmla="*/ 355600 h 342"/>
                  <a:gd name="T80" fmla="*/ 287338 w 195"/>
                  <a:gd name="T81" fmla="*/ 355600 h 342"/>
                  <a:gd name="T82" fmla="*/ 231775 w 195"/>
                  <a:gd name="T83" fmla="*/ 255588 h 342"/>
                  <a:gd name="T84" fmla="*/ 287338 w 195"/>
                  <a:gd name="T85" fmla="*/ 241300 h 342"/>
                  <a:gd name="T86" fmla="*/ 287338 w 195"/>
                  <a:gd name="T87" fmla="*/ 195263 h 342"/>
                  <a:gd name="T88" fmla="*/ 231775 w 195"/>
                  <a:gd name="T89" fmla="*/ 187325 h 342"/>
                  <a:gd name="T90" fmla="*/ 287338 w 195"/>
                  <a:gd name="T91" fmla="*/ 187325 h 342"/>
                  <a:gd name="T92" fmla="*/ 231775 w 195"/>
                  <a:gd name="T93" fmla="*/ 82550 h 342"/>
                  <a:gd name="T94" fmla="*/ 287338 w 195"/>
                  <a:gd name="T95" fmla="*/ 73025 h 342"/>
                  <a:gd name="T96" fmla="*/ 287338 w 195"/>
                  <a:gd name="T97" fmla="*/ 26988 h 34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95" h="342">
                    <a:moveTo>
                      <a:pt x="0" y="296"/>
                    </a:moveTo>
                    <a:lnTo>
                      <a:pt x="0" y="342"/>
                    </a:lnTo>
                    <a:lnTo>
                      <a:pt x="195" y="342"/>
                    </a:lnTo>
                    <a:lnTo>
                      <a:pt x="195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296"/>
                    </a:lnTo>
                    <a:close/>
                    <a:moveTo>
                      <a:pt x="0" y="261"/>
                    </a:moveTo>
                    <a:lnTo>
                      <a:pt x="0" y="267"/>
                    </a:lnTo>
                    <a:lnTo>
                      <a:pt x="0" y="261"/>
                    </a:lnTo>
                    <a:close/>
                    <a:moveTo>
                      <a:pt x="0" y="224"/>
                    </a:moveTo>
                    <a:lnTo>
                      <a:pt x="0" y="230"/>
                    </a:lnTo>
                    <a:lnTo>
                      <a:pt x="0" y="224"/>
                    </a:lnTo>
                    <a:close/>
                    <a:moveTo>
                      <a:pt x="0" y="190"/>
                    </a:moveTo>
                    <a:lnTo>
                      <a:pt x="0" y="195"/>
                    </a:lnTo>
                    <a:lnTo>
                      <a:pt x="0" y="190"/>
                    </a:lnTo>
                    <a:close/>
                    <a:moveTo>
                      <a:pt x="0" y="152"/>
                    </a:moveTo>
                    <a:lnTo>
                      <a:pt x="0" y="161"/>
                    </a:lnTo>
                    <a:lnTo>
                      <a:pt x="0" y="152"/>
                    </a:lnTo>
                    <a:close/>
                    <a:moveTo>
                      <a:pt x="0" y="118"/>
                    </a:moveTo>
                    <a:lnTo>
                      <a:pt x="0" y="123"/>
                    </a:lnTo>
                    <a:lnTo>
                      <a:pt x="0" y="118"/>
                    </a:lnTo>
                    <a:close/>
                    <a:moveTo>
                      <a:pt x="0" y="80"/>
                    </a:moveTo>
                    <a:lnTo>
                      <a:pt x="0" y="89"/>
                    </a:lnTo>
                    <a:lnTo>
                      <a:pt x="0" y="80"/>
                    </a:lnTo>
                    <a:close/>
                    <a:moveTo>
                      <a:pt x="0" y="46"/>
                    </a:moveTo>
                    <a:lnTo>
                      <a:pt x="0" y="52"/>
                    </a:lnTo>
                    <a:lnTo>
                      <a:pt x="0" y="46"/>
                    </a:lnTo>
                    <a:close/>
                    <a:moveTo>
                      <a:pt x="95" y="296"/>
                    </a:moveTo>
                    <a:lnTo>
                      <a:pt x="17" y="296"/>
                    </a:lnTo>
                    <a:lnTo>
                      <a:pt x="17" y="267"/>
                    </a:lnTo>
                    <a:lnTo>
                      <a:pt x="95" y="267"/>
                    </a:lnTo>
                    <a:lnTo>
                      <a:pt x="95" y="296"/>
                    </a:lnTo>
                    <a:close/>
                    <a:moveTo>
                      <a:pt x="95" y="261"/>
                    </a:moveTo>
                    <a:lnTo>
                      <a:pt x="17" y="261"/>
                    </a:lnTo>
                    <a:lnTo>
                      <a:pt x="17" y="230"/>
                    </a:lnTo>
                    <a:lnTo>
                      <a:pt x="95" y="230"/>
                    </a:lnTo>
                    <a:lnTo>
                      <a:pt x="95" y="261"/>
                    </a:lnTo>
                    <a:close/>
                    <a:moveTo>
                      <a:pt x="95" y="224"/>
                    </a:moveTo>
                    <a:lnTo>
                      <a:pt x="17" y="224"/>
                    </a:lnTo>
                    <a:lnTo>
                      <a:pt x="17" y="195"/>
                    </a:lnTo>
                    <a:lnTo>
                      <a:pt x="95" y="195"/>
                    </a:lnTo>
                    <a:lnTo>
                      <a:pt x="95" y="224"/>
                    </a:lnTo>
                    <a:close/>
                    <a:moveTo>
                      <a:pt x="95" y="190"/>
                    </a:moveTo>
                    <a:lnTo>
                      <a:pt x="17" y="190"/>
                    </a:lnTo>
                    <a:lnTo>
                      <a:pt x="17" y="161"/>
                    </a:lnTo>
                    <a:lnTo>
                      <a:pt x="95" y="161"/>
                    </a:lnTo>
                    <a:lnTo>
                      <a:pt x="95" y="190"/>
                    </a:lnTo>
                    <a:close/>
                    <a:moveTo>
                      <a:pt x="95" y="152"/>
                    </a:moveTo>
                    <a:lnTo>
                      <a:pt x="17" y="152"/>
                    </a:lnTo>
                    <a:lnTo>
                      <a:pt x="17" y="123"/>
                    </a:lnTo>
                    <a:lnTo>
                      <a:pt x="95" y="123"/>
                    </a:lnTo>
                    <a:lnTo>
                      <a:pt x="95" y="152"/>
                    </a:lnTo>
                    <a:close/>
                    <a:moveTo>
                      <a:pt x="95" y="118"/>
                    </a:moveTo>
                    <a:lnTo>
                      <a:pt x="17" y="118"/>
                    </a:lnTo>
                    <a:lnTo>
                      <a:pt x="17" y="89"/>
                    </a:lnTo>
                    <a:lnTo>
                      <a:pt x="95" y="89"/>
                    </a:lnTo>
                    <a:lnTo>
                      <a:pt x="95" y="118"/>
                    </a:lnTo>
                    <a:close/>
                    <a:moveTo>
                      <a:pt x="95" y="80"/>
                    </a:moveTo>
                    <a:lnTo>
                      <a:pt x="17" y="80"/>
                    </a:lnTo>
                    <a:lnTo>
                      <a:pt x="17" y="52"/>
                    </a:lnTo>
                    <a:lnTo>
                      <a:pt x="95" y="52"/>
                    </a:lnTo>
                    <a:lnTo>
                      <a:pt x="95" y="80"/>
                    </a:lnTo>
                    <a:close/>
                    <a:moveTo>
                      <a:pt x="95" y="46"/>
                    </a:moveTo>
                    <a:lnTo>
                      <a:pt x="17" y="46"/>
                    </a:lnTo>
                    <a:lnTo>
                      <a:pt x="17" y="17"/>
                    </a:lnTo>
                    <a:lnTo>
                      <a:pt x="95" y="17"/>
                    </a:lnTo>
                    <a:lnTo>
                      <a:pt x="95" y="46"/>
                    </a:lnTo>
                    <a:close/>
                    <a:moveTo>
                      <a:pt x="138" y="281"/>
                    </a:moveTo>
                    <a:lnTo>
                      <a:pt x="120" y="281"/>
                    </a:lnTo>
                    <a:lnTo>
                      <a:pt x="120" y="267"/>
                    </a:lnTo>
                    <a:lnTo>
                      <a:pt x="138" y="267"/>
                    </a:lnTo>
                    <a:lnTo>
                      <a:pt x="138" y="281"/>
                    </a:lnTo>
                    <a:close/>
                    <a:moveTo>
                      <a:pt x="138" y="244"/>
                    </a:moveTo>
                    <a:lnTo>
                      <a:pt x="120" y="244"/>
                    </a:lnTo>
                    <a:lnTo>
                      <a:pt x="120" y="230"/>
                    </a:lnTo>
                    <a:lnTo>
                      <a:pt x="138" y="230"/>
                    </a:lnTo>
                    <a:lnTo>
                      <a:pt x="138" y="244"/>
                    </a:lnTo>
                    <a:close/>
                    <a:moveTo>
                      <a:pt x="138" y="210"/>
                    </a:moveTo>
                    <a:lnTo>
                      <a:pt x="120" y="210"/>
                    </a:lnTo>
                    <a:lnTo>
                      <a:pt x="120" y="195"/>
                    </a:lnTo>
                    <a:lnTo>
                      <a:pt x="138" y="195"/>
                    </a:lnTo>
                    <a:lnTo>
                      <a:pt x="138" y="210"/>
                    </a:lnTo>
                    <a:close/>
                    <a:moveTo>
                      <a:pt x="138" y="175"/>
                    </a:moveTo>
                    <a:lnTo>
                      <a:pt x="120" y="175"/>
                    </a:lnTo>
                    <a:lnTo>
                      <a:pt x="120" y="161"/>
                    </a:lnTo>
                    <a:lnTo>
                      <a:pt x="138" y="161"/>
                    </a:lnTo>
                    <a:lnTo>
                      <a:pt x="138" y="175"/>
                    </a:lnTo>
                    <a:close/>
                    <a:moveTo>
                      <a:pt x="138" y="138"/>
                    </a:moveTo>
                    <a:lnTo>
                      <a:pt x="120" y="138"/>
                    </a:lnTo>
                    <a:lnTo>
                      <a:pt x="120" y="123"/>
                    </a:lnTo>
                    <a:lnTo>
                      <a:pt x="138" y="123"/>
                    </a:lnTo>
                    <a:lnTo>
                      <a:pt x="138" y="138"/>
                    </a:lnTo>
                    <a:close/>
                    <a:moveTo>
                      <a:pt x="138" y="103"/>
                    </a:moveTo>
                    <a:lnTo>
                      <a:pt x="120" y="103"/>
                    </a:lnTo>
                    <a:lnTo>
                      <a:pt x="120" y="89"/>
                    </a:lnTo>
                    <a:lnTo>
                      <a:pt x="138" y="89"/>
                    </a:lnTo>
                    <a:lnTo>
                      <a:pt x="138" y="103"/>
                    </a:lnTo>
                    <a:close/>
                    <a:moveTo>
                      <a:pt x="138" y="66"/>
                    </a:moveTo>
                    <a:lnTo>
                      <a:pt x="120" y="66"/>
                    </a:lnTo>
                    <a:lnTo>
                      <a:pt x="120" y="52"/>
                    </a:lnTo>
                    <a:lnTo>
                      <a:pt x="138" y="52"/>
                    </a:lnTo>
                    <a:lnTo>
                      <a:pt x="138" y="66"/>
                    </a:lnTo>
                    <a:close/>
                    <a:moveTo>
                      <a:pt x="138" y="31"/>
                    </a:moveTo>
                    <a:lnTo>
                      <a:pt x="120" y="31"/>
                    </a:lnTo>
                    <a:lnTo>
                      <a:pt x="120" y="17"/>
                    </a:lnTo>
                    <a:lnTo>
                      <a:pt x="138" y="17"/>
                    </a:lnTo>
                    <a:lnTo>
                      <a:pt x="138" y="31"/>
                    </a:lnTo>
                    <a:close/>
                    <a:moveTo>
                      <a:pt x="181" y="296"/>
                    </a:moveTo>
                    <a:lnTo>
                      <a:pt x="146" y="296"/>
                    </a:lnTo>
                    <a:lnTo>
                      <a:pt x="146" y="267"/>
                    </a:lnTo>
                    <a:lnTo>
                      <a:pt x="181" y="267"/>
                    </a:lnTo>
                    <a:lnTo>
                      <a:pt x="181" y="296"/>
                    </a:lnTo>
                    <a:close/>
                    <a:moveTo>
                      <a:pt x="181" y="261"/>
                    </a:moveTo>
                    <a:lnTo>
                      <a:pt x="146" y="261"/>
                    </a:lnTo>
                    <a:lnTo>
                      <a:pt x="146" y="230"/>
                    </a:lnTo>
                    <a:lnTo>
                      <a:pt x="181" y="230"/>
                    </a:lnTo>
                    <a:lnTo>
                      <a:pt x="181" y="261"/>
                    </a:lnTo>
                    <a:close/>
                    <a:moveTo>
                      <a:pt x="181" y="224"/>
                    </a:moveTo>
                    <a:lnTo>
                      <a:pt x="146" y="224"/>
                    </a:lnTo>
                    <a:lnTo>
                      <a:pt x="146" y="195"/>
                    </a:lnTo>
                    <a:lnTo>
                      <a:pt x="181" y="195"/>
                    </a:lnTo>
                    <a:lnTo>
                      <a:pt x="181" y="224"/>
                    </a:lnTo>
                    <a:close/>
                    <a:moveTo>
                      <a:pt x="181" y="190"/>
                    </a:moveTo>
                    <a:lnTo>
                      <a:pt x="146" y="190"/>
                    </a:lnTo>
                    <a:lnTo>
                      <a:pt x="146" y="161"/>
                    </a:lnTo>
                    <a:lnTo>
                      <a:pt x="181" y="161"/>
                    </a:lnTo>
                    <a:lnTo>
                      <a:pt x="181" y="190"/>
                    </a:lnTo>
                    <a:close/>
                    <a:moveTo>
                      <a:pt x="181" y="152"/>
                    </a:moveTo>
                    <a:lnTo>
                      <a:pt x="146" y="152"/>
                    </a:lnTo>
                    <a:lnTo>
                      <a:pt x="146" y="123"/>
                    </a:lnTo>
                    <a:lnTo>
                      <a:pt x="181" y="123"/>
                    </a:lnTo>
                    <a:lnTo>
                      <a:pt x="181" y="152"/>
                    </a:lnTo>
                    <a:close/>
                    <a:moveTo>
                      <a:pt x="181" y="118"/>
                    </a:moveTo>
                    <a:lnTo>
                      <a:pt x="146" y="118"/>
                    </a:lnTo>
                    <a:lnTo>
                      <a:pt x="146" y="89"/>
                    </a:lnTo>
                    <a:lnTo>
                      <a:pt x="181" y="89"/>
                    </a:lnTo>
                    <a:lnTo>
                      <a:pt x="181" y="118"/>
                    </a:lnTo>
                    <a:close/>
                    <a:moveTo>
                      <a:pt x="181" y="80"/>
                    </a:moveTo>
                    <a:lnTo>
                      <a:pt x="146" y="80"/>
                    </a:lnTo>
                    <a:lnTo>
                      <a:pt x="146" y="52"/>
                    </a:lnTo>
                    <a:lnTo>
                      <a:pt x="181" y="52"/>
                    </a:lnTo>
                    <a:lnTo>
                      <a:pt x="181" y="80"/>
                    </a:lnTo>
                    <a:close/>
                    <a:moveTo>
                      <a:pt x="181" y="46"/>
                    </a:moveTo>
                    <a:lnTo>
                      <a:pt x="146" y="46"/>
                    </a:lnTo>
                    <a:lnTo>
                      <a:pt x="146" y="17"/>
                    </a:lnTo>
                    <a:lnTo>
                      <a:pt x="181" y="17"/>
                    </a:lnTo>
                    <a:lnTo>
                      <a:pt x="18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  <p:sp>
            <p:nvSpPr>
              <p:cNvPr id="22" name="Freeform 281">
                <a:extLst>
                  <a:ext uri="{FF2B5EF4-FFF2-40B4-BE49-F238E27FC236}">
                    <a16:creationId xmlns:a16="http://schemas.microsoft.com/office/drawing/2014/main" id="{417CF288-9B2B-4C5D-83A9-5E51A8C306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16875" y="3300233"/>
                <a:ext cx="390313" cy="615161"/>
              </a:xfrm>
              <a:custGeom>
                <a:avLst/>
                <a:gdLst>
                  <a:gd name="T0" fmla="*/ 263525 w 232"/>
                  <a:gd name="T1" fmla="*/ 36512 h 425"/>
                  <a:gd name="T2" fmla="*/ 114300 w 232"/>
                  <a:gd name="T3" fmla="*/ 36512 h 425"/>
                  <a:gd name="T4" fmla="*/ 0 w 232"/>
                  <a:gd name="T5" fmla="*/ 655637 h 425"/>
                  <a:gd name="T6" fmla="*/ 368300 w 232"/>
                  <a:gd name="T7" fmla="*/ 655637 h 425"/>
                  <a:gd name="T8" fmla="*/ 173038 w 232"/>
                  <a:gd name="T9" fmla="*/ 68262 h 425"/>
                  <a:gd name="T10" fmla="*/ 114300 w 232"/>
                  <a:gd name="T11" fmla="*/ 68262 h 425"/>
                  <a:gd name="T12" fmla="*/ 173038 w 232"/>
                  <a:gd name="T13" fmla="*/ 177800 h 425"/>
                  <a:gd name="T14" fmla="*/ 114300 w 232"/>
                  <a:gd name="T15" fmla="*/ 190500 h 425"/>
                  <a:gd name="T16" fmla="*/ 114300 w 232"/>
                  <a:gd name="T17" fmla="*/ 241300 h 425"/>
                  <a:gd name="T18" fmla="*/ 173038 w 232"/>
                  <a:gd name="T19" fmla="*/ 250825 h 425"/>
                  <a:gd name="T20" fmla="*/ 114300 w 232"/>
                  <a:gd name="T21" fmla="*/ 250825 h 425"/>
                  <a:gd name="T22" fmla="*/ 173038 w 232"/>
                  <a:gd name="T23" fmla="*/ 360362 h 425"/>
                  <a:gd name="T24" fmla="*/ 114300 w 232"/>
                  <a:gd name="T25" fmla="*/ 373062 h 425"/>
                  <a:gd name="T26" fmla="*/ 114300 w 232"/>
                  <a:gd name="T27" fmla="*/ 423862 h 425"/>
                  <a:gd name="T28" fmla="*/ 173038 w 232"/>
                  <a:gd name="T29" fmla="*/ 433387 h 425"/>
                  <a:gd name="T30" fmla="*/ 114300 w 232"/>
                  <a:gd name="T31" fmla="*/ 433387 h 425"/>
                  <a:gd name="T32" fmla="*/ 31750 w 232"/>
                  <a:gd name="T33" fmla="*/ 496887 h 425"/>
                  <a:gd name="T34" fmla="*/ 90488 w 232"/>
                  <a:gd name="T35" fmla="*/ 482600 h 425"/>
                  <a:gd name="T36" fmla="*/ 90488 w 232"/>
                  <a:gd name="T37" fmla="*/ 433387 h 425"/>
                  <a:gd name="T38" fmla="*/ 31750 w 232"/>
                  <a:gd name="T39" fmla="*/ 423862 h 425"/>
                  <a:gd name="T40" fmla="*/ 90488 w 232"/>
                  <a:gd name="T41" fmla="*/ 423862 h 425"/>
                  <a:gd name="T42" fmla="*/ 31750 w 232"/>
                  <a:gd name="T43" fmla="*/ 314325 h 425"/>
                  <a:gd name="T44" fmla="*/ 90488 w 232"/>
                  <a:gd name="T45" fmla="*/ 300037 h 425"/>
                  <a:gd name="T46" fmla="*/ 90488 w 232"/>
                  <a:gd name="T47" fmla="*/ 250825 h 425"/>
                  <a:gd name="T48" fmla="*/ 31750 w 232"/>
                  <a:gd name="T49" fmla="*/ 241300 h 425"/>
                  <a:gd name="T50" fmla="*/ 90488 w 232"/>
                  <a:gd name="T51" fmla="*/ 241300 h 425"/>
                  <a:gd name="T52" fmla="*/ 31750 w 232"/>
                  <a:gd name="T53" fmla="*/ 127000 h 425"/>
                  <a:gd name="T54" fmla="*/ 90488 w 232"/>
                  <a:gd name="T55" fmla="*/ 117475 h 425"/>
                  <a:gd name="T56" fmla="*/ 90488 w 232"/>
                  <a:gd name="T57" fmla="*/ 68262 h 425"/>
                  <a:gd name="T58" fmla="*/ 173038 w 232"/>
                  <a:gd name="T59" fmla="*/ 496887 h 425"/>
                  <a:gd name="T60" fmla="*/ 114300 w 232"/>
                  <a:gd name="T61" fmla="*/ 496887 h 425"/>
                  <a:gd name="T62" fmla="*/ 131763 w 232"/>
                  <a:gd name="T63" fmla="*/ 574675 h 425"/>
                  <a:gd name="T64" fmla="*/ 246063 w 232"/>
                  <a:gd name="T65" fmla="*/ 655637 h 425"/>
                  <a:gd name="T66" fmla="*/ 246063 w 232"/>
                  <a:gd name="T67" fmla="*/ 574675 h 425"/>
                  <a:gd name="T68" fmla="*/ 200025 w 232"/>
                  <a:gd name="T69" fmla="*/ 546100 h 425"/>
                  <a:gd name="T70" fmla="*/ 258763 w 232"/>
                  <a:gd name="T71" fmla="*/ 546100 h 425"/>
                  <a:gd name="T72" fmla="*/ 200025 w 232"/>
                  <a:gd name="T73" fmla="*/ 433387 h 425"/>
                  <a:gd name="T74" fmla="*/ 258763 w 232"/>
                  <a:gd name="T75" fmla="*/ 423862 h 425"/>
                  <a:gd name="T76" fmla="*/ 258763 w 232"/>
                  <a:gd name="T77" fmla="*/ 373062 h 425"/>
                  <a:gd name="T78" fmla="*/ 200025 w 232"/>
                  <a:gd name="T79" fmla="*/ 360362 h 425"/>
                  <a:gd name="T80" fmla="*/ 258763 w 232"/>
                  <a:gd name="T81" fmla="*/ 360362 h 425"/>
                  <a:gd name="T82" fmla="*/ 200025 w 232"/>
                  <a:gd name="T83" fmla="*/ 250825 h 425"/>
                  <a:gd name="T84" fmla="*/ 258763 w 232"/>
                  <a:gd name="T85" fmla="*/ 241300 h 425"/>
                  <a:gd name="T86" fmla="*/ 258763 w 232"/>
                  <a:gd name="T87" fmla="*/ 190500 h 425"/>
                  <a:gd name="T88" fmla="*/ 200025 w 232"/>
                  <a:gd name="T89" fmla="*/ 177800 h 425"/>
                  <a:gd name="T90" fmla="*/ 258763 w 232"/>
                  <a:gd name="T91" fmla="*/ 177800 h 425"/>
                  <a:gd name="T92" fmla="*/ 200025 w 232"/>
                  <a:gd name="T93" fmla="*/ 68262 h 425"/>
                  <a:gd name="T94" fmla="*/ 341313 w 232"/>
                  <a:gd name="T95" fmla="*/ 546100 h 425"/>
                  <a:gd name="T96" fmla="*/ 341313 w 232"/>
                  <a:gd name="T97" fmla="*/ 496887 h 425"/>
                  <a:gd name="T98" fmla="*/ 282575 w 232"/>
                  <a:gd name="T99" fmla="*/ 482600 h 425"/>
                  <a:gd name="T100" fmla="*/ 341313 w 232"/>
                  <a:gd name="T101" fmla="*/ 482600 h 425"/>
                  <a:gd name="T102" fmla="*/ 282575 w 232"/>
                  <a:gd name="T103" fmla="*/ 373062 h 425"/>
                  <a:gd name="T104" fmla="*/ 341313 w 232"/>
                  <a:gd name="T105" fmla="*/ 360362 h 425"/>
                  <a:gd name="T106" fmla="*/ 341313 w 232"/>
                  <a:gd name="T107" fmla="*/ 314325 h 425"/>
                  <a:gd name="T108" fmla="*/ 282575 w 232"/>
                  <a:gd name="T109" fmla="*/ 300037 h 425"/>
                  <a:gd name="T110" fmla="*/ 341313 w 232"/>
                  <a:gd name="T111" fmla="*/ 300037 h 425"/>
                  <a:gd name="T112" fmla="*/ 282575 w 232"/>
                  <a:gd name="T113" fmla="*/ 190500 h 425"/>
                  <a:gd name="T114" fmla="*/ 341313 w 232"/>
                  <a:gd name="T115" fmla="*/ 177800 h 425"/>
                  <a:gd name="T116" fmla="*/ 341313 w 232"/>
                  <a:gd name="T117" fmla="*/ 127000 h 425"/>
                  <a:gd name="T118" fmla="*/ 282575 w 232"/>
                  <a:gd name="T119" fmla="*/ 117475 h 425"/>
                  <a:gd name="T120" fmla="*/ 341313 w 232"/>
                  <a:gd name="T121" fmla="*/ 117475 h 42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2" h="425">
                    <a:moveTo>
                      <a:pt x="230" y="413"/>
                    </a:moveTo>
                    <a:lnTo>
                      <a:pt x="230" y="23"/>
                    </a:lnTo>
                    <a:lnTo>
                      <a:pt x="166" y="23"/>
                    </a:lnTo>
                    <a:lnTo>
                      <a:pt x="166" y="0"/>
                    </a:lnTo>
                    <a:lnTo>
                      <a:pt x="72" y="0"/>
                    </a:lnTo>
                    <a:lnTo>
                      <a:pt x="72" y="23"/>
                    </a:lnTo>
                    <a:lnTo>
                      <a:pt x="5" y="23"/>
                    </a:lnTo>
                    <a:lnTo>
                      <a:pt x="5" y="413"/>
                    </a:lnTo>
                    <a:lnTo>
                      <a:pt x="0" y="413"/>
                    </a:lnTo>
                    <a:lnTo>
                      <a:pt x="0" y="425"/>
                    </a:lnTo>
                    <a:lnTo>
                      <a:pt x="232" y="425"/>
                    </a:lnTo>
                    <a:lnTo>
                      <a:pt x="232" y="413"/>
                    </a:lnTo>
                    <a:lnTo>
                      <a:pt x="230" y="413"/>
                    </a:lnTo>
                    <a:close/>
                    <a:moveTo>
                      <a:pt x="72" y="43"/>
                    </a:moveTo>
                    <a:lnTo>
                      <a:pt x="109" y="43"/>
                    </a:lnTo>
                    <a:lnTo>
                      <a:pt x="109" y="74"/>
                    </a:lnTo>
                    <a:lnTo>
                      <a:pt x="72" y="74"/>
                    </a:lnTo>
                    <a:lnTo>
                      <a:pt x="72" y="43"/>
                    </a:lnTo>
                    <a:close/>
                    <a:moveTo>
                      <a:pt x="72" y="80"/>
                    </a:moveTo>
                    <a:lnTo>
                      <a:pt x="109" y="80"/>
                    </a:lnTo>
                    <a:lnTo>
                      <a:pt x="109" y="112"/>
                    </a:lnTo>
                    <a:lnTo>
                      <a:pt x="72" y="112"/>
                    </a:lnTo>
                    <a:lnTo>
                      <a:pt x="72" y="80"/>
                    </a:lnTo>
                    <a:close/>
                    <a:moveTo>
                      <a:pt x="72" y="120"/>
                    </a:moveTo>
                    <a:lnTo>
                      <a:pt x="109" y="120"/>
                    </a:lnTo>
                    <a:lnTo>
                      <a:pt x="109" y="152"/>
                    </a:lnTo>
                    <a:lnTo>
                      <a:pt x="72" y="152"/>
                    </a:lnTo>
                    <a:lnTo>
                      <a:pt x="72" y="120"/>
                    </a:lnTo>
                    <a:close/>
                    <a:moveTo>
                      <a:pt x="72" y="158"/>
                    </a:moveTo>
                    <a:lnTo>
                      <a:pt x="109" y="158"/>
                    </a:lnTo>
                    <a:lnTo>
                      <a:pt x="109" y="189"/>
                    </a:lnTo>
                    <a:lnTo>
                      <a:pt x="72" y="189"/>
                    </a:lnTo>
                    <a:lnTo>
                      <a:pt x="72" y="158"/>
                    </a:lnTo>
                    <a:close/>
                    <a:moveTo>
                      <a:pt x="72" y="198"/>
                    </a:moveTo>
                    <a:lnTo>
                      <a:pt x="109" y="198"/>
                    </a:lnTo>
                    <a:lnTo>
                      <a:pt x="109" y="227"/>
                    </a:lnTo>
                    <a:lnTo>
                      <a:pt x="72" y="227"/>
                    </a:lnTo>
                    <a:lnTo>
                      <a:pt x="72" y="198"/>
                    </a:lnTo>
                    <a:close/>
                    <a:moveTo>
                      <a:pt x="72" y="235"/>
                    </a:moveTo>
                    <a:lnTo>
                      <a:pt x="109" y="235"/>
                    </a:lnTo>
                    <a:lnTo>
                      <a:pt x="109" y="267"/>
                    </a:lnTo>
                    <a:lnTo>
                      <a:pt x="72" y="267"/>
                    </a:lnTo>
                    <a:lnTo>
                      <a:pt x="72" y="235"/>
                    </a:lnTo>
                    <a:close/>
                    <a:moveTo>
                      <a:pt x="72" y="273"/>
                    </a:moveTo>
                    <a:lnTo>
                      <a:pt x="109" y="273"/>
                    </a:lnTo>
                    <a:lnTo>
                      <a:pt x="109" y="304"/>
                    </a:lnTo>
                    <a:lnTo>
                      <a:pt x="72" y="304"/>
                    </a:lnTo>
                    <a:lnTo>
                      <a:pt x="72" y="273"/>
                    </a:lnTo>
                    <a:close/>
                    <a:moveTo>
                      <a:pt x="57" y="344"/>
                    </a:moveTo>
                    <a:lnTo>
                      <a:pt x="20" y="344"/>
                    </a:lnTo>
                    <a:lnTo>
                      <a:pt x="20" y="313"/>
                    </a:lnTo>
                    <a:lnTo>
                      <a:pt x="57" y="313"/>
                    </a:lnTo>
                    <a:lnTo>
                      <a:pt x="57" y="344"/>
                    </a:lnTo>
                    <a:close/>
                    <a:moveTo>
                      <a:pt x="57" y="304"/>
                    </a:moveTo>
                    <a:lnTo>
                      <a:pt x="20" y="304"/>
                    </a:lnTo>
                    <a:lnTo>
                      <a:pt x="20" y="273"/>
                    </a:lnTo>
                    <a:lnTo>
                      <a:pt x="57" y="273"/>
                    </a:lnTo>
                    <a:lnTo>
                      <a:pt x="57" y="304"/>
                    </a:lnTo>
                    <a:close/>
                    <a:moveTo>
                      <a:pt x="57" y="267"/>
                    </a:moveTo>
                    <a:lnTo>
                      <a:pt x="20" y="267"/>
                    </a:lnTo>
                    <a:lnTo>
                      <a:pt x="20" y="235"/>
                    </a:lnTo>
                    <a:lnTo>
                      <a:pt x="57" y="235"/>
                    </a:lnTo>
                    <a:lnTo>
                      <a:pt x="57" y="267"/>
                    </a:lnTo>
                    <a:close/>
                    <a:moveTo>
                      <a:pt x="57" y="227"/>
                    </a:moveTo>
                    <a:lnTo>
                      <a:pt x="20" y="227"/>
                    </a:lnTo>
                    <a:lnTo>
                      <a:pt x="20" y="198"/>
                    </a:lnTo>
                    <a:lnTo>
                      <a:pt x="57" y="198"/>
                    </a:lnTo>
                    <a:lnTo>
                      <a:pt x="57" y="227"/>
                    </a:lnTo>
                    <a:close/>
                    <a:moveTo>
                      <a:pt x="57" y="189"/>
                    </a:moveTo>
                    <a:lnTo>
                      <a:pt x="20" y="189"/>
                    </a:lnTo>
                    <a:lnTo>
                      <a:pt x="20" y="158"/>
                    </a:lnTo>
                    <a:lnTo>
                      <a:pt x="57" y="158"/>
                    </a:lnTo>
                    <a:lnTo>
                      <a:pt x="57" y="189"/>
                    </a:lnTo>
                    <a:close/>
                    <a:moveTo>
                      <a:pt x="57" y="152"/>
                    </a:moveTo>
                    <a:lnTo>
                      <a:pt x="20" y="152"/>
                    </a:lnTo>
                    <a:lnTo>
                      <a:pt x="20" y="120"/>
                    </a:lnTo>
                    <a:lnTo>
                      <a:pt x="57" y="120"/>
                    </a:lnTo>
                    <a:lnTo>
                      <a:pt x="57" y="152"/>
                    </a:lnTo>
                    <a:close/>
                    <a:moveTo>
                      <a:pt x="57" y="112"/>
                    </a:moveTo>
                    <a:lnTo>
                      <a:pt x="20" y="112"/>
                    </a:lnTo>
                    <a:lnTo>
                      <a:pt x="20" y="80"/>
                    </a:lnTo>
                    <a:lnTo>
                      <a:pt x="57" y="80"/>
                    </a:lnTo>
                    <a:lnTo>
                      <a:pt x="57" y="112"/>
                    </a:lnTo>
                    <a:close/>
                    <a:moveTo>
                      <a:pt x="57" y="74"/>
                    </a:moveTo>
                    <a:lnTo>
                      <a:pt x="20" y="74"/>
                    </a:lnTo>
                    <a:lnTo>
                      <a:pt x="20" y="43"/>
                    </a:lnTo>
                    <a:lnTo>
                      <a:pt x="57" y="43"/>
                    </a:lnTo>
                    <a:lnTo>
                      <a:pt x="57" y="74"/>
                    </a:lnTo>
                    <a:close/>
                    <a:moveTo>
                      <a:pt x="72" y="313"/>
                    </a:moveTo>
                    <a:lnTo>
                      <a:pt x="109" y="313"/>
                    </a:lnTo>
                    <a:lnTo>
                      <a:pt x="109" y="344"/>
                    </a:lnTo>
                    <a:lnTo>
                      <a:pt x="72" y="344"/>
                    </a:lnTo>
                    <a:lnTo>
                      <a:pt x="72" y="313"/>
                    </a:lnTo>
                    <a:close/>
                    <a:moveTo>
                      <a:pt x="115" y="413"/>
                    </a:moveTo>
                    <a:lnTo>
                      <a:pt x="83" y="413"/>
                    </a:lnTo>
                    <a:lnTo>
                      <a:pt x="83" y="362"/>
                    </a:lnTo>
                    <a:lnTo>
                      <a:pt x="115" y="362"/>
                    </a:lnTo>
                    <a:lnTo>
                      <a:pt x="115" y="413"/>
                    </a:lnTo>
                    <a:close/>
                    <a:moveTo>
                      <a:pt x="155" y="413"/>
                    </a:moveTo>
                    <a:lnTo>
                      <a:pt x="120" y="413"/>
                    </a:lnTo>
                    <a:lnTo>
                      <a:pt x="120" y="362"/>
                    </a:lnTo>
                    <a:lnTo>
                      <a:pt x="155" y="362"/>
                    </a:lnTo>
                    <a:lnTo>
                      <a:pt x="155" y="413"/>
                    </a:lnTo>
                    <a:close/>
                    <a:moveTo>
                      <a:pt x="163" y="344"/>
                    </a:moveTo>
                    <a:lnTo>
                      <a:pt x="126" y="344"/>
                    </a:lnTo>
                    <a:lnTo>
                      <a:pt x="126" y="313"/>
                    </a:lnTo>
                    <a:lnTo>
                      <a:pt x="163" y="313"/>
                    </a:lnTo>
                    <a:lnTo>
                      <a:pt x="163" y="344"/>
                    </a:lnTo>
                    <a:close/>
                    <a:moveTo>
                      <a:pt x="163" y="304"/>
                    </a:moveTo>
                    <a:lnTo>
                      <a:pt x="126" y="304"/>
                    </a:lnTo>
                    <a:lnTo>
                      <a:pt x="126" y="273"/>
                    </a:lnTo>
                    <a:lnTo>
                      <a:pt x="163" y="273"/>
                    </a:lnTo>
                    <a:lnTo>
                      <a:pt x="163" y="304"/>
                    </a:lnTo>
                    <a:close/>
                    <a:moveTo>
                      <a:pt x="163" y="267"/>
                    </a:moveTo>
                    <a:lnTo>
                      <a:pt x="126" y="267"/>
                    </a:lnTo>
                    <a:lnTo>
                      <a:pt x="126" y="235"/>
                    </a:lnTo>
                    <a:lnTo>
                      <a:pt x="163" y="235"/>
                    </a:lnTo>
                    <a:lnTo>
                      <a:pt x="163" y="267"/>
                    </a:lnTo>
                    <a:close/>
                    <a:moveTo>
                      <a:pt x="163" y="227"/>
                    </a:moveTo>
                    <a:lnTo>
                      <a:pt x="126" y="227"/>
                    </a:lnTo>
                    <a:lnTo>
                      <a:pt x="126" y="198"/>
                    </a:lnTo>
                    <a:lnTo>
                      <a:pt x="163" y="198"/>
                    </a:lnTo>
                    <a:lnTo>
                      <a:pt x="163" y="227"/>
                    </a:lnTo>
                    <a:close/>
                    <a:moveTo>
                      <a:pt x="163" y="189"/>
                    </a:moveTo>
                    <a:lnTo>
                      <a:pt x="126" y="189"/>
                    </a:lnTo>
                    <a:lnTo>
                      <a:pt x="126" y="158"/>
                    </a:lnTo>
                    <a:lnTo>
                      <a:pt x="163" y="158"/>
                    </a:lnTo>
                    <a:lnTo>
                      <a:pt x="163" y="189"/>
                    </a:lnTo>
                    <a:close/>
                    <a:moveTo>
                      <a:pt x="163" y="152"/>
                    </a:moveTo>
                    <a:lnTo>
                      <a:pt x="126" y="152"/>
                    </a:lnTo>
                    <a:lnTo>
                      <a:pt x="126" y="120"/>
                    </a:lnTo>
                    <a:lnTo>
                      <a:pt x="163" y="120"/>
                    </a:lnTo>
                    <a:lnTo>
                      <a:pt x="163" y="152"/>
                    </a:lnTo>
                    <a:close/>
                    <a:moveTo>
                      <a:pt x="163" y="112"/>
                    </a:moveTo>
                    <a:lnTo>
                      <a:pt x="126" y="112"/>
                    </a:lnTo>
                    <a:lnTo>
                      <a:pt x="126" y="80"/>
                    </a:lnTo>
                    <a:lnTo>
                      <a:pt x="163" y="80"/>
                    </a:lnTo>
                    <a:lnTo>
                      <a:pt x="163" y="112"/>
                    </a:lnTo>
                    <a:close/>
                    <a:moveTo>
                      <a:pt x="163" y="74"/>
                    </a:moveTo>
                    <a:lnTo>
                      <a:pt x="126" y="74"/>
                    </a:lnTo>
                    <a:lnTo>
                      <a:pt x="126" y="43"/>
                    </a:lnTo>
                    <a:lnTo>
                      <a:pt x="163" y="43"/>
                    </a:lnTo>
                    <a:lnTo>
                      <a:pt x="163" y="74"/>
                    </a:lnTo>
                    <a:close/>
                    <a:moveTo>
                      <a:pt x="215" y="344"/>
                    </a:moveTo>
                    <a:lnTo>
                      <a:pt x="178" y="344"/>
                    </a:lnTo>
                    <a:lnTo>
                      <a:pt x="178" y="313"/>
                    </a:lnTo>
                    <a:lnTo>
                      <a:pt x="215" y="313"/>
                    </a:lnTo>
                    <a:lnTo>
                      <a:pt x="215" y="344"/>
                    </a:lnTo>
                    <a:close/>
                    <a:moveTo>
                      <a:pt x="215" y="304"/>
                    </a:moveTo>
                    <a:lnTo>
                      <a:pt x="178" y="304"/>
                    </a:lnTo>
                    <a:lnTo>
                      <a:pt x="178" y="273"/>
                    </a:lnTo>
                    <a:lnTo>
                      <a:pt x="215" y="273"/>
                    </a:lnTo>
                    <a:lnTo>
                      <a:pt x="215" y="304"/>
                    </a:lnTo>
                    <a:close/>
                    <a:moveTo>
                      <a:pt x="215" y="267"/>
                    </a:moveTo>
                    <a:lnTo>
                      <a:pt x="178" y="267"/>
                    </a:lnTo>
                    <a:lnTo>
                      <a:pt x="178" y="235"/>
                    </a:lnTo>
                    <a:lnTo>
                      <a:pt x="215" y="235"/>
                    </a:lnTo>
                    <a:lnTo>
                      <a:pt x="215" y="267"/>
                    </a:lnTo>
                    <a:close/>
                    <a:moveTo>
                      <a:pt x="215" y="227"/>
                    </a:moveTo>
                    <a:lnTo>
                      <a:pt x="178" y="227"/>
                    </a:lnTo>
                    <a:lnTo>
                      <a:pt x="178" y="198"/>
                    </a:lnTo>
                    <a:lnTo>
                      <a:pt x="215" y="198"/>
                    </a:lnTo>
                    <a:lnTo>
                      <a:pt x="215" y="227"/>
                    </a:lnTo>
                    <a:close/>
                    <a:moveTo>
                      <a:pt x="215" y="189"/>
                    </a:moveTo>
                    <a:lnTo>
                      <a:pt x="178" y="189"/>
                    </a:lnTo>
                    <a:lnTo>
                      <a:pt x="178" y="158"/>
                    </a:lnTo>
                    <a:lnTo>
                      <a:pt x="215" y="158"/>
                    </a:lnTo>
                    <a:lnTo>
                      <a:pt x="215" y="189"/>
                    </a:lnTo>
                    <a:close/>
                    <a:moveTo>
                      <a:pt x="215" y="152"/>
                    </a:moveTo>
                    <a:lnTo>
                      <a:pt x="178" y="152"/>
                    </a:lnTo>
                    <a:lnTo>
                      <a:pt x="178" y="120"/>
                    </a:lnTo>
                    <a:lnTo>
                      <a:pt x="215" y="120"/>
                    </a:lnTo>
                    <a:lnTo>
                      <a:pt x="215" y="152"/>
                    </a:lnTo>
                    <a:close/>
                    <a:moveTo>
                      <a:pt x="215" y="112"/>
                    </a:moveTo>
                    <a:lnTo>
                      <a:pt x="178" y="112"/>
                    </a:lnTo>
                    <a:lnTo>
                      <a:pt x="178" y="80"/>
                    </a:lnTo>
                    <a:lnTo>
                      <a:pt x="215" y="80"/>
                    </a:lnTo>
                    <a:lnTo>
                      <a:pt x="215" y="112"/>
                    </a:lnTo>
                    <a:close/>
                    <a:moveTo>
                      <a:pt x="215" y="74"/>
                    </a:moveTo>
                    <a:lnTo>
                      <a:pt x="178" y="74"/>
                    </a:lnTo>
                    <a:lnTo>
                      <a:pt x="178" y="43"/>
                    </a:lnTo>
                    <a:lnTo>
                      <a:pt x="215" y="43"/>
                    </a:lnTo>
                    <a:lnTo>
                      <a:pt x="215" y="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087615">
                  <a:defRPr/>
                </a:pPr>
                <a:endParaRPr lang="en-US" sz="1795" kern="0">
                  <a:solidFill>
                    <a:srgbClr val="0076CB">
                      <a:lumMod val="50000"/>
                    </a:srgbClr>
                  </a:solidFill>
                  <a:latin typeface="Calibri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BE3C88-B995-44E3-B684-A759AC86A81E}"/>
                </a:ext>
              </a:extLst>
            </p:cNvPr>
            <p:cNvSpPr/>
            <p:nvPr/>
          </p:nvSpPr>
          <p:spPr>
            <a:xfrm>
              <a:off x="218905" y="5286635"/>
              <a:ext cx="3218671" cy="5984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87615">
                <a:defRPr/>
              </a:pPr>
              <a:r>
                <a:rPr lang="en-US" sz="1600" kern="0">
                  <a:solidFill>
                    <a:prstClr val="black"/>
                  </a:solidFill>
                  <a:latin typeface="Calibri"/>
                </a:rPr>
                <a:t>On-premise data sources and applications</a:t>
              </a:r>
              <a:endParaRPr lang="fr-FR" sz="1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Rounded Rectangle 51">
            <a:extLst>
              <a:ext uri="{FF2B5EF4-FFF2-40B4-BE49-F238E27FC236}">
                <a16:creationId xmlns:a16="http://schemas.microsoft.com/office/drawing/2014/main" id="{AD5DC75C-86C9-4637-A4CF-9D9C9682A5D5}"/>
              </a:ext>
            </a:extLst>
          </p:cNvPr>
          <p:cNvSpPr/>
          <p:nvPr/>
        </p:nvSpPr>
        <p:spPr>
          <a:xfrm>
            <a:off x="1510002" y="3603374"/>
            <a:ext cx="9396216" cy="271524"/>
          </a:xfrm>
          <a:prstGeom prst="roundRect">
            <a:avLst/>
          </a:prstGeom>
          <a:noFill/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Up-Down Arrow 52">
            <a:extLst>
              <a:ext uri="{FF2B5EF4-FFF2-40B4-BE49-F238E27FC236}">
                <a16:creationId xmlns:a16="http://schemas.microsoft.com/office/drawing/2014/main" id="{6A736CC5-B573-48A5-BA8A-883B0D4A2642}"/>
              </a:ext>
            </a:extLst>
          </p:cNvPr>
          <p:cNvSpPr/>
          <p:nvPr/>
        </p:nvSpPr>
        <p:spPr bwMode="gray">
          <a:xfrm>
            <a:off x="4267134" y="4362965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5DD3CB-746B-42E5-8419-2E66AF4FD83D}"/>
              </a:ext>
            </a:extLst>
          </p:cNvPr>
          <p:cNvSpPr txBox="1"/>
          <p:nvPr/>
        </p:nvSpPr>
        <p:spPr>
          <a:xfrm>
            <a:off x="345659" y="2988052"/>
            <a:ext cx="10727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Core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857733-4C23-472D-833B-7D240D89EDB2}"/>
              </a:ext>
            </a:extLst>
          </p:cNvPr>
          <p:cNvSpPr txBox="1"/>
          <p:nvPr/>
        </p:nvSpPr>
        <p:spPr>
          <a:xfrm>
            <a:off x="379695" y="2097332"/>
            <a:ext cx="10900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Analytic Capabilities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C4639A1D-2C1D-47FF-A3EB-1F8A213BE70C}"/>
              </a:ext>
            </a:extLst>
          </p:cNvPr>
          <p:cNvSpPr/>
          <p:nvPr/>
        </p:nvSpPr>
        <p:spPr>
          <a:xfrm>
            <a:off x="9262905" y="1355310"/>
            <a:ext cx="1726730" cy="27152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7000"/>
            </a:schemeClr>
          </a:solidFill>
          <a:ln w="47625" cap="flat" cmpd="dbl" algn="ctr">
            <a:noFill/>
            <a:prstDash val="solid"/>
          </a:ln>
          <a:effectLst/>
        </p:spPr>
        <p:txBody>
          <a:bodyPr lIns="121820" tIns="60910" rIns="121820" bIns="6091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61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>
                <a:solidFill>
                  <a:prstClr val="black"/>
                </a:solidFill>
                <a:latin typeface="Arial"/>
              </a:rPr>
              <a:t>SAP App 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3044-4F97-4716-9982-D810651F0821}"/>
              </a:ext>
            </a:extLst>
          </p:cNvPr>
          <p:cNvSpPr txBox="1"/>
          <p:nvPr/>
        </p:nvSpPr>
        <p:spPr>
          <a:xfrm>
            <a:off x="363866" y="1445398"/>
            <a:ext cx="109003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Applications</a:t>
            </a:r>
            <a:endParaRPr lang="fr-FR" sz="1600" b="1" kern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C2474-AE41-4317-889F-B6254EFAE09F}"/>
              </a:ext>
            </a:extLst>
          </p:cNvPr>
          <p:cNvSpPr/>
          <p:nvPr/>
        </p:nvSpPr>
        <p:spPr>
          <a:xfrm>
            <a:off x="1683791" y="2947855"/>
            <a:ext cx="1096644" cy="58562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Data connectivity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B79A86FC-E6AB-4AC7-BB21-5FC047EFF401}"/>
              </a:ext>
            </a:extLst>
          </p:cNvPr>
          <p:cNvSpPr/>
          <p:nvPr/>
        </p:nvSpPr>
        <p:spPr>
          <a:xfrm>
            <a:off x="1683790" y="3679186"/>
            <a:ext cx="9300724" cy="253467"/>
          </a:xfrm>
          <a:prstGeom prst="roundRect">
            <a:avLst/>
          </a:prstGeom>
          <a:gradFill flip="none" rotWithShape="1">
            <a:gsLst>
              <a:gs pos="0">
                <a:srgbClr val="002060"/>
              </a:gs>
              <a:gs pos="51000">
                <a:schemeClr val="accent1"/>
              </a:gs>
              <a:gs pos="99000">
                <a:srgbClr val="A27D1F"/>
              </a:gs>
              <a:gs pos="2000">
                <a:srgbClr val="7D682E"/>
              </a:gs>
              <a:gs pos="0">
                <a:srgbClr val="434745"/>
              </a:gs>
              <a:gs pos="100000">
                <a:srgbClr val="57523D"/>
              </a:gs>
              <a:gs pos="100000">
                <a:srgbClr val="002060"/>
              </a:gs>
            </a:gsLst>
            <a:lin ang="0" scaled="1"/>
            <a:tileRect/>
          </a:gradFill>
          <a:ln w="47625" cap="flat" cmpd="dbl" algn="ctr">
            <a:noFill/>
            <a:prstDash val="solid"/>
          </a:ln>
          <a:effectLst/>
        </p:spPr>
        <p:txBody>
          <a:bodyPr lIns="121848" tIns="60924" rIns="121848" bIns="60924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4489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>
                <a:solidFill>
                  <a:prstClr val="white"/>
                </a:solidFill>
                <a:latin typeface="Arial"/>
              </a:rPr>
              <a:t>SAP Cloud Platform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F092B0-B677-4CBE-8386-5607B33FFE7C}"/>
              </a:ext>
            </a:extLst>
          </p:cNvPr>
          <p:cNvSpPr/>
          <p:nvPr/>
        </p:nvSpPr>
        <p:spPr>
          <a:xfrm>
            <a:off x="2841844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Wrangling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AF5D47-DEEC-4198-A798-6D832E765AD0}"/>
              </a:ext>
            </a:extLst>
          </p:cNvPr>
          <p:cNvSpPr/>
          <p:nvPr/>
        </p:nvSpPr>
        <p:spPr>
          <a:xfrm>
            <a:off x="3999897" y="2947855"/>
            <a:ext cx="1096644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Modeling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56D-A9B7-4B0D-B49C-7D5B02097C6E}"/>
              </a:ext>
            </a:extLst>
          </p:cNvPr>
          <p:cNvSpPr/>
          <p:nvPr/>
        </p:nvSpPr>
        <p:spPr>
          <a:xfrm>
            <a:off x="5157950" y="2947855"/>
            <a:ext cx="1186378" cy="582279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Administration Auditing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8CDBE8-781D-467E-8C22-37F6A4B7ABCD}"/>
              </a:ext>
            </a:extLst>
          </p:cNvPr>
          <p:cNvSpPr/>
          <p:nvPr/>
        </p:nvSpPr>
        <p:spPr>
          <a:xfrm>
            <a:off x="6405737" y="2947855"/>
            <a:ext cx="1096644" cy="581314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1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Visualizations</a:t>
            </a:r>
            <a:endParaRPr lang="en-US" sz="1200" kern="0">
              <a:solidFill>
                <a:prstClr val="white"/>
              </a:solidFill>
              <a:latin typeface="Calibri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4AD432-D3ED-4587-872A-2DD6670065B8}"/>
              </a:ext>
            </a:extLst>
          </p:cNvPr>
          <p:cNvSpPr/>
          <p:nvPr/>
        </p:nvSpPr>
        <p:spPr>
          <a:xfrm>
            <a:off x="7563790" y="2947855"/>
            <a:ext cx="1096644" cy="576961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Collaboration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90ABC0-07FC-4199-A061-CE3E76FFDAF7}"/>
              </a:ext>
            </a:extLst>
          </p:cNvPr>
          <p:cNvSpPr/>
          <p:nvPr/>
        </p:nvSpPr>
        <p:spPr>
          <a:xfrm>
            <a:off x="8721843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Mobile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D69412-197A-48B8-A68A-EBDEE2248D9F}"/>
              </a:ext>
            </a:extLst>
          </p:cNvPr>
          <p:cNvSpPr txBox="1"/>
          <p:nvPr/>
        </p:nvSpPr>
        <p:spPr>
          <a:xfrm>
            <a:off x="372523" y="3673125"/>
            <a:ext cx="107272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087615"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1600" b="1" kern="0" dirty="0">
                <a:solidFill>
                  <a:srgbClr val="4F81BD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PaaS</a:t>
            </a:r>
            <a:endParaRPr lang="fr-FR" sz="1600" b="1" kern="0" dirty="0">
              <a:solidFill>
                <a:srgbClr val="4F81BD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9" name="Picture 8" descr="https://upload.wikimedia.org/wikipedia/commons/thumb/5/59/SAP_2011_logo.svg/1200px-SAP_2011_logo.svg.png">
            <a:extLst>
              <a:ext uri="{FF2B5EF4-FFF2-40B4-BE49-F238E27FC236}">
                <a16:creationId xmlns:a16="http://schemas.microsoft.com/office/drawing/2014/main" id="{483B15F4-29B9-4001-8A78-1D046A8FD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28" y="4011211"/>
            <a:ext cx="492818" cy="2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18A5D-0167-4ACF-A6CB-FE524CDB8DEA}"/>
              </a:ext>
            </a:extLst>
          </p:cNvPr>
          <p:cNvSpPr txBox="1"/>
          <p:nvPr/>
        </p:nvSpPr>
        <p:spPr>
          <a:xfrm>
            <a:off x="7187529" y="4029288"/>
            <a:ext cx="1532583" cy="21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SAP Data Center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Up-Down Arrow 52">
            <a:extLst>
              <a:ext uri="{FF2B5EF4-FFF2-40B4-BE49-F238E27FC236}">
                <a16:creationId xmlns:a16="http://schemas.microsoft.com/office/drawing/2014/main" id="{A15A5940-ACC0-4145-A9CA-6975EE0E6408}"/>
              </a:ext>
            </a:extLst>
          </p:cNvPr>
          <p:cNvSpPr/>
          <p:nvPr/>
        </p:nvSpPr>
        <p:spPr bwMode="gray">
          <a:xfrm>
            <a:off x="7758914" y="4356632"/>
            <a:ext cx="362549" cy="646399"/>
          </a:xfrm>
          <a:prstGeom prst="upDownArrow">
            <a:avLst/>
          </a:prstGeom>
          <a:solidFill>
            <a:srgbClr val="F0AB00"/>
          </a:solidFill>
          <a:ln w="6350" algn="ctr">
            <a:noFill/>
            <a:miter lim="800000"/>
            <a:headEnd/>
            <a:tailEnd/>
          </a:ln>
        </p:spPr>
        <p:txBody>
          <a:bodyPr lIns="89927" tIns="71939" rIns="89927" bIns="71939" rtlCol="0" anchor="ctr"/>
          <a:lstStyle/>
          <a:p>
            <a:pPr algn="ctr" defTabSz="91339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endParaRPr lang="en-US" sz="1995" kern="0">
              <a:solidFill>
                <a:srgbClr val="000000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02D90C-8B81-451D-9DF6-DAF2136DA833}"/>
              </a:ext>
            </a:extLst>
          </p:cNvPr>
          <p:cNvSpPr/>
          <p:nvPr/>
        </p:nvSpPr>
        <p:spPr>
          <a:xfrm>
            <a:off x="9879895" y="2947855"/>
            <a:ext cx="1096644" cy="572836"/>
          </a:xfrm>
          <a:prstGeom prst="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lIns="91356" tIns="45679" rIns="91356" bIns="45679" rtlCol="0" anchor="ctr"/>
          <a:lstStyle/>
          <a:p>
            <a:pPr algn="ctr" defTabSz="1087615">
              <a:defRPr/>
            </a:pPr>
            <a:r>
              <a:rPr lang="en-US" sz="1200" kern="0">
                <a:solidFill>
                  <a:prstClr val="white"/>
                </a:solidFill>
                <a:latin typeface="Calibri"/>
                <a:ea typeface="Open Sans Light" panose="020B0306030504020204" pitchFamily="34" charset="0"/>
                <a:cs typeface="Open Sans Light" panose="020B0306030504020204" pitchFamily="34" charset="0"/>
              </a:rPr>
              <a:t>APIs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78A1E-B2D9-4997-9E1A-15EC1ADB5395}"/>
              </a:ext>
            </a:extLst>
          </p:cNvPr>
          <p:cNvSpPr txBox="1"/>
          <p:nvPr/>
        </p:nvSpPr>
        <p:spPr>
          <a:xfrm>
            <a:off x="4007108" y="4029176"/>
            <a:ext cx="2128765" cy="215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CA" sz="1400" b="1" kern="0" dirty="0">
                <a:solidFill>
                  <a:prstClr val="white"/>
                </a:solidFill>
                <a:latin typeface="Calibri"/>
              </a:rPr>
              <a:t>Amazon Web Services</a:t>
            </a:r>
            <a:endParaRPr lang="en-CA" sz="14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96F534-D8FA-42D0-969A-7F7E03619D73}"/>
              </a:ext>
            </a:extLst>
          </p:cNvPr>
          <p:cNvSpPr/>
          <p:nvPr/>
        </p:nvSpPr>
        <p:spPr bwMode="gray">
          <a:xfrm>
            <a:off x="7352975" y="1738854"/>
            <a:ext cx="1745001" cy="1104457"/>
          </a:xfrm>
          <a:prstGeom prst="rect">
            <a:avLst/>
          </a:prstGeom>
          <a:solidFill>
            <a:schemeClr val="bg1">
              <a:lumMod val="95000"/>
              <a:lumOff val="5000"/>
              <a:alpha val="62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square" lIns="71956" tIns="73133" rIns="35979" bIns="35979" rtlCol="0" anchor="t" anchorCtr="0"/>
          <a:lstStyle/>
          <a:p>
            <a:pPr algn="ctr" defTabSz="913396" fontAlgn="base">
              <a:spcBef>
                <a:spcPct val="50000"/>
              </a:spcBef>
              <a:spcAft>
                <a:spcPts val="600"/>
              </a:spcAft>
              <a:buClr>
                <a:srgbClr val="F0AB00"/>
              </a:buClr>
              <a:buSzPct val="80000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/>
                <a:ea typeface="Arial Unicode MS" pitchFamily="34" charset="-128"/>
                <a:cs typeface="Arial" panose="020B0604020202020204" pitchFamily="34" charset="0"/>
              </a:rPr>
              <a:t>Application Design</a:t>
            </a:r>
            <a:endParaRPr lang="en-US" sz="1200" kern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Scripting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Composites</a:t>
            </a:r>
          </a:p>
          <a:p>
            <a:pPr algn="ctr" defTabSz="913396">
              <a:spcBef>
                <a:spcPts val="400"/>
              </a:spcBef>
              <a:buClr>
                <a:srgbClr val="FFFFFF"/>
              </a:buClr>
              <a:defRPr/>
            </a:pPr>
            <a:r>
              <a:rPr lang="en-US" sz="1100" kern="0" dirty="0">
                <a:solidFill>
                  <a:srgbClr val="FFFFFF"/>
                </a:solidFill>
                <a:latin typeface="Calibri"/>
                <a:cs typeface="Arial" panose="020B0604020202020204" pitchFamily="34" charset="0"/>
              </a:rPr>
              <a:t>UI theme &amp; stylesheet</a:t>
            </a:r>
          </a:p>
        </p:txBody>
      </p:sp>
    </p:spTree>
    <p:extLst>
      <p:ext uri="{BB962C8B-B14F-4D97-AF65-F5344CB8AC3E}">
        <p14:creationId xmlns:p14="http://schemas.microsoft.com/office/powerpoint/2010/main" val="30013186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Embedded Standard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6814DC-E900-4C97-9E0B-07DC2283BA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663" y="1674765"/>
            <a:ext cx="1453898" cy="786908"/>
          </a:xfrm>
          <a:prstGeom prst="rect">
            <a:avLst/>
          </a:prstGeom>
        </p:spPr>
      </p:pic>
      <p:sp>
        <p:nvSpPr>
          <p:cNvPr id="35" name="Title 13">
            <a:extLst>
              <a:ext uri="{FF2B5EF4-FFF2-40B4-BE49-F238E27FC236}">
                <a16:creationId xmlns:a16="http://schemas.microsoft.com/office/drawing/2014/main" id="{AA50B247-B54B-44C6-9CA3-2DFD2592F292}"/>
              </a:ext>
            </a:extLst>
          </p:cNvPr>
          <p:cNvSpPr txBox="1">
            <a:spLocks/>
          </p:cNvSpPr>
          <p:nvPr/>
        </p:nvSpPr>
        <p:spPr>
          <a:xfrm>
            <a:off x="407368" y="752369"/>
            <a:ext cx="11183564" cy="677108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IE" sz="2350" dirty="0">
                <a:solidFill>
                  <a:prstClr val="black"/>
                </a:solidFill>
                <a:latin typeface="Calibri"/>
                <a:ea typeface="+mj-lt"/>
                <a:cs typeface="Calibri"/>
              </a:rPr>
            </a:br>
            <a:endParaRPr lang="en-IE" sz="2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D77217ED-5254-4EF6-A116-6F5FE60BDFD6}"/>
              </a:ext>
            </a:extLst>
          </p:cNvPr>
          <p:cNvSpPr/>
          <p:nvPr/>
        </p:nvSpPr>
        <p:spPr bwMode="gray">
          <a:xfrm>
            <a:off x="347998" y="4280751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S/4HANA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C/4HANA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SFSF</a:t>
            </a: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Concur 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Ariba</a:t>
            </a: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etc..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1B3134-08B9-4AB0-8373-3BF060FBC69D}"/>
              </a:ext>
            </a:extLst>
          </p:cNvPr>
          <p:cNvSpPr/>
          <p:nvPr/>
        </p:nvSpPr>
        <p:spPr>
          <a:xfrm>
            <a:off x="8476751" y="3800165"/>
            <a:ext cx="3627522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65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Partners</a:t>
            </a:r>
          </a:p>
        </p:txBody>
      </p:sp>
      <p:pic>
        <p:nvPicPr>
          <p:cNvPr id="39" name="Picture 2" descr="https://www.sapanalytics.cloud/wp-content/themes/sap/images/home-hero.png">
            <a:extLst>
              <a:ext uri="{FF2B5EF4-FFF2-40B4-BE49-F238E27FC236}">
                <a16:creationId xmlns:a16="http://schemas.microsoft.com/office/drawing/2014/main" id="{6C397A9D-CE39-4D37-8912-036CCB7F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479" y="1654864"/>
            <a:ext cx="6198404" cy="41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64C302-3F9C-46A0-8637-CDF394E107D3}"/>
              </a:ext>
            </a:extLst>
          </p:cNvPr>
          <p:cNvSpPr/>
          <p:nvPr/>
        </p:nvSpPr>
        <p:spPr>
          <a:xfrm>
            <a:off x="577082" y="3767359"/>
            <a:ext cx="2939203" cy="590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lvl="1" algn="ctr" defTabSz="599355">
              <a:lnSpc>
                <a:spcPct val="90000"/>
              </a:lnSpc>
              <a:spcBef>
                <a:spcPct val="0"/>
              </a:spcBef>
              <a:spcAft>
                <a:spcPts val="450"/>
              </a:spcAft>
              <a:defRPr/>
            </a:pPr>
            <a:r>
              <a:rPr lang="en-US" sz="1750" b="1">
                <a:solidFill>
                  <a:srgbClr val="4F81BD"/>
                </a:solidFill>
                <a:latin typeface="Calibri"/>
              </a:rPr>
              <a:t>72 Packages</a:t>
            </a:r>
            <a:br>
              <a:rPr lang="en-US" sz="1750" b="1">
                <a:solidFill>
                  <a:prstClr val="black"/>
                </a:solidFill>
                <a:latin typeface="Calibri"/>
                <a:ea typeface="+mn-lt"/>
                <a:cs typeface="Calibri"/>
              </a:rPr>
            </a:br>
            <a:r>
              <a:rPr lang="en-US" sz="1750" b="1">
                <a:solidFill>
                  <a:srgbClr val="4F81BD"/>
                </a:solidFill>
                <a:latin typeface="Calibri"/>
              </a:rPr>
              <a:t>by SAP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41556F6-72DF-4498-8BCE-4521514BDA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1569" y="2584554"/>
            <a:ext cx="1449326" cy="78665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8496D7-8182-47BC-BABD-0BB7A600CBC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334" y="2584552"/>
            <a:ext cx="1437844" cy="7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90C0B5D-6967-4F78-8200-66169C8D9D6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265" y="1674765"/>
            <a:ext cx="1464742" cy="7869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46AAE9-F890-4FB7-9E81-003E4D4D9DD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707" y="1674765"/>
            <a:ext cx="1415544" cy="79823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C8DB34D-05FE-40AC-9820-DB45D943AC7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915" y="1680383"/>
            <a:ext cx="1464742" cy="7812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C9D3ED2B-6BFC-4E25-962B-DBF518739F89}"/>
              </a:ext>
            </a:extLst>
          </p:cNvPr>
          <p:cNvSpPr/>
          <p:nvPr/>
        </p:nvSpPr>
        <p:spPr bwMode="gray">
          <a:xfrm>
            <a:off x="9335287" y="4235734"/>
            <a:ext cx="2405831" cy="168251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89954" tIns="71962" rIns="89954" bIns="71962" rtlCol="0" anchor="t"/>
          <a:lstStyle/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endParaRPr lang="en-US" sz="1600" kern="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SAP data sources</a:t>
            </a:r>
            <a:endParaRPr lang="en-US" sz="2400">
              <a:solidFill>
                <a:prstClr val="black"/>
              </a:solidFill>
              <a:latin typeface="Calibri"/>
              <a:ea typeface="Arial Unicode MS"/>
              <a:cs typeface="Arial Unicode MS"/>
            </a:endParaRPr>
          </a:p>
          <a:p>
            <a:pPr marL="284480" indent="-284480" defTabSz="1087188" fontAlgn="base">
              <a:lnSpc>
                <a:spcPct val="90000"/>
              </a:lnSpc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1600" kern="0">
                <a:solidFill>
                  <a:prstClr val="black"/>
                </a:solidFill>
                <a:latin typeface="Calibri"/>
                <a:ea typeface="Arial Unicode MS"/>
                <a:cs typeface="Arial Unicode MS"/>
              </a:rPr>
              <a:t>Non-SAP data sources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7F62E-C130-4D45-A8D6-0798E434AB6E}"/>
              </a:ext>
            </a:extLst>
          </p:cNvPr>
          <p:cNvSpPr txBox="1"/>
          <p:nvPr/>
        </p:nvSpPr>
        <p:spPr>
          <a:xfrm>
            <a:off x="1220334" y="5967132"/>
            <a:ext cx="89221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218987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IE">
                <a:solidFill>
                  <a:prstClr val="black"/>
                </a:solidFill>
                <a:latin typeface="Calibri"/>
                <a:cs typeface="Arial"/>
              </a:rPr>
              <a:t>Accelerate your Enterprise Analytics projects with pre-built analytics from SAP and our Partners</a:t>
            </a:r>
            <a:endParaRPr lang="en-DE" kern="0" err="1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49407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kiing &amp; snowboarding | Verbier - Val de Bagnes | Office du Tourisme">
            <a:extLst>
              <a:ext uri="{FF2B5EF4-FFF2-40B4-BE49-F238E27FC236}">
                <a16:creationId xmlns:a16="http://schemas.microsoft.com/office/drawing/2014/main" id="{FB2A06C6-4072-44CB-A6A0-DFD7B99F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437BB-909A-48EB-B662-A7F590544E70}"/>
              </a:ext>
            </a:extLst>
          </p:cNvPr>
          <p:cNvSpPr txBox="1"/>
          <p:nvPr/>
        </p:nvSpPr>
        <p:spPr>
          <a:xfrm>
            <a:off x="2466109" y="2209904"/>
            <a:ext cx="787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040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Business content delivered by SAP 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Patua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2">
            <a:extLst>
              <a:ext uri="{FF2B5EF4-FFF2-40B4-BE49-F238E27FC236}">
                <a16:creationId xmlns:a16="http://schemas.microsoft.com/office/drawing/2014/main" id="{1447B05C-7B20-477D-B528-2DFD7CA4B8DB}"/>
              </a:ext>
            </a:extLst>
          </p:cNvPr>
          <p:cNvSpPr txBox="1">
            <a:spLocks/>
          </p:cNvSpPr>
          <p:nvPr/>
        </p:nvSpPr>
        <p:spPr>
          <a:xfrm>
            <a:off x="505589" y="504000"/>
            <a:ext cx="11186476" cy="369332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ADCD0-610D-47C6-802D-229DC87C686D}"/>
              </a:ext>
            </a:extLst>
          </p:cNvPr>
          <p:cNvSpPr txBox="1"/>
          <p:nvPr/>
        </p:nvSpPr>
        <p:spPr bwMode="gray">
          <a:xfrm>
            <a:off x="8030876" y="5426326"/>
            <a:ext cx="34629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8987">
              <a:spcBef>
                <a:spcPts val="900"/>
              </a:spcBef>
              <a:buClr>
                <a:srgbClr val="F0AB00"/>
              </a:buClr>
              <a:buSzPct val="110000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Further information can be found in the following </a:t>
            </a:r>
            <a:r>
              <a:rPr lang="en-US" sz="2000" dirty="0">
                <a:solidFill>
                  <a:prstClr val="black"/>
                </a:solidFill>
                <a:latin typeface="Calibri"/>
                <a:hlinkClick r:id="rId3"/>
              </a:rPr>
              <a:t>blog</a:t>
            </a:r>
            <a:endParaRPr lang="en-US" sz="2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776A6-F957-4EC2-BBB8-1A39FA11E6C5}"/>
              </a:ext>
            </a:extLst>
          </p:cNvPr>
          <p:cNvSpPr txBox="1"/>
          <p:nvPr/>
        </p:nvSpPr>
        <p:spPr bwMode="gray">
          <a:xfrm>
            <a:off x="4364964" y="719808"/>
            <a:ext cx="3132191" cy="60170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721610" lvl="5" defTabSz="1218987">
              <a:buClr>
                <a:srgbClr val="F0AB00"/>
              </a:buClr>
              <a:defRPr/>
            </a:pPr>
            <a:endParaRPr lang="en-US" sz="11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50" kern="0" dirty="0">
              <a:solidFill>
                <a:prstClr val="black"/>
              </a:solidFill>
              <a:latin typeface="Calibri"/>
              <a:ea typeface="Arial Unicode MS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SAP S/4HANA for Financial Products Subledger –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 S/4HANA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Cloud for SAP  S/4HANA Cloud 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Sales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Service Cloud Analytics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Manager: Test Suite Analysis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Solution Manager IT Service Management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Sports One Analytics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Sports One Analytics (German)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Trade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Travel &amp; Expense – Concur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Treasury Management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Vendor Management System (Fieldglass)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Industry</a:t>
            </a:r>
            <a:endParaRPr lang="en-US" sz="1050" kern="0" dirty="0">
              <a:solidFill>
                <a:srgbClr val="FFFFFF"/>
              </a:solidFill>
              <a:latin typeface="Calibri"/>
              <a:ea typeface="Arial Unicode MS"/>
            </a:endParaRPr>
          </a:p>
          <a:p>
            <a:pPr marL="171450" indent="-171450" defTabSz="1218987">
              <a:spcBef>
                <a:spcPts val="600"/>
              </a:spcBef>
              <a:buClr>
                <a:srgbClr val="FFC000"/>
              </a:buClr>
              <a:buSzPct val="110000"/>
              <a:buFont typeface="Wingdings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Agriculture Origination, Trading and Risk Management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Calibri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Consumer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Customer Profitability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Engineering, Construction, &amp; Operations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Health Care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  <a:cs typeface="Arial"/>
              </a:rPr>
              <a:t>(New)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Industry Innovation Kit – Leonardo Zero Waste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Insurance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Mill Products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Mining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Professional Services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Sector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Public Services: Higher Education and Research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AFFBB-7261-4831-BE0B-CEDD9B6D99D7}"/>
              </a:ext>
            </a:extLst>
          </p:cNvPr>
          <p:cNvSpPr txBox="1"/>
          <p:nvPr/>
        </p:nvSpPr>
        <p:spPr bwMode="gray">
          <a:xfrm>
            <a:off x="8000710" y="1024609"/>
            <a:ext cx="3948953" cy="45089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Real Estate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Retail (Model Company Fashion for Vertical Business)</a:t>
            </a:r>
            <a:endParaRPr lang="en-GB" sz="1000" dirty="0">
              <a:solidFill>
                <a:prstClr val="black"/>
              </a:solidFill>
              <a:latin typeface="Calibri"/>
              <a:ea typeface="+mn-lt"/>
              <a:cs typeface="Calibri"/>
            </a:endParaRPr>
          </a:p>
          <a:p>
            <a:pPr marL="285115" lvl="5" indent="-285115" defTabSz="1218987" fontAlgn="base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(Model Company Core Retail)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spcAft>
                <a:spcPct val="0"/>
              </a:spcAft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Retail (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Omnichannel Article Availability and Sourcing</a:t>
            </a:r>
            <a:r>
              <a:rPr lang="en-GB" sz="1000" kern="0" dirty="0">
                <a:solidFill>
                  <a:prstClr val="black"/>
                </a:solidFill>
                <a:latin typeface="Calibri"/>
                <a:ea typeface="Arial Unicode MS"/>
              </a:rPr>
              <a:t>)</a:t>
            </a:r>
            <a:endParaRPr lang="en-GB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Rural Sourcing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Utilities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defTabSz="1218987">
              <a:spcBef>
                <a:spcPts val="600"/>
              </a:spcBef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Packages that include Planning</a:t>
            </a:r>
            <a:endParaRPr lang="en-US" sz="1400" b="1" dirty="0">
              <a:solidFill>
                <a:srgbClr val="4F81BD"/>
              </a:solidFill>
              <a:latin typeface="Calibri"/>
              <a:ea typeface="ＭＳ Ｐゴシック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Banking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Chemicals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  <a:cs typeface="Arial"/>
              </a:rPr>
              <a:t>High Tech </a:t>
            </a: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+mn-lt"/>
                <a:cs typeface="Calibri"/>
              </a:rPr>
              <a:t>Oil &amp; Gas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Performance and Target Planning (CRM)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Sales Planning for SAP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Travel &amp; Expense (Budget Planning)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 defTabSz="1218987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Workforce Planning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0" lvl="5" defTabSz="1218987">
              <a:buClr>
                <a:srgbClr val="FFC000"/>
              </a:buClr>
              <a:defRPr/>
            </a:pPr>
            <a:endParaRPr lang="en-US" sz="1400" dirty="0">
              <a:solidFill>
                <a:prstClr val="black"/>
              </a:solidFill>
              <a:latin typeface="Calibri"/>
              <a:ea typeface="ＭＳ Ｐゴシック" pitchFamily="34" charset="-128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8106508C-6FAF-415E-B607-3A5966A484DF}"/>
              </a:ext>
            </a:extLst>
          </p:cNvPr>
          <p:cNvSpPr txBox="1"/>
          <p:nvPr/>
        </p:nvSpPr>
        <p:spPr bwMode="gray">
          <a:xfrm>
            <a:off x="181747" y="881174"/>
            <a:ext cx="3885407" cy="62247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SzPct val="110000"/>
              <a:defRPr/>
            </a:pPr>
            <a:r>
              <a:rPr lang="en-US" sz="1400" b="1" dirty="0">
                <a:solidFill>
                  <a:srgbClr val="4F81BD"/>
                </a:solidFill>
                <a:latin typeface="Calibri"/>
                <a:ea typeface="ＭＳ Ｐゴシック"/>
              </a:rPr>
              <a:t>Line of Business</a:t>
            </a:r>
          </a:p>
          <a:p>
            <a:pPr marL="285115" lvl="5" indent="-285115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Advanced Compliance Reporting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Business </a:t>
            </a:r>
            <a:r>
              <a:rPr lang="en-US" sz="1000" kern="0" dirty="0" err="1">
                <a:solidFill>
                  <a:prstClr val="black"/>
                </a:solidFill>
                <a:latin typeface="Calibri"/>
                <a:ea typeface="Arial Unicode MS"/>
              </a:rPr>
              <a:t>ByDesign</a:t>
            </a: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 (Finance and Procurement)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Environment, Health and Safety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Field Service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Account Receivable – Invoice Payment Forecasting.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Contract Accounts (FI-CA)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Finance – Live based on Semantic Tags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Consolidation for SAP S/4HC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Financial Planning &amp; Analysis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FI Operational Expense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Goods and Services Tax GST Analytics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– Simplified Chinese Localization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(SuccessFactors)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Human Resources Salary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Intelligent Asset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Integrated Financial Planning for SAP S/4HANA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Liquidity Planning for SAP S/4HANA Cloud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Marketing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Manufacturing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Procurement for SAP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Product Cost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and Portfolio Management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Budgeting &amp; Planning S/4HC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Project Staff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Receivables Management for S/4HANA Cloud (BPE)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Finance – Contract-based revenue recognition (CBRR)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Financial Products Subledger IFRS17 for S/4HANA  </a:t>
            </a:r>
            <a:r>
              <a:rPr lang="en-US" sz="1000" kern="0" dirty="0">
                <a:solidFill>
                  <a:srgbClr val="FFFF00"/>
                </a:solidFill>
                <a:latin typeface="Calibri"/>
                <a:ea typeface="Arial Unicode MS"/>
              </a:rPr>
              <a:t>(New)</a:t>
            </a:r>
            <a:endParaRPr lang="en-US" sz="1000" kern="0" dirty="0">
              <a:solidFill>
                <a:srgbClr val="FFFF00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Integrated Business Planning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Intelligent Asset Management 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Customer Satisfaction Score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 Qualtrics  - Survey distribution and Analysis</a:t>
            </a: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115" lvl="5" indent="-285115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kern="0" dirty="0">
                <a:solidFill>
                  <a:prstClr val="black"/>
                </a:solidFill>
                <a:latin typeface="Calibri"/>
                <a:ea typeface="Arial Unicode MS"/>
              </a:rPr>
              <a:t>SAP Supply Base Optimization </a:t>
            </a:r>
            <a:endParaRPr lang="en-US" sz="1000" dirty="0">
              <a:solidFill>
                <a:prstClr val="black"/>
              </a:solidFill>
              <a:latin typeface="Calibri"/>
              <a:cs typeface="Arial"/>
            </a:endParaRPr>
          </a:p>
          <a:p>
            <a:pPr marL="0" lvl="5">
              <a:buClr>
                <a:srgbClr val="FFC000"/>
              </a:buClr>
              <a:defRPr/>
            </a:pPr>
            <a:endParaRPr lang="en-US" sz="1000" kern="0" dirty="0">
              <a:solidFill>
                <a:prstClr val="black"/>
              </a:solidFill>
              <a:latin typeface="Calibri"/>
              <a:ea typeface="Arial Unicode MS"/>
              <a:cs typeface="Arial"/>
            </a:endParaRPr>
          </a:p>
          <a:p>
            <a:pPr marL="285750" lvl="5" indent="-285750" defTabSz="1088776"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  <a:p>
            <a:pPr marL="285750" lvl="5" indent="-285750" defTabSz="1088776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endParaRPr lang="en-US" sz="1000" dirty="0">
              <a:solidFill>
                <a:srgbClr val="FFFFFF"/>
              </a:solidFill>
              <a:latin typeface="Calibri"/>
              <a:ea typeface="ＭＳ Ｐゴシック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14327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63F5-160B-4EF1-A3DB-3A29E8266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336" y="980729"/>
            <a:ext cx="11840259" cy="5581765"/>
          </a:xfrm>
        </p:spPr>
        <p:txBody>
          <a:bodyPr/>
          <a:lstStyle/>
          <a:p>
            <a:r>
              <a:rPr lang="en-US" sz="2800" dirty="0">
                <a:hlinkClick r:id="rId3"/>
              </a:rPr>
              <a:t>SAP Analytics Cloud Product Roadmap</a:t>
            </a:r>
            <a:endParaRPr lang="en-US" sz="2800" dirty="0"/>
          </a:p>
          <a:p>
            <a:r>
              <a:rPr lang="en-US" sz="2800" dirty="0">
                <a:hlinkClick r:id="rId4"/>
              </a:rPr>
              <a:t>SAP Analytics Cloud Help Documentation</a:t>
            </a:r>
            <a:endParaRPr lang="en-US" sz="2800" dirty="0"/>
          </a:p>
          <a:p>
            <a:r>
              <a:rPr lang="en-US" sz="2800" dirty="0">
                <a:hlinkClick r:id="rId5"/>
              </a:rPr>
              <a:t>SAC Webinars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Help Library</a:t>
            </a:r>
            <a:endParaRPr lang="en-US" sz="2800" dirty="0"/>
          </a:p>
          <a:p>
            <a:r>
              <a:rPr lang="en-US" sz="2800" dirty="0">
                <a:hlinkClick r:id="rId7"/>
              </a:rPr>
              <a:t>Free learning videos</a:t>
            </a:r>
            <a:endParaRPr lang="en-US" sz="2800" dirty="0"/>
          </a:p>
          <a:p>
            <a:r>
              <a:rPr lang="en-US" sz="2800" dirty="0">
                <a:hlinkClick r:id="rId7"/>
              </a:rPr>
              <a:t>What’s new with SAP SAC</a:t>
            </a:r>
            <a:endParaRPr lang="en-US" sz="2800" dirty="0"/>
          </a:p>
          <a:p>
            <a:r>
              <a:rPr lang="en-US" sz="2800" dirty="0">
                <a:hlinkClick r:id="rId8"/>
              </a:rPr>
              <a:t>SAC YouTube Playlist</a:t>
            </a:r>
            <a:endParaRPr lang="en-US" sz="2800" dirty="0"/>
          </a:p>
          <a:p>
            <a:r>
              <a:rPr lang="en-US" sz="2800" dirty="0">
                <a:hlinkClick r:id="rId9"/>
              </a:rPr>
              <a:t>SAC Admin guide for Live connection</a:t>
            </a:r>
            <a:endParaRPr lang="en-US" sz="2800" dirty="0"/>
          </a:p>
          <a:p>
            <a:r>
              <a:rPr lang="en-US" sz="2800" dirty="0">
                <a:hlinkClick r:id="rId10"/>
              </a:rPr>
              <a:t>https://www.sapanalytics.cloud/plans/ </a:t>
            </a:r>
            <a:endParaRPr lang="en-US" sz="2800" dirty="0"/>
          </a:p>
          <a:p>
            <a:r>
              <a:rPr lang="en-US" sz="2800" dirty="0">
                <a:hlinkClick r:id="rId11"/>
              </a:rPr>
              <a:t>Register for your SAP SAC Server</a:t>
            </a:r>
            <a:endParaRPr lang="en-US" sz="2800" dirty="0"/>
          </a:p>
          <a:p>
            <a:r>
              <a:rPr lang="en-US" sz="2000" dirty="0">
                <a:hlinkClick r:id="rId12"/>
              </a:rPr>
              <a:t>https://blogs.sap.com/2019/06/24/webinar-summary-sap-bi-roadmap-update-with-saps-patrick-sims/</a:t>
            </a:r>
            <a:endParaRPr lang="en-US" sz="20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3212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SAP Analytics Cloud Certification – C_SAC_2014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0404AB-5E98-456E-9982-733DB538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08169" y="1084926"/>
            <a:ext cx="4095921" cy="5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80DC130-FCA4-47B7-AC3C-CCA1AD4D2DC4}"/>
              </a:ext>
            </a:extLst>
          </p:cNvPr>
          <p:cNvGrpSpPr/>
          <p:nvPr/>
        </p:nvGrpSpPr>
        <p:grpSpPr>
          <a:xfrm>
            <a:off x="1266923" y="1393245"/>
            <a:ext cx="6211535" cy="1065958"/>
            <a:chOff x="1373540" y="1160711"/>
            <a:chExt cx="6211535" cy="106595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080B8FC-2EB7-40F4-808C-673645B5BCC7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80D5E3-7B15-4585-9884-527781C37551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One SAP A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nalytics Cloud Certification (</a:t>
              </a: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SAP Certified Application Associate - SAP Analytics Cloud</a:t>
              </a:r>
              <a:r>
                <a:rPr lang="en-US" altLang="zh-CN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) was rolled out in December 2019.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This certification proves that the candidate has an overall understanding and technical skills to participate as a member of project team.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2B95C8-EE57-4EE3-8AF6-2BE4A3CA1063}"/>
              </a:ext>
            </a:extLst>
          </p:cNvPr>
          <p:cNvGrpSpPr/>
          <p:nvPr/>
        </p:nvGrpSpPr>
        <p:grpSpPr>
          <a:xfrm>
            <a:off x="1245084" y="3218325"/>
            <a:ext cx="6211535" cy="637455"/>
            <a:chOff x="1373540" y="1160711"/>
            <a:chExt cx="6211535" cy="10659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9B5CB78-2481-4567-BAE2-8D09DBE20989}"/>
                </a:ext>
              </a:extLst>
            </p:cNvPr>
            <p:cNvSpPr/>
            <p:nvPr/>
          </p:nvSpPr>
          <p:spPr bwMode="gray">
            <a:xfrm>
              <a:off x="1373540" y="1160711"/>
              <a:ext cx="6211535" cy="10659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defRPr/>
              </a:pPr>
              <a:endParaRPr lang="en-US" kern="0" dirty="0" err="1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420B80-AA65-41B2-B41B-AA73A576555B}"/>
                </a:ext>
              </a:extLst>
            </p:cNvPr>
            <p:cNvSpPr txBox="1"/>
            <p:nvPr/>
          </p:nvSpPr>
          <p:spPr>
            <a:xfrm>
              <a:off x="1472766" y="1187344"/>
              <a:ext cx="6003005" cy="9006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Certification Hub Subscription : 500 € (EUR)  </a:t>
              </a:r>
            </a:p>
            <a:p>
              <a:pPr marL="285750" indent="-285750" defTabSz="1218987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hlinkClick r:id="rId4"/>
                </a:rPr>
                <a:t>CER006 - SAP Certification in the Cloud (6 attempts) 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026" name="Picture 2" descr="Certificate, contract, degree, diploma, education icon">
            <a:extLst>
              <a:ext uri="{FF2B5EF4-FFF2-40B4-BE49-F238E27FC236}">
                <a16:creationId xmlns:a16="http://schemas.microsoft.com/office/drawing/2014/main" id="{B6AE55D3-09BB-4DCF-98C5-6E4229FB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" y="1317249"/>
            <a:ext cx="1146814" cy="1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bag - Free business icons">
            <a:extLst>
              <a:ext uri="{FF2B5EF4-FFF2-40B4-BE49-F238E27FC236}">
                <a16:creationId xmlns:a16="http://schemas.microsoft.com/office/drawing/2014/main" id="{98A2799B-4BDF-4D88-AC18-0991AAB1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9" y="3182347"/>
            <a:ext cx="875633" cy="7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Map Google Icons Maps Computer Systems Navigation ICON ...">
            <a:extLst>
              <a:ext uri="{FF2B5EF4-FFF2-40B4-BE49-F238E27FC236}">
                <a16:creationId xmlns:a16="http://schemas.microsoft.com/office/drawing/2014/main" id="{AC7ADE62-F474-4C96-B54B-FD758B30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6" y="4302968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F38241-1C56-4F6B-B2B0-0327B7C7232B}"/>
              </a:ext>
            </a:extLst>
          </p:cNvPr>
          <p:cNvSpPr/>
          <p:nvPr/>
        </p:nvSpPr>
        <p:spPr>
          <a:xfrm>
            <a:off x="1537421" y="444022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987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hlinkClick r:id="rId8"/>
              </a:rPr>
              <a:t>https://www.anubhavtrainings.com/analytics-cloud-training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30F60-046D-4AF6-ACE3-215A4E6E2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235" y="4877842"/>
            <a:ext cx="5400600" cy="10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40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3971636" y="290954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System Walkthrough</a:t>
            </a:r>
          </a:p>
        </p:txBody>
      </p:sp>
    </p:spTree>
    <p:extLst>
      <p:ext uri="{BB962C8B-B14F-4D97-AF65-F5344CB8AC3E}">
        <p14:creationId xmlns:p14="http://schemas.microsoft.com/office/powerpoint/2010/main" val="33481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5A6E2-5CE1-4C46-BBA0-C29BB8C77335}"/>
              </a:ext>
            </a:extLst>
          </p:cNvPr>
          <p:cNvSpPr txBox="1"/>
          <p:nvPr/>
        </p:nvSpPr>
        <p:spPr>
          <a:xfrm>
            <a:off x="240145" y="157018"/>
            <a:ext cx="822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72 Black" panose="020B0A04030603020204" pitchFamily="34" charset="0"/>
                <a:cs typeface="72 Black" panose="020B0A04030603020204" pitchFamily="34" charset="0"/>
              </a:rPr>
              <a:t>Example Use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43716-D472-4CC4-B44F-3A573383E65C}"/>
              </a:ext>
            </a:extLst>
          </p:cNvPr>
          <p:cNvSpPr txBox="1"/>
          <p:nvPr/>
        </p:nvSpPr>
        <p:spPr>
          <a:xfrm>
            <a:off x="304800" y="886691"/>
            <a:ext cx="115916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working as Sr. Healthcare officer at WHO. Your job is to understand the on-going pandemic and its infection spread across countries. We want to understand the country wise cases and spread curve on timeline.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Dataset is available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34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1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SAP Terminologies and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Difference between Cloud and OP systems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Cloud Offerings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Introduction to SAP Cloud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Difference between HANA and S/4HANA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How ERP and BW are used today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are all other SAP Solutions used in industry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What is SAP Analytics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History of SAC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SAC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Walk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SAC Architecture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Compare SAC with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Embedded Content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References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Guidance on SAC Certification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System Walk over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a simple dashboard on Covid-19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On-premise and Cloud?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E7FC6C-FBBB-4676-BD85-8AB176970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3558"/>
            <a:ext cx="11807195" cy="5628932"/>
          </a:xfrm>
        </p:spPr>
        <p:txBody>
          <a:bodyPr/>
          <a:lstStyle/>
          <a:p>
            <a:r>
              <a:rPr lang="en-US" sz="1400" dirty="0"/>
              <a:t>An on-premise software requires following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Hardware to be purchased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Networking to be setup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License to be bought by the vendor by paying lump-sum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people to manage that software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Install all OS and manage network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Hire professionals to maintain system and get development done on top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Every upgrade and new patch needs to be applied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Initial investment is very high</a:t>
            </a:r>
          </a:p>
          <a:p>
            <a:pPr marL="342900" indent="-342900">
              <a:buFontTx/>
              <a:buChar char="-"/>
            </a:pPr>
            <a:r>
              <a:rPr lang="en-US" sz="1400" dirty="0"/>
              <a:t>Scalability is difficult to achieve</a:t>
            </a:r>
          </a:p>
          <a:p>
            <a:r>
              <a:rPr lang="en-US" sz="1400" dirty="0"/>
              <a:t>e.g. outlook, SAP BW, SAP BO, SAP BPC, SAP ECC, SAP Business Suite, SAP S/4HANAOP (large </a:t>
            </a:r>
            <a:r>
              <a:rPr lang="en-US" sz="1400" dirty="0" err="1"/>
              <a:t>corp</a:t>
            </a:r>
            <a:r>
              <a:rPr lang="en-US" sz="1400" dirty="0"/>
              <a:t>)</a:t>
            </a:r>
            <a:r>
              <a:rPr lang="en-US" sz="2000" dirty="0"/>
              <a:t> </a:t>
            </a:r>
          </a:p>
          <a:p>
            <a:r>
              <a:rPr lang="en-US" sz="1600" dirty="0"/>
              <a:t>Cloud Solution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upfront hardware investment, rather we can rent HW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No need to hire skill to manage the HW – NW, OS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Software upgrades are automatic hence its vendor responsibility to upgrade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Faster innovation (3 months)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Pay per user or use – subscription (multi-services)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Scalability is easier</a:t>
            </a:r>
          </a:p>
          <a:p>
            <a:pPr marL="342900" indent="-342900">
              <a:buFontTx/>
              <a:buChar char="-"/>
            </a:pPr>
            <a:r>
              <a:rPr lang="en-US" sz="1600" dirty="0"/>
              <a:t>Lower TCO, quality is service provider’s responsibility</a:t>
            </a:r>
          </a:p>
          <a:p>
            <a:r>
              <a:rPr lang="en-US" sz="1600" dirty="0"/>
              <a:t>e.g. Gmail, Netflix, S/4HANA Cloud, SAP Analytics Cloud (SaaS) - SAC</a:t>
            </a:r>
          </a:p>
        </p:txBody>
      </p:sp>
    </p:spTree>
    <p:extLst>
      <p:ext uri="{BB962C8B-B14F-4D97-AF65-F5344CB8AC3E}">
        <p14:creationId xmlns:p14="http://schemas.microsoft.com/office/powerpoint/2010/main" val="11118833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does Cloud Offers?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B698D0-6FAF-4DAE-82CE-7CA28CA19E00}"/>
              </a:ext>
            </a:extLst>
          </p:cNvPr>
          <p:cNvSpPr/>
          <p:nvPr/>
        </p:nvSpPr>
        <p:spPr>
          <a:xfrm>
            <a:off x="1676400" y="3352800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IaaS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HW,OS,NW,Base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3C8DE7-2629-4686-866D-9229F32020A9}"/>
              </a:ext>
            </a:extLst>
          </p:cNvPr>
          <p:cNvSpPr/>
          <p:nvPr/>
        </p:nvSpPr>
        <p:spPr>
          <a:xfrm>
            <a:off x="1676400" y="2300554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PaaS</a:t>
            </a:r>
          </a:p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DB,Prog,FS,Conn,Tools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3389C-08FB-4F45-8202-343C64709D65}"/>
              </a:ext>
            </a:extLst>
          </p:cNvPr>
          <p:cNvSpPr/>
          <p:nvPr/>
        </p:nvSpPr>
        <p:spPr>
          <a:xfrm>
            <a:off x="1709981" y="1245377"/>
            <a:ext cx="3267472" cy="91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SaaS</a:t>
            </a:r>
          </a:p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SAC, Gmail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53B67-6E89-44BC-BD0D-2D8D32D367AB}"/>
              </a:ext>
            </a:extLst>
          </p:cNvPr>
          <p:cNvSpPr txBox="1"/>
          <p:nvPr/>
        </p:nvSpPr>
        <p:spPr>
          <a:xfrm>
            <a:off x="5081933" y="343618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AWS, GWS, Alibaba, Azure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Digital ocean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9C4FA-E428-4ED8-AEA4-84A69E638D71}"/>
              </a:ext>
            </a:extLst>
          </p:cNvPr>
          <p:cNvSpPr txBox="1"/>
          <p:nvPr/>
        </p:nvSpPr>
        <p:spPr>
          <a:xfrm>
            <a:off x="5181600" y="2300555"/>
            <a:ext cx="32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GCP, SCP (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SAP Cloud Platform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2ADDB-E649-4BE8-AC12-691797CD7548}"/>
              </a:ext>
            </a:extLst>
          </p:cNvPr>
          <p:cNvSpPr txBox="1"/>
          <p:nvPr/>
        </p:nvSpPr>
        <p:spPr>
          <a:xfrm>
            <a:off x="5257800" y="1245378"/>
            <a:ext cx="314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SAP, Uber, Ola, Oyo, Amazon.com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15DDB-55AC-42C1-AC1D-9366F016CA75}"/>
              </a:ext>
            </a:extLst>
          </p:cNvPr>
          <p:cNvSpPr txBox="1"/>
          <p:nvPr/>
        </p:nvSpPr>
        <p:spPr>
          <a:xfrm>
            <a:off x="304800" y="441960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SAP Cloud Platform Data centers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7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Cloud Platform?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5C53-CFF1-40A8-BA6C-869D27EA0C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90601"/>
            <a:ext cx="10972800" cy="5547351"/>
          </a:xfrm>
        </p:spPr>
        <p:txBody>
          <a:bodyPr/>
          <a:lstStyle/>
          <a:p>
            <a:r>
              <a:rPr lang="en-US" dirty="0"/>
              <a:t>SAP Cloud platform is a Platform as a service for companies who like to build solutions on top of the cloud. If I am a startup software co. I can design, develop, test, host and deliver an complete software on SAP Cloud platform with available tools and services.</a:t>
            </a:r>
          </a:p>
          <a:p>
            <a:r>
              <a:rPr lang="en-US" dirty="0"/>
              <a:t>SAP Analytics cloud solution which is individual product of SAP is already built by SAP on SAP Cloud platform.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https://help.sap.com/doc/aa1ccd10da6c4337aa737df2ead1855b/Cloud/en-US/3b642f68227b4b1398d2ce1a5351389a.html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SAP Cloud platform user infrastructure provided by AWS, GCP, Azure and Alibaba.</a:t>
            </a:r>
          </a:p>
          <a:p>
            <a:r>
              <a:rPr lang="en-US" dirty="0"/>
              <a:t>AWS – what used as IaaS to get the SAC service on cloud.</a:t>
            </a:r>
          </a:p>
        </p:txBody>
      </p:sp>
    </p:spTree>
    <p:extLst>
      <p:ext uri="{BB962C8B-B14F-4D97-AF65-F5344CB8AC3E}">
        <p14:creationId xmlns:p14="http://schemas.microsoft.com/office/powerpoint/2010/main" val="995692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HANA and S/4HANA?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D39837-9D59-46C6-A66C-98D8C13BC4C2}"/>
              </a:ext>
            </a:extLst>
          </p:cNvPr>
          <p:cNvSpPr txBox="1"/>
          <p:nvPr/>
        </p:nvSpPr>
        <p:spPr>
          <a:xfrm>
            <a:off x="76201" y="914400"/>
            <a:ext cx="118833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HANA – Stands for High Performance Analytical Appliance</a:t>
            </a: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It is SAP’s in-memory DB. It keeps all data in RAM. Combination of HW and SW.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S/4HANA – Simplified, 4-th generation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14:cNvPr>
              <p14:cNvContentPartPr/>
              <p14:nvPr/>
            </p14:nvContentPartPr>
            <p14:xfrm>
              <a:off x="6674991" y="1317323"/>
              <a:ext cx="158400" cy="72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331EF63-B271-4159-ACB3-18A04C8467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991" y="1308323"/>
                <a:ext cx="17604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6517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How different Solutions work?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FFC492-C71A-42EF-8ECC-9B2C2DC808DD}"/>
              </a:ext>
            </a:extLst>
          </p:cNvPr>
          <p:cNvGrpSpPr/>
          <p:nvPr/>
        </p:nvGrpSpPr>
        <p:grpSpPr>
          <a:xfrm>
            <a:off x="2507150" y="1371600"/>
            <a:ext cx="7246450" cy="2057400"/>
            <a:chOff x="2505562" y="1371600"/>
            <a:chExt cx="7246450" cy="2057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15919C-B537-444A-B2F9-DA7A482CE8F2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3159C-11CA-4F3B-A320-32178FCF82B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65FC3-4DF3-468D-8AC6-22D973022E16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D06D00-3836-454D-8810-D9CD3923CE99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EDE54B5-BEC1-4802-AA16-E714B97280C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24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3DC6DA2-B7B6-4B82-9D25-55A05473FF25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35679D-3989-4109-B146-30D9C60252B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3675DA-A160-4F63-A09A-719FD4DD7010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9CFF54-64F3-40F4-BB6C-32DFAD3B8B3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B48B51-2CAC-4179-93D5-E549AB617873}"/>
              </a:ext>
            </a:extLst>
          </p:cNvPr>
          <p:cNvGrpSpPr/>
          <p:nvPr/>
        </p:nvGrpSpPr>
        <p:grpSpPr>
          <a:xfrm>
            <a:off x="10454869" y="1223032"/>
            <a:ext cx="3009453" cy="1194302"/>
            <a:chOff x="2505562" y="1371600"/>
            <a:chExt cx="7246450" cy="2057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6823AD-4981-467A-BDD4-16DC708D9A33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A59858-9100-4918-8C74-E2D9A09F9F84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68B61-C23D-461D-A7EA-71071A17AEA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EFFEA3-4722-4B06-9B12-6082B35C8C8E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0329B20-3679-4AA8-8A4E-F2A44DCFAFCC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67C3E7D-004D-4FE0-9659-D0BC5FDCB7C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9465B6C-D203-4337-954E-12D32234127F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B582FD-2B2B-4A11-84BF-208920D4E0F1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C95C20-D987-4865-BD03-4CE950EF4232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D736A1-B6D7-48B1-92B7-CEE70DAD5FDE}"/>
              </a:ext>
            </a:extLst>
          </p:cNvPr>
          <p:cNvGrpSpPr/>
          <p:nvPr/>
        </p:nvGrpSpPr>
        <p:grpSpPr>
          <a:xfrm>
            <a:off x="9889493" y="1725987"/>
            <a:ext cx="3009453" cy="1194302"/>
            <a:chOff x="2505562" y="1371600"/>
            <a:chExt cx="7246450" cy="20574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B63C1A-8C7C-41E1-A591-C8CA61263F7F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7EDF42-C430-4460-8C57-C59FA5E580FC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9FCCC4-A9EF-4A4B-847B-8B074E890B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E9DBE23-48BE-49E7-92D6-10CC17BCDFF8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1D4FD901-D620-425A-AA1F-B5F6C520777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58E5CC-9D3D-42BB-9A2D-F7700875952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1B7373C-30EB-47B4-9D42-323CCD4F542A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369687-B01F-4F10-97E9-F7F5853E39D5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21BC8-B92F-4383-ACA0-F13773B2E577}"/>
                </a:ext>
              </a:extLst>
            </p:cNvPr>
            <p:cNvCxnSpPr>
              <a:stCxn id="4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1A6166-B41F-4483-9D13-43A4FCA28F50}"/>
              </a:ext>
            </a:extLst>
          </p:cNvPr>
          <p:cNvGrpSpPr/>
          <p:nvPr/>
        </p:nvGrpSpPr>
        <p:grpSpPr>
          <a:xfrm>
            <a:off x="10759669" y="1527832"/>
            <a:ext cx="3009453" cy="1194302"/>
            <a:chOff x="2505562" y="1371600"/>
            <a:chExt cx="7246450" cy="20574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AE10C48-161B-470E-84F7-FA381DDF0C3B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E6311AA-5F90-4AC2-937D-B55DC625360B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BC528DE-3B96-4214-BD21-022181B55ACC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F47D8-F78F-4C3F-8F78-0FFCA91FD86D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53" name="Flowchart: Magnetic Disk 52">
              <a:extLst>
                <a:ext uri="{FF2B5EF4-FFF2-40B4-BE49-F238E27FC236}">
                  <a16:creationId xmlns:a16="http://schemas.microsoft.com/office/drawing/2014/main" id="{76AAD0B3-E962-4359-82FB-8E7B7FC4483D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793E41C-AF02-4713-B162-CDF17C872004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C0F8FB-AEA4-4FD2-978E-40E367C33607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524E81-1AEF-49D0-B90F-503F5FCC5401}"/>
                </a:ext>
              </a:extLst>
            </p:cNvPr>
            <p:cNvCxnSpPr>
              <a:stCxn id="5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833E14F-730E-46CB-AFFE-B8AB05FCEFAD}"/>
                </a:ext>
              </a:extLst>
            </p:cNvPr>
            <p:cNvCxnSpPr>
              <a:stCxn id="5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A0E0A1-A7BE-47E0-A768-3B8CB384F769}"/>
              </a:ext>
            </a:extLst>
          </p:cNvPr>
          <p:cNvGrpSpPr/>
          <p:nvPr/>
        </p:nvGrpSpPr>
        <p:grpSpPr>
          <a:xfrm>
            <a:off x="10971881" y="2322077"/>
            <a:ext cx="3009453" cy="1194302"/>
            <a:chOff x="2505562" y="1371600"/>
            <a:chExt cx="7246450" cy="20574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33DD542-9BBE-4F8E-994B-76CA83AB86E8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418998-465D-4B94-9288-485F93BCC752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CA802D9-07C3-44F7-A3E5-4065F9809DAA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1D632A-0396-493D-A6FF-F39A69FEF8D4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63" name="Flowchart: Magnetic Disk 62">
              <a:extLst>
                <a:ext uri="{FF2B5EF4-FFF2-40B4-BE49-F238E27FC236}">
                  <a16:creationId xmlns:a16="http://schemas.microsoft.com/office/drawing/2014/main" id="{D96323EE-8B3E-48C3-A346-800BEC106F37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DB4CBF7-4354-44CD-AD91-826B17A101F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3F9F33C-B6A2-406A-BDF6-DD148EBC2C67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E98402-82E8-4CFD-B48C-FCE105E06D3E}"/>
                </a:ext>
              </a:extLst>
            </p:cNvPr>
            <p:cNvCxnSpPr>
              <a:stCxn id="6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2F859A-2EA2-474A-AF86-86952CE642AA}"/>
                </a:ext>
              </a:extLst>
            </p:cNvPr>
            <p:cNvCxnSpPr>
              <a:stCxn id="6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3D7F410-F255-498B-A679-8FB1A19FB834}"/>
              </a:ext>
            </a:extLst>
          </p:cNvPr>
          <p:cNvGrpSpPr/>
          <p:nvPr/>
        </p:nvGrpSpPr>
        <p:grpSpPr>
          <a:xfrm>
            <a:off x="9949784" y="2787944"/>
            <a:ext cx="3009453" cy="1194302"/>
            <a:chOff x="2505562" y="1371600"/>
            <a:chExt cx="7246450" cy="20574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94266D6-9BEE-484D-86CA-ECD05B09FD1D}"/>
                </a:ext>
              </a:extLst>
            </p:cNvPr>
            <p:cNvSpPr/>
            <p:nvPr/>
          </p:nvSpPr>
          <p:spPr>
            <a:xfrm>
              <a:off x="25130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NYC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F7F5363-9129-4366-A139-C15F16239175}"/>
                </a:ext>
              </a:extLst>
            </p:cNvPr>
            <p:cNvSpPr/>
            <p:nvPr/>
          </p:nvSpPr>
          <p:spPr>
            <a:xfrm>
              <a:off x="2505562" y="2667001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Kings County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5BE1FF-6660-440A-866A-B44556DF646E}"/>
                </a:ext>
              </a:extLst>
            </p:cNvPr>
            <p:cNvSpPr/>
            <p:nvPr/>
          </p:nvSpPr>
          <p:spPr>
            <a:xfrm>
              <a:off x="7618412" y="1371600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Santa Clara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64F7647-DC3C-4A78-9AA0-F23A984A48D2}"/>
                </a:ext>
              </a:extLst>
            </p:cNvPr>
            <p:cNvSpPr/>
            <p:nvPr/>
          </p:nvSpPr>
          <p:spPr>
            <a:xfrm>
              <a:off x="7618412" y="2636296"/>
              <a:ext cx="2133600" cy="761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Florida</a:t>
              </a:r>
            </a:p>
          </p:txBody>
        </p:sp>
        <p:sp>
          <p:nvSpPr>
            <p:cNvPr id="73" name="Flowchart: Magnetic Disk 72">
              <a:extLst>
                <a:ext uri="{FF2B5EF4-FFF2-40B4-BE49-F238E27FC236}">
                  <a16:creationId xmlns:a16="http://schemas.microsoft.com/office/drawing/2014/main" id="{798C6010-8657-4475-8AE1-64567E49F728}"/>
                </a:ext>
              </a:extLst>
            </p:cNvPr>
            <p:cNvSpPr/>
            <p:nvPr/>
          </p:nvSpPr>
          <p:spPr>
            <a:xfrm>
              <a:off x="5408612" y="1922037"/>
              <a:ext cx="1371600" cy="99059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r>
                <a:rPr lang="en-US" sz="1200" dirty="0">
                  <a:solidFill>
                    <a:prstClr val="white"/>
                  </a:solidFill>
                  <a:latin typeface="Calibri"/>
                </a:rPr>
                <a:t>ERP Data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3996D97-6F21-4856-802C-6CEF1AAB7FDC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646612" y="1752600"/>
              <a:ext cx="7620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594B9B1-BF89-423E-BEF1-E2768AE5608E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 flipV="1">
              <a:off x="4639162" y="2630116"/>
              <a:ext cx="762000" cy="417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8F33AEC-4E01-4DC1-8B39-1688241455B9}"/>
                </a:ext>
              </a:extLst>
            </p:cNvPr>
            <p:cNvCxnSpPr>
              <a:stCxn id="71" idx="1"/>
            </p:cNvCxnSpPr>
            <p:nvPr/>
          </p:nvCxnSpPr>
          <p:spPr>
            <a:xfrm flipH="1">
              <a:off x="6780212" y="1752600"/>
              <a:ext cx="838200" cy="49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FE7234-4D28-45CB-B841-E77CCED50740}"/>
                </a:ext>
              </a:extLst>
            </p:cNvPr>
            <p:cNvCxnSpPr>
              <a:stCxn id="72" idx="1"/>
            </p:cNvCxnSpPr>
            <p:nvPr/>
          </p:nvCxnSpPr>
          <p:spPr>
            <a:xfrm flipH="1" flipV="1">
              <a:off x="6787662" y="2590800"/>
              <a:ext cx="830750" cy="426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866657B-BBE8-4B17-B921-F7417B0FC23C}"/>
              </a:ext>
            </a:extLst>
          </p:cNvPr>
          <p:cNvSpPr/>
          <p:nvPr/>
        </p:nvSpPr>
        <p:spPr>
          <a:xfrm>
            <a:off x="4959869" y="4693604"/>
            <a:ext cx="3048000" cy="152129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Business Data Warehouse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5E78DD6-9B14-4D60-8BA6-408B51C0DC99}"/>
              </a:ext>
            </a:extLst>
          </p:cNvPr>
          <p:cNvSpPr/>
          <p:nvPr/>
        </p:nvSpPr>
        <p:spPr>
          <a:xfrm>
            <a:off x="25842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Tableu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8EFB614-41B9-4117-82C8-1D2C46A89190}"/>
              </a:ext>
            </a:extLst>
          </p:cNvPr>
          <p:cNvSpPr/>
          <p:nvPr/>
        </p:nvSpPr>
        <p:spPr>
          <a:xfrm>
            <a:off x="258421" y="5277091"/>
            <a:ext cx="2708073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BOBJ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E60A4CC-2913-4EDB-9754-58F91B283A68}"/>
              </a:ext>
            </a:extLst>
          </p:cNvPr>
          <p:cNvSpPr/>
          <p:nvPr/>
        </p:nvSpPr>
        <p:spPr>
          <a:xfrm>
            <a:off x="248995" y="5970684"/>
            <a:ext cx="2717499" cy="543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>
                <a:solidFill>
                  <a:prstClr val="white"/>
                </a:solidFill>
                <a:latin typeface="Calibri"/>
              </a:rPr>
              <a:t>SAC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AD02FA5-667E-4CB0-866F-997507DFAC5D}"/>
              </a:ext>
            </a:extLst>
          </p:cNvPr>
          <p:cNvSpPr/>
          <p:nvPr/>
        </p:nvSpPr>
        <p:spPr>
          <a:xfrm>
            <a:off x="1670701" y="4609883"/>
            <a:ext cx="1295793" cy="51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r>
              <a:rPr lang="en-US" sz="2400" dirty="0" err="1">
                <a:solidFill>
                  <a:prstClr val="white"/>
                </a:solidFill>
                <a:latin typeface="Calibri"/>
              </a:rPr>
              <a:t>PowerBI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2" name="Arrow: Down 291">
            <a:extLst>
              <a:ext uri="{FF2B5EF4-FFF2-40B4-BE49-F238E27FC236}">
                <a16:creationId xmlns:a16="http://schemas.microsoft.com/office/drawing/2014/main" id="{81D0D197-03C4-4F34-BCB3-6FF1638C5055}"/>
              </a:ext>
            </a:extLst>
          </p:cNvPr>
          <p:cNvSpPr/>
          <p:nvPr/>
        </p:nvSpPr>
        <p:spPr>
          <a:xfrm rot="4347413">
            <a:off x="3397122" y="4338717"/>
            <a:ext cx="762000" cy="1390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5247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What is SAP BW, BOBJ &amp; BPC?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4356-CDF5-413D-8F4A-7F1CBE0B1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" y="932701"/>
            <a:ext cx="11506200" cy="5721720"/>
          </a:xfrm>
        </p:spPr>
        <p:txBody>
          <a:bodyPr/>
          <a:lstStyle/>
          <a:p>
            <a:r>
              <a:rPr lang="en-US" dirty="0"/>
              <a:t>BW – Business Warehouse system which bring all data together using ETL from different Data sources</a:t>
            </a:r>
          </a:p>
          <a:p>
            <a:r>
              <a:rPr lang="en-US" dirty="0"/>
              <a:t>BOBJ – Data mining and Business Intelligence solution offers BI capabilities</a:t>
            </a:r>
          </a:p>
          <a:p>
            <a:r>
              <a:rPr lang="en-US" dirty="0"/>
              <a:t>BPC – Business Planning and Consolidation system for Financial, HR, etc. planning scenarios </a:t>
            </a:r>
          </a:p>
          <a:p>
            <a:r>
              <a:rPr lang="en-US" b="1" i="1" dirty="0"/>
              <a:t>All are on-premise solutions</a:t>
            </a:r>
          </a:p>
          <a:p>
            <a:endParaRPr lang="en-US" b="1" i="1" dirty="0"/>
          </a:p>
          <a:p>
            <a:r>
              <a:rPr lang="en-US" b="1" i="1" dirty="0"/>
              <a:t>SAC – SAP Analytics Cloud – All-in-One – Cloud Based</a:t>
            </a:r>
          </a:p>
          <a:p>
            <a:r>
              <a:rPr lang="en-US" b="1" i="1" dirty="0"/>
              <a:t>BI | Predictive | Planning | Application Design | more..</a:t>
            </a:r>
          </a:p>
          <a:p>
            <a:endParaRPr lang="en-US" b="1" i="1" dirty="0"/>
          </a:p>
          <a:p>
            <a:r>
              <a:rPr lang="en-US" dirty="0"/>
              <a:t>Both Co-exist and depends on Use cases, what does a co. want.</a:t>
            </a:r>
          </a:p>
          <a:p>
            <a:r>
              <a:rPr lang="en-US" dirty="0"/>
              <a:t>SAP – 65% world GDP, 300mn active customer, 80k partners</a:t>
            </a:r>
          </a:p>
          <a:p>
            <a:r>
              <a:rPr lang="en-US" dirty="0"/>
              <a:t>75% beer, 65k jet, 70% oil, 62% chocs, 350Bn per day</a:t>
            </a:r>
          </a:p>
        </p:txBody>
      </p:sp>
    </p:spTree>
    <p:extLst>
      <p:ext uri="{BB962C8B-B14F-4D97-AF65-F5344CB8AC3E}">
        <p14:creationId xmlns:p14="http://schemas.microsoft.com/office/powerpoint/2010/main" val="1329344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2259</Words>
  <Application>Microsoft Office PowerPoint</Application>
  <PresentationFormat>Widescreen</PresentationFormat>
  <Paragraphs>424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72 Black</vt:lpstr>
      <vt:lpstr>Arial</vt:lpstr>
      <vt:lpstr>Arial Black</vt:lpstr>
      <vt:lpstr>Arial Rounded MT Bold</vt:lpstr>
      <vt:lpstr>BentonSans</vt:lpstr>
      <vt:lpstr>Calibri</vt:lpstr>
      <vt:lpstr>Calibri Light</vt:lpstr>
      <vt:lpstr>Patua One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What is On-premise and Cloud?</vt:lpstr>
      <vt:lpstr>What does Cloud Offers?</vt:lpstr>
      <vt:lpstr>What is SAP Cloud Platform?</vt:lpstr>
      <vt:lpstr>What is HANA and S/4HANA?</vt:lpstr>
      <vt:lpstr>How different Solutions work?</vt:lpstr>
      <vt:lpstr>What is SAP BW, BOBJ &amp; BPC? </vt:lpstr>
      <vt:lpstr>What is SAP Analytics Cloud?</vt:lpstr>
      <vt:lpstr>History of SAP SAC?</vt:lpstr>
      <vt:lpstr>SAC Strategy - Principles of Convergence</vt:lpstr>
      <vt:lpstr>Impact on Existing Solution – BI Strategy</vt:lpstr>
      <vt:lpstr>Impact on Existing Solution – Planning Strategy</vt:lpstr>
      <vt:lpstr>Impact on Existing Solution – Prediction</vt:lpstr>
      <vt:lpstr>Why SAC is important as compare to outside market</vt:lpstr>
      <vt:lpstr>How SAC is advanced from its Competitor</vt:lpstr>
      <vt:lpstr>SAP SAC Architecture</vt:lpstr>
      <vt:lpstr>Embedded Standard Content</vt:lpstr>
      <vt:lpstr>Business content delivered by SAP </vt:lpstr>
      <vt:lpstr>References</vt:lpstr>
      <vt:lpstr>SAP Analytics Cloud Certification – C_SAC_2014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488</cp:revision>
  <dcterms:created xsi:type="dcterms:W3CDTF">2016-07-10T03:33:26Z</dcterms:created>
  <dcterms:modified xsi:type="dcterms:W3CDTF">2020-12-06T07:30:50Z</dcterms:modified>
</cp:coreProperties>
</file>