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410" r:id="rId4"/>
    <p:sldId id="463" r:id="rId5"/>
    <p:sldId id="323" r:id="rId6"/>
    <p:sldId id="324" r:id="rId7"/>
    <p:sldId id="325" r:id="rId8"/>
    <p:sldId id="411" r:id="rId9"/>
    <p:sldId id="326" r:id="rId10"/>
    <p:sldId id="412" r:id="rId11"/>
    <p:sldId id="312" r:id="rId12"/>
    <p:sldId id="313" r:id="rId13"/>
    <p:sldId id="314" r:id="rId14"/>
    <p:sldId id="315" r:id="rId15"/>
    <p:sldId id="406" r:id="rId16"/>
    <p:sldId id="407" r:id="rId17"/>
    <p:sldId id="413" r:id="rId18"/>
    <p:sldId id="316" r:id="rId19"/>
    <p:sldId id="317" r:id="rId20"/>
    <p:sldId id="319" r:id="rId21"/>
    <p:sldId id="320" r:id="rId22"/>
    <p:sldId id="321" r:id="rId23"/>
    <p:sldId id="322" r:id="rId24"/>
    <p:sldId id="464" r:id="rId25"/>
    <p:sldId id="466" r:id="rId26"/>
    <p:sldId id="462" r:id="rId27"/>
    <p:sldId id="399" r:id="rId28"/>
    <p:sldId id="4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06T02:28:0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0,'0'-25'16,"24"25"-1,1 0 32,-1 0-31,1 0 15,-1 0-31,0 0 16,1-24-16,-1 24 15,1 0-15,-1 0 0,1 0 16,-1-25-16,0 25 15,1 0-15,-1 0 16,1 0-16</inkml:trace>
  <inkml:trace contextRef="#ctx0" brushRef="#br0" timeOffset="492">73 175 0,'0'25'15,"25"-25"1,-1 0 0,0 0-1,1-25-15,-1 25 16,1 0-16,-1 0 16,1 0-16,-1 0 0,25 0 15,-49-24-15,24 24 16,1 0-16,-1 0 0,0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1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9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54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6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6/11/18/sap-businessobjects-cloud-cont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Gl7b1B5TeI&amp;list=PLcxqFaocb9WJ8g8TZPsHQIEcSjKW9F0IE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ssets.sapanalytics.cloud/production/help/help-2020.12/en/1fb1f4ce92f44fc983debc25ac1f2cc9.html?css=https%3A%2F%2Fsactrial-saceu10-ynk5zdd6eex0s13n9nzqfop5.eu10.hanacloudservices.cloud.sap%2Fsap%2Ffpa%2Fservices%2Frest%2Fepm%2Ffeature%2Fcss%3F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ubhavtrainings.com/analytics-cloud-training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training.sap.com/course/CER006" TargetMode="External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latform.s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help.sap.com/doc/aa1ccd10da6c4337aa737df2ead1855b/Cloud/en-US/3b642f68227b4b1398d2ce1a5351389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a1ccd10da6c4337aa737df2ead1855b/Cloud/en-US/3b642f68227b4b1398d2ce1a5351389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Analytics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68904"/>
            <a:ext cx="11807195" cy="5669049"/>
          </a:xfrm>
        </p:spPr>
        <p:txBody>
          <a:bodyPr/>
          <a:lstStyle/>
          <a:p>
            <a:r>
              <a:rPr lang="en-US" dirty="0"/>
              <a:t>Is a Software-as-a-Service (SaaS) is an independent SAP product. It allows Business Users / CIOs/ Decision Makers to take informed and confident decision.</a:t>
            </a:r>
          </a:p>
          <a:p>
            <a:r>
              <a:rPr lang="en-US" dirty="0"/>
              <a:t>Decision Making = Based on past Data - BI</a:t>
            </a:r>
          </a:p>
          <a:p>
            <a:r>
              <a:rPr lang="en-US" dirty="0"/>
              <a:t>Confident Decision = Insight (experiences) – Turn into action – ML</a:t>
            </a:r>
          </a:p>
          <a:p>
            <a:r>
              <a:rPr lang="en-US" dirty="0"/>
              <a:t>SAC enables the intelligent enterprise by providing everyone with insight to make confident decisions and actions immediately. A solution which is</a:t>
            </a:r>
          </a:p>
          <a:p>
            <a:r>
              <a:rPr lang="en-US" b="1" dirty="0"/>
              <a:t>Complete – </a:t>
            </a:r>
            <a:r>
              <a:rPr lang="en-US" dirty="0"/>
              <a:t>It’s a single solution for BI, Planning, Prediction and App design</a:t>
            </a:r>
          </a:p>
          <a:p>
            <a:r>
              <a:rPr lang="en-US" b="1" dirty="0"/>
              <a:t>Contextual – </a:t>
            </a:r>
            <a:r>
              <a:rPr lang="en-US" dirty="0"/>
              <a:t>Turn our insight to actions in context of data</a:t>
            </a:r>
          </a:p>
          <a:p>
            <a:r>
              <a:rPr lang="en-US" b="1" dirty="0"/>
              <a:t>Confident </a:t>
            </a:r>
            <a:r>
              <a:rPr lang="en-US" dirty="0"/>
              <a:t>– usage powerful AL-driven insights w/o any ML knowledge.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History of SAP SAC?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SAC Strategy - Principles of Convergence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152400" y="1143000"/>
            <a:ext cx="1280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are converging USE CASES not FUTURES and FUNCTIONS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No Force Migration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Exception: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explorer, SAP BOBJ Dashboard – Dec 2020 – ADOBE Flash technology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Desktop Intelligence – Dec 2018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BI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0F95CF-2BA2-497E-87A0-40FE1B2B5DFE}"/>
              </a:ext>
            </a:extLst>
          </p:cNvPr>
          <p:cNvSpPr txBox="1"/>
          <p:nvPr/>
        </p:nvSpPr>
        <p:spPr>
          <a:xfrm>
            <a:off x="102286" y="917913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SAP BOBJ explorer</a:t>
            </a:r>
          </a:p>
          <a:p>
            <a:pPr defTabSz="1218987"/>
            <a:r>
              <a:rPr lang="en-US" sz="2000" dirty="0" err="1">
                <a:solidFill>
                  <a:prstClr val="black"/>
                </a:solidFill>
                <a:latin typeface="Calibri"/>
              </a:rPr>
              <a:t>Rombi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Lumira Desktop and Discovery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Analysis for OLAP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Dashboard and App Design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Designer Studio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WebApp Designer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Dashboard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Office Integration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Live Office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EPM Add-in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Analyzer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Reporting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Desktop Intelligence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Set Analytics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74A7A4-9F86-415B-BA36-CD8BACEC587C}"/>
              </a:ext>
            </a:extLst>
          </p:cNvPr>
          <p:cNvSpPr/>
          <p:nvPr/>
        </p:nvSpPr>
        <p:spPr>
          <a:xfrm>
            <a:off x="5055286" y="1371600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B67A-91B3-432A-B1CD-FF1B7CE5EC82}"/>
              </a:ext>
            </a:extLst>
          </p:cNvPr>
          <p:cNvSpPr txBox="1"/>
          <p:nvPr/>
        </p:nvSpPr>
        <p:spPr>
          <a:xfrm>
            <a:off x="7315200" y="133567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7378E55-A121-46F6-BF22-12A89A14D763}"/>
              </a:ext>
            </a:extLst>
          </p:cNvPr>
          <p:cNvSpPr/>
          <p:nvPr/>
        </p:nvSpPr>
        <p:spPr>
          <a:xfrm>
            <a:off x="5055286" y="2998268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51FC-BD60-4833-A49E-ED4F452DDCED}"/>
              </a:ext>
            </a:extLst>
          </p:cNvPr>
          <p:cNvSpPr txBox="1"/>
          <p:nvPr/>
        </p:nvSpPr>
        <p:spPr>
          <a:xfrm>
            <a:off x="7315200" y="26244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Lumira 2.x – by 2024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After must move to SAC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21FFAF-58BE-445D-991A-8CD56DBB185D}"/>
              </a:ext>
            </a:extLst>
          </p:cNvPr>
          <p:cNvSpPr/>
          <p:nvPr/>
        </p:nvSpPr>
        <p:spPr>
          <a:xfrm>
            <a:off x="5023198" y="4396337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66E81-07EA-4C50-A346-1F6542CC064C}"/>
              </a:ext>
            </a:extLst>
          </p:cNvPr>
          <p:cNvSpPr txBox="1"/>
          <p:nvPr/>
        </p:nvSpPr>
        <p:spPr>
          <a:xfrm>
            <a:off x="7315200" y="419844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Analysis for Office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E3D99AC-A149-43F4-AD47-51D3901E11BD}"/>
              </a:ext>
            </a:extLst>
          </p:cNvPr>
          <p:cNvSpPr/>
          <p:nvPr/>
        </p:nvSpPr>
        <p:spPr>
          <a:xfrm>
            <a:off x="5023198" y="5794406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7250-9CC0-4989-8CC0-3A73DD0269DC}"/>
              </a:ext>
            </a:extLst>
          </p:cNvPr>
          <p:cNvSpPr txBox="1"/>
          <p:nvPr/>
        </p:nvSpPr>
        <p:spPr>
          <a:xfrm>
            <a:off x="7334128" y="5553749"/>
            <a:ext cx="456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Crystal Reports (BOBJ)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Planning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FC715-3334-4070-B720-38E4A464EB45}"/>
              </a:ext>
            </a:extLst>
          </p:cNvPr>
          <p:cNvSpPr txBox="1"/>
          <p:nvPr/>
        </p:nvSpPr>
        <p:spPr>
          <a:xfrm>
            <a:off x="685800" y="13716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CA7A-38F5-44B1-94C6-475542D54690}"/>
              </a:ext>
            </a:extLst>
          </p:cNvPr>
          <p:cNvSpPr txBox="1"/>
          <p:nvPr/>
        </p:nvSpPr>
        <p:spPr>
          <a:xfrm>
            <a:off x="685800" y="38100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Consolidation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A570843-0609-499A-BC50-9BC109481B53}"/>
              </a:ext>
            </a:extLst>
          </p:cNvPr>
          <p:cNvSpPr/>
          <p:nvPr/>
        </p:nvSpPr>
        <p:spPr>
          <a:xfrm>
            <a:off x="4943872" y="1600201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8EDD7F4-E6C3-472A-B7F3-35250E01767C}"/>
              </a:ext>
            </a:extLst>
          </p:cNvPr>
          <p:cNvSpPr/>
          <p:nvPr/>
        </p:nvSpPr>
        <p:spPr>
          <a:xfrm>
            <a:off x="4945215" y="4075212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F0D7-3DB2-41AC-92BF-72809041A749}"/>
              </a:ext>
            </a:extLst>
          </p:cNvPr>
          <p:cNvSpPr txBox="1"/>
          <p:nvPr/>
        </p:nvSpPr>
        <p:spPr>
          <a:xfrm>
            <a:off x="5943601" y="1143000"/>
            <a:ext cx="6246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for standalone planning along FIN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Cloud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Stand along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75614-AC33-418F-BA34-91C9E72F957A}"/>
              </a:ext>
            </a:extLst>
          </p:cNvPr>
          <p:cNvSpPr txBox="1"/>
          <p:nvPr/>
        </p:nvSpPr>
        <p:spPr>
          <a:xfrm>
            <a:off x="5943600" y="3776010"/>
            <a:ext cx="624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group reporting functionality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</p:txBody>
      </p:sp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Prediction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CE4777-B949-4B15-9C8F-D227514E149E}"/>
              </a:ext>
            </a:extLst>
          </p:cNvPr>
          <p:cNvSpPr txBox="1"/>
          <p:nvPr/>
        </p:nvSpPr>
        <p:spPr>
          <a:xfrm>
            <a:off x="152401" y="9906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Data Intelligence is a solution which On-premise and allows us to create models and apply them on dataset to get prediction. Going forward all the developments related to this since 2018 were channelized to SAC.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Together with all of it, SAP introduced a state of art app builder called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Why SAC is important as compare to outside market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9688AB-B75A-4738-9FA7-B492AEC63A46}"/>
              </a:ext>
            </a:extLst>
          </p:cNvPr>
          <p:cNvSpPr txBox="1"/>
          <p:nvPr/>
        </p:nvSpPr>
        <p:spPr>
          <a:xfrm>
            <a:off x="152401" y="11430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– Business Intelligence – Tableau (Salesforce 15.7Bn), Power BI,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QuickTech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 – Hyperion,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Apaplan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Predictive – Watson, SAS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 Designer – UI5 &amp; Fiori, Android, Angular, React etc.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Can cover all above scenarios.</a:t>
            </a:r>
          </a:p>
        </p:txBody>
      </p:sp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SAC is advanced from its Competitor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05588" y="1052735"/>
          <a:ext cx="11186476" cy="49490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823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121006" y="608395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SAC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1510001" y="1203418"/>
            <a:ext cx="9661504" cy="3175221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7" kern="0">
              <a:solidFill>
                <a:srgbClr val="004F8A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032851" y="5085541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Cloud data sources</a:t>
              </a:r>
            </a:p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3536950" y="1736437"/>
            <a:ext cx="2071023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white"/>
              </a:solidFill>
              <a:latin typeface="Calibri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Events and workflows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Allocation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Value driver tree simulation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1683793" y="1736437"/>
            <a:ext cx="1853157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Discovery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Charts and tables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Geospatial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5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5607974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Smart Assist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Build &amp; deploy predictive models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br>
              <a:rPr lang="en-US" sz="1000" kern="0" dirty="0">
                <a:solidFill>
                  <a:srgbClr val="FFFFFF"/>
                </a:solidFill>
                <a:latin typeface="Calibri"/>
              </a:rPr>
            </a:b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262905" y="1730998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396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Analytics into applications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1683792" y="1355282"/>
            <a:ext cx="7475457" cy="271524"/>
          </a:xfrm>
          <a:prstGeom prst="round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indent="-57133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6630408" y="5154034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600" kern="0">
                  <a:solidFill>
                    <a:prstClr val="black"/>
                  </a:solidFill>
                  <a:latin typeface="Calibri"/>
                </a:rPr>
                <a:t>On-premise data sources and applications</a:t>
              </a:r>
              <a:endParaRPr lang="fr-FR" sz="1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1510002" y="3603374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267134" y="4362965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345659" y="2988052"/>
            <a:ext cx="10727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379695" y="2097332"/>
            <a:ext cx="10900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262905" y="1355310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363866" y="1445398"/>
            <a:ext cx="10900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1683791" y="2947855"/>
            <a:ext cx="1096644" cy="58562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1683790" y="3679186"/>
            <a:ext cx="9300724" cy="253467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accent1"/>
              </a:gs>
              <a:gs pos="99000">
                <a:srgbClr val="A27D1F"/>
              </a:gs>
              <a:gs pos="2000">
                <a:srgbClr val="7D682E"/>
              </a:gs>
              <a:gs pos="0">
                <a:srgbClr val="434745"/>
              </a:gs>
              <a:gs pos="100000">
                <a:srgbClr val="57523D"/>
              </a:gs>
              <a:gs pos="100000">
                <a:srgbClr val="002060"/>
              </a:gs>
            </a:gsLst>
            <a:lin ang="0" scaled="1"/>
            <a:tileRect/>
          </a:gra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9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2841844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3999897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157950" y="2947855"/>
            <a:ext cx="1186378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405737" y="2947855"/>
            <a:ext cx="1096644" cy="581314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1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>
              <a:solidFill>
                <a:prstClr val="white"/>
              </a:solidFill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7563790" y="2947855"/>
            <a:ext cx="1096644" cy="576961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8721843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372523" y="3673125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8" y="4011211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187529" y="4029288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7758914" y="4356632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9879895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007108" y="4029176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352975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Scripting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Composites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Embedded Standard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5" name="Title 13">
            <a:extLst>
              <a:ext uri="{FF2B5EF4-FFF2-40B4-BE49-F238E27FC236}">
                <a16:creationId xmlns:a16="http://schemas.microsoft.com/office/drawing/2014/main" id="{AA50B247-B54B-44C6-9CA3-2DFD2592F292}"/>
              </a:ext>
            </a:extLst>
          </p:cNvPr>
          <p:cNvSpPr txBox="1">
            <a:spLocks/>
          </p:cNvSpPr>
          <p:nvPr/>
        </p:nvSpPr>
        <p:spPr>
          <a:xfrm>
            <a:off x="407368" y="752369"/>
            <a:ext cx="11183564" cy="677108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en-IE" sz="2350" dirty="0">
                <a:solidFill>
                  <a:prstClr val="black"/>
                </a:solidFill>
                <a:latin typeface="Calibri"/>
                <a:ea typeface="+mj-lt"/>
                <a:cs typeface="Calibri"/>
              </a:rPr>
            </a:br>
            <a:endParaRPr lang="en-IE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347998" y="4280751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S/4HANA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C/4HANA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SFSF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Concur 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Ariba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8476751" y="380016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65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577082" y="3767359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72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35287" y="423573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data sources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Non-SAP data sources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7F62E-C130-4D45-A8D6-0798E434AB6E}"/>
              </a:ext>
            </a:extLst>
          </p:cNvPr>
          <p:cNvSpPr txBox="1"/>
          <p:nvPr/>
        </p:nvSpPr>
        <p:spPr>
          <a:xfrm>
            <a:off x="1220334" y="5967132"/>
            <a:ext cx="8922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IE">
                <a:solidFill>
                  <a:prstClr val="black"/>
                </a:solidFill>
                <a:latin typeface="Calibri"/>
                <a:cs typeface="Arial"/>
              </a:rPr>
              <a:t>Accelerate your Enterprise Analytics projects with pre-built analytics from SAP and our Partners</a:t>
            </a:r>
            <a:endParaRPr lang="en-DE" kern="0" err="1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kiing &amp; snowboarding | Verbier - Val de Bagnes | Office du Tourisme">
            <a:extLst>
              <a:ext uri="{FF2B5EF4-FFF2-40B4-BE49-F238E27FC236}">
                <a16:creationId xmlns:a16="http://schemas.microsoft.com/office/drawing/2014/main" id="{FB2A06C6-4072-44CB-A6A0-DFD7B99F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437BB-909A-48EB-B662-A7F590544E70}"/>
              </a:ext>
            </a:extLst>
          </p:cNvPr>
          <p:cNvSpPr txBox="1"/>
          <p:nvPr/>
        </p:nvSpPr>
        <p:spPr>
          <a:xfrm>
            <a:off x="2466109" y="2209904"/>
            <a:ext cx="787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040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Business content delivered by SAP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Further information can be found in the following </a:t>
            </a:r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blog</a:t>
            </a:r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364964" y="719808"/>
            <a:ext cx="3132191" cy="60170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lvl="5" defTabSz="1218987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Calibri"/>
              <a:ea typeface="Arial Unicode MS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SAP S/4HANA for Financial Products Subledger –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 S/4HANA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  S/4HANA Cloud 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Sales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Service Cloud Analytics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Manager: Test Suite Analysis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 IT Service Management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Sports One Analytics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Sports One Analytics (German)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Trade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Travel &amp; Expense – Concur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Treasury Management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Vendor Management System (Fieldglass)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Industry</a:t>
            </a:r>
            <a:endParaRPr lang="en-US" sz="1050" kern="0" dirty="0">
              <a:solidFill>
                <a:srgbClr val="FFFFFF"/>
              </a:solidFill>
              <a:latin typeface="Calibri"/>
              <a:ea typeface="Arial Unicode MS"/>
            </a:endParaRPr>
          </a:p>
          <a:p>
            <a:pPr marL="171450" indent="-171450" defTabSz="1218987">
              <a:spcBef>
                <a:spcPts val="600"/>
              </a:spcBef>
              <a:buClr>
                <a:srgbClr val="FFC000"/>
              </a:buClr>
              <a:buSzPct val="110000"/>
              <a:buFont typeface="Wingdings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Agriculture Origination, Trading and Risk Management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Calibri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Consumer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Customer Profitability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Engineering, Construction, &amp; Operations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Health Care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  <a:cs typeface="Arial"/>
              </a:rPr>
              <a:t>(New)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Industry Innovation Kit – Leonardo Zero Waste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Insurance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Mill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Professional Services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Sector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Services: Higher Education and Research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AFFBB-7261-4831-BE0B-CEDD9B6D99D7}"/>
              </a:ext>
            </a:extLst>
          </p:cNvPr>
          <p:cNvSpPr txBox="1"/>
          <p:nvPr/>
        </p:nvSpPr>
        <p:spPr bwMode="gray">
          <a:xfrm>
            <a:off x="8000710" y="1024609"/>
            <a:ext cx="3948953" cy="45089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Real Estate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Retail (Model Company Fashion for Vertical Business)</a:t>
            </a:r>
            <a:endParaRPr lang="en-GB" sz="1000" dirty="0">
              <a:solidFill>
                <a:prstClr val="black"/>
              </a:solidFill>
              <a:latin typeface="Calibri"/>
              <a:ea typeface="+mn-lt"/>
              <a:cs typeface="Calibri"/>
            </a:endParaRPr>
          </a:p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(Model Company Core Retail)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Omnichannel Article Availability and Sourcing</a:t>
            </a: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Rural Sourcing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Utilities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Packages that include Planning</a:t>
            </a:r>
            <a:endParaRPr lang="en-US" sz="1400" b="1" dirty="0">
              <a:solidFill>
                <a:srgbClr val="4F81BD"/>
              </a:solidFill>
              <a:latin typeface="Calibri"/>
              <a:ea typeface="ＭＳ Ｐゴシック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 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Travel &amp; Expense (Budget Planning)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0" lvl="5" defTabSz="1218987">
              <a:buClr>
                <a:srgbClr val="FFC000"/>
              </a:buClr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106508C-6FAF-415E-B607-3A5966A484DF}"/>
              </a:ext>
            </a:extLst>
          </p:cNvPr>
          <p:cNvSpPr txBox="1"/>
          <p:nvPr/>
        </p:nvSpPr>
        <p:spPr bwMode="gray">
          <a:xfrm>
            <a:off x="181747" y="881174"/>
            <a:ext cx="3885407" cy="6224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Line of Business</a:t>
            </a:r>
          </a:p>
          <a:p>
            <a:pPr marL="285115" lvl="5" indent="-285115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Advanced Compliance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Business 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  <a:ea typeface="Arial Unicode MS"/>
              </a:rPr>
              <a:t>ByDesign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 (Finance and Procurement)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Environment, Health and Safety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Field Service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Account Receivable – Invoice Payment Forecasting.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Contract Accounts (FI-CA)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– Live based on Semantic Tags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Consolidation for SAP S/4HC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Goods and Services Tax GST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– Simplified Chinese Localization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Intelligent Asset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Marketing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Manufacturing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and Portfolio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Receivables Management for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Finance – Contract-based revenue recognition (CBRR)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Financial Products Subledger IFRS17 for S/4HANA 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Integrated Business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Intelligent Asset Management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Customer Satisfaction Score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Survey distribution and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 Supply Base Optimization </a:t>
            </a:r>
            <a:endParaRPr lang="en-US" sz="1000" dirty="0">
              <a:solidFill>
                <a:prstClr val="black"/>
              </a:solidFill>
              <a:latin typeface="Calibri"/>
              <a:cs typeface="Arial"/>
            </a:endParaRPr>
          </a:p>
          <a:p>
            <a:pPr marL="0" lvl="5">
              <a:buClr>
                <a:srgbClr val="FFC000"/>
              </a:buClr>
              <a:defRPr/>
            </a:pP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750" lvl="5" indent="-285750" defTabSz="1088776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  <a:p>
            <a:pPr marL="285750" lvl="5" indent="-285750" defTabSz="1088776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References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1840259" cy="558176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SAP Analytics Cloud Product Roadmap</a:t>
            </a:r>
            <a:endParaRPr lang="en-US" sz="2400" dirty="0"/>
          </a:p>
          <a:p>
            <a:r>
              <a:rPr lang="en-US" sz="2400" dirty="0">
                <a:hlinkClick r:id="rId4"/>
              </a:rPr>
              <a:t>SAP Analytics Cloud Help Documentation</a:t>
            </a:r>
            <a:endParaRPr lang="en-US" sz="2400" dirty="0"/>
          </a:p>
          <a:p>
            <a:r>
              <a:rPr lang="en-US" sz="2400" dirty="0">
                <a:hlinkClick r:id="rId5"/>
              </a:rPr>
              <a:t>SAC Webinars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Help Library</a:t>
            </a:r>
            <a:endParaRPr lang="en-US" sz="2400" dirty="0"/>
          </a:p>
          <a:p>
            <a:r>
              <a:rPr lang="en-US" sz="2400" dirty="0">
                <a:hlinkClick r:id="rId7"/>
              </a:rPr>
              <a:t>Free learning videos</a:t>
            </a:r>
            <a:endParaRPr lang="en-US" sz="2400" dirty="0"/>
          </a:p>
          <a:p>
            <a:r>
              <a:rPr lang="en-US" sz="2400" dirty="0">
                <a:hlinkClick r:id="rId7"/>
              </a:rPr>
              <a:t>What’s new with SAP SAC</a:t>
            </a:r>
            <a:endParaRPr lang="en-US" sz="2400" dirty="0"/>
          </a:p>
          <a:p>
            <a:r>
              <a:rPr lang="en-US" sz="2400" dirty="0">
                <a:hlinkClick r:id="rId8"/>
              </a:rPr>
              <a:t>SAC YouTube Playlist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SAC Admin guide for Live connection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https://www.sapanalytics.cloud/plans/ 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Register for your SAP SAC Server</a:t>
            </a:r>
            <a:endParaRPr lang="en-US" sz="2400" dirty="0"/>
          </a:p>
          <a:p>
            <a:r>
              <a:rPr lang="en-US" sz="1800" dirty="0">
                <a:hlinkClick r:id="rId12"/>
              </a:rPr>
              <a:t>https://blogs.sap.com/2019/06/24/webinar-summary-sap-bi-roadmap-update-with-saps-patrick-sims/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Analytics Cloud Certification – C_SAC_2014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08169" y="1084926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0DC130-FCA4-47B7-AC3C-CCA1AD4D2DC4}"/>
              </a:ext>
            </a:extLst>
          </p:cNvPr>
          <p:cNvGrpSpPr/>
          <p:nvPr/>
        </p:nvGrpSpPr>
        <p:grpSpPr>
          <a:xfrm>
            <a:off x="1266923" y="1393245"/>
            <a:ext cx="6211535" cy="1065958"/>
            <a:chOff x="1373540" y="1160711"/>
            <a:chExt cx="6211535" cy="10659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80B8FC-2EB7-40F4-808C-673645B5BCC7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0D5E3-7B15-4585-9884-527781C37551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B95C8-EE57-4EE3-8AF6-2BE4A3CA1063}"/>
              </a:ext>
            </a:extLst>
          </p:cNvPr>
          <p:cNvGrpSpPr/>
          <p:nvPr/>
        </p:nvGrpSpPr>
        <p:grpSpPr>
          <a:xfrm>
            <a:off x="1245084" y="3218325"/>
            <a:ext cx="6211535" cy="637455"/>
            <a:chOff x="1373540" y="1160711"/>
            <a:chExt cx="6211535" cy="10659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B5CB78-2481-4567-BAE2-8D09DBE20989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420B80-AA65-41B2-B41B-AA73A576555B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00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hlinkClick r:id="rId4"/>
                </a:rPr>
                <a:t>CER006 - SAP Certification in the Cloud (6 attempts) 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" y="1317249"/>
            <a:ext cx="1146814" cy="1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9" y="3182347"/>
            <a:ext cx="875633" cy="7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6" y="4302968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537421" y="444022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hlinkClick r:id="rId8"/>
              </a:rPr>
              <a:t>https://www.anubhavtrainings.com/analytics-cloud-training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235" y="4877842"/>
            <a:ext cx="5400600" cy="10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3971636" y="290954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System Walkthrough</a:t>
            </a:r>
          </a:p>
        </p:txBody>
      </p:sp>
    </p:spTree>
    <p:extLst>
      <p:ext uri="{BB962C8B-B14F-4D97-AF65-F5344CB8AC3E}">
        <p14:creationId xmlns:p14="http://schemas.microsoft.com/office/powerpoint/2010/main" val="33481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240145" y="15701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304800" y="886691"/>
            <a:ext cx="115916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Dataset is available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SAP Terminologies and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Difference between Cloud and OP systems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Cloud Offerings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SAP Cloud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Difference between HANA and S/4HANA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How ERP and BW are used today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are all other SAP Solutions used in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is SAP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History of SAC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SAC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Walk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SAC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Compare SAC with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Embedded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Guidance on SAC Certification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System Walk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a simple dashboard on Covid-19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On-premise and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7FC6C-FBBB-4676-BD85-8AB176970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3558"/>
            <a:ext cx="11807195" cy="5628932"/>
          </a:xfrm>
        </p:spPr>
        <p:txBody>
          <a:bodyPr/>
          <a:lstStyle/>
          <a:p>
            <a:r>
              <a:rPr lang="en-US" sz="1400" dirty="0"/>
              <a:t>An on-premise software requires following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Hardware to be purchased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Networking to be setup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License to be bought by the vendor by paying lump-sum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people to manage that software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Install all OS and manage network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professionals to maintain system and get development done on top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Every upgrade and new patch needs to be applied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Initial investment is very high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Scalability is difficult to achieve</a:t>
            </a:r>
          </a:p>
          <a:p>
            <a:r>
              <a:rPr lang="en-US" sz="1400" dirty="0"/>
              <a:t>e.g. outlook, SAP BW, SAP BO, SAP BPC, SAP ECC, SAP Business Suite, SAP S/4HANAOP (large </a:t>
            </a:r>
            <a:r>
              <a:rPr lang="en-US" sz="1400" dirty="0" err="1"/>
              <a:t>corp</a:t>
            </a:r>
            <a:r>
              <a:rPr lang="en-US" sz="1400" dirty="0"/>
              <a:t>)</a:t>
            </a:r>
            <a:r>
              <a:rPr lang="en-US" sz="2000" dirty="0"/>
              <a:t> </a:t>
            </a:r>
          </a:p>
          <a:p>
            <a:r>
              <a:rPr lang="en-US" sz="1600" dirty="0"/>
              <a:t>Cloud Solution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upfront hardware investment, rather we can rent HW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need to hire skill to manage the HW – NW, OS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Software upgrades are automatic hence its vendor responsibility to upgrade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Faster innovation (3 months)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Pay per user or use – subscription (multi-services)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Scalability is easier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Lower TCO, quality is service provider’s responsibility</a:t>
            </a:r>
          </a:p>
          <a:p>
            <a:r>
              <a:rPr lang="en-US" sz="1600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does Cloud Offers?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B698D0-6FAF-4DAE-82CE-7CA28CA19E00}"/>
              </a:ext>
            </a:extLst>
          </p:cNvPr>
          <p:cNvSpPr/>
          <p:nvPr/>
        </p:nvSpPr>
        <p:spPr>
          <a:xfrm>
            <a:off x="1676400" y="3352800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HW,OS,NW,Base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C8DE7-2629-4686-866D-9229F32020A9}"/>
              </a:ext>
            </a:extLst>
          </p:cNvPr>
          <p:cNvSpPr/>
          <p:nvPr/>
        </p:nvSpPr>
        <p:spPr>
          <a:xfrm>
            <a:off x="1676400" y="2300554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DB,Prog,FS,Conn,Tools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3389C-08FB-4F45-8202-343C64709D65}"/>
              </a:ext>
            </a:extLst>
          </p:cNvPr>
          <p:cNvSpPr/>
          <p:nvPr/>
        </p:nvSpPr>
        <p:spPr>
          <a:xfrm>
            <a:off x="1709981" y="1245377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SaaS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SAC, Gmail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5081933" y="343618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AWS, GWS, Alibaba, Azure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5181600" y="2300555"/>
            <a:ext cx="321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GCP, SCP (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Cloud Platform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5257800" y="1245378"/>
            <a:ext cx="31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SAP, Uber, Ola, Oyo, Amazon.com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15DDB-55AC-42C1-AC1D-9366F016CA75}"/>
              </a:ext>
            </a:extLst>
          </p:cNvPr>
          <p:cNvSpPr txBox="1"/>
          <p:nvPr/>
        </p:nvSpPr>
        <p:spPr>
          <a:xfrm>
            <a:off x="304800" y="44196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SAP Cloud Platform Data centers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Cloud Platform?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5C53-CFF1-40A8-BA6C-869D27EA0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90601"/>
            <a:ext cx="10972800" cy="5547351"/>
          </a:xfrm>
        </p:spPr>
        <p:txBody>
          <a:bodyPr/>
          <a:lstStyle/>
          <a:p>
            <a:r>
              <a:rPr lang="en-US" dirty="0"/>
              <a:t>SAP Cloud platform is a Platform as a service for companies who like to build solutions on top of the cloud. If I am a startup software co. I can design, develop, test, host and deliver an complete software on SAP Cloud platform with available tools and services.</a:t>
            </a:r>
          </a:p>
          <a:p>
            <a:r>
              <a:rPr lang="en-US" dirty="0"/>
              <a:t>SAP Analytics cloud solution which is individual product of SAP is already built by SAP on SAP Cloud platform.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https://help.sap.com/doc/aa1ccd10da6c4337aa737df2ead1855b/Cloud/en-US/3b642f68227b4b1398d2ce1a5351389a.html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SAP Cloud platform user infrastructure provided by AWS, GCP, Azure and Alibaba.</a:t>
            </a:r>
          </a:p>
          <a:p>
            <a:r>
              <a:rPr lang="en-US" dirty="0"/>
              <a:t>AWS – what used as IaaS to get the SAC service on cloud.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HANA and S/4HANA?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D39837-9D59-46C6-A66C-98D8C13BC4C2}"/>
              </a:ext>
            </a:extLst>
          </p:cNvPr>
          <p:cNvSpPr txBox="1"/>
          <p:nvPr/>
        </p:nvSpPr>
        <p:spPr>
          <a:xfrm>
            <a:off x="76201" y="914400"/>
            <a:ext cx="11883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– Stands for High Performance Analytical Appliance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It is SAP’s in-memory DB. It keeps all data in RAM. Combination of HW and SW.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S/4HANA – Simplified, 4-th 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14:cNvPr>
              <p14:cNvContentPartPr/>
              <p14:nvPr/>
            </p14:nvContentPartPr>
            <p14:xfrm>
              <a:off x="6674991" y="1317323"/>
              <a:ext cx="158400" cy="72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5991" y="1308323"/>
                <a:ext cx="17604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different Solutions work?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FFC492-C71A-42EF-8ECC-9B2C2DC808DD}"/>
              </a:ext>
            </a:extLst>
          </p:cNvPr>
          <p:cNvGrpSpPr/>
          <p:nvPr/>
        </p:nvGrpSpPr>
        <p:grpSpPr>
          <a:xfrm>
            <a:off x="2507150" y="1371600"/>
            <a:ext cx="7246450" cy="2057400"/>
            <a:chOff x="2505562" y="1371600"/>
            <a:chExt cx="7246450" cy="2057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15919C-B537-444A-B2F9-DA7A482CE8F2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F3159C-11CA-4F3B-A320-32178FCF82B2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365FC3-4DF3-468D-8AC6-22D973022E16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D06D00-3836-454D-8810-D9CD3923CE99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2EDE54B5-BEC1-4802-AA16-E714B97280C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DC6DA2-B7B6-4B82-9D25-55A05473FF25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35679D-3989-4109-B146-30D9C60252B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3675DA-A160-4F63-A09A-719FD4DD7010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9CFF54-64F3-40F4-BB6C-32DFAD3B8B3B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B48B51-2CAC-4179-93D5-E549AB617873}"/>
              </a:ext>
            </a:extLst>
          </p:cNvPr>
          <p:cNvGrpSpPr/>
          <p:nvPr/>
        </p:nvGrpSpPr>
        <p:grpSpPr>
          <a:xfrm>
            <a:off x="10454869" y="1223032"/>
            <a:ext cx="3009453" cy="1194302"/>
            <a:chOff x="2505562" y="1371600"/>
            <a:chExt cx="7246450" cy="2057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823AD-4981-467A-BDD4-16DC708D9A33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A59858-9100-4918-8C74-E2D9A09F9F84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68B61-C23D-461D-A7EA-71071A17AEAC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EFFEA3-4722-4B06-9B12-6082B35C8C8E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A0329B20-3679-4AA8-8A4E-F2A44DCFAFCC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67C3E7D-004D-4FE0-9659-D0BC5FDCB7C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465B6C-D203-4337-954E-12D32234127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B582FD-2B2B-4A11-84BF-208920D4E0F1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C95C20-D987-4865-BD03-4CE950EF4232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D736A1-B6D7-48B1-92B7-CEE70DAD5FDE}"/>
              </a:ext>
            </a:extLst>
          </p:cNvPr>
          <p:cNvGrpSpPr/>
          <p:nvPr/>
        </p:nvGrpSpPr>
        <p:grpSpPr>
          <a:xfrm>
            <a:off x="9889493" y="1725987"/>
            <a:ext cx="3009453" cy="1194302"/>
            <a:chOff x="2505562" y="1371600"/>
            <a:chExt cx="7246450" cy="20574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B63C1A-8C7C-41E1-A591-C8CA61263F7F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7EDF42-C430-4460-8C57-C59FA5E580FC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9FCCC4-A9EF-4A4B-847B-8B074E890B6E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9DBE23-48BE-49E7-92D6-10CC17BCDFF8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1D4FD901-D620-425A-AA1F-B5F6C520777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058E5CC-9D3D-42BB-9A2D-F77008759523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B7373C-30EB-47B4-9D42-323CCD4F542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369687-B01F-4F10-97E9-F7F5853E39D5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21BC8-B92F-4383-ACA0-F13773B2E577}"/>
                </a:ext>
              </a:extLst>
            </p:cNvPr>
            <p:cNvCxnSpPr>
              <a:stCxn id="4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1A6166-B41F-4483-9D13-43A4FCA28F50}"/>
              </a:ext>
            </a:extLst>
          </p:cNvPr>
          <p:cNvGrpSpPr/>
          <p:nvPr/>
        </p:nvGrpSpPr>
        <p:grpSpPr>
          <a:xfrm>
            <a:off x="10759669" y="1527832"/>
            <a:ext cx="3009453" cy="1194302"/>
            <a:chOff x="2505562" y="1371600"/>
            <a:chExt cx="7246450" cy="2057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AE10C48-161B-470E-84F7-FA381DDF0C3B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6311AA-5F90-4AC2-937D-B55DC625360B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C528DE-3B96-4214-BD21-022181B55ACC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F47D8-F78F-4C3F-8F78-0FFCA91FD86D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53" name="Flowchart: Magnetic Disk 52">
              <a:extLst>
                <a:ext uri="{FF2B5EF4-FFF2-40B4-BE49-F238E27FC236}">
                  <a16:creationId xmlns:a16="http://schemas.microsoft.com/office/drawing/2014/main" id="{76AAD0B3-E962-4359-82FB-8E7B7FC4483D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93E41C-AF02-4713-B162-CDF17C872004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C0F8FB-AEA4-4FD2-978E-40E367C3360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524E81-1AEF-49D0-B90F-503F5FCC5401}"/>
                </a:ext>
              </a:extLst>
            </p:cNvPr>
            <p:cNvCxnSpPr>
              <a:stCxn id="5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833E14F-730E-46CB-AFFE-B8AB05FCEFAD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A0E0A1-A7BE-47E0-A768-3B8CB384F769}"/>
              </a:ext>
            </a:extLst>
          </p:cNvPr>
          <p:cNvGrpSpPr/>
          <p:nvPr/>
        </p:nvGrpSpPr>
        <p:grpSpPr>
          <a:xfrm>
            <a:off x="10971881" y="2322077"/>
            <a:ext cx="3009453" cy="1194302"/>
            <a:chOff x="2505562" y="1371600"/>
            <a:chExt cx="7246450" cy="20574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33DD542-9BBE-4F8E-994B-76CA83AB86E8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418998-465D-4B94-9288-485F93BCC752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CA802D9-07C3-44F7-A3E5-4065F9809DAA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1D632A-0396-493D-A6FF-F39A69FEF8D4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63" name="Flowchart: Magnetic Disk 62">
              <a:extLst>
                <a:ext uri="{FF2B5EF4-FFF2-40B4-BE49-F238E27FC236}">
                  <a16:creationId xmlns:a16="http://schemas.microsoft.com/office/drawing/2014/main" id="{D96323EE-8B3E-48C3-A346-800BEC106F3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4CBF7-4354-44CD-AD91-826B17A101FC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3F9F33C-B6A2-406A-BDF6-DD148EBC2C6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AE98402-82E8-4CFD-B48C-FCE105E06D3E}"/>
                </a:ext>
              </a:extLst>
            </p:cNvPr>
            <p:cNvCxnSpPr>
              <a:stCxn id="6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E2F859A-2EA2-474A-AF86-86952CE642AA}"/>
                </a:ext>
              </a:extLst>
            </p:cNvPr>
            <p:cNvCxnSpPr>
              <a:stCxn id="6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D7F410-F255-498B-A679-8FB1A19FB834}"/>
              </a:ext>
            </a:extLst>
          </p:cNvPr>
          <p:cNvGrpSpPr/>
          <p:nvPr/>
        </p:nvGrpSpPr>
        <p:grpSpPr>
          <a:xfrm>
            <a:off x="9949784" y="2787944"/>
            <a:ext cx="3009453" cy="1194302"/>
            <a:chOff x="2505562" y="1371600"/>
            <a:chExt cx="7246450" cy="20574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94266D6-9BEE-484D-86CA-ECD05B09FD1D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7F5363-9129-4366-A139-C15F16239175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5BE1FF-6660-440A-866A-B44556DF646E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4F7647-DC3C-4A78-9AA0-F23A984A48D2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73" name="Flowchart: Magnetic Disk 72">
              <a:extLst>
                <a:ext uri="{FF2B5EF4-FFF2-40B4-BE49-F238E27FC236}">
                  <a16:creationId xmlns:a16="http://schemas.microsoft.com/office/drawing/2014/main" id="{798C6010-8657-4475-8AE1-64567E49F728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3996D97-6F21-4856-802C-6CEF1AAB7FDC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594B9B1-BF89-423E-BEF1-E2768AE5608E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8F33AEC-4E01-4DC1-8B39-1688241455B9}"/>
                </a:ext>
              </a:extLst>
            </p:cNvPr>
            <p:cNvCxnSpPr>
              <a:stCxn id="7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DFE7234-4D28-45CB-B841-E77CCED50740}"/>
                </a:ext>
              </a:extLst>
            </p:cNvPr>
            <p:cNvCxnSpPr>
              <a:stCxn id="7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866657B-BBE8-4B17-B921-F7417B0FC23C}"/>
              </a:ext>
            </a:extLst>
          </p:cNvPr>
          <p:cNvSpPr/>
          <p:nvPr/>
        </p:nvSpPr>
        <p:spPr>
          <a:xfrm>
            <a:off x="4959869" y="4693604"/>
            <a:ext cx="3048000" cy="15212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Business Data Warehouse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5E78DD6-9B14-4D60-8BA6-408B51C0DC99}"/>
              </a:ext>
            </a:extLst>
          </p:cNvPr>
          <p:cNvSpPr/>
          <p:nvPr/>
        </p:nvSpPr>
        <p:spPr>
          <a:xfrm>
            <a:off x="258421" y="4609883"/>
            <a:ext cx="12957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Tableu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8EFB614-41B9-4117-82C8-1D2C46A89190}"/>
              </a:ext>
            </a:extLst>
          </p:cNvPr>
          <p:cNvSpPr/>
          <p:nvPr/>
        </p:nvSpPr>
        <p:spPr>
          <a:xfrm>
            <a:off x="258421" y="5277091"/>
            <a:ext cx="2708073" cy="54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BOBJ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60A4CC-2913-4EDB-9754-58F91B283A68}"/>
              </a:ext>
            </a:extLst>
          </p:cNvPr>
          <p:cNvSpPr/>
          <p:nvPr/>
        </p:nvSpPr>
        <p:spPr>
          <a:xfrm>
            <a:off x="248995" y="5970684"/>
            <a:ext cx="2717499" cy="54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D02FA5-667E-4CB0-866F-997507DFAC5D}"/>
              </a:ext>
            </a:extLst>
          </p:cNvPr>
          <p:cNvSpPr/>
          <p:nvPr/>
        </p:nvSpPr>
        <p:spPr>
          <a:xfrm>
            <a:off x="1670701" y="4609883"/>
            <a:ext cx="12957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PowerBI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2" name="Arrow: Down 291">
            <a:extLst>
              <a:ext uri="{FF2B5EF4-FFF2-40B4-BE49-F238E27FC236}">
                <a16:creationId xmlns:a16="http://schemas.microsoft.com/office/drawing/2014/main" id="{81D0D197-03C4-4F34-BCB3-6FF1638C5055}"/>
              </a:ext>
            </a:extLst>
          </p:cNvPr>
          <p:cNvSpPr/>
          <p:nvPr/>
        </p:nvSpPr>
        <p:spPr>
          <a:xfrm rot="4347413">
            <a:off x="3397122" y="4338717"/>
            <a:ext cx="762000" cy="1390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BW, BOBJ &amp; BPC?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4356-CDF5-413D-8F4A-7F1CBE0B1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32701"/>
            <a:ext cx="11506200" cy="5721720"/>
          </a:xfrm>
        </p:spPr>
        <p:txBody>
          <a:bodyPr/>
          <a:lstStyle/>
          <a:p>
            <a:r>
              <a:rPr lang="en-US" dirty="0"/>
              <a:t>BW – Business Warehouse system which bring all data together using ETL from different Data sources</a:t>
            </a:r>
          </a:p>
          <a:p>
            <a:r>
              <a:rPr lang="en-US" dirty="0"/>
              <a:t>BOBJ – Data mining and Business Intelligence solution offers BI capabilities</a:t>
            </a:r>
          </a:p>
          <a:p>
            <a:r>
              <a:rPr lang="en-US" dirty="0"/>
              <a:t>BPC – Business Planning and Consolidation system for Financial, HR, etc. planning scenarios </a:t>
            </a:r>
          </a:p>
          <a:p>
            <a:r>
              <a:rPr lang="en-US" b="1" i="1" dirty="0"/>
              <a:t>All are on-premise solutions</a:t>
            </a:r>
          </a:p>
          <a:p>
            <a:endParaRPr lang="en-US" b="1" i="1" dirty="0"/>
          </a:p>
          <a:p>
            <a:r>
              <a:rPr lang="en-US" b="1" i="1" dirty="0"/>
              <a:t>SAC – SAP Analytics Cloud – All-in-One – Cloud Based</a:t>
            </a:r>
          </a:p>
          <a:p>
            <a:r>
              <a:rPr lang="en-US" b="1" i="1" dirty="0"/>
              <a:t>BI | Predictive | Planning | Application Design | more..</a:t>
            </a:r>
          </a:p>
          <a:p>
            <a:endParaRPr lang="en-US" b="1" i="1" dirty="0"/>
          </a:p>
          <a:p>
            <a:r>
              <a:rPr lang="en-US" dirty="0"/>
              <a:t>Both Co-exist and depends on Use cases, what does a co. want.</a:t>
            </a:r>
          </a:p>
          <a:p>
            <a:r>
              <a:rPr lang="en-US" dirty="0"/>
              <a:t>SAP – 65% world GDP, 300mn active customer, 80k partners</a:t>
            </a:r>
          </a:p>
          <a:p>
            <a:r>
              <a:rPr lang="en-US" dirty="0"/>
              <a:t>75% beer, 65k jet, 70% oil, 62% chocs, 350Bn per day</a:t>
            </a:r>
          </a:p>
        </p:txBody>
      </p:sp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2259</Words>
  <Application>Microsoft Office PowerPoint</Application>
  <PresentationFormat>Widescreen</PresentationFormat>
  <Paragraphs>424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72 Black</vt:lpstr>
      <vt:lpstr>Arial</vt:lpstr>
      <vt:lpstr>Arial Black</vt:lpstr>
      <vt:lpstr>Arial Rounded MT Bold</vt:lpstr>
      <vt:lpstr>BentonSans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What is On-premise and Cloud?</vt:lpstr>
      <vt:lpstr>What does Cloud Offers?</vt:lpstr>
      <vt:lpstr>What is SAP Cloud Platform?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SAP SAC Architecture</vt:lpstr>
      <vt:lpstr>Embedded Standard Content</vt:lpstr>
      <vt:lpstr>Business content delivered by SAP </vt:lpstr>
      <vt:lpstr>References</vt:lpstr>
      <vt:lpstr>SAP Analytics Cloud Certification – C_SAC_2014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489</cp:revision>
  <dcterms:created xsi:type="dcterms:W3CDTF">2016-07-10T03:33:26Z</dcterms:created>
  <dcterms:modified xsi:type="dcterms:W3CDTF">2020-12-06T08:54:13Z</dcterms:modified>
</cp:coreProperties>
</file>