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5"/>
  </p:notesMasterIdLst>
  <p:sldIdLst>
    <p:sldId id="256" r:id="rId3"/>
    <p:sldId id="463" r:id="rId4"/>
    <p:sldId id="426" r:id="rId5"/>
    <p:sldId id="427" r:id="rId6"/>
    <p:sldId id="428" r:id="rId7"/>
    <p:sldId id="429" r:id="rId8"/>
    <p:sldId id="430" r:id="rId9"/>
    <p:sldId id="431" r:id="rId10"/>
    <p:sldId id="462" r:id="rId11"/>
    <p:sldId id="475" r:id="rId12"/>
    <p:sldId id="399" r:id="rId13"/>
    <p:sldId id="4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12/6/2020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2677656"/>
          </a:xfrm>
          <a:prstGeom prst="rect">
            <a:avLst/>
          </a:prstGeom>
          <a:noFill/>
        </p:spPr>
        <p:txBody>
          <a:bodyPr wrap="square" rtlCol="0">
            <a:spAutoFit/>
          </a:bodyPr>
          <a:lstStyle/>
          <a:p>
            <a:pPr defTabSz="1218987"/>
            <a:r>
              <a:rPr lang="en-US" sz="2400"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987"/>
            <a:r>
              <a:rPr lang="en-US" sz="2400" dirty="0">
                <a:solidFill>
                  <a:prstClr val="black"/>
                </a:solidFill>
                <a:latin typeface="Calibri"/>
              </a:rPr>
              <a:t>There are 3 ways we can create point of interest</a:t>
            </a:r>
          </a:p>
          <a:p>
            <a:pPr marL="457200" indent="-457200" defTabSz="1218987">
              <a:buFontTx/>
              <a:buAutoNum type="arabicPeriod"/>
            </a:pPr>
            <a:r>
              <a:rPr lang="en-US" sz="2400" dirty="0">
                <a:solidFill>
                  <a:prstClr val="black"/>
                </a:solidFill>
                <a:latin typeface="Calibri"/>
              </a:rPr>
              <a:t>Model based - dataset</a:t>
            </a:r>
          </a:p>
          <a:p>
            <a:pPr marL="457200" indent="-457200" defTabSz="1218987">
              <a:buFontTx/>
              <a:buAutoNum type="arabicPeriod"/>
            </a:pPr>
            <a:r>
              <a:rPr lang="en-US" sz="2400" dirty="0">
                <a:solidFill>
                  <a:prstClr val="black"/>
                </a:solidFill>
                <a:latin typeface="Calibri"/>
              </a:rPr>
              <a:t>File Based - dataset</a:t>
            </a:r>
          </a:p>
          <a:p>
            <a:pPr marL="457200" indent="-457200" defTabSz="1218987">
              <a:buFontTx/>
              <a:buAutoNum type="arabicPeriod"/>
            </a:pPr>
            <a:r>
              <a:rPr lang="en-US" sz="2400" dirty="0" err="1">
                <a:solidFill>
                  <a:prstClr val="black"/>
                </a:solidFill>
                <a:latin typeface="Calibri"/>
              </a:rPr>
              <a:t>Dbf</a:t>
            </a:r>
            <a:r>
              <a:rPr lang="en-US" sz="2400" dirty="0">
                <a:solidFill>
                  <a:prstClr val="black"/>
                </a:solidFill>
                <a:latin typeface="Calibri"/>
              </a:rPr>
              <a:t> and </a:t>
            </a:r>
            <a:r>
              <a:rPr lang="en-US" sz="2400" dirty="0" err="1">
                <a:solidFill>
                  <a:prstClr val="black"/>
                </a:solidFill>
                <a:latin typeface="Calibri"/>
              </a:rPr>
              <a:t>shp</a:t>
            </a:r>
            <a:r>
              <a:rPr lang="en-US" sz="2400" dirty="0">
                <a:solidFill>
                  <a:prstClr val="black"/>
                </a:solidFill>
                <a:latin typeface="Calibri"/>
              </a:rPr>
              <a:t> file based (shape file) - dataset</a:t>
            </a: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401" y="990601"/>
            <a:ext cx="11807195" cy="2677656"/>
          </a:xfrm>
          <a:prstGeom prst="rect">
            <a:avLst/>
          </a:prstGeom>
          <a:noFill/>
        </p:spPr>
        <p:txBody>
          <a:bodyPr wrap="square" rtlCol="0">
            <a:spAutoFit/>
          </a:bodyPr>
          <a:lstStyle/>
          <a:p>
            <a:pPr defTabSz="1218987"/>
            <a:r>
              <a:rPr lang="en-US" sz="2400" dirty="0">
                <a:solidFill>
                  <a:prstClr val="black"/>
                </a:solidFill>
                <a:latin typeface="Calibri"/>
              </a:rPr>
              <a:t>We want to aggregate data based on a dimension, we can use exception aggregation.</a:t>
            </a:r>
          </a:p>
          <a:p>
            <a:pPr defTabSz="1218987"/>
            <a:r>
              <a:rPr lang="en-US" sz="2400" dirty="0">
                <a:solidFill>
                  <a:prstClr val="black"/>
                </a:solidFill>
                <a:latin typeface="Calibri"/>
              </a:rPr>
              <a:t>SELECT AVG(</a:t>
            </a:r>
            <a:r>
              <a:rPr lang="en-US" sz="2400" dirty="0" err="1">
                <a:solidFill>
                  <a:prstClr val="black"/>
                </a:solidFill>
                <a:latin typeface="Calibri"/>
              </a:rPr>
              <a:t>orderamount</a:t>
            </a:r>
            <a:r>
              <a:rPr lang="en-US" sz="2400" dirty="0">
                <a:solidFill>
                  <a:prstClr val="black"/>
                </a:solidFill>
                <a:latin typeface="Calibri"/>
              </a:rPr>
              <a:t>) FROM orders GROUP BY customer</a:t>
            </a:r>
          </a:p>
          <a:p>
            <a:pPr defTabSz="1218987"/>
            <a:r>
              <a:rPr lang="en-US" sz="2400" dirty="0">
                <a:solidFill>
                  <a:prstClr val="black"/>
                </a:solidFill>
                <a:latin typeface="Calibri"/>
              </a:rPr>
              <a:t>2000</a:t>
            </a:r>
          </a:p>
          <a:p>
            <a:pPr defTabSz="1218987"/>
            <a:r>
              <a:rPr lang="en-US" sz="2400" dirty="0">
                <a:solidFill>
                  <a:prstClr val="black"/>
                </a:solidFill>
                <a:latin typeface="Calibri"/>
              </a:rPr>
              <a:t>No. Customers = 5</a:t>
            </a:r>
          </a:p>
          <a:p>
            <a:pPr defTabSz="1218987"/>
            <a:r>
              <a:rPr lang="en-US" sz="2400" dirty="0">
                <a:solidFill>
                  <a:prstClr val="black"/>
                </a:solidFill>
                <a:latin typeface="Calibri"/>
              </a:rPr>
              <a:t>2000 / 5 = 400</a:t>
            </a:r>
          </a:p>
          <a:p>
            <a:pPr defTabSz="1218987"/>
            <a:r>
              <a:rPr lang="en-US" sz="2400" dirty="0">
                <a:solidFill>
                  <a:prstClr val="black"/>
                </a:solidFill>
                <a:latin typeface="Calibri"/>
              </a:rPr>
              <a:t>No Country = 20</a:t>
            </a:r>
          </a:p>
          <a:p>
            <a:pPr defTabSz="1218987"/>
            <a:r>
              <a:rPr lang="en-US" sz="2400"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9938" y="1744947"/>
            <a:ext cx="1062791" cy="1259027"/>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7522" y="1914687"/>
            <a:ext cx="1178208" cy="1294688"/>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11397" y="1741645"/>
            <a:ext cx="1228540" cy="1249886"/>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4348" y="1950681"/>
            <a:ext cx="1336849" cy="1320163"/>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5662" y="1748143"/>
            <a:ext cx="1644681" cy="1262729"/>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2554" y="1940163"/>
            <a:ext cx="1211870" cy="1294689"/>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5" y="3713006"/>
            <a:ext cx="12192000" cy="1477328"/>
          </a:xfrm>
          <a:prstGeom prst="rect">
            <a:avLst/>
          </a:prstGeom>
          <a:noFill/>
        </p:spPr>
        <p:txBody>
          <a:bodyPr wrap="square" lIns="0" tIns="0" rIns="0" bIns="0" rtlCol="0">
            <a:spAutoFit/>
          </a:bodyPr>
          <a:lstStyle/>
          <a:p>
            <a:pPr algn="ctr" defTabSz="1218987" fontAlgn="base">
              <a:spcBef>
                <a:spcPct val="50000"/>
              </a:spcBef>
              <a:spcAft>
                <a:spcPct val="0"/>
              </a:spcAft>
              <a:buClr>
                <a:srgbClr val="F0AB00"/>
              </a:buClr>
              <a:buSzPct val="80000"/>
            </a:pPr>
            <a:r>
              <a:rPr lang="en-US" sz="2400" b="1" kern="0">
                <a:solidFill>
                  <a:srgbClr val="4F81BD"/>
                </a:solidFill>
                <a:latin typeface="Calibri"/>
                <a:ea typeface="Arial Unicode MS" pitchFamily="34" charset="-128"/>
                <a:cs typeface="Arial Unicode MS" pitchFamily="34" charset="-128"/>
              </a:rPr>
              <a:t>Deliver Simplicity through Machine Learning</a:t>
            </a:r>
            <a:endParaRPr lang="en-US" sz="2400" kern="0">
              <a:solidFill>
                <a:srgbClr val="4F81BD"/>
              </a:solidFill>
              <a:latin typeface="Calibri"/>
              <a:ea typeface="Arial Unicode MS" pitchFamily="34" charset="-128"/>
              <a:cs typeface="Arial Unicode MS" pitchFamily="34" charset="-128"/>
            </a:endParaRP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9"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615" y="1780341"/>
            <a:ext cx="1242328" cy="1387010"/>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401" y="990601"/>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Search to Insight – Augmented Analytics</a:t>
            </a:r>
          </a:p>
          <a:p>
            <a:pPr defTabSz="1218987"/>
            <a:r>
              <a:rPr lang="en-US" sz="2400" dirty="0">
                <a:solidFill>
                  <a:prstClr val="black"/>
                </a:solidFill>
                <a:latin typeface="Calibri"/>
              </a:rPr>
              <a:t>Allows users to use NLP (Natural Language) to command system and system can convert NL using NLP capability of machine learning and present the outputs to the user.</a:t>
            </a:r>
          </a:p>
          <a:p>
            <a:pPr defTabSz="1218987"/>
            <a:endParaRPr lang="en-US" sz="2400" dirty="0">
              <a:solidFill>
                <a:prstClr val="black"/>
              </a:solidFill>
              <a:latin typeface="Calibri"/>
            </a:endParaRPr>
          </a:p>
          <a:p>
            <a:pPr defTabSz="1218987"/>
            <a:r>
              <a:rPr lang="en-US" sz="2400" dirty="0">
                <a:solidFill>
                  <a:prstClr val="black"/>
                </a:solidFill>
                <a:latin typeface="Calibri"/>
              </a:rPr>
              <a:t>2. Smart Discovery</a:t>
            </a:r>
          </a:p>
          <a:p>
            <a:pPr defTabSz="1218987"/>
            <a:r>
              <a:rPr lang="en-US" sz="2400"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987"/>
            <a:endParaRPr lang="en-US" sz="2400" dirty="0">
              <a:solidFill>
                <a:prstClr val="black"/>
              </a:solidFill>
              <a:latin typeface="Calibri"/>
            </a:endParaRPr>
          </a:p>
          <a:p>
            <a:pPr defTabSz="1218987"/>
            <a:r>
              <a:rPr lang="en-US" sz="2400" dirty="0">
                <a:solidFill>
                  <a:prstClr val="black"/>
                </a:solidFill>
                <a:latin typeface="Calibri"/>
              </a:rPr>
              <a:t>3. Smart Insight</a:t>
            </a:r>
          </a:p>
          <a:p>
            <a:pPr defTabSz="1218987"/>
            <a:r>
              <a:rPr lang="en-US" sz="2400"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401" y="933559"/>
            <a:ext cx="11730995" cy="4524315"/>
          </a:xfrm>
          <a:prstGeom prst="rect">
            <a:avLst/>
          </a:prstGeom>
          <a:noFill/>
        </p:spPr>
        <p:txBody>
          <a:bodyPr wrap="square" rtlCol="0">
            <a:spAutoFit/>
          </a:bodyPr>
          <a:lstStyle/>
          <a:p>
            <a:pPr defTabSz="1218987"/>
            <a:r>
              <a:rPr lang="en-US" sz="2400" dirty="0">
                <a:solidFill>
                  <a:prstClr val="black"/>
                </a:solidFill>
                <a:latin typeface="Calibri"/>
              </a:rPr>
              <a:t>4. Time Series Forecasting</a:t>
            </a:r>
          </a:p>
          <a:p>
            <a:pPr defTabSz="1218987"/>
            <a:r>
              <a:rPr lang="en-US" sz="2400" dirty="0">
                <a:solidFill>
                  <a:prstClr val="black"/>
                </a:solidFill>
                <a:latin typeface="Calibri"/>
              </a:rPr>
              <a:t>Depending on past data of a measure </a:t>
            </a:r>
            <a:r>
              <a:rPr lang="en-US" sz="2400" b="1" dirty="0">
                <a:solidFill>
                  <a:prstClr val="black"/>
                </a:solidFill>
                <a:latin typeface="Calibri"/>
              </a:rPr>
              <a:t>based on time</a:t>
            </a:r>
            <a:r>
              <a:rPr lang="en-US" sz="2400" dirty="0">
                <a:solidFill>
                  <a:prstClr val="black"/>
                </a:solidFill>
                <a:latin typeface="Calibri"/>
              </a:rPr>
              <a:t> (dimension) we can find the expected value of a measure w.r.t time and deviation. SAC usage 2 in-built algorithms to predict forecast </a:t>
            </a:r>
          </a:p>
          <a:p>
            <a:pPr marL="457200" indent="-457200" defTabSz="1218987">
              <a:buFontTx/>
              <a:buAutoNum type="arabicPeriod"/>
            </a:pPr>
            <a:r>
              <a:rPr lang="en-US" sz="2400" dirty="0">
                <a:solidFill>
                  <a:prstClr val="black"/>
                </a:solidFill>
                <a:latin typeface="Calibri"/>
              </a:rPr>
              <a:t>Triple Smoothing</a:t>
            </a:r>
          </a:p>
          <a:p>
            <a:pPr marL="457200" indent="-457200" defTabSz="1218987">
              <a:buFontTx/>
              <a:buAutoNum type="arabicPeriod"/>
            </a:pPr>
            <a:r>
              <a:rPr lang="en-US" sz="2400" dirty="0">
                <a:solidFill>
                  <a:prstClr val="black"/>
                </a:solidFill>
                <a:latin typeface="Calibri"/>
              </a:rPr>
              <a:t>Linear Forecast</a:t>
            </a:r>
          </a:p>
          <a:p>
            <a:pPr marL="457200" indent="-457200" defTabSz="1218987">
              <a:buFontTx/>
              <a:buAutoNum type="arabicPeriod"/>
            </a:pP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5. Smart Grouping</a:t>
            </a:r>
          </a:p>
          <a:p>
            <a:pPr defTabSz="1218987"/>
            <a:r>
              <a:rPr lang="en-US" sz="2400"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368" y="1182969"/>
            <a:ext cx="11449272" cy="5290298"/>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4</a:t>
            </a:r>
          </a:p>
        </p:txBody>
      </p:sp>
    </p:spTree>
    <p:extLst>
      <p:ext uri="{BB962C8B-B14F-4D97-AF65-F5344CB8AC3E}">
        <p14:creationId xmlns:p14="http://schemas.microsoft.com/office/powerpoint/2010/main" val="386777290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4554</TotalTime>
  <Words>556</Words>
  <Application>Microsoft Office PowerPoint</Application>
  <PresentationFormat>Widescreen</PresentationFormat>
  <Paragraphs>82</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Point of interest</vt:lpstr>
      <vt:lpstr>Exception Aggregation</vt:lpstr>
      <vt:lpstr>Smart Assist Portfolio of SAC</vt:lpstr>
      <vt:lpstr>Smart Assist</vt:lpstr>
      <vt:lpstr>Smart Assist </vt:lpstr>
      <vt:lpstr>Smart Feature Support Matrix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507</cp:revision>
  <dcterms:created xsi:type="dcterms:W3CDTF">2016-07-10T03:33:26Z</dcterms:created>
  <dcterms:modified xsi:type="dcterms:W3CDTF">2020-12-06T08:52:57Z</dcterms:modified>
</cp:coreProperties>
</file>