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21"/>
  </p:notesMasterIdLst>
  <p:sldIdLst>
    <p:sldId id="256" r:id="rId3"/>
    <p:sldId id="463" r:id="rId4"/>
    <p:sldId id="454" r:id="rId5"/>
    <p:sldId id="455" r:id="rId6"/>
    <p:sldId id="483" r:id="rId7"/>
    <p:sldId id="457" r:id="rId8"/>
    <p:sldId id="459" r:id="rId9"/>
    <p:sldId id="458" r:id="rId10"/>
    <p:sldId id="486" r:id="rId11"/>
    <p:sldId id="390" r:id="rId12"/>
    <p:sldId id="498" r:id="rId13"/>
    <p:sldId id="391" r:id="rId14"/>
    <p:sldId id="392" r:id="rId15"/>
    <p:sldId id="393" r:id="rId16"/>
    <p:sldId id="462" r:id="rId17"/>
    <p:sldId id="475" r:id="rId18"/>
    <p:sldId id="399" r:id="rId19"/>
    <p:sldId id="40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120" autoAdjust="0"/>
    <p:restoredTop sz="93973" autoAdjust="0"/>
  </p:normalViewPr>
  <p:slideViewPr>
    <p:cSldViewPr snapToGrid="0">
      <p:cViewPr varScale="1">
        <p:scale>
          <a:sx n="82" d="100"/>
          <a:sy n="82" d="100"/>
        </p:scale>
        <p:origin x="117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7T01:42:33.140"/>
    </inkml:context>
    <inkml:brush xml:id="br0">
      <inkml:brushProperty name="width" value="0.05" units="cm"/>
      <inkml:brushProperty name="height" value="0.05" units="cm"/>
      <inkml:brushProperty name="color" value="#00B050"/>
      <inkml:brushProperty name="fitToCurve" value="1"/>
    </inkml:brush>
  </inkml:definitions>
  <inkml:trace contextRef="#ctx0" brushRef="#br0">268 0 0,'-24'24'16,"-1"-24"-16,-24 25 0,25-25 16,-25 24-16,25-24 0,-1 0 15,1 24-15,0-24 16,24 25-16,0-1 16,0 1-1,0-50 126</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7T02:37:23.740"/>
    </inkml:context>
    <inkml:brush xml:id="br0">
      <inkml:brushProperty name="width" value="0.05" units="cm"/>
      <inkml:brushProperty name="height" value="0.05" units="cm"/>
      <inkml:brushProperty name="fitToCurve" value="1"/>
    </inkml:brush>
  </inkml:definitions>
  <inkml:trace contextRef="#ctx0" brushRef="#br0">94 24 0,'-25'0'0,"1"0"32,48 0 15,1 0-32,-1 0-15,0 0 31,1 0-15,-50 0 47,1 0-63,0 0 15,-1 0 1,1 0-1,48 0 32,1 0-31,-1 0 0,0 0-1,1 0 1,-1 0-16,1 0 31,-1 0-31,0 0 31,-48 0 16,0 0-31,-1 0-1,1 0-15,-1 25 16,1-25-16,0 0 16,-1 0-1,25 24 1,25-48 15,-1 24-15,0 0-1,1 0-15,-1-25 16,1 25-16,-1 0 16,0 0-1,-48 0 32,0 0-31,-1 0-1,1 0-15,-1 0 0,1 25 16,0-25-16,-1 0 31,50 0 1,-1 0-17,0 0 1,1 0-16,-1 0 15,1-25-15,-1 25 16,0 0-16,1 0 16,-25-24-1,-25 24 17,1 0-32,0 0 15,-1 24-15,1-24 16,-1 0-16,1 0 15,48 0 32,-24 25-31,25-25-16,-1 0 31,-48 0 47,-1 0-62,1 0 0,0 24-1,-1-24 1,50 0 15,-1 0-15,0 0-1,1-24-15,-1 24 16,1 0-16,-1 0 16,-48 0 46,-1 0-62,1 0 16,-1 0-1,1 0 1,48 0 62,1 0-47,-50 0 16,1 0-31,0 0-1,-1 0-15,1 0 16,24 24-16,-25-24 0,1 0 16,48 0 46,1 0-46,-1 0-1,1 0 17,-1 0 15</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24T01:48:09.834"/>
    </inkml:context>
    <inkml:brush xml:id="br0">
      <inkml:brushProperty name="width" value="0.05" units="cm"/>
      <inkml:brushProperty name="height" value="0.05" units="cm"/>
      <inkml:brushProperty name="fitToCurve" value="1"/>
    </inkml:brush>
  </inkml:definitions>
  <inkml:trace contextRef="#ctx0" brushRef="#br0">225 196 0,'0'-25'16,"0"1"-1,-24 24 16,24 24-15,-24-24-16,24 25 16,-25-1-16,1 0 0,-1 1 15,25-1-15,-24 25 16,-1-24-16,1 23 0,24 1 16,-24-24-16,24 24 0,0-1 15,0-23-15,24 24 16,0-25-16,-24 1 0,49-1 15,-24 0-15,-1 1 16,1-1-16,23-24 0,1 0 16,0 0-16,-24 0 0,23 0 15</inkml:trace>
  <inkml:trace contextRef="#ctx0" brushRef="#br0" timeOffset="606">934 415 0,'0'-24'16,"-25"24"0,1 0-1,-1 0 1,1 0-1,0 24 1,-1-24-16,25 25 0,-24-1 16,-1 1-16,25-1 15,0 1-15,-24-1 0,24 0 16,0 1-16,24-1 16,1 1-16,-25-1 0,24-24 15,1 25-15,23-25 0,-23 0 16,-1 0-16,25 0 15,-24 0-15,23-25 0,-23 25 16,-1-24-16,1-1 16,-1 1-16,-24-1 0,0 1 15,0 0-15,0-1 0,-24 1 16,24-1-16,-25 1 16,1-1-16,-1 1 0,1 24 15,0-24-15,-1 24 16,1 0-16,-1 24 15,25 0 1</inkml:trace>
  <inkml:trace contextRef="#ctx0" brushRef="#br0" timeOffset="1032">1349 342 0,'-25'0'16,"25"-24"-16,0 48 31,25 1-15,-25-1-16,24 0 0,1 1 15,-25-1-15,24 1 16,1-1-16,-25 1 0,24-1 16,-24 0-16,24 1 0,-24-1 15,25-24-15,-25 25 16,24-25-16,1-25 16,-1 1-1,-24-1 1,25 1-16,-25 0 0,0-1 15,24-24-15,-24 25 16,0-1-16,0 1 0,24 0 16,-24-1-16,0 1 15,0-1-15,25 25 16,-25 25 0</inkml:trace>
  <inkml:trace contextRef="#ctx0" brushRef="#br0" timeOffset="1500">1984 440 0,'-25'0'15,"1"0"-15,24 24 63,24 1-63,1-1 15,-1-24 1,1 25-16,-1-25 16,1 0-16,-25-25 15,24 25-15,0-24 16,-24-1-16,25 1 15,-25-1-15,0 1 16,-25 0 0,25-1-16,-24 25 0,0 0 15,-1 0-15,1 0 16,-1 0-16,1 0 0,-1 25 16,25-1-16,-24-24 0,24 24 15,0 1-15,0-1 16,0 1-16,0-1 0,0 1 15,24-1-15,1 0 16,-1 1-16,1-25 16,-1 24-16,1-24 0,-1 0 15</inkml:trace>
  <inkml:trace contextRef="#ctx0" brushRef="#br0" timeOffset="1904">2448 391 0,'-25'-24'0,"1"24"16,0-25-16,48 50 31,0-1-15,1 0-16,-1 1 15,1-1-15,-1 1 16,-24-1-16,25 1 0,-25-1 16,0 0-16,0 1 15,-25-25 1,1 0 0,24-25-1,-25 25-15,25-24 0,0 0 16,0-1-16,0 1 15,25-25-15,-25 24 0,24 1 16,1 0-16,-1-1 0,0 1 16,1-1-16,-1 25 15,1 0-15,-1 0 0,-24 25 16,25-25-16,-25 24 16</inkml:trace>
  <inkml:trace contextRef="#ctx0" brushRef="#br0" timeOffset="2353">3278 269 0,'25'-25'0,"-25"1"0,24 0 16,-24-1 0,0 1-16,0-1 0,0 1 15,0 0-15,-24-1 16,-1 25-16,1 0 16,-1 0-16,1 0 0,0 25 15,-1-1-15,-24 0 16,25 1-16,-1-1 0,25 1 15,-24 23-15,24-23 16,0 24-16,0 0 0,24-25 16,1 25-16,-1 0 0,1 0 15,-1-1-15,1-23 16,23 24-16,-23-25 0,-1 25 16,-24-25-16,25 1 15,-25-1-15,0 1 0,-25-1 16,1 0-16,-1-24 15,1 0-15,-25 0 16,25 0-16,-1 0 0</inkml:trace>
  <inkml:trace contextRef="#ctx0" brushRef="#br0" timeOffset="2562">3107 538 0,'0'-25'16,"25"25"0,-1 0-1,1 0-15,-1-24 16,0 24-16,1 0 0,-1 0 16,25 0-16,-24 0 15,23 0-15,-23 0 0,24 0 16</inkml:trace>
  <inkml:trace contextRef="#ctx0" brushRef="#br0" timeOffset="2767">3571 415 0,'0'-24'0,"-24"24"32,24-24-32,-24 48 15,24 0 1,0 1-1,0-1-15,0 1 0,24-1 16,-24 1-16,0-1 16,24 0-16,-24 1 15,25-1-15,-25 1 16</inkml:trace>
  <inkml:trace contextRef="#ctx0" brushRef="#br0" timeOffset="2953">3547 196 0,'0'-25'16,"-24"25"-16,48 25 46</inkml:trace>
  <inkml:trace contextRef="#ctx0" brushRef="#br0" timeOffset="3248">3816 171 0,'0'-24'15,"24"24"17,0 24-17,-24 1 1,0-1-16,0 0 0,0 25 16,25-24-16,-25 24 15,0-1-15,0-23 0,24 24 16,-24 0-16,25-25 0,-25 0 15,24 25-15,1-24 16,-1-25-16,0 0 16,1 0-16,-1 0 15</inkml:trace>
  <inkml:trace contextRef="#ctx0" brushRef="#br0" timeOffset="3428">3889 391 0,'-25'0'16,"25"24"-16,25-24 15,-1 0-15,1 0 16,-1 0-16,25 0 16,-25 0-16,1-24 0,-1 24 15,25 0-15</inkml:trace>
  <inkml:trace contextRef="#ctx0" brushRef="#br0" timeOffset="3715">4280 49 0,'0'-24'0,"-25"-1"0,50 50 47,-25-1-47,24 1 0,25-1 15,-25 25-15,25 0 16,0-1-16,0 1 0,-25 0 16,1 0-16,-1 24 0,1-24 15,-25 0-15,0-25 16,0 25-16,-25 0 0,-24-25 15,0-24-15,1 25 16</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24T01:48:53.517"/>
    </inkml:context>
    <inkml:brush xml:id="br0">
      <inkml:brushProperty name="width" value="0.05" units="cm"/>
      <inkml:brushProperty name="height" value="0.05" units="cm"/>
      <inkml:brushProperty name="fitToCurve" value="1"/>
    </inkml:brush>
  </inkml:definitions>
  <inkml:trace contextRef="#ctx0" brushRef="#br0">0 0 0,'25'0'32</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24T01:49:28.270"/>
    </inkml:context>
    <inkml:brush xml:id="br0">
      <inkml:brushProperty name="width" value="0.05" units="cm"/>
      <inkml:brushProperty name="height" value="0.05" units="cm"/>
      <inkml:brushProperty name="fitToCurve" value="1"/>
    </inkml:brush>
  </inkml:definitions>
  <inkml:trace contextRef="#ctx0" brushRef="#br0">295 227 0,'-25'0'0,"1"0"16,-1 0-1,1 24 48,-1 1-47,1-25-16,0 24 0,-1 0 15,1 1-15,24-1 16,-25 25-16,1-25 0,24 25 15,0 0-15,-25-24 0,25 23 16,0 1-16,0-24 16,0-1-16,25 25 0,-25-25 15,24-24-15,1 25 16,-1-1-16,1-24 0,-1 25 16,25-25-16,-25 0 0,1 0 15,24 0-15,-25 0 16</inkml:trace>
  <inkml:trace contextRef="#ctx0" brushRef="#br0" timeOffset="588">612 398 0,'-24'-25'16,"-1"25"-1,25 25 17,0-1-17,0 0-15,0 1 16,0-1 0,25 1-16,-25 24 0,24-25 15,-24 0-15,0 1 0,24-1 16,1 1-16,-1-1 15,1 1-15,-1-25 16,1 0-16,-1 0 16,0 0-16,1 0 15,-1-25-15,1 25 0,-1-24 16,1-1-16,-25 1 16,0-1-16,24-23 0,-24 23 15,0-24-15,0 25 0,-24-25 16,24 25-16,-25-1 15,25 1-15,-24 24 0,24-25 16,-25 25 0,25 25-1,0-1 1,25-24-16</inkml:trace>
  <inkml:trace contextRef="#ctx0" brushRef="#br0" timeOffset="1096">1125 398 0,'-25'-25'15,"50"50"32,-1-1-31,-24 0-16,25 1 0,-25-1 15,24 1-15,-24-1 16,0 1-16,25-1 0,-25 0 16,0 1-16,0-1 15,0 1 1,0-50 15,-25 1-15,25-1-16,0 1 0,0 0 15,0-1-15,0 1 16,25-1-16,-25 1 0,0-1 16,24 1-16,0 0 15,1 24-15,-1 0 16,1 0-1,-1 24-15,-24 0 16,25-24-16,-1 25 0,-24-1 16,0 1-16,24-1 15,-24 1-15,0-1 16,0 0-16,0 1 16</inkml:trace>
  <inkml:trace contextRef="#ctx0" brushRef="#br0" timeOffset="1696">1833 446 0,'-24'0'0,"24"-24"0,0 0 16,0-1 0,0 1-1,-25 24-15,1 0 32,-1 0-32,1 24 15,0 1 1,-1-25-16,25 24 0,-24 0 15,24 1-15,-25-1 0,25 1 16,0-1-16,0 1 16,0-1-16,25 0 0,-1 1 15,1-25-15,-1 0 16,0 0-16,1 0 16,-1-25-16,1 25 15,-1-24-15,-24 0 16,25-1-16,-25 1 0,0-1 15,0 1-15,-25-25 0,25 25 16,-24-25-16,24 24 16,-25-23-16,25 23 0,-24 1 15,-1-1-15,25 1 16,0 48 0,25 1-1,-25-1-15,24 1 16,-24 23-16,25-23 0,-25-1 15,24 25-15,-24-25 16,0 25-16,25-24 0,-25-1 16,0 25-16,0-25 0,24-24 15,-24 25-15</inkml:trace>
  <inkml:trace contextRef="#ctx0" brushRef="#br0" timeOffset="2158">2077 495 0,'-24'-24'0,"0"24"16,24-25-16,24 25 46,0 25-30,1-25 0,-1 0-1,1 0 1,-1 0 0,-24-25-16,25 25 15,-25-24-15,0 0 16,0-1-1,-25 1-15,1 24 16,-1 0 0,1 0-16,24 24 0,-25-24 15,1 25-15,24-1 0,0 0 16,-24 1-16,24-1 16,0 1-16,0-1 15,24 25-15,-24-25 0,24 1 16,1-1-16,-1 1 0,1-25 15,-1 24-15,1-24 0,23 0 16</inkml:trace>
  <inkml:trace contextRef="#ctx0" brushRef="#br0" timeOffset="2541">2443 373 0,'-25'0'0,"1"0"16,0 0 0,48 0-1,0 25 1,1-1 0,-1 0-16,1 1 0,-1-1 15,0 1 1,-24-1-16,0 1 0,25-25 15,-25 24-15,0 0 16,-25-24-16,1 0 16,0-24-1,-1 24-15,1 0 0,24-24 16,-25-1-16,25 1 0,0-1 16,0 1-16,0-1 15,0 1-15,0 0 0,25-1 16,-1 25-16,1-24 0,-1 24 15,0-25-15,1 25 16,-1 0-16</inkml:trace>
  <inkml:trace contextRef="#ctx0" brushRef="#br0" timeOffset="2925">3176 178 0,'-24'-25'16,"0"1"-16,-1 24 16,25-24-16,-24-1 0,24 1 15,-25 24 1,25 24-16,-24-24 15,24 25-15,-25-1 0,25 25 16,-24-25-16,24 25 16,-24 0-16,24 0 0,0 0 15,0-1-15,0 1 0,24 0 16,-24 0-16,24 0 16,-24-25-16,25 25 0,-1 0 15,1-25-15,-25 25 16,24-24-16,-24-1 0,0 0 15,0 1-15,0-1 16,0 1-16,-24-1 16</inkml:trace>
  <inkml:trace contextRef="#ctx0" brushRef="#br0" timeOffset="3112">2859 642 0,'0'-25'0,"24"25"16,1-24-16,-1 0 15,1 24 1,23-25-16,-23 25 0,-1 0 16,25 0-16,-24 0 15,-1-24-15</inkml:trace>
  <inkml:trace contextRef="#ctx0" brushRef="#br0" timeOffset="3336">3225 471 0,'-24'-25'16,"24"1"0,0 48 15,0 1-31,24-1 15,-24 1-15,25-1 16,-25 1-16,24-1 0,-24 0 16,25 1-16,-25-1 15,24 1-15,-24-1 16,24-24-16</inkml:trace>
  <inkml:trace contextRef="#ctx0" brushRef="#br0" timeOffset="3489">3250 227 0,'-25'-25'0</inkml:trace>
  <inkml:trace contextRef="#ctx0" brushRef="#br0" timeOffset="3797">3445 153 0,'-24'-24'0,"24"48"47,0 1-47,24-1 0,-24 1 15,25 23-15,-25 1 16,24-24-16,0 24 0,-24-1 16,25 1-16,-25-24 0,0 24 15,24-25-15,-24 0 16,25 1-16,-25-1 0,24 1 15,1-25 1,-1 0-16,0 0 16</inkml:trace>
  <inkml:trace contextRef="#ctx0" brushRef="#br0" timeOffset="3977">3347 471 0,'-24'0'0,"48"0"16,1 0-1,24-25-15,-25 25 16,25 0-16,-25-24 0,25 24 16,-24-24-16</inkml:trace>
  <inkml:trace contextRef="#ctx0" brushRef="#br0" timeOffset="5268">3909 31 0,'-24'-24'0,"-1"24"15,1-25 1,48 50 0,1-25-1,-1 24-15,1 25 0,-1 0 16,25 0-16,-25 0 16,25 24-16,-24 0 0,23 0 15,-23 1-15,-1-1 16,-24-24-16,0 24 0,-49 0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12/15/2020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01775E-EDE2-4DE5-A02D-A8BD8C6F6AC0}" type="slidenum">
              <a:rPr lang="en-US" smtClean="0"/>
              <a:t>4</a:t>
            </a:fld>
            <a:endParaRPr lang="en-US"/>
          </a:p>
        </p:txBody>
      </p:sp>
    </p:spTree>
    <p:extLst>
      <p:ext uri="{BB962C8B-B14F-4D97-AF65-F5344CB8AC3E}">
        <p14:creationId xmlns:p14="http://schemas.microsoft.com/office/powerpoint/2010/main" val="4074000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52175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883374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345357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4197642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0713007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3891640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019060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4282746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40751374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5497216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40029712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1224741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3036760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390591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2" y="3645025"/>
            <a:ext cx="1083065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9308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3"/>
            <a:ext cx="9198020"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50608" y="3048744"/>
            <a:ext cx="9219425"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259181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1632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33086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12/15/2020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841711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38552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59" y="4788396"/>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7"/>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7"/>
            <a:ext cx="394128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59" y="4271888"/>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5120879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40151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2"/>
            <a:ext cx="3961844"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95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2"/>
            <a:ext cx="4405839"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13327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4405998"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39"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889999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38044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468934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9576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881854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17696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12/15/2020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12/15/2020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12/15/2020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theme" Target="../theme/theme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12/15/2020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9" r:id="rId12"/>
    <p:sldLayoutId id="2147483680" r:id="rId13"/>
    <p:sldLayoutId id="2147483681" r:id="rId14"/>
    <p:sldLayoutId id="2147483682" r:id="rId15"/>
    <p:sldLayoutId id="2147483683" r:id="rId16"/>
    <p:sldLayoutId id="2147483684" r:id="rId17"/>
    <p:sldLayoutId id="2147483691" r:id="rId18"/>
    <p:sldLayoutId id="2147483693" r:id="rId19"/>
    <p:sldLayoutId id="2147483694" r:id="rId20"/>
    <p:sldLayoutId id="2147483697" r:id="rId21"/>
    <p:sldLayoutId id="2147483698" r:id="rId22"/>
    <p:sldLayoutId id="2147483699"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12/15/2020</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2902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customXml" Target="../ink/ink3.xml"/><Relationship Id="rId7" Type="http://schemas.openxmlformats.org/officeDocument/2006/relationships/customXml" Target="../ink/ink5.xml"/><Relationship Id="rId2" Type="http://schemas.openxmlformats.org/officeDocument/2006/relationships/image" Target="../media/image2.png"/><Relationship Id="rId1" Type="http://schemas.openxmlformats.org/officeDocument/2006/relationships/slideLayout" Target="../slideLayouts/slideLayout20.xml"/><Relationship Id="rId6" Type="http://schemas.openxmlformats.org/officeDocument/2006/relationships/image" Target="../media/image7.emf"/><Relationship Id="rId5" Type="http://schemas.openxmlformats.org/officeDocument/2006/relationships/customXml" Target="../ink/ink4.xml"/><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2.png"/><Relationship Id="rId1" Type="http://schemas.openxmlformats.org/officeDocument/2006/relationships/slideLayout" Target="../slideLayouts/slideLayout15.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dirty="0">
                <a:solidFill>
                  <a:schemeClr val="bg1"/>
                </a:solidFill>
              </a:rPr>
              <a:t>Anurag Bajaj</a:t>
            </a:r>
          </a:p>
          <a:p>
            <a:r>
              <a:rPr lang="en-US" sz="3600" spc="-150" dirty="0">
                <a:solidFill>
                  <a:schemeClr val="bg1"/>
                </a:solidFill>
              </a:rPr>
              <a:t>Day 8</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Regression Concept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4" name="Content Placeholder 3">
            <a:extLst>
              <a:ext uri="{FF2B5EF4-FFF2-40B4-BE49-F238E27FC236}">
                <a16:creationId xmlns:a16="http://schemas.microsoft.com/office/drawing/2014/main" id="{502FC43D-EFB6-4F3B-B176-68397577827F}"/>
              </a:ext>
            </a:extLst>
          </p:cNvPr>
          <p:cNvSpPr>
            <a:spLocks noGrp="1"/>
          </p:cNvSpPr>
          <p:nvPr>
            <p:ph sz="quarter" idx="13"/>
          </p:nvPr>
        </p:nvSpPr>
        <p:spPr>
          <a:xfrm>
            <a:off x="228600" y="933558"/>
            <a:ext cx="11811001" cy="5628931"/>
          </a:xfrm>
        </p:spPr>
        <p:txBody>
          <a:bodyPr/>
          <a:lstStyle/>
          <a:p>
            <a:r>
              <a:rPr lang="en-US" dirty="0"/>
              <a:t>If our machine learning scenario would like to predict the dependent variable which is of type continuous (number) we use regression scenario.</a:t>
            </a:r>
          </a:p>
          <a:p>
            <a:r>
              <a:rPr lang="en-US" dirty="0"/>
              <a:t>There are 2 types of regression :-</a:t>
            </a:r>
          </a:p>
          <a:p>
            <a:r>
              <a:rPr lang="en-US" dirty="0"/>
              <a:t>Linear Regression – When my dependent variable is precisely dependent on one independent variable, we use linear regression.</a:t>
            </a:r>
          </a:p>
          <a:p>
            <a:r>
              <a:rPr lang="en-US" dirty="0"/>
              <a:t>Multi-regression – When my dependent variable is dependent on Multiple independent variables we can use multi-regression.</a:t>
            </a:r>
          </a:p>
          <a:p>
            <a:r>
              <a:rPr lang="en-US" dirty="0" err="1"/>
              <a:t>Eg.</a:t>
            </a:r>
            <a:r>
              <a:rPr lang="en-US" dirty="0"/>
              <a:t> Predict </a:t>
            </a:r>
            <a:r>
              <a:rPr lang="en-US" b="1" dirty="0"/>
              <a:t>house price </a:t>
            </a:r>
            <a:r>
              <a:rPr lang="en-US" dirty="0"/>
              <a:t>based on the different factors. </a:t>
            </a:r>
          </a:p>
          <a:p>
            <a:r>
              <a:rPr lang="en-US" dirty="0"/>
              <a:t>What will be the </a:t>
            </a:r>
            <a:r>
              <a:rPr lang="en-US" b="1" dirty="0"/>
              <a:t>% score </a:t>
            </a:r>
            <a:r>
              <a:rPr lang="en-US" dirty="0"/>
              <a:t>in exam depending on hours spent, book studied, practice papers tested.</a:t>
            </a:r>
          </a:p>
          <a:p>
            <a:r>
              <a:rPr lang="en-US" dirty="0"/>
              <a:t>What will be my </a:t>
            </a:r>
            <a:r>
              <a:rPr lang="en-US" b="1" dirty="0"/>
              <a:t>annual sales </a:t>
            </a:r>
            <a:r>
              <a:rPr lang="en-US" dirty="0"/>
              <a:t>depending on factors like employee, </a:t>
            </a:r>
            <a:r>
              <a:rPr lang="en-US" dirty="0" err="1"/>
              <a:t>cust</a:t>
            </a:r>
            <a:r>
              <a:rPr lang="en-US" dirty="0"/>
              <a:t>. Visits, leads,…</a:t>
            </a:r>
          </a:p>
        </p:txBody>
      </p:sp>
    </p:spTree>
    <p:extLst>
      <p:ext uri="{BB962C8B-B14F-4D97-AF65-F5344CB8AC3E}">
        <p14:creationId xmlns:p14="http://schemas.microsoft.com/office/powerpoint/2010/main" val="170032037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Model look like</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6" name="Straight Arrow Connector 5">
            <a:extLst>
              <a:ext uri="{FF2B5EF4-FFF2-40B4-BE49-F238E27FC236}">
                <a16:creationId xmlns:a16="http://schemas.microsoft.com/office/drawing/2014/main" id="{CF01A2FF-B0DF-4AEB-AF33-302BC4F25C73}"/>
              </a:ext>
            </a:extLst>
          </p:cNvPr>
          <p:cNvCxnSpPr/>
          <p:nvPr/>
        </p:nvCxnSpPr>
        <p:spPr>
          <a:xfrm flipV="1">
            <a:off x="990600" y="1066800"/>
            <a:ext cx="0" cy="2438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B61A3DE-C4F1-48C9-9300-94CB16470B9B}"/>
              </a:ext>
            </a:extLst>
          </p:cNvPr>
          <p:cNvCxnSpPr/>
          <p:nvPr/>
        </p:nvCxnSpPr>
        <p:spPr>
          <a:xfrm>
            <a:off x="914400" y="3429000"/>
            <a:ext cx="3733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64FD3-E2EC-45B3-AFB7-FEC2F3CA548F}"/>
              </a:ext>
            </a:extLst>
          </p:cNvPr>
          <p:cNvSpPr txBox="1"/>
          <p:nvPr/>
        </p:nvSpPr>
        <p:spPr>
          <a:xfrm>
            <a:off x="1676401" y="3505200"/>
            <a:ext cx="4190997" cy="369332"/>
          </a:xfrm>
          <a:prstGeom prst="rect">
            <a:avLst/>
          </a:prstGeom>
          <a:noFill/>
        </p:spPr>
        <p:txBody>
          <a:bodyPr wrap="square" rtlCol="0">
            <a:spAutoFit/>
          </a:bodyPr>
          <a:lstStyle/>
          <a:p>
            <a:r>
              <a:rPr lang="en-US" dirty="0"/>
              <a:t>X – independent variables</a:t>
            </a:r>
          </a:p>
        </p:txBody>
      </p:sp>
      <p:sp>
        <p:nvSpPr>
          <p:cNvPr id="10" name="TextBox 9">
            <a:extLst>
              <a:ext uri="{FF2B5EF4-FFF2-40B4-BE49-F238E27FC236}">
                <a16:creationId xmlns:a16="http://schemas.microsoft.com/office/drawing/2014/main" id="{E43BB223-CAC2-478D-87E4-3A391CA5E821}"/>
              </a:ext>
            </a:extLst>
          </p:cNvPr>
          <p:cNvSpPr txBox="1"/>
          <p:nvPr/>
        </p:nvSpPr>
        <p:spPr>
          <a:xfrm>
            <a:off x="-762000" y="1600200"/>
            <a:ext cx="1676381" cy="923330"/>
          </a:xfrm>
          <a:prstGeom prst="rect">
            <a:avLst/>
          </a:prstGeom>
          <a:noFill/>
        </p:spPr>
        <p:txBody>
          <a:bodyPr wrap="square" rtlCol="0">
            <a:spAutoFit/>
          </a:bodyPr>
          <a:lstStyle/>
          <a:p>
            <a:r>
              <a:rPr lang="en-US" dirty="0"/>
              <a:t>Y dependent variable</a:t>
            </a:r>
          </a:p>
          <a:p>
            <a:r>
              <a:rPr lang="en-US" dirty="0"/>
              <a:t>(prediction)</a:t>
            </a:r>
          </a:p>
        </p:txBody>
      </p:sp>
      <p:cxnSp>
        <p:nvCxnSpPr>
          <p:cNvPr id="239" name="Straight Arrow Connector 238">
            <a:extLst>
              <a:ext uri="{FF2B5EF4-FFF2-40B4-BE49-F238E27FC236}">
                <a16:creationId xmlns:a16="http://schemas.microsoft.com/office/drawing/2014/main" id="{F0720F38-2977-4285-A495-BAF53BD6DF8B}"/>
              </a:ext>
            </a:extLst>
          </p:cNvPr>
          <p:cNvCxnSpPr>
            <a:cxnSpLocks/>
          </p:cNvCxnSpPr>
          <p:nvPr/>
        </p:nvCxnSpPr>
        <p:spPr>
          <a:xfrm flipV="1">
            <a:off x="6172200" y="1066801"/>
            <a:ext cx="0" cy="2353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CBC71256-C65E-4B3B-AAB9-C71CED6D1A2F}"/>
              </a:ext>
            </a:extLst>
          </p:cNvPr>
          <p:cNvCxnSpPr/>
          <p:nvPr/>
        </p:nvCxnSpPr>
        <p:spPr>
          <a:xfrm>
            <a:off x="6019800" y="3227123"/>
            <a:ext cx="3124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880B6985-11BC-4A52-A744-32E56D7444C8}"/>
              </a:ext>
            </a:extLst>
          </p:cNvPr>
          <p:cNvCxnSpPr>
            <a:cxnSpLocks/>
          </p:cNvCxnSpPr>
          <p:nvPr/>
        </p:nvCxnSpPr>
        <p:spPr>
          <a:xfrm flipV="1">
            <a:off x="9448800" y="1066801"/>
            <a:ext cx="0" cy="2353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F7F097CF-B133-4469-B391-64956F09DE06}"/>
              </a:ext>
            </a:extLst>
          </p:cNvPr>
          <p:cNvCxnSpPr/>
          <p:nvPr/>
        </p:nvCxnSpPr>
        <p:spPr>
          <a:xfrm>
            <a:off x="9296400" y="3227123"/>
            <a:ext cx="3124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5" name="TextBox 244">
            <a:extLst>
              <a:ext uri="{FF2B5EF4-FFF2-40B4-BE49-F238E27FC236}">
                <a16:creationId xmlns:a16="http://schemas.microsoft.com/office/drawing/2014/main" id="{1F835A76-63FD-4247-8962-A907E1E44270}"/>
              </a:ext>
            </a:extLst>
          </p:cNvPr>
          <p:cNvSpPr txBox="1"/>
          <p:nvPr/>
        </p:nvSpPr>
        <p:spPr>
          <a:xfrm>
            <a:off x="7391400" y="3227123"/>
            <a:ext cx="759324" cy="369332"/>
          </a:xfrm>
          <a:prstGeom prst="rect">
            <a:avLst/>
          </a:prstGeom>
          <a:noFill/>
        </p:spPr>
        <p:txBody>
          <a:bodyPr wrap="square" rtlCol="0">
            <a:spAutoFit/>
          </a:bodyPr>
          <a:lstStyle/>
          <a:p>
            <a:r>
              <a:rPr lang="en-US" dirty="0"/>
              <a:t>x</a:t>
            </a:r>
          </a:p>
        </p:txBody>
      </p:sp>
      <p:sp>
        <p:nvSpPr>
          <p:cNvPr id="246" name="TextBox 245">
            <a:extLst>
              <a:ext uri="{FF2B5EF4-FFF2-40B4-BE49-F238E27FC236}">
                <a16:creationId xmlns:a16="http://schemas.microsoft.com/office/drawing/2014/main" id="{3E091CFA-6EB7-4CDF-B293-64AD0E79A570}"/>
              </a:ext>
            </a:extLst>
          </p:cNvPr>
          <p:cNvSpPr txBox="1"/>
          <p:nvPr/>
        </p:nvSpPr>
        <p:spPr>
          <a:xfrm>
            <a:off x="5715001" y="1775963"/>
            <a:ext cx="304791" cy="369332"/>
          </a:xfrm>
          <a:prstGeom prst="rect">
            <a:avLst/>
          </a:prstGeom>
          <a:noFill/>
        </p:spPr>
        <p:txBody>
          <a:bodyPr wrap="square" rtlCol="0">
            <a:spAutoFit/>
          </a:bodyPr>
          <a:lstStyle/>
          <a:p>
            <a:r>
              <a:rPr lang="en-US" dirty="0"/>
              <a:t>y</a:t>
            </a:r>
          </a:p>
        </p:txBody>
      </p:sp>
      <p:sp>
        <p:nvSpPr>
          <p:cNvPr id="248" name="TextBox 247">
            <a:extLst>
              <a:ext uri="{FF2B5EF4-FFF2-40B4-BE49-F238E27FC236}">
                <a16:creationId xmlns:a16="http://schemas.microsoft.com/office/drawing/2014/main" id="{4805E5CC-D6EE-4F14-BB14-E8A278269E58}"/>
              </a:ext>
            </a:extLst>
          </p:cNvPr>
          <p:cNvSpPr txBox="1"/>
          <p:nvPr/>
        </p:nvSpPr>
        <p:spPr>
          <a:xfrm>
            <a:off x="10696877" y="3148690"/>
            <a:ext cx="759324" cy="369332"/>
          </a:xfrm>
          <a:prstGeom prst="rect">
            <a:avLst/>
          </a:prstGeom>
          <a:noFill/>
        </p:spPr>
        <p:txBody>
          <a:bodyPr wrap="square" rtlCol="0">
            <a:spAutoFit/>
          </a:bodyPr>
          <a:lstStyle/>
          <a:p>
            <a:r>
              <a:rPr lang="en-US" dirty="0"/>
              <a:t>x</a:t>
            </a:r>
          </a:p>
        </p:txBody>
      </p:sp>
      <p:sp>
        <p:nvSpPr>
          <p:cNvPr id="250" name="TextBox 249">
            <a:extLst>
              <a:ext uri="{FF2B5EF4-FFF2-40B4-BE49-F238E27FC236}">
                <a16:creationId xmlns:a16="http://schemas.microsoft.com/office/drawing/2014/main" id="{F8673E91-B288-4167-AA31-BF62C56E5265}"/>
              </a:ext>
            </a:extLst>
          </p:cNvPr>
          <p:cNvSpPr txBox="1"/>
          <p:nvPr/>
        </p:nvSpPr>
        <p:spPr>
          <a:xfrm>
            <a:off x="9020478" y="1697530"/>
            <a:ext cx="304791" cy="369332"/>
          </a:xfrm>
          <a:prstGeom prst="rect">
            <a:avLst/>
          </a:prstGeom>
          <a:noFill/>
        </p:spPr>
        <p:txBody>
          <a:bodyPr wrap="square" rtlCol="0">
            <a:spAutoFit/>
          </a:bodyPr>
          <a:lstStyle/>
          <a:p>
            <a:r>
              <a:rPr lang="en-US" dirty="0"/>
              <a:t>y</a:t>
            </a:r>
          </a:p>
        </p:txBody>
      </p:sp>
      <mc:AlternateContent xmlns:mc="http://schemas.openxmlformats.org/markup-compatibility/2006">
        <mc:Choice xmlns:p14="http://schemas.microsoft.com/office/powerpoint/2010/main" Requires="p14">
          <p:contentPart p14:bwMode="auto" r:id="rId3">
            <p14:nvContentPartPr>
              <p14:cNvPr id="294" name="Ink 293">
                <a:extLst>
                  <a:ext uri="{FF2B5EF4-FFF2-40B4-BE49-F238E27FC236}">
                    <a16:creationId xmlns:a16="http://schemas.microsoft.com/office/drawing/2014/main" id="{A0E873E2-AA67-4172-9697-675686346D76}"/>
                  </a:ext>
                </a:extLst>
              </p14:cNvPr>
              <p14:cNvContentPartPr/>
              <p14:nvPr/>
            </p14:nvContentPartPr>
            <p14:xfrm>
              <a:off x="6233313" y="3604763"/>
              <a:ext cx="1666080" cy="319320"/>
            </p14:xfrm>
          </p:contentPart>
        </mc:Choice>
        <mc:Fallback>
          <p:pic>
            <p:nvPicPr>
              <p:cNvPr id="294" name="Ink 293">
                <a:extLst>
                  <a:ext uri="{FF2B5EF4-FFF2-40B4-BE49-F238E27FC236}">
                    <a16:creationId xmlns:a16="http://schemas.microsoft.com/office/drawing/2014/main" id="{A0E873E2-AA67-4172-9697-675686346D76}"/>
                  </a:ext>
                </a:extLst>
              </p:cNvPr>
              <p:cNvPicPr/>
              <p:nvPr/>
            </p:nvPicPr>
            <p:blipFill>
              <a:blip r:embed="rId4"/>
              <a:stretch>
                <a:fillRect/>
              </a:stretch>
            </p:blipFill>
            <p:spPr>
              <a:xfrm>
                <a:off x="6224313" y="3595763"/>
                <a:ext cx="1683720" cy="3369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95" name="Ink 294">
                <a:extLst>
                  <a:ext uri="{FF2B5EF4-FFF2-40B4-BE49-F238E27FC236}">
                    <a16:creationId xmlns:a16="http://schemas.microsoft.com/office/drawing/2014/main" id="{B8C82A7A-0B59-4DB9-A0FF-5DE17BE36A0E}"/>
                  </a:ext>
                </a:extLst>
              </p14:cNvPr>
              <p14:cNvContentPartPr/>
              <p14:nvPr/>
            </p14:nvContentPartPr>
            <p14:xfrm>
              <a:off x="9453153" y="3156563"/>
              <a:ext cx="9360" cy="360"/>
            </p14:xfrm>
          </p:contentPart>
        </mc:Choice>
        <mc:Fallback>
          <p:pic>
            <p:nvPicPr>
              <p:cNvPr id="295" name="Ink 294">
                <a:extLst>
                  <a:ext uri="{FF2B5EF4-FFF2-40B4-BE49-F238E27FC236}">
                    <a16:creationId xmlns:a16="http://schemas.microsoft.com/office/drawing/2014/main" id="{B8C82A7A-0B59-4DB9-A0FF-5DE17BE36A0E}"/>
                  </a:ext>
                </a:extLst>
              </p:cNvPr>
              <p:cNvPicPr/>
              <p:nvPr/>
            </p:nvPicPr>
            <p:blipFill>
              <a:blip r:embed="rId6"/>
              <a:stretch>
                <a:fillRect/>
              </a:stretch>
            </p:blipFill>
            <p:spPr>
              <a:xfrm>
                <a:off x="9444153" y="3147563"/>
                <a:ext cx="27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56" name="Ink 355">
                <a:extLst>
                  <a:ext uri="{FF2B5EF4-FFF2-40B4-BE49-F238E27FC236}">
                    <a16:creationId xmlns:a16="http://schemas.microsoft.com/office/drawing/2014/main" id="{0C62523B-5440-41F0-9B72-2B51EBD2467A}"/>
                  </a:ext>
                </a:extLst>
              </p14:cNvPr>
              <p14:cNvContentPartPr/>
              <p14:nvPr/>
            </p14:nvContentPartPr>
            <p14:xfrm>
              <a:off x="9681393" y="3532043"/>
              <a:ext cx="1513080" cy="363240"/>
            </p14:xfrm>
          </p:contentPart>
        </mc:Choice>
        <mc:Fallback>
          <p:pic>
            <p:nvPicPr>
              <p:cNvPr id="356" name="Ink 355">
                <a:extLst>
                  <a:ext uri="{FF2B5EF4-FFF2-40B4-BE49-F238E27FC236}">
                    <a16:creationId xmlns:a16="http://schemas.microsoft.com/office/drawing/2014/main" id="{0C62523B-5440-41F0-9B72-2B51EBD2467A}"/>
                  </a:ext>
                </a:extLst>
              </p:cNvPr>
              <p:cNvPicPr/>
              <p:nvPr/>
            </p:nvPicPr>
            <p:blipFill>
              <a:blip r:embed="rId8"/>
              <a:stretch>
                <a:fillRect/>
              </a:stretch>
            </p:blipFill>
            <p:spPr>
              <a:xfrm>
                <a:off x="9672393" y="3523043"/>
                <a:ext cx="1530720" cy="380880"/>
              </a:xfrm>
              <a:prstGeom prst="rect">
                <a:avLst/>
              </a:prstGeom>
            </p:spPr>
          </p:pic>
        </mc:Fallback>
      </mc:AlternateContent>
      <p:sp>
        <p:nvSpPr>
          <p:cNvPr id="357" name="TextBox 356">
            <a:extLst>
              <a:ext uri="{FF2B5EF4-FFF2-40B4-BE49-F238E27FC236}">
                <a16:creationId xmlns:a16="http://schemas.microsoft.com/office/drawing/2014/main" id="{979641FD-FE59-486D-B556-67A15492CBF8}"/>
              </a:ext>
            </a:extLst>
          </p:cNvPr>
          <p:cNvSpPr txBox="1"/>
          <p:nvPr/>
        </p:nvSpPr>
        <p:spPr>
          <a:xfrm>
            <a:off x="5867397" y="4114884"/>
            <a:ext cx="3148768" cy="954107"/>
          </a:xfrm>
          <a:prstGeom prst="rect">
            <a:avLst/>
          </a:prstGeom>
          <a:noFill/>
        </p:spPr>
        <p:txBody>
          <a:bodyPr wrap="square" rtlCol="0">
            <a:spAutoFit/>
          </a:bodyPr>
          <a:lstStyle/>
          <a:p>
            <a:r>
              <a:rPr lang="en-US" sz="1400" b="1" dirty="0"/>
              <a:t>When our model tries to cover most of the data points for each feature</a:t>
            </a:r>
          </a:p>
          <a:p>
            <a:r>
              <a:rPr lang="en-US" sz="1400" b="1" dirty="0"/>
              <a:t>When we provide too much of features to the model</a:t>
            </a:r>
          </a:p>
        </p:txBody>
      </p:sp>
      <p:sp>
        <p:nvSpPr>
          <p:cNvPr id="359" name="TextBox 358">
            <a:extLst>
              <a:ext uri="{FF2B5EF4-FFF2-40B4-BE49-F238E27FC236}">
                <a16:creationId xmlns:a16="http://schemas.microsoft.com/office/drawing/2014/main" id="{FD3DC332-35B3-4A6C-98A9-45182103DAA8}"/>
              </a:ext>
            </a:extLst>
          </p:cNvPr>
          <p:cNvSpPr txBox="1"/>
          <p:nvPr/>
        </p:nvSpPr>
        <p:spPr>
          <a:xfrm>
            <a:off x="9122493" y="4101756"/>
            <a:ext cx="3148768" cy="954107"/>
          </a:xfrm>
          <a:prstGeom prst="rect">
            <a:avLst/>
          </a:prstGeom>
          <a:noFill/>
        </p:spPr>
        <p:txBody>
          <a:bodyPr wrap="square" rtlCol="0">
            <a:spAutoFit/>
          </a:bodyPr>
          <a:lstStyle/>
          <a:p>
            <a:r>
              <a:rPr lang="en-US" sz="1400" b="1" dirty="0"/>
              <a:t>When our model has nothing to do with features, and it does not cover any actual outcome</a:t>
            </a:r>
          </a:p>
          <a:p>
            <a:r>
              <a:rPr lang="en-US" sz="1400" b="1" dirty="0"/>
              <a:t>When we provide very less features</a:t>
            </a:r>
          </a:p>
        </p:txBody>
      </p:sp>
    </p:spTree>
    <p:extLst>
      <p:ext uri="{BB962C8B-B14F-4D97-AF65-F5344CB8AC3E}">
        <p14:creationId xmlns:p14="http://schemas.microsoft.com/office/powerpoint/2010/main" val="74813058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Matrices to check regression quality</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2" name="Picture 1">
            <a:extLst>
              <a:ext uri="{FF2B5EF4-FFF2-40B4-BE49-F238E27FC236}">
                <a16:creationId xmlns:a16="http://schemas.microsoft.com/office/drawing/2014/main" id="{BE3A0870-F741-4A04-933F-6678A44A8D7A}"/>
              </a:ext>
            </a:extLst>
          </p:cNvPr>
          <p:cNvPicPr>
            <a:picLocks noChangeAspect="1"/>
          </p:cNvPicPr>
          <p:nvPr/>
        </p:nvPicPr>
        <p:blipFill>
          <a:blip r:embed="rId3"/>
          <a:stretch>
            <a:fillRect/>
          </a:stretch>
        </p:blipFill>
        <p:spPr>
          <a:xfrm>
            <a:off x="263352" y="1102433"/>
            <a:ext cx="4824536" cy="5318679"/>
          </a:xfrm>
          <a:prstGeom prst="rect">
            <a:avLst/>
          </a:prstGeom>
        </p:spPr>
      </p:pic>
      <p:sp>
        <p:nvSpPr>
          <p:cNvPr id="3" name="TextBox 2">
            <a:extLst>
              <a:ext uri="{FF2B5EF4-FFF2-40B4-BE49-F238E27FC236}">
                <a16:creationId xmlns:a16="http://schemas.microsoft.com/office/drawing/2014/main" id="{2FDE069B-C593-4FF4-8BE8-B8FBBD17AB9F}"/>
              </a:ext>
            </a:extLst>
          </p:cNvPr>
          <p:cNvSpPr txBox="1"/>
          <p:nvPr/>
        </p:nvSpPr>
        <p:spPr>
          <a:xfrm>
            <a:off x="5113145" y="938408"/>
            <a:ext cx="6670849" cy="646331"/>
          </a:xfrm>
          <a:prstGeom prst="rect">
            <a:avLst/>
          </a:prstGeom>
          <a:noFill/>
        </p:spPr>
        <p:txBody>
          <a:bodyPr wrap="square" rtlCol="0">
            <a:spAutoFit/>
          </a:bodyPr>
          <a:lstStyle/>
          <a:p>
            <a:r>
              <a:rPr lang="en-US" b="1" dirty="0"/>
              <a:t>How far our actual values are from predicted values. – Residual / deviation</a:t>
            </a:r>
          </a:p>
        </p:txBody>
      </p:sp>
    </p:spTree>
    <p:extLst>
      <p:ext uri="{BB962C8B-B14F-4D97-AF65-F5344CB8AC3E}">
        <p14:creationId xmlns:p14="http://schemas.microsoft.com/office/powerpoint/2010/main" val="394247216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RMSE &amp; MAPE</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4" name="Content Placeholder 3">
            <a:extLst>
              <a:ext uri="{FF2B5EF4-FFF2-40B4-BE49-F238E27FC236}">
                <a16:creationId xmlns:a16="http://schemas.microsoft.com/office/drawing/2014/main" id="{9596F4A2-567E-4A2C-A543-E303D822C70E}"/>
              </a:ext>
            </a:extLst>
          </p:cNvPr>
          <p:cNvSpPr>
            <a:spLocks noGrp="1"/>
          </p:cNvSpPr>
          <p:nvPr>
            <p:ph sz="quarter" idx="13"/>
          </p:nvPr>
        </p:nvSpPr>
        <p:spPr>
          <a:xfrm>
            <a:off x="152400" y="881174"/>
            <a:ext cx="10972800" cy="484187"/>
          </a:xfrm>
        </p:spPr>
        <p:txBody>
          <a:bodyPr/>
          <a:lstStyle/>
          <a:p>
            <a:r>
              <a:rPr lang="en-US" dirty="0"/>
              <a:t>RMSD/RMSE – Root mean Square Residual (Error)</a:t>
            </a:r>
          </a:p>
        </p:txBody>
      </p:sp>
      <p:sp>
        <p:nvSpPr>
          <p:cNvPr id="217" name="TextBox 216">
            <a:extLst>
              <a:ext uri="{FF2B5EF4-FFF2-40B4-BE49-F238E27FC236}">
                <a16:creationId xmlns:a16="http://schemas.microsoft.com/office/drawing/2014/main" id="{3A92E90A-4DAB-43CA-8E8D-3BFE0C237B20}"/>
              </a:ext>
            </a:extLst>
          </p:cNvPr>
          <p:cNvSpPr txBox="1"/>
          <p:nvPr/>
        </p:nvSpPr>
        <p:spPr>
          <a:xfrm>
            <a:off x="152401" y="3921563"/>
            <a:ext cx="11807195" cy="923330"/>
          </a:xfrm>
          <a:prstGeom prst="rect">
            <a:avLst/>
          </a:prstGeom>
          <a:noFill/>
        </p:spPr>
        <p:txBody>
          <a:bodyPr wrap="square" rtlCol="0">
            <a:spAutoFit/>
          </a:bodyPr>
          <a:lstStyle/>
          <a:p>
            <a:r>
              <a:rPr lang="en-US" dirty="0"/>
              <a:t>The value of RMSE can range between 0 to infinite which is difficult to be interpreted by the business, in order to make our business user understand the power of our model, we relies on a % based measure. This is called MAPE (Meal Absolute Percentage Error)</a:t>
            </a:r>
          </a:p>
        </p:txBody>
      </p:sp>
    </p:spTree>
    <p:extLst>
      <p:ext uri="{BB962C8B-B14F-4D97-AF65-F5344CB8AC3E}">
        <p14:creationId xmlns:p14="http://schemas.microsoft.com/office/powerpoint/2010/main" val="291973068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Draw Values of RMSE in the Reg. chart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7" name="Picture 6">
            <a:extLst>
              <a:ext uri="{FF2B5EF4-FFF2-40B4-BE49-F238E27FC236}">
                <a16:creationId xmlns:a16="http://schemas.microsoft.com/office/drawing/2014/main" id="{6C0D43F7-2A8A-4127-A994-5AE55F12ADD8}"/>
              </a:ext>
            </a:extLst>
          </p:cNvPr>
          <p:cNvPicPr>
            <a:picLocks noChangeAspect="1"/>
          </p:cNvPicPr>
          <p:nvPr/>
        </p:nvPicPr>
        <p:blipFill>
          <a:blip r:embed="rId3"/>
          <a:stretch>
            <a:fillRect/>
          </a:stretch>
        </p:blipFill>
        <p:spPr>
          <a:xfrm>
            <a:off x="3503712" y="1124745"/>
            <a:ext cx="4824536" cy="5318679"/>
          </a:xfrm>
          <a:prstGeom prst="rect">
            <a:avLst/>
          </a:prstGeom>
        </p:spPr>
      </p:pic>
    </p:spTree>
    <p:extLst>
      <p:ext uri="{BB962C8B-B14F-4D97-AF65-F5344CB8AC3E}">
        <p14:creationId xmlns:p14="http://schemas.microsoft.com/office/powerpoint/2010/main" val="369203674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8</a:t>
            </a:r>
          </a:p>
        </p:txBody>
      </p:sp>
    </p:spTree>
    <p:extLst>
      <p:ext uri="{BB962C8B-B14F-4D97-AF65-F5344CB8AC3E}">
        <p14:creationId xmlns:p14="http://schemas.microsoft.com/office/powerpoint/2010/main" val="3867772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B9E00-0397-4178-9E57-32DC82D3A8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A078A5-4F35-4958-8384-CBBBD3DED2C3}"/>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3265325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Anurag Bajaj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anurag.bajaj02@gmail.com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8</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403187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Classification Concept and Scenario</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Logistic Regression Example</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Confusion Matrix</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AUC and ROC Curves</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Profit Simulation</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ML Scenario – Classification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Regression Concept and Scenario</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Concept of Regression</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Determination of MAPE</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Concept of Residuals</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Quadrantile</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Our HR Scenario</a:t>
            </a: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Machine Learning Scenario – Classification </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9B978D32-CF33-42B7-8285-1EAB0B6E3232}"/>
              </a:ext>
            </a:extLst>
          </p:cNvPr>
          <p:cNvSpPr txBox="1"/>
          <p:nvPr/>
        </p:nvSpPr>
        <p:spPr>
          <a:xfrm>
            <a:off x="152400" y="1066800"/>
            <a:ext cx="11887200" cy="4401205"/>
          </a:xfrm>
          <a:prstGeom prst="rect">
            <a:avLst/>
          </a:prstGeom>
          <a:noFill/>
        </p:spPr>
        <p:txBody>
          <a:bodyPr wrap="square" rtlCol="0">
            <a:spAutoFit/>
          </a:bodyPr>
          <a:lstStyle/>
          <a:p>
            <a:r>
              <a:rPr lang="en-US" sz="2000" b="1" dirty="0"/>
              <a:t>Scenario 1: </a:t>
            </a:r>
            <a:r>
              <a:rPr lang="en-US" sz="2000" dirty="0"/>
              <a:t>I want to run a marketing campaign but the number of customers are huge and budget is limited. </a:t>
            </a:r>
          </a:p>
          <a:p>
            <a:pPr marL="457200" indent="-457200">
              <a:buAutoNum type="arabicPeriod"/>
            </a:pPr>
            <a:r>
              <a:rPr lang="en-US" sz="2000" dirty="0"/>
              <a:t>If I run the marketing campaign for all my customers </a:t>
            </a:r>
            <a:r>
              <a:rPr lang="en-US" sz="2000" dirty="0">
                <a:sym typeface="Wingdings" panose="05000000000000000000" pitchFamily="2" charset="2"/>
              </a:rPr>
              <a:t></a:t>
            </a:r>
            <a:r>
              <a:rPr lang="en-US" sz="2000" dirty="0"/>
              <a:t> it will incur huge cost </a:t>
            </a:r>
          </a:p>
          <a:p>
            <a:pPr marL="457200" indent="-457200">
              <a:buAutoNum type="arabicPeriod"/>
            </a:pPr>
            <a:r>
              <a:rPr lang="en-US" sz="2000" dirty="0"/>
              <a:t>I will randomly select some customers and run campaign only on them </a:t>
            </a:r>
            <a:r>
              <a:rPr lang="en-US" sz="2000" dirty="0">
                <a:sym typeface="Wingdings" panose="05000000000000000000" pitchFamily="2" charset="2"/>
              </a:rPr>
              <a:t> probability of getting the response is very low</a:t>
            </a:r>
          </a:p>
          <a:p>
            <a:endParaRPr lang="en-US" sz="2000" dirty="0">
              <a:sym typeface="Wingdings" panose="05000000000000000000" pitchFamily="2" charset="2"/>
            </a:endParaRPr>
          </a:p>
          <a:p>
            <a:r>
              <a:rPr lang="en-US" sz="2000" b="1" dirty="0">
                <a:sym typeface="Wingdings" panose="05000000000000000000" pitchFamily="2" charset="2"/>
              </a:rPr>
              <a:t>Outcome:</a:t>
            </a:r>
          </a:p>
          <a:p>
            <a:endParaRPr lang="en-US" sz="2000" dirty="0">
              <a:sym typeface="Wingdings" panose="05000000000000000000" pitchFamily="2" charset="2"/>
            </a:endParaRPr>
          </a:p>
          <a:p>
            <a:r>
              <a:rPr lang="en-US" sz="2000" dirty="0">
                <a:sym typeface="Wingdings" panose="05000000000000000000" pitchFamily="2" charset="2"/>
              </a:rPr>
              <a:t>Positively – 1 – High probability to get the response</a:t>
            </a:r>
          </a:p>
          <a:p>
            <a:r>
              <a:rPr lang="en-US" sz="2000" dirty="0">
                <a:sym typeface="Wingdings" panose="05000000000000000000" pitchFamily="2" charset="2"/>
              </a:rPr>
              <a:t>Negative – 0 – Low probability of getting the response</a:t>
            </a:r>
          </a:p>
          <a:p>
            <a:r>
              <a:rPr lang="en-US" sz="2000" dirty="0">
                <a:sym typeface="Wingdings" panose="05000000000000000000" pitchFamily="2" charset="2"/>
              </a:rPr>
              <a:t>10 Mn (Leads) X 1$ = 10 </a:t>
            </a:r>
            <a:r>
              <a:rPr lang="en-US" sz="2000" dirty="0" err="1">
                <a:sym typeface="Wingdings" panose="05000000000000000000" pitchFamily="2" charset="2"/>
              </a:rPr>
              <a:t>MnUSD</a:t>
            </a:r>
            <a:endParaRPr lang="en-US" sz="2000" dirty="0">
              <a:sym typeface="Wingdings" panose="05000000000000000000" pitchFamily="2" charset="2"/>
            </a:endParaRPr>
          </a:p>
          <a:p>
            <a:r>
              <a:rPr lang="en-US" sz="2000" dirty="0">
                <a:sym typeface="Wingdings" panose="05000000000000000000" pitchFamily="2" charset="2"/>
              </a:rPr>
              <a:t>2 Mn USD  2 Mn Customers</a:t>
            </a:r>
          </a:p>
          <a:p>
            <a:endParaRPr lang="en-US" sz="2000" dirty="0">
              <a:sym typeface="Wingdings" panose="05000000000000000000" pitchFamily="2" charset="2"/>
            </a:endParaRPr>
          </a:p>
          <a:p>
            <a:r>
              <a:rPr lang="en-US" sz="2000" dirty="0">
                <a:sym typeface="Wingdings" panose="05000000000000000000" pitchFamily="2" charset="2"/>
              </a:rPr>
              <a:t>When we want to classify group of members (population) into 2 groups (1,0 - binominal). This type of problem is called classification. The rule which used to perform the classification is called </a:t>
            </a:r>
            <a:r>
              <a:rPr lang="en-US" sz="2000" b="1" dirty="0">
                <a:sym typeface="Wingdings" panose="05000000000000000000" pitchFamily="2" charset="2"/>
              </a:rPr>
              <a:t>classification rule.</a:t>
            </a:r>
            <a:endParaRPr lang="en-US" sz="2000" dirty="0"/>
          </a:p>
        </p:txBody>
      </p:sp>
      <mc:AlternateContent xmlns:mc="http://schemas.openxmlformats.org/markup-compatibility/2006">
        <mc:Choice xmlns:p14="http://schemas.microsoft.com/office/powerpoint/2010/main" Requires="p14">
          <p:contentPart p14:bwMode="auto" r:id="rId3">
            <p14:nvContentPartPr>
              <p14:cNvPr id="54" name="Ink 53">
                <a:extLst>
                  <a:ext uri="{FF2B5EF4-FFF2-40B4-BE49-F238E27FC236}">
                    <a16:creationId xmlns:a16="http://schemas.microsoft.com/office/drawing/2014/main" id="{2C7C6B09-6BED-4681-BF1C-5D24E7FFAF67}"/>
                  </a:ext>
                </a:extLst>
              </p14:cNvPr>
              <p14:cNvContentPartPr/>
              <p14:nvPr/>
            </p14:nvContentPartPr>
            <p14:xfrm>
              <a:off x="1100793" y="2286083"/>
              <a:ext cx="96840" cy="60840"/>
            </p14:xfrm>
          </p:contentPart>
        </mc:Choice>
        <mc:Fallback>
          <p:pic>
            <p:nvPicPr>
              <p:cNvPr id="54" name="Ink 53">
                <a:extLst>
                  <a:ext uri="{FF2B5EF4-FFF2-40B4-BE49-F238E27FC236}">
                    <a16:creationId xmlns:a16="http://schemas.microsoft.com/office/drawing/2014/main" id="{2C7C6B09-6BED-4681-BF1C-5D24E7FFAF67}"/>
                  </a:ext>
                </a:extLst>
              </p:cNvPr>
              <p:cNvPicPr/>
              <p:nvPr/>
            </p:nvPicPr>
            <p:blipFill>
              <a:blip r:embed="rId4"/>
              <a:stretch>
                <a:fillRect/>
              </a:stretch>
            </p:blipFill>
            <p:spPr>
              <a:xfrm>
                <a:off x="1091793" y="2277083"/>
                <a:ext cx="114480" cy="78480"/>
              </a:xfrm>
              <a:prstGeom prst="rect">
                <a:avLst/>
              </a:prstGeom>
            </p:spPr>
          </p:pic>
        </mc:Fallback>
      </mc:AlternateContent>
    </p:spTree>
    <p:extLst>
      <p:ext uri="{BB962C8B-B14F-4D97-AF65-F5344CB8AC3E}">
        <p14:creationId xmlns:p14="http://schemas.microsoft.com/office/powerpoint/2010/main" val="18677853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Concept of Dependent and Independent Variables</a:t>
            </a: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EC968F40-7EE9-42C8-874D-81E721A66CCF}"/>
              </a:ext>
            </a:extLst>
          </p:cNvPr>
          <p:cNvSpPr txBox="1"/>
          <p:nvPr/>
        </p:nvSpPr>
        <p:spPr>
          <a:xfrm>
            <a:off x="152400" y="990601"/>
            <a:ext cx="11887200" cy="646331"/>
          </a:xfrm>
          <a:prstGeom prst="rect">
            <a:avLst/>
          </a:prstGeom>
          <a:noFill/>
        </p:spPr>
        <p:txBody>
          <a:bodyPr wrap="square" rtlCol="0">
            <a:spAutoFit/>
          </a:bodyPr>
          <a:lstStyle/>
          <a:p>
            <a:r>
              <a:rPr lang="en-US" dirty="0"/>
              <a:t>Requirement – we have received data from a hospital about all the patients who has/not has heart disease and also the health habits and current state of the patient.</a:t>
            </a:r>
          </a:p>
        </p:txBody>
      </p:sp>
      <p:graphicFrame>
        <p:nvGraphicFramePr>
          <p:cNvPr id="3" name="Table 3">
            <a:extLst>
              <a:ext uri="{FF2B5EF4-FFF2-40B4-BE49-F238E27FC236}">
                <a16:creationId xmlns:a16="http://schemas.microsoft.com/office/drawing/2014/main" id="{56DD4A1A-3625-4650-B37C-219E0CC11710}"/>
              </a:ext>
            </a:extLst>
          </p:cNvPr>
          <p:cNvGraphicFramePr>
            <a:graphicFrameLocks noGrp="1"/>
          </p:cNvGraphicFramePr>
          <p:nvPr/>
        </p:nvGraphicFramePr>
        <p:xfrm>
          <a:off x="231922" y="2382489"/>
          <a:ext cx="5870110" cy="3816174"/>
        </p:xfrm>
        <a:graphic>
          <a:graphicData uri="http://schemas.openxmlformats.org/drawingml/2006/table">
            <a:tbl>
              <a:tblPr firstRow="1" bandRow="1">
                <a:tableStyleId>{5C22544A-7EE6-4342-B048-85BDC9FD1C3A}</a:tableStyleId>
              </a:tblPr>
              <a:tblGrid>
                <a:gridCol w="1174022">
                  <a:extLst>
                    <a:ext uri="{9D8B030D-6E8A-4147-A177-3AD203B41FA5}">
                      <a16:colId xmlns:a16="http://schemas.microsoft.com/office/drawing/2014/main" val="892093589"/>
                    </a:ext>
                  </a:extLst>
                </a:gridCol>
                <a:gridCol w="1174022">
                  <a:extLst>
                    <a:ext uri="{9D8B030D-6E8A-4147-A177-3AD203B41FA5}">
                      <a16:colId xmlns:a16="http://schemas.microsoft.com/office/drawing/2014/main" val="137202944"/>
                    </a:ext>
                  </a:extLst>
                </a:gridCol>
                <a:gridCol w="1174022">
                  <a:extLst>
                    <a:ext uri="{9D8B030D-6E8A-4147-A177-3AD203B41FA5}">
                      <a16:colId xmlns:a16="http://schemas.microsoft.com/office/drawing/2014/main" val="2445746599"/>
                    </a:ext>
                  </a:extLst>
                </a:gridCol>
                <a:gridCol w="1174022">
                  <a:extLst>
                    <a:ext uri="{9D8B030D-6E8A-4147-A177-3AD203B41FA5}">
                      <a16:colId xmlns:a16="http://schemas.microsoft.com/office/drawing/2014/main" val="879690143"/>
                    </a:ext>
                  </a:extLst>
                </a:gridCol>
                <a:gridCol w="1174022">
                  <a:extLst>
                    <a:ext uri="{9D8B030D-6E8A-4147-A177-3AD203B41FA5}">
                      <a16:colId xmlns:a16="http://schemas.microsoft.com/office/drawing/2014/main" val="1844231954"/>
                    </a:ext>
                  </a:extLst>
                </a:gridCol>
              </a:tblGrid>
              <a:tr h="418474">
                <a:tc>
                  <a:txBody>
                    <a:bodyPr/>
                    <a:lstStyle/>
                    <a:p>
                      <a:r>
                        <a:rPr lang="en-US" sz="1400" dirty="0"/>
                        <a:t>Chest Pain</a:t>
                      </a:r>
                    </a:p>
                    <a:p>
                      <a:endParaRPr lang="en-US" sz="1400" dirty="0"/>
                    </a:p>
                  </a:txBody>
                  <a:tcPr/>
                </a:tc>
                <a:tc>
                  <a:txBody>
                    <a:bodyPr/>
                    <a:lstStyle/>
                    <a:p>
                      <a:r>
                        <a:rPr lang="en-US" sz="1400" dirty="0"/>
                        <a:t>Good Blood Circulation</a:t>
                      </a:r>
                    </a:p>
                  </a:txBody>
                  <a:tcPr/>
                </a:tc>
                <a:tc>
                  <a:txBody>
                    <a:bodyPr/>
                    <a:lstStyle/>
                    <a:p>
                      <a:r>
                        <a:rPr lang="en-US" sz="1400" dirty="0"/>
                        <a:t>Sugar</a:t>
                      </a:r>
                    </a:p>
                  </a:txBody>
                  <a:tcPr/>
                </a:tc>
                <a:tc>
                  <a:txBody>
                    <a:bodyPr/>
                    <a:lstStyle/>
                    <a:p>
                      <a:r>
                        <a:rPr lang="en-US" sz="1400" dirty="0"/>
                        <a:t>Weight</a:t>
                      </a:r>
                    </a:p>
                  </a:txBody>
                  <a:tcPr/>
                </a:tc>
                <a:tc>
                  <a:txBody>
                    <a:bodyPr/>
                    <a:lstStyle/>
                    <a:p>
                      <a:r>
                        <a:rPr lang="en-US" sz="1400" dirty="0"/>
                        <a:t>Has the heart disease</a:t>
                      </a:r>
                    </a:p>
                  </a:txBody>
                  <a:tcPr/>
                </a:tc>
                <a:extLst>
                  <a:ext uri="{0D108BD9-81ED-4DB2-BD59-A6C34878D82A}">
                    <a16:rowId xmlns:a16="http://schemas.microsoft.com/office/drawing/2014/main" val="2558424712"/>
                  </a:ext>
                </a:extLst>
              </a:tr>
              <a:tr h="366446">
                <a:tc>
                  <a:txBody>
                    <a:bodyPr/>
                    <a:lstStyle/>
                    <a:p>
                      <a:r>
                        <a:rPr lang="en-US" sz="1400" dirty="0"/>
                        <a:t>Yes</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rgbClr val="00B0F0"/>
                    </a:solidFill>
                  </a:tcPr>
                </a:tc>
                <a:extLst>
                  <a:ext uri="{0D108BD9-81ED-4DB2-BD59-A6C34878D82A}">
                    <a16:rowId xmlns:a16="http://schemas.microsoft.com/office/drawing/2014/main" val="2457705393"/>
                  </a:ext>
                </a:extLst>
              </a:tr>
              <a:tr h="366446">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rgbClr val="00B0F0"/>
                    </a:solidFill>
                  </a:tcPr>
                </a:tc>
                <a:extLst>
                  <a:ext uri="{0D108BD9-81ED-4DB2-BD59-A6C34878D82A}">
                    <a16:rowId xmlns:a16="http://schemas.microsoft.com/office/drawing/2014/main" val="3220717825"/>
                  </a:ext>
                </a:extLst>
              </a:tr>
              <a:tr h="366446">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rgbClr val="00B0F0"/>
                    </a:solidFill>
                  </a:tcPr>
                </a:tc>
                <a:extLst>
                  <a:ext uri="{0D108BD9-81ED-4DB2-BD59-A6C34878D82A}">
                    <a16:rowId xmlns:a16="http://schemas.microsoft.com/office/drawing/2014/main" val="820929383"/>
                  </a:ext>
                </a:extLst>
              </a:tr>
              <a:tr h="366446">
                <a:tc>
                  <a:txBody>
                    <a:bodyPr/>
                    <a:lstStyle/>
                    <a:p>
                      <a:r>
                        <a:rPr lang="en-US" sz="1400" dirty="0"/>
                        <a:t>Yes</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rgbClr val="00B0F0"/>
                    </a:solidFill>
                  </a:tcPr>
                </a:tc>
                <a:extLst>
                  <a:ext uri="{0D108BD9-81ED-4DB2-BD59-A6C34878D82A}">
                    <a16:rowId xmlns:a16="http://schemas.microsoft.com/office/drawing/2014/main" val="817467228"/>
                  </a:ext>
                </a:extLst>
              </a:tr>
              <a:tr h="366446">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rgbClr val="00B0F0"/>
                    </a:solidFill>
                  </a:tcPr>
                </a:tc>
                <a:extLst>
                  <a:ext uri="{0D108BD9-81ED-4DB2-BD59-A6C34878D82A}">
                    <a16:rowId xmlns:a16="http://schemas.microsoft.com/office/drawing/2014/main" val="3698354961"/>
                  </a:ext>
                </a:extLst>
              </a:tr>
              <a:tr h="366446">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No 0</a:t>
                      </a:r>
                    </a:p>
                  </a:txBody>
                  <a:tcPr>
                    <a:solidFill>
                      <a:srgbClr val="00B0F0"/>
                    </a:solidFill>
                  </a:tcPr>
                </a:tc>
                <a:extLst>
                  <a:ext uri="{0D108BD9-81ED-4DB2-BD59-A6C34878D82A}">
                    <a16:rowId xmlns:a16="http://schemas.microsoft.com/office/drawing/2014/main" val="164357890"/>
                  </a:ext>
                </a:extLst>
              </a:tr>
              <a:tr h="366446">
                <a:tc>
                  <a:txBody>
                    <a:bodyPr/>
                    <a:lstStyle/>
                    <a:p>
                      <a:r>
                        <a:rPr lang="en-US" sz="1400" dirty="0"/>
                        <a:t>Yes</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 1</a:t>
                      </a:r>
                    </a:p>
                  </a:txBody>
                  <a:tcPr>
                    <a:solidFill>
                      <a:srgbClr val="00B0F0"/>
                    </a:solidFill>
                  </a:tcPr>
                </a:tc>
                <a:extLst>
                  <a:ext uri="{0D108BD9-81ED-4DB2-BD59-A6C34878D82A}">
                    <a16:rowId xmlns:a16="http://schemas.microsoft.com/office/drawing/2014/main" val="3159685966"/>
                  </a:ext>
                </a:extLst>
              </a:tr>
              <a:tr h="366446">
                <a:tc>
                  <a:txBody>
                    <a:bodyPr/>
                    <a:lstStyle/>
                    <a:p>
                      <a:r>
                        <a:rPr lang="en-US" sz="1400" dirty="0"/>
                        <a:t>Yes</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No 0</a:t>
                      </a:r>
                    </a:p>
                  </a:txBody>
                  <a:tcPr>
                    <a:solidFill>
                      <a:srgbClr val="00B0F0"/>
                    </a:solidFill>
                  </a:tcPr>
                </a:tc>
                <a:extLst>
                  <a:ext uri="{0D108BD9-81ED-4DB2-BD59-A6C34878D82A}">
                    <a16:rowId xmlns:a16="http://schemas.microsoft.com/office/drawing/2014/main" val="4078334338"/>
                  </a:ext>
                </a:extLst>
              </a:tr>
              <a:tr h="366446">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No 0</a:t>
                      </a:r>
                    </a:p>
                  </a:txBody>
                  <a:tcPr>
                    <a:solidFill>
                      <a:srgbClr val="00B0F0"/>
                    </a:solidFill>
                  </a:tcPr>
                </a:tc>
                <a:extLst>
                  <a:ext uri="{0D108BD9-81ED-4DB2-BD59-A6C34878D82A}">
                    <a16:rowId xmlns:a16="http://schemas.microsoft.com/office/drawing/2014/main" val="2072690065"/>
                  </a:ext>
                </a:extLst>
              </a:tr>
            </a:tbl>
          </a:graphicData>
        </a:graphic>
      </p:graphicFrame>
      <p:sp>
        <p:nvSpPr>
          <p:cNvPr id="4" name="Right Brace 3">
            <a:extLst>
              <a:ext uri="{FF2B5EF4-FFF2-40B4-BE49-F238E27FC236}">
                <a16:creationId xmlns:a16="http://schemas.microsoft.com/office/drawing/2014/main" id="{A5F1A74C-3AF2-4B40-9A6E-1870844244AB}"/>
              </a:ext>
            </a:extLst>
          </p:cNvPr>
          <p:cNvSpPr/>
          <p:nvPr/>
        </p:nvSpPr>
        <p:spPr>
          <a:xfrm rot="16200000">
            <a:off x="2397397" y="-75232"/>
            <a:ext cx="381000" cy="47119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12EEC191-928F-446C-8886-D3B2EB936263}"/>
              </a:ext>
            </a:extLst>
          </p:cNvPr>
          <p:cNvSpPr txBox="1"/>
          <p:nvPr/>
        </p:nvSpPr>
        <p:spPr>
          <a:xfrm>
            <a:off x="1787604" y="1796773"/>
            <a:ext cx="3124200" cy="523220"/>
          </a:xfrm>
          <a:prstGeom prst="rect">
            <a:avLst/>
          </a:prstGeom>
          <a:noFill/>
        </p:spPr>
        <p:txBody>
          <a:bodyPr wrap="square" rtlCol="0">
            <a:spAutoFit/>
          </a:bodyPr>
          <a:lstStyle/>
          <a:p>
            <a:r>
              <a:rPr lang="en-US" sz="1400" b="1" dirty="0"/>
              <a:t>Input </a:t>
            </a:r>
            <a:r>
              <a:rPr lang="en-US" sz="1400" b="1" dirty="0">
                <a:sym typeface="Wingdings" panose="05000000000000000000" pitchFamily="2" charset="2"/>
              </a:rPr>
              <a:t> </a:t>
            </a:r>
            <a:r>
              <a:rPr lang="en-US" sz="1400" b="1" dirty="0"/>
              <a:t>Independent Variables</a:t>
            </a:r>
          </a:p>
          <a:p>
            <a:r>
              <a:rPr lang="en-US" sz="1400" b="1" dirty="0"/>
              <a:t>X1, x2, x3, x4….</a:t>
            </a:r>
          </a:p>
        </p:txBody>
      </p:sp>
      <p:sp>
        <p:nvSpPr>
          <p:cNvPr id="6" name="TextBox 5">
            <a:extLst>
              <a:ext uri="{FF2B5EF4-FFF2-40B4-BE49-F238E27FC236}">
                <a16:creationId xmlns:a16="http://schemas.microsoft.com/office/drawing/2014/main" id="{83446943-F832-45CB-A63F-9C01A4E70334}"/>
              </a:ext>
            </a:extLst>
          </p:cNvPr>
          <p:cNvSpPr txBox="1"/>
          <p:nvPr/>
        </p:nvSpPr>
        <p:spPr>
          <a:xfrm>
            <a:off x="4894976" y="1806067"/>
            <a:ext cx="3124200" cy="523220"/>
          </a:xfrm>
          <a:prstGeom prst="rect">
            <a:avLst/>
          </a:prstGeom>
          <a:noFill/>
        </p:spPr>
        <p:txBody>
          <a:bodyPr wrap="square" rtlCol="0">
            <a:spAutoFit/>
          </a:bodyPr>
          <a:lstStyle/>
          <a:p>
            <a:r>
              <a:rPr lang="en-US" sz="1400" b="1" dirty="0"/>
              <a:t>Output </a:t>
            </a:r>
            <a:r>
              <a:rPr lang="en-US" sz="1400" b="1" dirty="0">
                <a:sym typeface="Wingdings" panose="05000000000000000000" pitchFamily="2" charset="2"/>
              </a:rPr>
              <a:t> D</a:t>
            </a:r>
            <a:r>
              <a:rPr lang="en-US" sz="1400" b="1" dirty="0"/>
              <a:t>ependent Variables</a:t>
            </a:r>
          </a:p>
          <a:p>
            <a:endParaRPr lang="en-US" sz="1400" b="1" dirty="0"/>
          </a:p>
        </p:txBody>
      </p:sp>
      <p:sp>
        <p:nvSpPr>
          <p:cNvPr id="13" name="Rectangle 12">
            <a:extLst>
              <a:ext uri="{FF2B5EF4-FFF2-40B4-BE49-F238E27FC236}">
                <a16:creationId xmlns:a16="http://schemas.microsoft.com/office/drawing/2014/main" id="{94589532-D5E7-472C-9AC9-E54C6EF2AB50}"/>
              </a:ext>
            </a:extLst>
          </p:cNvPr>
          <p:cNvSpPr/>
          <p:nvPr/>
        </p:nvSpPr>
        <p:spPr>
          <a:xfrm>
            <a:off x="117180" y="2909304"/>
            <a:ext cx="6248400" cy="1752586"/>
          </a:xfrm>
          <a:prstGeom prst="rect">
            <a:avLst/>
          </a:prstGeom>
          <a:solidFill>
            <a:schemeClr val="accent1">
              <a:alpha val="14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9DCC947C-2F15-4FC3-AE35-EBD4EF04AF62}"/>
              </a:ext>
            </a:extLst>
          </p:cNvPr>
          <p:cNvSpPr/>
          <p:nvPr/>
        </p:nvSpPr>
        <p:spPr>
          <a:xfrm>
            <a:off x="152400" y="4738325"/>
            <a:ext cx="4742576" cy="1513541"/>
          </a:xfrm>
          <a:prstGeom prst="rect">
            <a:avLst/>
          </a:prstGeom>
          <a:solidFill>
            <a:schemeClr val="accent6">
              <a:lumMod val="60000"/>
              <a:lumOff val="40000"/>
              <a:alpha val="14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6B081D50-641E-4811-847F-03DC5FE8E3C0}"/>
              </a:ext>
            </a:extLst>
          </p:cNvPr>
          <p:cNvCxnSpPr>
            <a:stCxn id="13" idx="3"/>
          </p:cNvCxnSpPr>
          <p:nvPr/>
        </p:nvCxnSpPr>
        <p:spPr>
          <a:xfrm flipV="1">
            <a:off x="6365580" y="2699843"/>
            <a:ext cx="644820" cy="1085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983528E-9670-4AB5-A16F-3B2D4BAE43A4}"/>
              </a:ext>
            </a:extLst>
          </p:cNvPr>
          <p:cNvSpPr txBox="1"/>
          <p:nvPr/>
        </p:nvSpPr>
        <p:spPr>
          <a:xfrm>
            <a:off x="7010400" y="2471243"/>
            <a:ext cx="2286000" cy="369332"/>
          </a:xfrm>
          <a:prstGeom prst="rect">
            <a:avLst/>
          </a:prstGeom>
          <a:noFill/>
        </p:spPr>
        <p:txBody>
          <a:bodyPr wrap="square" rtlCol="0">
            <a:spAutoFit/>
          </a:bodyPr>
          <a:lstStyle/>
          <a:p>
            <a:r>
              <a:rPr lang="en-US" dirty="0"/>
              <a:t>Training Dataset</a:t>
            </a:r>
          </a:p>
        </p:txBody>
      </p:sp>
      <p:sp>
        <p:nvSpPr>
          <p:cNvPr id="19" name="Rectangle 18">
            <a:extLst>
              <a:ext uri="{FF2B5EF4-FFF2-40B4-BE49-F238E27FC236}">
                <a16:creationId xmlns:a16="http://schemas.microsoft.com/office/drawing/2014/main" id="{E81CDDD4-9A69-4DE3-BB4F-ACB47CEF78E2}"/>
              </a:ext>
            </a:extLst>
          </p:cNvPr>
          <p:cNvSpPr/>
          <p:nvPr/>
        </p:nvSpPr>
        <p:spPr>
          <a:xfrm>
            <a:off x="9995577" y="2458626"/>
            <a:ext cx="1977395" cy="500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Formula - Algorithm</a:t>
            </a:r>
          </a:p>
        </p:txBody>
      </p:sp>
      <p:cxnSp>
        <p:nvCxnSpPr>
          <p:cNvPr id="21" name="Straight Arrow Connector 20">
            <a:extLst>
              <a:ext uri="{FF2B5EF4-FFF2-40B4-BE49-F238E27FC236}">
                <a16:creationId xmlns:a16="http://schemas.microsoft.com/office/drawing/2014/main" id="{89D2D609-C9DD-4EBA-BA13-53DC669DB1AC}"/>
              </a:ext>
            </a:extLst>
          </p:cNvPr>
          <p:cNvCxnSpPr>
            <a:cxnSpLocks/>
            <a:stCxn id="18" idx="3"/>
            <a:endCxn id="19" idx="1"/>
          </p:cNvCxnSpPr>
          <p:nvPr/>
        </p:nvCxnSpPr>
        <p:spPr>
          <a:xfrm>
            <a:off x="9296400" y="2655910"/>
            <a:ext cx="699176" cy="52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Arrow: Down 23">
            <a:extLst>
              <a:ext uri="{FF2B5EF4-FFF2-40B4-BE49-F238E27FC236}">
                <a16:creationId xmlns:a16="http://schemas.microsoft.com/office/drawing/2014/main" id="{5F02A880-D100-484F-9ED5-FD686BC6BAC4}"/>
              </a:ext>
            </a:extLst>
          </p:cNvPr>
          <p:cNvSpPr/>
          <p:nvPr/>
        </p:nvSpPr>
        <p:spPr>
          <a:xfrm>
            <a:off x="10591800" y="2932908"/>
            <a:ext cx="685800" cy="3436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ube 24">
            <a:extLst>
              <a:ext uri="{FF2B5EF4-FFF2-40B4-BE49-F238E27FC236}">
                <a16:creationId xmlns:a16="http://schemas.microsoft.com/office/drawing/2014/main" id="{068C4950-C86A-409F-8D20-723BC70D9071}"/>
              </a:ext>
            </a:extLst>
          </p:cNvPr>
          <p:cNvSpPr/>
          <p:nvPr/>
        </p:nvSpPr>
        <p:spPr>
          <a:xfrm>
            <a:off x="10187664" y="3365418"/>
            <a:ext cx="1524000"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26" name="Rectangle 25">
            <a:extLst>
              <a:ext uri="{FF2B5EF4-FFF2-40B4-BE49-F238E27FC236}">
                <a16:creationId xmlns:a16="http://schemas.microsoft.com/office/drawing/2014/main" id="{DA5F2D75-F8DD-46C1-B4C2-1474EFB31BD8}"/>
              </a:ext>
            </a:extLst>
          </p:cNvPr>
          <p:cNvSpPr/>
          <p:nvPr/>
        </p:nvSpPr>
        <p:spPr>
          <a:xfrm>
            <a:off x="10106062" y="2387943"/>
            <a:ext cx="1977395" cy="500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Formula - Algorithm</a:t>
            </a:r>
          </a:p>
        </p:txBody>
      </p:sp>
      <p:sp>
        <p:nvSpPr>
          <p:cNvPr id="27" name="Rectangle 26">
            <a:extLst>
              <a:ext uri="{FF2B5EF4-FFF2-40B4-BE49-F238E27FC236}">
                <a16:creationId xmlns:a16="http://schemas.microsoft.com/office/drawing/2014/main" id="{D7F0B10E-A8D5-4DCF-A30C-844987DA5598}"/>
              </a:ext>
            </a:extLst>
          </p:cNvPr>
          <p:cNvSpPr/>
          <p:nvPr/>
        </p:nvSpPr>
        <p:spPr>
          <a:xfrm>
            <a:off x="10213019" y="2276394"/>
            <a:ext cx="1977395" cy="500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Formula - Algorithm</a:t>
            </a:r>
          </a:p>
        </p:txBody>
      </p:sp>
      <p:sp>
        <p:nvSpPr>
          <p:cNvPr id="28" name="Rectangle 27">
            <a:extLst>
              <a:ext uri="{FF2B5EF4-FFF2-40B4-BE49-F238E27FC236}">
                <a16:creationId xmlns:a16="http://schemas.microsoft.com/office/drawing/2014/main" id="{12F6A2D4-90F8-4E09-BF38-CF5B6FFC3C42}"/>
              </a:ext>
            </a:extLst>
          </p:cNvPr>
          <p:cNvSpPr/>
          <p:nvPr/>
        </p:nvSpPr>
        <p:spPr>
          <a:xfrm>
            <a:off x="10319976" y="2182074"/>
            <a:ext cx="1977395" cy="500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Formula - Algorithm</a:t>
            </a:r>
          </a:p>
        </p:txBody>
      </p:sp>
      <p:sp>
        <p:nvSpPr>
          <p:cNvPr id="30" name="Cube 29">
            <a:extLst>
              <a:ext uri="{FF2B5EF4-FFF2-40B4-BE49-F238E27FC236}">
                <a16:creationId xmlns:a16="http://schemas.microsoft.com/office/drawing/2014/main" id="{00B6168E-13BB-43A0-8C51-BFBBC95B2E27}"/>
              </a:ext>
            </a:extLst>
          </p:cNvPr>
          <p:cNvSpPr/>
          <p:nvPr/>
        </p:nvSpPr>
        <p:spPr>
          <a:xfrm>
            <a:off x="10319975" y="3429000"/>
            <a:ext cx="1524000"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32" name="Cube 31">
            <a:extLst>
              <a:ext uri="{FF2B5EF4-FFF2-40B4-BE49-F238E27FC236}">
                <a16:creationId xmlns:a16="http://schemas.microsoft.com/office/drawing/2014/main" id="{DCBFC977-B9DC-4A17-8C69-DF779FFA81FF}"/>
              </a:ext>
            </a:extLst>
          </p:cNvPr>
          <p:cNvSpPr/>
          <p:nvPr/>
        </p:nvSpPr>
        <p:spPr>
          <a:xfrm>
            <a:off x="7955060" y="3991528"/>
            <a:ext cx="1524000"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34" name="Cube 33">
            <a:extLst>
              <a:ext uri="{FF2B5EF4-FFF2-40B4-BE49-F238E27FC236}">
                <a16:creationId xmlns:a16="http://schemas.microsoft.com/office/drawing/2014/main" id="{520138C6-51E7-4786-B865-D9757385BE0E}"/>
              </a:ext>
            </a:extLst>
          </p:cNvPr>
          <p:cNvSpPr/>
          <p:nvPr/>
        </p:nvSpPr>
        <p:spPr>
          <a:xfrm>
            <a:off x="10550821" y="3556164"/>
            <a:ext cx="1524000"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36" name="Cube 35">
            <a:extLst>
              <a:ext uri="{FF2B5EF4-FFF2-40B4-BE49-F238E27FC236}">
                <a16:creationId xmlns:a16="http://schemas.microsoft.com/office/drawing/2014/main" id="{946E82FC-65BF-4EE7-9838-D6E44042869F}"/>
              </a:ext>
            </a:extLst>
          </p:cNvPr>
          <p:cNvSpPr/>
          <p:nvPr/>
        </p:nvSpPr>
        <p:spPr>
          <a:xfrm>
            <a:off x="7772400" y="4935534"/>
            <a:ext cx="1524000"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43" name="Arrow: Right 42">
            <a:extLst>
              <a:ext uri="{FF2B5EF4-FFF2-40B4-BE49-F238E27FC236}">
                <a16:creationId xmlns:a16="http://schemas.microsoft.com/office/drawing/2014/main" id="{99A04B0C-C453-4324-853A-4BB3914D2283}"/>
              </a:ext>
            </a:extLst>
          </p:cNvPr>
          <p:cNvSpPr/>
          <p:nvPr/>
        </p:nvSpPr>
        <p:spPr>
          <a:xfrm>
            <a:off x="6445102" y="4821242"/>
            <a:ext cx="1327298" cy="11253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Validation dataset</a:t>
            </a:r>
          </a:p>
        </p:txBody>
      </p:sp>
      <p:cxnSp>
        <p:nvCxnSpPr>
          <p:cNvPr id="45" name="Connector: Elbow 44">
            <a:extLst>
              <a:ext uri="{FF2B5EF4-FFF2-40B4-BE49-F238E27FC236}">
                <a16:creationId xmlns:a16="http://schemas.microsoft.com/office/drawing/2014/main" id="{CE00A6A3-3BCF-46B6-B8F5-852A89847205}"/>
              </a:ext>
            </a:extLst>
          </p:cNvPr>
          <p:cNvCxnSpPr>
            <a:cxnSpLocks/>
            <a:stCxn id="14" idx="2"/>
            <a:endCxn id="43" idx="2"/>
          </p:cNvCxnSpPr>
          <p:nvPr/>
        </p:nvCxnSpPr>
        <p:spPr>
          <a:xfrm rot="5400000" flipH="1" flipV="1">
            <a:off x="4714073" y="3756218"/>
            <a:ext cx="305263" cy="4686032"/>
          </a:xfrm>
          <a:prstGeom prst="bentConnector3">
            <a:avLst>
              <a:gd name="adj1" fmla="val -74886"/>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6B0663B8-F1AA-4D7A-9D4A-7F4B98969207}"/>
              </a:ext>
            </a:extLst>
          </p:cNvPr>
          <p:cNvSpPr txBox="1"/>
          <p:nvPr/>
        </p:nvSpPr>
        <p:spPr>
          <a:xfrm>
            <a:off x="4911804" y="6198663"/>
            <a:ext cx="1761728" cy="338554"/>
          </a:xfrm>
          <a:prstGeom prst="rect">
            <a:avLst/>
          </a:prstGeom>
          <a:noFill/>
        </p:spPr>
        <p:txBody>
          <a:bodyPr wrap="square" rtlCol="0">
            <a:spAutoFit/>
          </a:bodyPr>
          <a:lstStyle/>
          <a:p>
            <a:r>
              <a:rPr lang="en-US" sz="1600" b="1" dirty="0"/>
              <a:t>Actuals</a:t>
            </a:r>
          </a:p>
        </p:txBody>
      </p:sp>
      <p:sp>
        <p:nvSpPr>
          <p:cNvPr id="48" name="Arrow: Right 47">
            <a:extLst>
              <a:ext uri="{FF2B5EF4-FFF2-40B4-BE49-F238E27FC236}">
                <a16:creationId xmlns:a16="http://schemas.microsoft.com/office/drawing/2014/main" id="{91F1C164-CE2D-4135-B2A9-7B4D21E9BD19}"/>
              </a:ext>
            </a:extLst>
          </p:cNvPr>
          <p:cNvSpPr/>
          <p:nvPr/>
        </p:nvSpPr>
        <p:spPr>
          <a:xfrm>
            <a:off x="9296401" y="4821242"/>
            <a:ext cx="1023575" cy="9710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Output</a:t>
            </a:r>
          </a:p>
        </p:txBody>
      </p:sp>
      <p:graphicFrame>
        <p:nvGraphicFramePr>
          <p:cNvPr id="49" name="Table 48">
            <a:extLst>
              <a:ext uri="{FF2B5EF4-FFF2-40B4-BE49-F238E27FC236}">
                <a16:creationId xmlns:a16="http://schemas.microsoft.com/office/drawing/2014/main" id="{0CDF3FA9-FE81-46B9-A8CE-AF20C87C4D43}"/>
              </a:ext>
            </a:extLst>
          </p:cNvPr>
          <p:cNvGraphicFramePr>
            <a:graphicFrameLocks noGrp="1"/>
          </p:cNvGraphicFramePr>
          <p:nvPr/>
        </p:nvGraphicFramePr>
        <p:xfrm>
          <a:off x="10319975" y="4937158"/>
          <a:ext cx="1174022" cy="1465784"/>
        </p:xfrm>
        <a:graphic>
          <a:graphicData uri="http://schemas.openxmlformats.org/drawingml/2006/table">
            <a:tbl>
              <a:tblPr firstRow="1" bandRow="1">
                <a:tableStyleId>{5C22544A-7EE6-4342-B048-85BDC9FD1C3A}</a:tableStyleId>
              </a:tblPr>
              <a:tblGrid>
                <a:gridCol w="1174022">
                  <a:extLst>
                    <a:ext uri="{9D8B030D-6E8A-4147-A177-3AD203B41FA5}">
                      <a16:colId xmlns:a16="http://schemas.microsoft.com/office/drawing/2014/main" val="2424843954"/>
                    </a:ext>
                  </a:extLst>
                </a:gridCol>
              </a:tblGrid>
              <a:tr h="366446">
                <a:tc>
                  <a:txBody>
                    <a:bodyPr/>
                    <a:lstStyle/>
                    <a:p>
                      <a:r>
                        <a:rPr lang="en-US" sz="1400" dirty="0"/>
                        <a:t>Yes 1</a:t>
                      </a:r>
                    </a:p>
                  </a:txBody>
                  <a:tcPr>
                    <a:solidFill>
                      <a:srgbClr val="00B0F0"/>
                    </a:solidFill>
                  </a:tcPr>
                </a:tc>
                <a:extLst>
                  <a:ext uri="{0D108BD9-81ED-4DB2-BD59-A6C34878D82A}">
                    <a16:rowId xmlns:a16="http://schemas.microsoft.com/office/drawing/2014/main" val="356860239"/>
                  </a:ext>
                </a:extLst>
              </a:tr>
              <a:tr h="366446">
                <a:tc>
                  <a:txBody>
                    <a:bodyPr/>
                    <a:lstStyle/>
                    <a:p>
                      <a:r>
                        <a:rPr lang="en-US" sz="1400" dirty="0"/>
                        <a:t>Yes 1</a:t>
                      </a:r>
                    </a:p>
                  </a:txBody>
                  <a:tcPr>
                    <a:solidFill>
                      <a:srgbClr val="00B0F0"/>
                    </a:solidFill>
                  </a:tcPr>
                </a:tc>
                <a:extLst>
                  <a:ext uri="{0D108BD9-81ED-4DB2-BD59-A6C34878D82A}">
                    <a16:rowId xmlns:a16="http://schemas.microsoft.com/office/drawing/2014/main" val="860207576"/>
                  </a:ext>
                </a:extLst>
              </a:tr>
              <a:tr h="366446">
                <a:tc>
                  <a:txBody>
                    <a:bodyPr/>
                    <a:lstStyle/>
                    <a:p>
                      <a:r>
                        <a:rPr lang="en-US" sz="1400" dirty="0"/>
                        <a:t>No 0</a:t>
                      </a:r>
                    </a:p>
                  </a:txBody>
                  <a:tcPr>
                    <a:solidFill>
                      <a:srgbClr val="00B0F0"/>
                    </a:solidFill>
                  </a:tcPr>
                </a:tc>
                <a:extLst>
                  <a:ext uri="{0D108BD9-81ED-4DB2-BD59-A6C34878D82A}">
                    <a16:rowId xmlns:a16="http://schemas.microsoft.com/office/drawing/2014/main" val="674698534"/>
                  </a:ext>
                </a:extLst>
              </a:tr>
              <a:tr h="366446">
                <a:tc>
                  <a:txBody>
                    <a:bodyPr/>
                    <a:lstStyle/>
                    <a:p>
                      <a:r>
                        <a:rPr lang="en-US" sz="1400" dirty="0"/>
                        <a:t>No 0</a:t>
                      </a:r>
                    </a:p>
                  </a:txBody>
                  <a:tcPr>
                    <a:solidFill>
                      <a:srgbClr val="00B0F0"/>
                    </a:solidFill>
                  </a:tcPr>
                </a:tc>
                <a:extLst>
                  <a:ext uri="{0D108BD9-81ED-4DB2-BD59-A6C34878D82A}">
                    <a16:rowId xmlns:a16="http://schemas.microsoft.com/office/drawing/2014/main" val="2848344519"/>
                  </a:ext>
                </a:extLst>
              </a:tr>
            </a:tbl>
          </a:graphicData>
        </a:graphic>
      </p:graphicFrame>
      <p:sp>
        <p:nvSpPr>
          <p:cNvPr id="50" name="TextBox 49">
            <a:extLst>
              <a:ext uri="{FF2B5EF4-FFF2-40B4-BE49-F238E27FC236}">
                <a16:creationId xmlns:a16="http://schemas.microsoft.com/office/drawing/2014/main" id="{06355B9E-9046-47E2-811D-2EA0C402CF91}"/>
              </a:ext>
            </a:extLst>
          </p:cNvPr>
          <p:cNvSpPr txBox="1"/>
          <p:nvPr/>
        </p:nvSpPr>
        <p:spPr>
          <a:xfrm>
            <a:off x="10106061" y="6351957"/>
            <a:ext cx="2084352" cy="338554"/>
          </a:xfrm>
          <a:prstGeom prst="rect">
            <a:avLst/>
          </a:prstGeom>
          <a:noFill/>
        </p:spPr>
        <p:txBody>
          <a:bodyPr wrap="square" rtlCol="0">
            <a:spAutoFit/>
          </a:bodyPr>
          <a:lstStyle/>
          <a:p>
            <a:r>
              <a:rPr lang="en-US" sz="1600" b="1" dirty="0"/>
              <a:t>Predicted Result</a:t>
            </a:r>
          </a:p>
        </p:txBody>
      </p:sp>
      <p:sp>
        <p:nvSpPr>
          <p:cNvPr id="52" name="Arrow: Right 51">
            <a:extLst>
              <a:ext uri="{FF2B5EF4-FFF2-40B4-BE49-F238E27FC236}">
                <a16:creationId xmlns:a16="http://schemas.microsoft.com/office/drawing/2014/main" id="{6C62F43F-2531-44A7-BAA1-3D27B8C2151E}"/>
              </a:ext>
            </a:extLst>
          </p:cNvPr>
          <p:cNvSpPr/>
          <p:nvPr/>
        </p:nvSpPr>
        <p:spPr>
          <a:xfrm>
            <a:off x="6744724" y="3927612"/>
            <a:ext cx="1327298" cy="11253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Validation dataset</a:t>
            </a:r>
          </a:p>
        </p:txBody>
      </p:sp>
      <p:sp>
        <p:nvSpPr>
          <p:cNvPr id="56" name="Arrow: Right 55">
            <a:extLst>
              <a:ext uri="{FF2B5EF4-FFF2-40B4-BE49-F238E27FC236}">
                <a16:creationId xmlns:a16="http://schemas.microsoft.com/office/drawing/2014/main" id="{6495F56C-63CF-423F-AF28-A1E9D7E42C33}"/>
              </a:ext>
            </a:extLst>
          </p:cNvPr>
          <p:cNvSpPr/>
          <p:nvPr/>
        </p:nvSpPr>
        <p:spPr>
          <a:xfrm>
            <a:off x="9508783" y="3964484"/>
            <a:ext cx="1023575" cy="9710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Output</a:t>
            </a:r>
          </a:p>
        </p:txBody>
      </p:sp>
      <p:sp>
        <p:nvSpPr>
          <p:cNvPr id="57" name="TextBox 56">
            <a:extLst>
              <a:ext uri="{FF2B5EF4-FFF2-40B4-BE49-F238E27FC236}">
                <a16:creationId xmlns:a16="http://schemas.microsoft.com/office/drawing/2014/main" id="{CA89F0D0-AE57-48F9-BA99-638EA4B90341}"/>
              </a:ext>
            </a:extLst>
          </p:cNvPr>
          <p:cNvSpPr txBox="1"/>
          <p:nvPr/>
        </p:nvSpPr>
        <p:spPr>
          <a:xfrm>
            <a:off x="117180" y="6351957"/>
            <a:ext cx="4607220" cy="369332"/>
          </a:xfrm>
          <a:prstGeom prst="rect">
            <a:avLst/>
          </a:prstGeom>
          <a:noFill/>
        </p:spPr>
        <p:txBody>
          <a:bodyPr wrap="square" rtlCol="0">
            <a:spAutoFit/>
          </a:bodyPr>
          <a:lstStyle/>
          <a:p>
            <a:r>
              <a:rPr lang="en-US" dirty="0"/>
              <a:t>Y1,y2,y3….</a:t>
            </a:r>
          </a:p>
        </p:txBody>
      </p:sp>
    </p:spTree>
    <p:extLst>
      <p:ext uri="{BB962C8B-B14F-4D97-AF65-F5344CB8AC3E}">
        <p14:creationId xmlns:p14="http://schemas.microsoft.com/office/powerpoint/2010/main" val="390146450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BF8C30-5AFE-41A6-9AB8-4BCE766E5207}"/>
              </a:ext>
            </a:extLst>
          </p:cNvPr>
          <p:cNvSpPr>
            <a:spLocks noGrp="1"/>
          </p:cNvSpPr>
          <p:nvPr>
            <p:ph sz="quarter" idx="13"/>
          </p:nvPr>
        </p:nvSpPr>
        <p:spPr>
          <a:xfrm>
            <a:off x="115078" y="967547"/>
            <a:ext cx="10972800" cy="5849099"/>
          </a:xfrm>
        </p:spPr>
        <p:txBody>
          <a:bodyPr/>
          <a:lstStyle/>
          <a:p>
            <a:r>
              <a:rPr lang="en-US" dirty="0"/>
              <a:t>What is classification and when to use?</a:t>
            </a:r>
          </a:p>
          <a:p>
            <a:r>
              <a:rPr lang="en-US" dirty="0"/>
              <a:t>If the outcome (dependent variable) is a binominal nature. We apply classification.</a:t>
            </a:r>
          </a:p>
          <a:p>
            <a:r>
              <a:rPr lang="en-US" dirty="0"/>
              <a:t>Regression</a:t>
            </a:r>
          </a:p>
          <a:p>
            <a:r>
              <a:rPr lang="en-US" dirty="0"/>
              <a:t>When the dependent variable is of continuous nature (NUMBER), we use regression.</a:t>
            </a:r>
          </a:p>
          <a:p>
            <a:r>
              <a:rPr lang="en-US" dirty="0"/>
              <a:t>To determine the dependent variable, we use different mathematical algorithms, we will get different results which we compare with actual results and determine the accuracy, prediction power. What is the process of determining accuracy, pp:-</a:t>
            </a:r>
          </a:p>
          <a:p>
            <a:r>
              <a:rPr lang="en-US" dirty="0">
                <a:sym typeface="Wingdings" panose="05000000000000000000" pitchFamily="2" charset="2"/>
              </a:rPr>
              <a:t> Confusion Matrix		  ROC Curve		 AUC Curve</a:t>
            </a:r>
            <a:endParaRPr lang="en-US" dirty="0"/>
          </a:p>
        </p:txBody>
      </p:sp>
      <p:sp>
        <p:nvSpPr>
          <p:cNvPr id="8" name="Title 10">
            <a:extLst>
              <a:ext uri="{FF2B5EF4-FFF2-40B4-BE49-F238E27FC236}">
                <a16:creationId xmlns:a16="http://schemas.microsoft.com/office/drawing/2014/main" id="{337F03BE-E45B-4A2F-A0A9-67725B2A5768}"/>
              </a:ext>
            </a:extLst>
          </p:cNvPr>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When to use What?</a:t>
            </a:r>
          </a:p>
        </p:txBody>
      </p:sp>
      <p:pic>
        <p:nvPicPr>
          <p:cNvPr id="9" name="Picture 8">
            <a:extLst>
              <a:ext uri="{FF2B5EF4-FFF2-40B4-BE49-F238E27FC236}">
                <a16:creationId xmlns:a16="http://schemas.microsoft.com/office/drawing/2014/main" id="{2B591B81-F402-4D8B-8B10-D7CC48F107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10" name="Straight Connector 9">
            <a:extLst>
              <a:ext uri="{FF2B5EF4-FFF2-40B4-BE49-F238E27FC236}">
                <a16:creationId xmlns:a16="http://schemas.microsoft.com/office/drawing/2014/main" id="{79F89C4E-74B6-48D7-868D-786EC5E6368B}"/>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93583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What is confusion matrix?</a:t>
            </a:r>
          </a:p>
        </p:txBody>
      </p:sp>
      <p:sp>
        <p:nvSpPr>
          <p:cNvPr id="37" name="TextBox 36">
            <a:extLst>
              <a:ext uri="{FF2B5EF4-FFF2-40B4-BE49-F238E27FC236}">
                <a16:creationId xmlns:a16="http://schemas.microsoft.com/office/drawing/2014/main" id="{E8CAC22F-1542-4031-BC6C-A16989886504}"/>
              </a:ext>
            </a:extLst>
          </p:cNvPr>
          <p:cNvSpPr txBox="1"/>
          <p:nvPr/>
        </p:nvSpPr>
        <p:spPr>
          <a:xfrm>
            <a:off x="9624392" y="659810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9EE80763-F0BD-40F1-95D8-3176FF2901EB}"/>
              </a:ext>
            </a:extLst>
          </p:cNvPr>
          <p:cNvSpPr txBox="1"/>
          <p:nvPr/>
        </p:nvSpPr>
        <p:spPr>
          <a:xfrm>
            <a:off x="152400" y="990601"/>
            <a:ext cx="11887200" cy="707886"/>
          </a:xfrm>
          <a:prstGeom prst="rect">
            <a:avLst/>
          </a:prstGeom>
          <a:noFill/>
        </p:spPr>
        <p:txBody>
          <a:bodyPr wrap="square" rtlCol="0">
            <a:spAutoFit/>
          </a:bodyPr>
          <a:lstStyle/>
          <a:p>
            <a:r>
              <a:rPr lang="en-US" sz="2000" dirty="0"/>
              <a:t>I did a sampling of 200 patients and we provided the validation data set (actual result was known) to a model, the model produced predicted outcome for those 200 patients. Then we write confusion matrix like below</a:t>
            </a:r>
          </a:p>
        </p:txBody>
      </p:sp>
      <p:graphicFrame>
        <p:nvGraphicFramePr>
          <p:cNvPr id="3" name="Table 3">
            <a:extLst>
              <a:ext uri="{FF2B5EF4-FFF2-40B4-BE49-F238E27FC236}">
                <a16:creationId xmlns:a16="http://schemas.microsoft.com/office/drawing/2014/main" id="{8BEE9C5A-30C3-4FC8-AC21-80DC4C913ABD}"/>
              </a:ext>
            </a:extLst>
          </p:cNvPr>
          <p:cNvGraphicFramePr>
            <a:graphicFrameLocks noGrp="1"/>
          </p:cNvGraphicFramePr>
          <p:nvPr/>
        </p:nvGraphicFramePr>
        <p:xfrm>
          <a:off x="228600" y="1905000"/>
          <a:ext cx="6096000" cy="32004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266700039"/>
                    </a:ext>
                  </a:extLst>
                </a:gridCol>
                <a:gridCol w="2032000">
                  <a:extLst>
                    <a:ext uri="{9D8B030D-6E8A-4147-A177-3AD203B41FA5}">
                      <a16:colId xmlns:a16="http://schemas.microsoft.com/office/drawing/2014/main" val="1503462646"/>
                    </a:ext>
                  </a:extLst>
                </a:gridCol>
                <a:gridCol w="2032000">
                  <a:extLst>
                    <a:ext uri="{9D8B030D-6E8A-4147-A177-3AD203B41FA5}">
                      <a16:colId xmlns:a16="http://schemas.microsoft.com/office/drawing/2014/main" val="3200607155"/>
                    </a:ext>
                  </a:extLst>
                </a:gridCol>
              </a:tblGrid>
              <a:tr h="1066800">
                <a:tc>
                  <a:txBody>
                    <a:bodyPr/>
                    <a:lstStyle/>
                    <a:p>
                      <a:r>
                        <a:rPr lang="en-US" dirty="0"/>
                        <a:t>Sampling Size 200</a:t>
                      </a:r>
                    </a:p>
                  </a:txBody>
                  <a:tcPr/>
                </a:tc>
                <a:tc>
                  <a:txBody>
                    <a:bodyPr/>
                    <a:lstStyle/>
                    <a:p>
                      <a:r>
                        <a:rPr lang="en-US" sz="1800" dirty="0"/>
                        <a:t>Actual 1</a:t>
                      </a:r>
                    </a:p>
                    <a:p>
                      <a:r>
                        <a:rPr lang="en-US" sz="1800" dirty="0"/>
                        <a:t>(has heart disease)</a:t>
                      </a:r>
                    </a:p>
                  </a:txBody>
                  <a:tcPr/>
                </a:tc>
                <a:tc>
                  <a:txBody>
                    <a:bodyPr/>
                    <a:lstStyle/>
                    <a:p>
                      <a:r>
                        <a:rPr lang="en-US" sz="1800" dirty="0"/>
                        <a:t>Actual 0</a:t>
                      </a:r>
                    </a:p>
                    <a:p>
                      <a:r>
                        <a:rPr lang="en-US" sz="1800" dirty="0"/>
                        <a:t>(not have heart disease)</a:t>
                      </a:r>
                    </a:p>
                  </a:txBody>
                  <a:tcPr/>
                </a:tc>
                <a:extLst>
                  <a:ext uri="{0D108BD9-81ED-4DB2-BD59-A6C34878D82A}">
                    <a16:rowId xmlns:a16="http://schemas.microsoft.com/office/drawing/2014/main" val="3669056907"/>
                  </a:ext>
                </a:extLst>
              </a:tr>
              <a:tr h="1066800">
                <a:tc>
                  <a:txBody>
                    <a:bodyPr/>
                    <a:lstStyle/>
                    <a:p>
                      <a:r>
                        <a:rPr lang="en-US" sz="1800" dirty="0"/>
                        <a:t>Predicted as 1</a:t>
                      </a:r>
                    </a:p>
                    <a:p>
                      <a:r>
                        <a:rPr lang="en-US" sz="1800" dirty="0"/>
                        <a:t>(has heart disease) -- 90</a:t>
                      </a:r>
                    </a:p>
                  </a:txBody>
                  <a:tcPr/>
                </a:tc>
                <a:tc>
                  <a:txBody>
                    <a:bodyPr/>
                    <a:lstStyle/>
                    <a:p>
                      <a:r>
                        <a:rPr lang="en-US" dirty="0"/>
                        <a:t>70</a:t>
                      </a:r>
                    </a:p>
                    <a:p>
                      <a:r>
                        <a:rPr lang="en-US" dirty="0"/>
                        <a:t>True Positive</a:t>
                      </a:r>
                    </a:p>
                    <a:p>
                      <a:r>
                        <a:rPr lang="en-US" dirty="0"/>
                        <a:t>(TP) - 1</a:t>
                      </a:r>
                    </a:p>
                  </a:txBody>
                  <a:tcPr/>
                </a:tc>
                <a:tc>
                  <a:txBody>
                    <a:bodyPr/>
                    <a:lstStyle/>
                    <a:p>
                      <a:r>
                        <a:rPr lang="en-US" dirty="0"/>
                        <a:t>20 </a:t>
                      </a:r>
                    </a:p>
                    <a:p>
                      <a:r>
                        <a:rPr lang="en-US" dirty="0"/>
                        <a:t>False Positive (FP) - 2</a:t>
                      </a:r>
                    </a:p>
                  </a:txBody>
                  <a:tcPr/>
                </a:tc>
                <a:extLst>
                  <a:ext uri="{0D108BD9-81ED-4DB2-BD59-A6C34878D82A}">
                    <a16:rowId xmlns:a16="http://schemas.microsoft.com/office/drawing/2014/main" val="1802410979"/>
                  </a:ext>
                </a:extLst>
              </a:tr>
              <a:tr h="1066800">
                <a:tc>
                  <a:txBody>
                    <a:bodyPr/>
                    <a:lstStyle/>
                    <a:p>
                      <a:r>
                        <a:rPr lang="en-US" sz="1800" dirty="0"/>
                        <a:t>Predicted as 0 (no not have heart disease) -- 110</a:t>
                      </a:r>
                    </a:p>
                  </a:txBody>
                  <a:tcPr/>
                </a:tc>
                <a:tc>
                  <a:txBody>
                    <a:bodyPr/>
                    <a:lstStyle/>
                    <a:p>
                      <a:r>
                        <a:rPr lang="en-US" dirty="0"/>
                        <a:t>30</a:t>
                      </a:r>
                    </a:p>
                    <a:p>
                      <a:r>
                        <a:rPr lang="en-US" dirty="0"/>
                        <a:t>False Negative (FN) - 3</a:t>
                      </a:r>
                    </a:p>
                  </a:txBody>
                  <a:tcPr/>
                </a:tc>
                <a:tc>
                  <a:txBody>
                    <a:bodyPr/>
                    <a:lstStyle/>
                    <a:p>
                      <a:r>
                        <a:rPr lang="en-US" dirty="0"/>
                        <a:t>80 </a:t>
                      </a:r>
                    </a:p>
                    <a:p>
                      <a:r>
                        <a:rPr lang="en-US" dirty="0"/>
                        <a:t>True Negative</a:t>
                      </a:r>
                    </a:p>
                    <a:p>
                      <a:r>
                        <a:rPr lang="en-US" dirty="0"/>
                        <a:t>(TN) - 4</a:t>
                      </a:r>
                    </a:p>
                  </a:txBody>
                  <a:tcPr/>
                </a:tc>
                <a:extLst>
                  <a:ext uri="{0D108BD9-81ED-4DB2-BD59-A6C34878D82A}">
                    <a16:rowId xmlns:a16="http://schemas.microsoft.com/office/drawing/2014/main" val="3960728975"/>
                  </a:ext>
                </a:extLst>
              </a:tr>
            </a:tbl>
          </a:graphicData>
        </a:graphic>
      </p:graphicFrame>
      <p:sp>
        <p:nvSpPr>
          <p:cNvPr id="4" name="Arrow: Down 3">
            <a:extLst>
              <a:ext uri="{FF2B5EF4-FFF2-40B4-BE49-F238E27FC236}">
                <a16:creationId xmlns:a16="http://schemas.microsoft.com/office/drawing/2014/main" id="{B49BB07F-9F81-4F1B-9477-9A51B0CB9748}"/>
              </a:ext>
            </a:extLst>
          </p:cNvPr>
          <p:cNvSpPr/>
          <p:nvPr/>
        </p:nvSpPr>
        <p:spPr>
          <a:xfrm>
            <a:off x="2819400" y="5349240"/>
            <a:ext cx="533400" cy="2133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Down 4">
            <a:extLst>
              <a:ext uri="{FF2B5EF4-FFF2-40B4-BE49-F238E27FC236}">
                <a16:creationId xmlns:a16="http://schemas.microsoft.com/office/drawing/2014/main" id="{0F7900BA-BED4-4552-AAA9-C106F03441BF}"/>
              </a:ext>
            </a:extLst>
          </p:cNvPr>
          <p:cNvSpPr/>
          <p:nvPr/>
        </p:nvSpPr>
        <p:spPr>
          <a:xfrm>
            <a:off x="4800600" y="5349240"/>
            <a:ext cx="533400" cy="2133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2237360A-A663-47E0-8985-610CE25BAD15}"/>
              </a:ext>
            </a:extLst>
          </p:cNvPr>
          <p:cNvSpPr/>
          <p:nvPr/>
        </p:nvSpPr>
        <p:spPr>
          <a:xfrm>
            <a:off x="6248400" y="3169390"/>
            <a:ext cx="232772" cy="584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CB1C6545-DEC4-46D2-9125-85C698201EC3}"/>
              </a:ext>
            </a:extLst>
          </p:cNvPr>
          <p:cNvSpPr/>
          <p:nvPr/>
        </p:nvSpPr>
        <p:spPr>
          <a:xfrm>
            <a:off x="6208214" y="4259315"/>
            <a:ext cx="232772" cy="584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3">
            <p14:nvContentPartPr>
              <p14:cNvPr id="379" name="Ink 378">
                <a:extLst>
                  <a:ext uri="{FF2B5EF4-FFF2-40B4-BE49-F238E27FC236}">
                    <a16:creationId xmlns:a16="http://schemas.microsoft.com/office/drawing/2014/main" id="{338852D8-B5A5-48DE-A916-9B3BE453C4F7}"/>
                  </a:ext>
                </a:extLst>
              </p14:cNvPr>
              <p14:cNvContentPartPr/>
              <p14:nvPr/>
            </p14:nvContentPartPr>
            <p14:xfrm>
              <a:off x="1524153" y="3261932"/>
              <a:ext cx="104760" cy="27720"/>
            </p14:xfrm>
          </p:contentPart>
        </mc:Choice>
        <mc:Fallback>
          <p:pic>
            <p:nvPicPr>
              <p:cNvPr id="379" name="Ink 378">
                <a:extLst>
                  <a:ext uri="{FF2B5EF4-FFF2-40B4-BE49-F238E27FC236}">
                    <a16:creationId xmlns:a16="http://schemas.microsoft.com/office/drawing/2014/main" id="{338852D8-B5A5-48DE-A916-9B3BE453C4F7}"/>
                  </a:ext>
                </a:extLst>
              </p:cNvPr>
              <p:cNvPicPr/>
              <p:nvPr/>
            </p:nvPicPr>
            <p:blipFill>
              <a:blip r:embed="rId4"/>
              <a:stretch>
                <a:fillRect/>
              </a:stretch>
            </p:blipFill>
            <p:spPr>
              <a:xfrm>
                <a:off x="1515153" y="3252932"/>
                <a:ext cx="122400" cy="45360"/>
              </a:xfrm>
              <a:prstGeom prst="rect">
                <a:avLst/>
              </a:prstGeom>
            </p:spPr>
          </p:pic>
        </mc:Fallback>
      </mc:AlternateContent>
    </p:spTree>
    <p:extLst>
      <p:ext uri="{BB962C8B-B14F-4D97-AF65-F5344CB8AC3E}">
        <p14:creationId xmlns:p14="http://schemas.microsoft.com/office/powerpoint/2010/main" val="120244886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ROC and AUC</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EA5A1026-75BF-44A7-A9CD-CF55A7B680D3}"/>
              </a:ext>
            </a:extLst>
          </p:cNvPr>
          <p:cNvSpPr txBox="1"/>
          <p:nvPr/>
        </p:nvSpPr>
        <p:spPr>
          <a:xfrm>
            <a:off x="20515" y="835431"/>
            <a:ext cx="12268200" cy="923330"/>
          </a:xfrm>
          <a:prstGeom prst="rect">
            <a:avLst/>
          </a:prstGeom>
          <a:noFill/>
        </p:spPr>
        <p:txBody>
          <a:bodyPr wrap="square" rtlCol="0">
            <a:spAutoFit/>
          </a:bodyPr>
          <a:lstStyle/>
          <a:p>
            <a:r>
              <a:rPr lang="en-US" dirty="0"/>
              <a:t>If we check our accuracy with different-different models (200), system will product 200 different matrixes, which are difficult for us to compare manually, so we rely on the ROC Curve, which is easy as compared to matrixes to compare.</a:t>
            </a:r>
          </a:p>
          <a:p>
            <a:r>
              <a:rPr lang="en-US" dirty="0"/>
              <a:t>ROC (Receiver Operating Characteristics – Plat between TPR v/s FPR)</a:t>
            </a:r>
          </a:p>
        </p:txBody>
      </p:sp>
    </p:spTree>
    <p:extLst>
      <p:ext uri="{BB962C8B-B14F-4D97-AF65-F5344CB8AC3E}">
        <p14:creationId xmlns:p14="http://schemas.microsoft.com/office/powerpoint/2010/main" val="234287111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US" dirty="0"/>
              <a:t>Metrices</a:t>
            </a:r>
            <a:endParaRPr lang="en-IN" dirty="0">
              <a:solidFill>
                <a:schemeClr val="tx2">
                  <a:lumMod val="60000"/>
                  <a:lumOff val="40000"/>
                </a:schemeClr>
              </a:solidFill>
              <a:latin typeface="Patua One" pitchFamily="2" charset="0"/>
            </a:endParaRP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id="{EBC9EAA6-7E53-459A-8E4A-B343091BB47D}"/>
              </a:ext>
            </a:extLst>
          </p:cNvPr>
          <p:cNvSpPr txBox="1"/>
          <p:nvPr/>
        </p:nvSpPr>
        <p:spPr>
          <a:xfrm>
            <a:off x="136158" y="4604717"/>
            <a:ext cx="11502394" cy="1877437"/>
          </a:xfrm>
          <a:prstGeom prst="rect">
            <a:avLst/>
          </a:prstGeom>
          <a:noFill/>
        </p:spPr>
        <p:txBody>
          <a:bodyPr wrap="square">
            <a:spAutoFit/>
          </a:bodyPr>
          <a:lstStyle/>
          <a:p>
            <a:pPr algn="l"/>
            <a:r>
              <a:rPr lang="en-US" b="1" dirty="0">
                <a:solidFill>
                  <a:srgbClr val="F1AC00"/>
                </a:solidFill>
                <a:latin typeface="Arial" panose="020B0604020202020204" pitchFamily="34" charset="0"/>
              </a:rPr>
              <a:t>Predictive power </a:t>
            </a:r>
            <a:r>
              <a:rPr lang="en-US" b="1" dirty="0">
                <a:solidFill>
                  <a:srgbClr val="000000"/>
                </a:solidFill>
                <a:latin typeface="Arial" panose="020B0604020202020204" pitchFamily="34" charset="0"/>
              </a:rPr>
              <a:t>represents how close to the perfect model the model is (quality)</a:t>
            </a:r>
          </a:p>
          <a:p>
            <a:pPr algn="l"/>
            <a:r>
              <a:rPr lang="en-US" sz="1600" i="1" dirty="0">
                <a:solidFill>
                  <a:srgbClr val="000000"/>
                </a:solidFill>
                <a:latin typeface="Arial" panose="020B0604020202020204" pitchFamily="34" charset="0"/>
              </a:rPr>
              <a:t>Area between Validation and Random curves divided by the area between Perfect and Random curves = C/(A+B+C)</a:t>
            </a:r>
          </a:p>
          <a:p>
            <a:pPr algn="l"/>
            <a:r>
              <a:rPr lang="en-US" sz="1600" dirty="0">
                <a:solidFill>
                  <a:srgbClr val="000000"/>
                </a:solidFill>
                <a:latin typeface="Arial" panose="020B0604020202020204" pitchFamily="34" charset="0"/>
              </a:rPr>
              <a:t>= 0 </a:t>
            </a:r>
            <a:r>
              <a:rPr lang="en-US" sz="1600" dirty="0">
                <a:solidFill>
                  <a:srgbClr val="000000"/>
                </a:solidFill>
                <a:latin typeface="Wingdings-Regular"/>
              </a:rPr>
              <a:t>➔ </a:t>
            </a:r>
            <a:r>
              <a:rPr lang="en-US" sz="1600" dirty="0">
                <a:solidFill>
                  <a:srgbClr val="000000"/>
                </a:solidFill>
                <a:latin typeface="Arial" panose="020B0604020202020204" pitchFamily="34" charset="0"/>
              </a:rPr>
              <a:t>Bad quality &gt;= 0.98 </a:t>
            </a:r>
            <a:r>
              <a:rPr lang="en-US" sz="1600" dirty="0">
                <a:solidFill>
                  <a:srgbClr val="000000"/>
                </a:solidFill>
                <a:latin typeface="Wingdings-Regular"/>
              </a:rPr>
              <a:t>➔ </a:t>
            </a:r>
            <a:r>
              <a:rPr lang="en-US" sz="1600" dirty="0">
                <a:solidFill>
                  <a:srgbClr val="000000"/>
                </a:solidFill>
                <a:latin typeface="Arial" panose="020B0604020202020204" pitchFamily="34" charset="0"/>
              </a:rPr>
              <a:t>certainly dependent variables between 0.75 and 0.97 </a:t>
            </a:r>
            <a:r>
              <a:rPr lang="en-US" sz="1600" dirty="0">
                <a:solidFill>
                  <a:srgbClr val="000000"/>
                </a:solidFill>
                <a:latin typeface="Wingdings-Regular"/>
              </a:rPr>
              <a:t>➔ </a:t>
            </a:r>
            <a:r>
              <a:rPr lang="en-US" sz="1600" dirty="0">
                <a:solidFill>
                  <a:srgbClr val="000000"/>
                </a:solidFill>
                <a:latin typeface="Arial" panose="020B0604020202020204" pitchFamily="34" charset="0"/>
              </a:rPr>
              <a:t>quality acceptable</a:t>
            </a:r>
          </a:p>
          <a:p>
            <a:pPr algn="l"/>
            <a:r>
              <a:rPr lang="en-US" b="1" dirty="0">
                <a:solidFill>
                  <a:srgbClr val="F1AC00"/>
                </a:solidFill>
                <a:latin typeface="Arial" panose="020B0604020202020204" pitchFamily="34" charset="0"/>
              </a:rPr>
              <a:t>Prediction confidence </a:t>
            </a:r>
            <a:r>
              <a:rPr lang="en-US" b="1" dirty="0">
                <a:solidFill>
                  <a:srgbClr val="000000"/>
                </a:solidFill>
                <a:latin typeface="Arial" panose="020B0604020202020204" pitchFamily="34" charset="0"/>
              </a:rPr>
              <a:t>expresses the ability to reproduce the same detection (robustness)</a:t>
            </a:r>
          </a:p>
          <a:p>
            <a:pPr algn="l"/>
            <a:r>
              <a:rPr lang="en-US" sz="1600" dirty="0">
                <a:solidFill>
                  <a:srgbClr val="000000"/>
                </a:solidFill>
                <a:latin typeface="Arial" panose="020B0604020202020204" pitchFamily="34" charset="0"/>
              </a:rPr>
              <a:t>You need a « validation sample » to estimate this KPI: it represents another view of the same population</a:t>
            </a:r>
          </a:p>
          <a:p>
            <a:pPr algn="l"/>
            <a:r>
              <a:rPr lang="en-US" sz="1600" i="1" dirty="0">
                <a:solidFill>
                  <a:srgbClr val="000000"/>
                </a:solidFill>
                <a:latin typeface="Arial" panose="020B0604020202020204" pitchFamily="34" charset="0"/>
              </a:rPr>
              <a:t>1 </a:t>
            </a:r>
            <a:r>
              <a:rPr lang="en-US" sz="1600" i="1" dirty="0">
                <a:solidFill>
                  <a:srgbClr val="000000"/>
                </a:solidFill>
                <a:latin typeface="Arial-ItalicMT"/>
              </a:rPr>
              <a:t>– </a:t>
            </a:r>
            <a:r>
              <a:rPr lang="en-US" sz="1600" i="1" dirty="0">
                <a:solidFill>
                  <a:srgbClr val="000000"/>
                </a:solidFill>
                <a:latin typeface="Arial" panose="020B0604020202020204" pitchFamily="34" charset="0"/>
              </a:rPr>
              <a:t>(area between Validation and Training) / (area between Perfect and Random) = </a:t>
            </a:r>
            <a:r>
              <a:rPr lang="en-US" sz="1600" dirty="0">
                <a:solidFill>
                  <a:srgbClr val="000000"/>
                </a:solidFill>
                <a:latin typeface="Arial" panose="020B0604020202020204" pitchFamily="34" charset="0"/>
              </a:rPr>
              <a:t>1- B/(A+B+C)</a:t>
            </a:r>
          </a:p>
          <a:p>
            <a:pPr algn="l"/>
            <a:r>
              <a:rPr lang="en-US" sz="1600" dirty="0">
                <a:solidFill>
                  <a:srgbClr val="000000"/>
                </a:solidFill>
                <a:latin typeface="Arial" panose="020B0604020202020204" pitchFamily="34" charset="0"/>
              </a:rPr>
              <a:t>&gt;= 0.95 </a:t>
            </a:r>
            <a:r>
              <a:rPr lang="en-US" sz="1600" dirty="0">
                <a:solidFill>
                  <a:srgbClr val="000000"/>
                </a:solidFill>
                <a:latin typeface="Wingdings-Regular"/>
              </a:rPr>
              <a:t>➔ </a:t>
            </a:r>
            <a:r>
              <a:rPr lang="en-US" sz="1600" dirty="0">
                <a:solidFill>
                  <a:srgbClr val="000000"/>
                </a:solidFill>
                <a:latin typeface="Arial" panose="020B0604020202020204" pitchFamily="34" charset="0"/>
              </a:rPr>
              <a:t>good robustness</a:t>
            </a:r>
            <a:endParaRPr lang="en-US" sz="1600" dirty="0"/>
          </a:p>
        </p:txBody>
      </p:sp>
      <p:pic>
        <p:nvPicPr>
          <p:cNvPr id="3" name="Picture 2">
            <a:extLst>
              <a:ext uri="{FF2B5EF4-FFF2-40B4-BE49-F238E27FC236}">
                <a16:creationId xmlns:a16="http://schemas.microsoft.com/office/drawing/2014/main" id="{8DA16462-4B75-4B35-B411-FBFFDFCF75F1}"/>
              </a:ext>
            </a:extLst>
          </p:cNvPr>
          <p:cNvPicPr>
            <a:picLocks noChangeAspect="1"/>
          </p:cNvPicPr>
          <p:nvPr/>
        </p:nvPicPr>
        <p:blipFill>
          <a:blip r:embed="rId3"/>
          <a:stretch>
            <a:fillRect/>
          </a:stretch>
        </p:blipFill>
        <p:spPr>
          <a:xfrm>
            <a:off x="7022359" y="1107240"/>
            <a:ext cx="4640982" cy="3185436"/>
          </a:xfrm>
          <a:prstGeom prst="rect">
            <a:avLst/>
          </a:prstGeom>
        </p:spPr>
      </p:pic>
      <p:graphicFrame>
        <p:nvGraphicFramePr>
          <p:cNvPr id="6" name="Table 5">
            <a:extLst>
              <a:ext uri="{FF2B5EF4-FFF2-40B4-BE49-F238E27FC236}">
                <a16:creationId xmlns:a16="http://schemas.microsoft.com/office/drawing/2014/main" id="{9B5001E8-0500-49F3-81B8-85B9EF9129EF}"/>
              </a:ext>
            </a:extLst>
          </p:cNvPr>
          <p:cNvGraphicFramePr>
            <a:graphicFrameLocks noGrp="1"/>
          </p:cNvGraphicFramePr>
          <p:nvPr/>
        </p:nvGraphicFramePr>
        <p:xfrm>
          <a:off x="152400" y="1074703"/>
          <a:ext cx="6629400" cy="2860862"/>
        </p:xfrm>
        <a:graphic>
          <a:graphicData uri="http://schemas.openxmlformats.org/drawingml/2006/table">
            <a:tbl>
              <a:tblPr>
                <a:tableStyleId>{5DA37D80-6434-44D0-A028-1B22A696006F}</a:tableStyleId>
              </a:tblPr>
              <a:tblGrid>
                <a:gridCol w="1406585">
                  <a:extLst>
                    <a:ext uri="{9D8B030D-6E8A-4147-A177-3AD203B41FA5}">
                      <a16:colId xmlns:a16="http://schemas.microsoft.com/office/drawing/2014/main" val="638649834"/>
                    </a:ext>
                  </a:extLst>
                </a:gridCol>
                <a:gridCol w="5222815">
                  <a:extLst>
                    <a:ext uri="{9D8B030D-6E8A-4147-A177-3AD203B41FA5}">
                      <a16:colId xmlns:a16="http://schemas.microsoft.com/office/drawing/2014/main" val="1673970776"/>
                    </a:ext>
                  </a:extLst>
                </a:gridCol>
              </a:tblGrid>
              <a:tr h="357112">
                <a:tc>
                  <a:txBody>
                    <a:bodyPr/>
                    <a:lstStyle/>
                    <a:p>
                      <a:pPr algn="just" rtl="0" fontAlgn="ctr"/>
                      <a:r>
                        <a:rPr lang="en-US" sz="1200" u="none" strike="noStrike" dirty="0">
                          <a:effectLst/>
                        </a:rPr>
                        <a:t>Metrics</a:t>
                      </a:r>
                      <a:endParaRPr lang="en-US" sz="1200" b="0" i="0" u="none" strike="noStrike" dirty="0">
                        <a:solidFill>
                          <a:srgbClr val="000000"/>
                        </a:solidFill>
                        <a:effectLst/>
                        <a:latin typeface="Arial" panose="020B0604020202020204" pitchFamily="34" charset="0"/>
                      </a:endParaRPr>
                    </a:p>
                  </a:txBody>
                  <a:tcPr marL="7620" marR="7620" marT="7620" marB="0" anchor="ctr">
                    <a:solidFill>
                      <a:schemeClr val="accent6">
                        <a:lumMod val="60000"/>
                        <a:lumOff val="40000"/>
                      </a:schemeClr>
                    </a:solidFill>
                  </a:tcPr>
                </a:tc>
                <a:tc>
                  <a:txBody>
                    <a:bodyPr/>
                    <a:lstStyle/>
                    <a:p>
                      <a:pPr algn="just" rtl="0" fontAlgn="ctr"/>
                      <a:r>
                        <a:rPr lang="en-US" sz="1200" u="none" strike="noStrike" dirty="0">
                          <a:effectLst/>
                        </a:rPr>
                        <a:t>Definitions</a:t>
                      </a:r>
                      <a:endParaRPr lang="en-US" sz="1200" b="0" i="0" u="none" strike="noStrike" dirty="0">
                        <a:solidFill>
                          <a:srgbClr val="000000"/>
                        </a:solidFill>
                        <a:effectLst/>
                        <a:latin typeface="Arial" panose="020B0604020202020204" pitchFamily="34" charset="0"/>
                      </a:endParaRPr>
                    </a:p>
                  </a:txBody>
                  <a:tcPr marL="7620" marR="7620" marT="7620" marB="0" anchor="ctr">
                    <a:solidFill>
                      <a:schemeClr val="accent6">
                        <a:lumMod val="60000"/>
                        <a:lumOff val="40000"/>
                      </a:schemeClr>
                    </a:solidFill>
                  </a:tcPr>
                </a:tc>
                <a:extLst>
                  <a:ext uri="{0D108BD9-81ED-4DB2-BD59-A6C34878D82A}">
                    <a16:rowId xmlns:a16="http://schemas.microsoft.com/office/drawing/2014/main" val="696909808"/>
                  </a:ext>
                </a:extLst>
              </a:tr>
              <a:tr h="699939">
                <a:tc>
                  <a:txBody>
                    <a:bodyPr/>
                    <a:lstStyle/>
                    <a:p>
                      <a:pPr algn="l" rtl="0" fontAlgn="ctr"/>
                      <a:r>
                        <a:rPr lang="en-US" sz="1200" u="none" strike="noStrike" dirty="0">
                          <a:effectLst/>
                        </a:rPr>
                        <a:t>Classification Rate</a:t>
                      </a:r>
                      <a:endParaRPr lang="en-US" sz="1200" b="0" i="0" u="none" strike="noStrike" dirty="0">
                        <a:solidFill>
                          <a:srgbClr val="000000"/>
                        </a:solidFill>
                        <a:effectLst/>
                        <a:latin typeface="Arial" panose="020B0604020202020204" pitchFamily="34" charset="0"/>
                      </a:endParaRPr>
                    </a:p>
                  </a:txBody>
                  <a:tcPr marL="7620" marR="7620" marT="7620" marB="0" anchor="ctr"/>
                </a:tc>
                <a:tc>
                  <a:txBody>
                    <a:bodyPr/>
                    <a:lstStyle/>
                    <a:p>
                      <a:pPr algn="l" rtl="0" fontAlgn="ctr"/>
                      <a:r>
                        <a:rPr lang="en-US" sz="1200" u="none" strike="noStrike" dirty="0">
                          <a:effectLst/>
                        </a:rPr>
                        <a:t>Percentage of targets accurately classified by the model when applied on the validation data sets (TP+TN) / N  ~ also known as accuracy of model</a:t>
                      </a:r>
                      <a:endParaRPr lang="en-US" sz="12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2507528534"/>
                  </a:ext>
                </a:extLst>
              </a:tr>
              <a:tr h="357112">
                <a:tc>
                  <a:txBody>
                    <a:bodyPr/>
                    <a:lstStyle/>
                    <a:p>
                      <a:pPr algn="l" rtl="0" fontAlgn="ctr"/>
                      <a:r>
                        <a:rPr lang="en-US" sz="1200" u="none" strike="noStrike" dirty="0">
                          <a:effectLst/>
                        </a:rPr>
                        <a:t>Sensitivity (TPR)</a:t>
                      </a:r>
                      <a:endParaRPr lang="en-US" sz="1200" b="0" i="0" u="none" strike="noStrike" dirty="0">
                        <a:solidFill>
                          <a:srgbClr val="4C5876"/>
                        </a:solidFill>
                        <a:effectLst/>
                        <a:latin typeface="Arial" panose="020B0604020202020204" pitchFamily="34" charset="0"/>
                      </a:endParaRPr>
                    </a:p>
                  </a:txBody>
                  <a:tcPr marL="7620" marR="7620" marT="7620" marB="0" anchor="ctr"/>
                </a:tc>
                <a:tc>
                  <a:txBody>
                    <a:bodyPr/>
                    <a:lstStyle/>
                    <a:p>
                      <a:pPr algn="l" rtl="0" fontAlgn="ctr"/>
                      <a:r>
                        <a:rPr lang="en-US" sz="1200" u="none" strike="noStrike" dirty="0">
                          <a:effectLst/>
                        </a:rPr>
                        <a:t>Percentage of actual positive targets that have been correctly predicted. TP/(TP+FN)</a:t>
                      </a:r>
                      <a:endParaRPr lang="en-US" sz="12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1827169515"/>
                  </a:ext>
                </a:extLst>
              </a:tr>
              <a:tr h="357112">
                <a:tc>
                  <a:txBody>
                    <a:bodyPr/>
                    <a:lstStyle/>
                    <a:p>
                      <a:pPr algn="l" rtl="0" fontAlgn="ctr"/>
                      <a:r>
                        <a:rPr lang="en-US" sz="1200" u="none" strike="noStrike" dirty="0">
                          <a:effectLst/>
                        </a:rPr>
                        <a:t>Specificity (FPR)</a:t>
                      </a:r>
                      <a:endParaRPr lang="en-US" sz="1200" b="0" i="0" u="none" strike="noStrike" dirty="0">
                        <a:solidFill>
                          <a:srgbClr val="000000"/>
                        </a:solidFill>
                        <a:effectLst/>
                        <a:latin typeface="Arial" panose="020B0604020202020204" pitchFamily="34" charset="0"/>
                      </a:endParaRPr>
                    </a:p>
                  </a:txBody>
                  <a:tcPr marL="7620" marR="7620" marT="7620" marB="0" anchor="ctr"/>
                </a:tc>
                <a:tc>
                  <a:txBody>
                    <a:bodyPr/>
                    <a:lstStyle/>
                    <a:p>
                      <a:pPr algn="l" rtl="0" fontAlgn="ctr"/>
                      <a:r>
                        <a:rPr lang="en-US" sz="1200" u="none" strike="noStrike" dirty="0">
                          <a:effectLst/>
                        </a:rPr>
                        <a:t>Percentage of negative targets that have been incorrectly detected as positive.</a:t>
                      </a:r>
                    </a:p>
                    <a:p>
                      <a:pPr algn="l" rtl="0" fontAlgn="ctr"/>
                      <a:r>
                        <a:rPr lang="en-US" sz="1200" b="0" i="0" u="none" strike="noStrike" dirty="0">
                          <a:solidFill>
                            <a:srgbClr val="000000"/>
                          </a:solidFill>
                          <a:effectLst/>
                          <a:latin typeface="Arial" panose="020B0604020202020204" pitchFamily="34" charset="0"/>
                        </a:rPr>
                        <a:t>FP / (FP + TN)  = 1 - specificity</a:t>
                      </a:r>
                    </a:p>
                  </a:txBody>
                  <a:tcPr marL="7620" marR="7620" marT="7620" marB="0" anchor="ctr"/>
                </a:tc>
                <a:extLst>
                  <a:ext uri="{0D108BD9-81ED-4DB2-BD59-A6C34878D82A}">
                    <a16:rowId xmlns:a16="http://schemas.microsoft.com/office/drawing/2014/main" val="813864819"/>
                  </a:ext>
                </a:extLst>
              </a:tr>
              <a:tr h="357112">
                <a:tc>
                  <a:txBody>
                    <a:bodyPr/>
                    <a:lstStyle/>
                    <a:p>
                      <a:pPr algn="l" rtl="0" fontAlgn="ctr"/>
                      <a:r>
                        <a:rPr lang="en-US" sz="1200" u="none" strike="noStrike" dirty="0">
                          <a:effectLst/>
                        </a:rPr>
                        <a:t>Precision</a:t>
                      </a:r>
                      <a:endParaRPr lang="en-US" sz="1200" b="0" i="0" u="none" strike="noStrike" dirty="0">
                        <a:solidFill>
                          <a:srgbClr val="000000"/>
                        </a:solidFill>
                        <a:effectLst/>
                        <a:latin typeface="Arial" panose="020B0604020202020204" pitchFamily="34" charset="0"/>
                      </a:endParaRPr>
                    </a:p>
                  </a:txBody>
                  <a:tcPr marL="7620" marR="7620" marT="7620" marB="0" anchor="ctr"/>
                </a:tc>
                <a:tc>
                  <a:txBody>
                    <a:bodyPr/>
                    <a:lstStyle/>
                    <a:p>
                      <a:pPr algn="l" rtl="0" fontAlgn="ctr"/>
                      <a:r>
                        <a:rPr lang="en-US" sz="1200" u="none" strike="noStrike" dirty="0">
                          <a:effectLst/>
                        </a:rPr>
                        <a:t>Percentage of predictive positive targets that are actually positive targets.</a:t>
                      </a:r>
                    </a:p>
                    <a:p>
                      <a:pPr algn="l" rtl="0" fontAlgn="ctr"/>
                      <a:r>
                        <a:rPr lang="en-US" sz="1200" b="0" i="0" u="none" strike="noStrike" dirty="0">
                          <a:solidFill>
                            <a:srgbClr val="000000"/>
                          </a:solidFill>
                          <a:effectLst/>
                          <a:latin typeface="Arial" panose="020B0604020202020204" pitchFamily="34" charset="0"/>
                        </a:rPr>
                        <a:t>TP/(TP+FP)</a:t>
                      </a:r>
                    </a:p>
                  </a:txBody>
                  <a:tcPr marL="7620" marR="7620" marT="7620" marB="0" anchor="ctr"/>
                </a:tc>
                <a:extLst>
                  <a:ext uri="{0D108BD9-81ED-4DB2-BD59-A6C34878D82A}">
                    <a16:rowId xmlns:a16="http://schemas.microsoft.com/office/drawing/2014/main" val="1135056758"/>
                  </a:ext>
                </a:extLst>
              </a:tr>
              <a:tr h="699939">
                <a:tc>
                  <a:txBody>
                    <a:bodyPr/>
                    <a:lstStyle/>
                    <a:p>
                      <a:pPr algn="l" rtl="0" fontAlgn="ctr"/>
                      <a:r>
                        <a:rPr lang="en-US" sz="1200" u="none" strike="noStrike" dirty="0">
                          <a:effectLst/>
                        </a:rPr>
                        <a:t>FI score</a:t>
                      </a:r>
                      <a:endParaRPr lang="en-US" sz="1200" b="0" i="0" u="none" strike="noStrike" dirty="0">
                        <a:solidFill>
                          <a:srgbClr val="4C5876"/>
                        </a:solidFill>
                        <a:effectLst/>
                        <a:latin typeface="Arial" panose="020B0604020202020204" pitchFamily="34" charset="0"/>
                      </a:endParaRPr>
                    </a:p>
                  </a:txBody>
                  <a:tcPr marL="7620" marR="7620" marT="7620" marB="0" anchor="ctr"/>
                </a:tc>
                <a:tc>
                  <a:txBody>
                    <a:bodyPr/>
                    <a:lstStyle/>
                    <a:p>
                      <a:pPr algn="l" rtl="0" fontAlgn="ctr"/>
                      <a:r>
                        <a:rPr lang="en-US" sz="1200" u="none" strike="noStrike" dirty="0">
                          <a:effectLst/>
                        </a:rPr>
                        <a:t>Harmonic mean of Precision and Recall (Recall and Precision are evenly weighted).</a:t>
                      </a:r>
                    </a:p>
                    <a:p>
                      <a:pPr algn="l" rtl="0" fontAlgn="ctr"/>
                      <a:r>
                        <a:rPr lang="en-US" sz="1200" b="0" i="0" u="none" strike="noStrike" dirty="0">
                          <a:solidFill>
                            <a:srgbClr val="000000"/>
                          </a:solidFill>
                          <a:effectLst/>
                          <a:latin typeface="Arial" panose="020B0604020202020204" pitchFamily="34" charset="0"/>
                        </a:rPr>
                        <a:t>F1 = 2 (Precision X Recall) / (Precision + Recall)</a:t>
                      </a:r>
                    </a:p>
                  </a:txBody>
                  <a:tcPr marL="7620" marR="7620" marT="7620" marB="0" anchor="ctr"/>
                </a:tc>
                <a:extLst>
                  <a:ext uri="{0D108BD9-81ED-4DB2-BD59-A6C34878D82A}">
                    <a16:rowId xmlns:a16="http://schemas.microsoft.com/office/drawing/2014/main" val="1536725876"/>
                  </a:ext>
                </a:extLst>
              </a:tr>
            </a:tbl>
          </a:graphicData>
        </a:graphic>
      </p:graphicFrame>
    </p:spTree>
    <p:extLst>
      <p:ext uri="{BB962C8B-B14F-4D97-AF65-F5344CB8AC3E}">
        <p14:creationId xmlns:p14="http://schemas.microsoft.com/office/powerpoint/2010/main" val="210009432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DCE6C-AEFB-4AD6-9DFC-94F53FFB493B}"/>
              </a:ext>
            </a:extLst>
          </p:cNvPr>
          <p:cNvSpPr>
            <a:spLocks noGrp="1"/>
          </p:cNvSpPr>
          <p:nvPr>
            <p:ph type="title"/>
          </p:nvPr>
        </p:nvSpPr>
        <p:spPr>
          <a:xfrm>
            <a:off x="152401" y="76201"/>
            <a:ext cx="10969943" cy="711081"/>
          </a:xfrm>
        </p:spPr>
        <p:txBody>
          <a:bodyPr/>
          <a:lstStyle/>
          <a:p>
            <a:r>
              <a:rPr lang="en-US" dirty="0"/>
              <a:t>Profit Simulation</a:t>
            </a:r>
          </a:p>
        </p:txBody>
      </p:sp>
      <p:sp>
        <p:nvSpPr>
          <p:cNvPr id="3" name="Content Placeholder 2">
            <a:extLst>
              <a:ext uri="{FF2B5EF4-FFF2-40B4-BE49-F238E27FC236}">
                <a16:creationId xmlns:a16="http://schemas.microsoft.com/office/drawing/2014/main" id="{7C159253-4E6E-4795-BEAB-DE1DA868368F}"/>
              </a:ext>
            </a:extLst>
          </p:cNvPr>
          <p:cNvSpPr>
            <a:spLocks noGrp="1"/>
          </p:cNvSpPr>
          <p:nvPr>
            <p:ph sz="quarter" idx="13"/>
          </p:nvPr>
        </p:nvSpPr>
        <p:spPr>
          <a:xfrm>
            <a:off x="183124" y="685800"/>
            <a:ext cx="10972800" cy="1143000"/>
          </a:xfrm>
        </p:spPr>
        <p:txBody>
          <a:bodyPr/>
          <a:lstStyle/>
          <a:p>
            <a:r>
              <a:rPr lang="en-US" dirty="0"/>
              <a:t>Classification Rate &gt; 0.75 ~ 0.95 – Good Model</a:t>
            </a:r>
          </a:p>
          <a:p>
            <a:r>
              <a:rPr lang="en-US" dirty="0"/>
              <a:t>Confidence &gt; 0.90</a:t>
            </a:r>
          </a:p>
        </p:txBody>
      </p:sp>
    </p:spTree>
    <p:extLst>
      <p:ext uri="{BB962C8B-B14F-4D97-AF65-F5344CB8AC3E}">
        <p14:creationId xmlns:p14="http://schemas.microsoft.com/office/powerpoint/2010/main" val="1291560190"/>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4563</TotalTime>
  <Words>1246</Words>
  <Application>Microsoft Office PowerPoint</Application>
  <PresentationFormat>Widescreen</PresentationFormat>
  <Paragraphs>208</Paragraphs>
  <Slides>18</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Arial</vt:lpstr>
      <vt:lpstr>Arial Rounded MT Bold</vt:lpstr>
      <vt:lpstr>Arial-ItalicMT</vt:lpstr>
      <vt:lpstr>Calibri</vt:lpstr>
      <vt:lpstr>Calibri Light</vt:lpstr>
      <vt:lpstr>Patua One</vt:lpstr>
      <vt:lpstr>Wingdings-Regular</vt:lpstr>
      <vt:lpstr>Office Theme</vt:lpstr>
      <vt:lpstr>1_Office Theme</vt:lpstr>
      <vt:lpstr>PowerPoint Presentation</vt:lpstr>
      <vt:lpstr>PowerPoint Presentation</vt:lpstr>
      <vt:lpstr>Machine Learning Scenario – Classification </vt:lpstr>
      <vt:lpstr>Concept of Dependent and Independent Variables</vt:lpstr>
      <vt:lpstr>When to use What?</vt:lpstr>
      <vt:lpstr>What is confusion matrix?</vt:lpstr>
      <vt:lpstr>ROC and AUC</vt:lpstr>
      <vt:lpstr>Metrices</vt:lpstr>
      <vt:lpstr>Profit Simulation</vt:lpstr>
      <vt:lpstr>Regression Concept</vt:lpstr>
      <vt:lpstr>Model look like</vt:lpstr>
      <vt:lpstr>Matrices to check regression quality</vt:lpstr>
      <vt:lpstr>RMSE &amp; MAPE</vt:lpstr>
      <vt:lpstr>Draw Values of RMSE in the Reg. chart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518</cp:revision>
  <dcterms:created xsi:type="dcterms:W3CDTF">2016-07-10T03:33:26Z</dcterms:created>
  <dcterms:modified xsi:type="dcterms:W3CDTF">2020-12-15T11:34:51Z</dcterms:modified>
</cp:coreProperties>
</file>