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67" r:id="rId7"/>
    <p:sldId id="260" r:id="rId8"/>
    <p:sldId id="265" r:id="rId9"/>
    <p:sldId id="262" r:id="rId10"/>
    <p:sldId id="271" r:id="rId11"/>
    <p:sldId id="272" r:id="rId12"/>
    <p:sldId id="278" r:id="rId13"/>
    <p:sldId id="261" r:id="rId14"/>
    <p:sldId id="266" r:id="rId15"/>
    <p:sldId id="269" r:id="rId16"/>
    <p:sldId id="273" r:id="rId17"/>
    <p:sldId id="274" r:id="rId18"/>
    <p:sldId id="275" r:id="rId19"/>
    <p:sldId id="270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8D6"/>
    <a:srgbClr val="92D36E"/>
    <a:srgbClr val="A8C6FA"/>
    <a:srgbClr val="B5DF9F"/>
    <a:srgbClr val="8AD0D6"/>
    <a:srgbClr val="B5E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078-C717-4707-9E12-FBFEB0E0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840" y="1878614"/>
            <a:ext cx="8825658" cy="1055613"/>
          </a:xfrm>
        </p:spPr>
        <p:txBody>
          <a:bodyPr/>
          <a:lstStyle/>
          <a:p>
            <a:pPr algn="ctr"/>
            <a:r>
              <a:rPr lang="en-GB" sz="5400" dirty="0"/>
              <a:t>Welsh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324BC-9C06-4951-9B69-38D72D3F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40" y="3062354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Graphic user interface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8C2F04-B776-46A1-9811-E9D2F8EB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05519"/>
              </p:ext>
            </p:extLst>
          </p:nvPr>
        </p:nvGraphicFramePr>
        <p:xfrm>
          <a:off x="7724503" y="4470466"/>
          <a:ext cx="3845198" cy="202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5949">
                  <a:extLst>
                    <a:ext uri="{9D8B030D-6E8A-4147-A177-3AD203B41FA5}">
                      <a16:colId xmlns:a16="http://schemas.microsoft.com/office/drawing/2014/main" val="3555630273"/>
                    </a:ext>
                  </a:extLst>
                </a:gridCol>
                <a:gridCol w="1949249">
                  <a:extLst>
                    <a:ext uri="{9D8B030D-6E8A-4147-A177-3AD203B41FA5}">
                      <a16:colId xmlns:a16="http://schemas.microsoft.com/office/drawing/2014/main" val="3338931965"/>
                    </a:ext>
                  </a:extLst>
                </a:gridCol>
              </a:tblGrid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Author: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9858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30/04/2020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8683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4976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6492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Config ref: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SE_G17_UI_PRES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641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51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72D0-D962-4D1A-AF29-42662965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023156"/>
          </a:xfrm>
        </p:spPr>
        <p:txBody>
          <a:bodyPr/>
          <a:lstStyle/>
          <a:p>
            <a:r>
              <a:rPr lang="en-GB" dirty="0"/>
              <a:t>Practice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5D7C-142C-4348-9A4B-171120E3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1630728"/>
            <a:ext cx="4844954" cy="3173283"/>
          </a:xfrm>
        </p:spPr>
        <p:txBody>
          <a:bodyPr>
            <a:normAutofit/>
          </a:bodyPr>
          <a:lstStyle/>
          <a:p>
            <a:r>
              <a:rPr lang="en-GB" dirty="0"/>
              <a:t>In “my words” section, the practice for those words can be accessed, so the user</a:t>
            </a:r>
          </a:p>
          <a:p>
            <a:r>
              <a:rPr lang="en-GB" dirty="0"/>
              <a:t>Can practice on the words he wants to learn. </a:t>
            </a:r>
          </a:p>
          <a:p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02123-EED9-4D76-86FC-87B80CE4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01" y="452719"/>
            <a:ext cx="6363588" cy="6134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D623EF-D0BC-4FF8-83C4-21CD8BF548D5}"/>
              </a:ext>
            </a:extLst>
          </p:cNvPr>
          <p:cNvSpPr/>
          <p:nvPr/>
        </p:nvSpPr>
        <p:spPr>
          <a:xfrm>
            <a:off x="5344886" y="2253344"/>
            <a:ext cx="6117772" cy="4151937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524F-7711-421E-9D8A-8A28226C0E16}"/>
              </a:ext>
            </a:extLst>
          </p:cNvPr>
          <p:cNvSpPr/>
          <p:nvPr/>
        </p:nvSpPr>
        <p:spPr>
          <a:xfrm>
            <a:off x="7400709" y="507148"/>
            <a:ext cx="1926771" cy="526995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Practice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8D59D-BFEB-45A7-8A18-E8EFDDAB32DE}"/>
              </a:ext>
            </a:extLst>
          </p:cNvPr>
          <p:cNvSpPr/>
          <p:nvPr/>
        </p:nvSpPr>
        <p:spPr>
          <a:xfrm>
            <a:off x="6520543" y="1034143"/>
            <a:ext cx="3731160" cy="102091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practice mode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10EA4-6EE2-4EFE-91BB-714BCDB62A73}"/>
              </a:ext>
            </a:extLst>
          </p:cNvPr>
          <p:cNvSpPr/>
          <p:nvPr/>
        </p:nvSpPr>
        <p:spPr>
          <a:xfrm>
            <a:off x="5850528" y="3178629"/>
            <a:ext cx="2242456" cy="162538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Flashcards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3D2F1-6727-4CFC-AD8C-850FEB22953F}"/>
              </a:ext>
            </a:extLst>
          </p:cNvPr>
          <p:cNvSpPr/>
          <p:nvPr/>
        </p:nvSpPr>
        <p:spPr>
          <a:xfrm>
            <a:off x="8673172" y="3178629"/>
            <a:ext cx="2242456" cy="16253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8763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287070" y="2668844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 in welsh and then in </a:t>
            </a:r>
            <a:r>
              <a:rPr lang="en-GB" dirty="0" err="1"/>
              <a:t>english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77220-2AFA-4A39-8F4A-10B69D7460ED}"/>
              </a:ext>
            </a:extLst>
          </p:cNvPr>
          <p:cNvSpPr txBox="1"/>
          <p:nvPr/>
        </p:nvSpPr>
        <p:spPr>
          <a:xfrm>
            <a:off x="956873" y="120691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1: flashcards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359B1-F644-4A8C-A339-38B67806E573}"/>
              </a:ext>
            </a:extLst>
          </p:cNvPr>
          <p:cNvSpPr/>
          <p:nvPr/>
        </p:nvSpPr>
        <p:spPr>
          <a:xfrm>
            <a:off x="2708275" y="2550467"/>
            <a:ext cx="3924300" cy="2583375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C9CB9E-7769-443A-AC40-CD056B0834EE}"/>
              </a:ext>
            </a:extLst>
          </p:cNvPr>
          <p:cNvSpPr/>
          <p:nvPr/>
        </p:nvSpPr>
        <p:spPr>
          <a:xfrm>
            <a:off x="3421157" y="2810713"/>
            <a:ext cx="1796143" cy="21974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Abaty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Click on this card to show the English translation</a:t>
            </a:r>
          </a:p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451591" y="2873123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DEECBD-13EF-4F6D-81CA-DA02C38C0B10}"/>
              </a:ext>
            </a:extLst>
          </p:cNvPr>
          <p:cNvSpPr/>
          <p:nvPr/>
        </p:nvSpPr>
        <p:spPr>
          <a:xfrm>
            <a:off x="3400871" y="2810713"/>
            <a:ext cx="1796143" cy="2197488"/>
          </a:xfrm>
          <a:prstGeom prst="round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Abbey</a:t>
            </a:r>
            <a:br>
              <a:rPr lang="en-GB" dirty="0"/>
            </a:br>
            <a:br>
              <a:rPr lang="en-GB" dirty="0"/>
            </a:br>
            <a:r>
              <a:rPr lang="en-GB" sz="1050" dirty="0"/>
              <a:t>Category - nm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4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287070" y="2668844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 in welsh once opened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77220-2AFA-4A39-8F4A-10B69D7460ED}"/>
              </a:ext>
            </a:extLst>
          </p:cNvPr>
          <p:cNvSpPr txBox="1"/>
          <p:nvPr/>
        </p:nvSpPr>
        <p:spPr>
          <a:xfrm>
            <a:off x="956873" y="120691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1: flashcards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359B1-F644-4A8C-A339-38B67806E573}"/>
              </a:ext>
            </a:extLst>
          </p:cNvPr>
          <p:cNvSpPr/>
          <p:nvPr/>
        </p:nvSpPr>
        <p:spPr>
          <a:xfrm>
            <a:off x="2708275" y="2550467"/>
            <a:ext cx="3924300" cy="2583375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C9CB9E-7769-443A-AC40-CD056B0834EE}"/>
              </a:ext>
            </a:extLst>
          </p:cNvPr>
          <p:cNvSpPr/>
          <p:nvPr/>
        </p:nvSpPr>
        <p:spPr>
          <a:xfrm>
            <a:off x="3421157" y="2810713"/>
            <a:ext cx="1796143" cy="21974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Abaty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800" dirty="0"/>
              <a:t>Category - nm</a:t>
            </a:r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Click on this card to show the English translation</a:t>
            </a:r>
          </a:p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451591" y="2873123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047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873" y="1995488"/>
            <a:ext cx="7440822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1FBD3-263D-40D7-8222-48FB290BB5C2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6D1E1-9834-4E2A-B702-0F7B7C84EA50}"/>
              </a:ext>
            </a:extLst>
          </p:cNvPr>
          <p:cNvSpPr/>
          <p:nvPr/>
        </p:nvSpPr>
        <p:spPr>
          <a:xfrm>
            <a:off x="3103418" y="3953164"/>
            <a:ext cx="1219200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8E222-5BF2-4F8B-899E-61CF1906186B}"/>
              </a:ext>
            </a:extLst>
          </p:cNvPr>
          <p:cNvSpPr/>
          <p:nvPr/>
        </p:nvSpPr>
        <p:spPr>
          <a:xfrm>
            <a:off x="5033818" y="431107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42D70-346A-4D2C-AFDD-9D0B3E1845AA}"/>
              </a:ext>
            </a:extLst>
          </p:cNvPr>
          <p:cNvSpPr/>
          <p:nvPr/>
        </p:nvSpPr>
        <p:spPr>
          <a:xfrm>
            <a:off x="3103418" y="466898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46771-27AB-4EFB-B239-66A4FD4B0632}"/>
              </a:ext>
            </a:extLst>
          </p:cNvPr>
          <p:cNvSpPr/>
          <p:nvPr/>
        </p:nvSpPr>
        <p:spPr>
          <a:xfrm>
            <a:off x="5033818" y="466898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78BB-F55D-40BC-B7D5-8BB32FE7514E}"/>
              </a:ext>
            </a:extLst>
          </p:cNvPr>
          <p:cNvSpPr/>
          <p:nvPr/>
        </p:nvSpPr>
        <p:spPr>
          <a:xfrm>
            <a:off x="3103418" y="4311073"/>
            <a:ext cx="1219200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FE81F-3DD6-41DA-9FC0-71A2C9FEB5BC}"/>
              </a:ext>
            </a:extLst>
          </p:cNvPr>
          <p:cNvSpPr/>
          <p:nvPr/>
        </p:nvSpPr>
        <p:spPr>
          <a:xfrm>
            <a:off x="5033818" y="3962861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8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/>
          <p:nvPr/>
        </p:nvCxnSpPr>
        <p:spPr>
          <a:xfrm flipV="1">
            <a:off x="5348472" y="2139193"/>
            <a:ext cx="3468357" cy="10318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889072" y="3598877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/>
          <p:nvPr/>
        </p:nvCxnSpPr>
        <p:spPr>
          <a:xfrm flipV="1">
            <a:off x="4211273" y="3590488"/>
            <a:ext cx="4429388" cy="9731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2FD82-BC65-4F1B-8C01-1649D5954D78}"/>
              </a:ext>
            </a:extLst>
          </p:cNvPr>
          <p:cNvCxnSpPr/>
          <p:nvPr/>
        </p:nvCxnSpPr>
        <p:spPr>
          <a:xfrm flipV="1">
            <a:off x="5981350" y="3590488"/>
            <a:ext cx="2659311" cy="9647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984609" y="195452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guess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solutions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E273CB-B55E-4A37-9287-DA7A477A548F}"/>
              </a:ext>
            </a:extLst>
          </p:cNvPr>
          <p:cNvSpPr/>
          <p:nvPr/>
        </p:nvSpPr>
        <p:spPr>
          <a:xfrm>
            <a:off x="3206400" y="3712850"/>
            <a:ext cx="1165609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43091F-6558-44CF-A9AF-A0F8A486FE64}"/>
              </a:ext>
            </a:extLst>
          </p:cNvPr>
          <p:cNvSpPr/>
          <p:nvPr/>
        </p:nvSpPr>
        <p:spPr>
          <a:xfrm>
            <a:off x="4977295" y="4072201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49FCAC-750C-45E0-BA66-D849B33E8311}"/>
              </a:ext>
            </a:extLst>
          </p:cNvPr>
          <p:cNvSpPr/>
          <p:nvPr/>
        </p:nvSpPr>
        <p:spPr>
          <a:xfrm>
            <a:off x="3207218" y="4414706"/>
            <a:ext cx="1176030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90219-0043-4C67-BA6A-FE4F97436A5A}"/>
              </a:ext>
            </a:extLst>
          </p:cNvPr>
          <p:cNvSpPr/>
          <p:nvPr/>
        </p:nvSpPr>
        <p:spPr>
          <a:xfrm>
            <a:off x="4977295" y="4414707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6429C-8A9B-45E4-B949-47C0CBA2B537}"/>
              </a:ext>
            </a:extLst>
          </p:cNvPr>
          <p:cNvSpPr/>
          <p:nvPr/>
        </p:nvSpPr>
        <p:spPr>
          <a:xfrm>
            <a:off x="3206400" y="4070759"/>
            <a:ext cx="1165609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233E2-4D5B-4351-858B-D3689681CCC6}"/>
              </a:ext>
            </a:extLst>
          </p:cNvPr>
          <p:cNvSpPr/>
          <p:nvPr/>
        </p:nvSpPr>
        <p:spPr>
          <a:xfrm>
            <a:off x="4977295" y="3723990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3F10F4-6362-4D75-BB35-5EDCAD0E6816}"/>
              </a:ext>
            </a:extLst>
          </p:cNvPr>
          <p:cNvCxnSpPr>
            <a:cxnSpLocks/>
          </p:cNvCxnSpPr>
          <p:nvPr/>
        </p:nvCxnSpPr>
        <p:spPr>
          <a:xfrm flipV="1">
            <a:off x="4383248" y="3582099"/>
            <a:ext cx="4257413" cy="6368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99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 2:guess the 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>
            <a:cxnSpLocks/>
          </p:cNvCxnSpPr>
          <p:nvPr/>
        </p:nvCxnSpPr>
        <p:spPr>
          <a:xfrm flipV="1">
            <a:off x="4211273" y="4177717"/>
            <a:ext cx="4328720" cy="3858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Wrong answer (+0) points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6413873" y="5234621"/>
            <a:ext cx="190800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8401997" y="504995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3CC7-56CE-4619-808C-0932074A9CB6}"/>
              </a:ext>
            </a:extLst>
          </p:cNvPr>
          <p:cNvSpPr txBox="1"/>
          <p:nvPr/>
        </p:nvSpPr>
        <p:spPr>
          <a:xfrm>
            <a:off x="8720196" y="3993052"/>
            <a:ext cx="32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answer (+1)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AF940-5C12-4666-8EDA-7E68FD5DEB85}"/>
              </a:ext>
            </a:extLst>
          </p:cNvPr>
          <p:cNvSpPr txBox="1"/>
          <p:nvPr/>
        </p:nvSpPr>
        <p:spPr>
          <a:xfrm>
            <a:off x="3334464" y="156281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answer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027B8-6914-4DF2-94CE-74A681E98EF5}"/>
              </a:ext>
            </a:extLst>
          </p:cNvPr>
          <p:cNvSpPr/>
          <p:nvPr/>
        </p:nvSpPr>
        <p:spPr>
          <a:xfrm>
            <a:off x="3238150" y="4429388"/>
            <a:ext cx="1115736" cy="2474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Abbey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52411-744E-40BA-93C1-19A513CB424B}"/>
              </a:ext>
            </a:extLst>
          </p:cNvPr>
          <p:cNvSpPr/>
          <p:nvPr/>
        </p:nvSpPr>
        <p:spPr>
          <a:xfrm>
            <a:off x="5895167" y="5100357"/>
            <a:ext cx="470273" cy="188259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E4830-058F-4839-88C1-3E7D8766E6C5}"/>
              </a:ext>
            </a:extLst>
          </p:cNvPr>
          <p:cNvSpPr txBox="1"/>
          <p:nvPr/>
        </p:nvSpPr>
        <p:spPr>
          <a:xfrm>
            <a:off x="5880625" y="510766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/>
                </a:solidFill>
              </a:rPr>
              <a:t>11/20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AC8ED-7F09-4414-A7D1-FA818468CE5C}"/>
              </a:ext>
            </a:extLst>
          </p:cNvPr>
          <p:cNvSpPr/>
          <p:nvPr/>
        </p:nvSpPr>
        <p:spPr>
          <a:xfrm>
            <a:off x="3238150" y="3751617"/>
            <a:ext cx="1115736" cy="285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above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590A18-1C83-42F1-A14E-F23FCC12D970}"/>
              </a:ext>
            </a:extLst>
          </p:cNvPr>
          <p:cNvSpPr txBox="1"/>
          <p:nvPr/>
        </p:nvSpPr>
        <p:spPr>
          <a:xfrm>
            <a:off x="3426569" y="156328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answer case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ADE1A-4CB8-4908-A0B9-FE96642D8AF6}"/>
              </a:ext>
            </a:extLst>
          </p:cNvPr>
          <p:cNvSpPr/>
          <p:nvPr/>
        </p:nvSpPr>
        <p:spPr>
          <a:xfrm>
            <a:off x="3238150" y="4110168"/>
            <a:ext cx="1115737" cy="247474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6D85D0-5390-4E67-8AF7-97677B261520}"/>
              </a:ext>
            </a:extLst>
          </p:cNvPr>
          <p:cNvSpPr/>
          <p:nvPr/>
        </p:nvSpPr>
        <p:spPr>
          <a:xfrm>
            <a:off x="4996931" y="4102109"/>
            <a:ext cx="1115737" cy="247474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6" grpId="0"/>
      <p:bldP spid="8" grpId="0"/>
      <p:bldP spid="8" grpId="1"/>
      <p:bldP spid="10" grpId="0" animBg="1"/>
      <p:bldP spid="10" grpId="1" animBg="1"/>
      <p:bldP spid="12" grpId="0" animBg="1"/>
      <p:bldP spid="12" grpId="1" animBg="1"/>
      <p:bldP spid="18" grpId="0"/>
      <p:bldP spid="18" grpId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>
            <a:cxnSpLocks/>
          </p:cNvCxnSpPr>
          <p:nvPr/>
        </p:nvCxnSpPr>
        <p:spPr>
          <a:xfrm flipV="1">
            <a:off x="3973610" y="3673318"/>
            <a:ext cx="4734162" cy="6721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9091547" y="219315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translate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the correct 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64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3: type the correct translation of a 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91CB3A-B68C-4F56-99B8-9472A2DEA64D}"/>
              </a:ext>
            </a:extLst>
          </p:cNvPr>
          <p:cNvSpPr/>
          <p:nvPr/>
        </p:nvSpPr>
        <p:spPr>
          <a:xfrm>
            <a:off x="2718033" y="2835479"/>
            <a:ext cx="3791824" cy="2265025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4C77D-9FF3-4EE9-98AA-AFC03300D4FC}"/>
              </a:ext>
            </a:extLst>
          </p:cNvPr>
          <p:cNvSpPr/>
          <p:nvPr/>
        </p:nvSpPr>
        <p:spPr>
          <a:xfrm>
            <a:off x="3129094" y="3098851"/>
            <a:ext cx="3028425" cy="3909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Above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>
            <a:cxnSpLocks/>
          </p:cNvCxnSpPr>
          <p:nvPr/>
        </p:nvCxnSpPr>
        <p:spPr>
          <a:xfrm flipV="1">
            <a:off x="6333687" y="2416028"/>
            <a:ext cx="2665357" cy="8263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B544E-EA48-416F-84EB-0FC2CD931595}"/>
              </a:ext>
            </a:extLst>
          </p:cNvPr>
          <p:cNvSpPr/>
          <p:nvPr/>
        </p:nvSpPr>
        <p:spPr>
          <a:xfrm>
            <a:off x="3129094" y="3906736"/>
            <a:ext cx="3028425" cy="390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uwc</a:t>
            </a:r>
            <a:r>
              <a:rPr lang="en-GB" dirty="0">
                <a:solidFill>
                  <a:schemeClr val="bg1"/>
                </a:solidFill>
              </a:rPr>
              <a:t>____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4F4876-27FB-4800-9007-FA60F84E3F2E}"/>
              </a:ext>
            </a:extLst>
          </p:cNvPr>
          <p:cNvSpPr/>
          <p:nvPr/>
        </p:nvSpPr>
        <p:spPr>
          <a:xfrm>
            <a:off x="5033395" y="4561954"/>
            <a:ext cx="1124124" cy="3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F9657-9087-4328-925C-EA9F264401B4}"/>
              </a:ext>
            </a:extLst>
          </p:cNvPr>
          <p:cNvCxnSpPr>
            <a:cxnSpLocks/>
          </p:cNvCxnSpPr>
          <p:nvPr/>
        </p:nvCxnSpPr>
        <p:spPr>
          <a:xfrm flipV="1">
            <a:off x="6393008" y="4416533"/>
            <a:ext cx="2144934" cy="3409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209B9-DC06-4537-91CD-11BF073CA44C}"/>
              </a:ext>
            </a:extLst>
          </p:cNvPr>
          <p:cNvSpPr txBox="1"/>
          <p:nvPr/>
        </p:nvSpPr>
        <p:spPr>
          <a:xfrm>
            <a:off x="8707772" y="4196350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to next question</a:t>
            </a:r>
          </a:p>
          <a:p>
            <a:r>
              <a:rPr lang="en-GB"/>
              <a:t>          (0 points)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2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4: match the words with the correct translation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91CB3A-B68C-4F56-99B8-9472A2DEA64D}"/>
              </a:ext>
            </a:extLst>
          </p:cNvPr>
          <p:cNvSpPr/>
          <p:nvPr/>
        </p:nvSpPr>
        <p:spPr>
          <a:xfrm>
            <a:off x="2718033" y="2835479"/>
            <a:ext cx="3791824" cy="2265025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C2B242-4233-4D8E-A289-690E45B28F97}"/>
              </a:ext>
            </a:extLst>
          </p:cNvPr>
          <p:cNvSpPr/>
          <p:nvPr/>
        </p:nvSpPr>
        <p:spPr>
          <a:xfrm>
            <a:off x="3115724" y="401402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89D55-3A2B-400B-ACF0-36AFF0637633}"/>
              </a:ext>
            </a:extLst>
          </p:cNvPr>
          <p:cNvSpPr/>
          <p:nvPr/>
        </p:nvSpPr>
        <p:spPr>
          <a:xfrm>
            <a:off x="3115724" y="3652918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BD71CA-2CFE-4ABF-AB4C-BD79CD2DB214}"/>
              </a:ext>
            </a:extLst>
          </p:cNvPr>
          <p:cNvSpPr/>
          <p:nvPr/>
        </p:nvSpPr>
        <p:spPr>
          <a:xfrm>
            <a:off x="3115724" y="437193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BA269-36C0-4177-BFC5-8E78628D11C9}"/>
              </a:ext>
            </a:extLst>
          </p:cNvPr>
          <p:cNvSpPr/>
          <p:nvPr/>
        </p:nvSpPr>
        <p:spPr>
          <a:xfrm>
            <a:off x="4958420" y="3285900"/>
            <a:ext cx="1235945" cy="286199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Abaty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72B3B-E230-490F-8874-E424120ED0CF}"/>
              </a:ext>
            </a:extLst>
          </p:cNvPr>
          <p:cNvSpPr/>
          <p:nvPr/>
        </p:nvSpPr>
        <p:spPr>
          <a:xfrm>
            <a:off x="4958420" y="3652918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Dramor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10D07F-EED9-4981-97DB-BD589D679C5F}"/>
              </a:ext>
            </a:extLst>
          </p:cNvPr>
          <p:cNvSpPr/>
          <p:nvPr/>
        </p:nvSpPr>
        <p:spPr>
          <a:xfrm>
            <a:off x="4958420" y="437193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Haniaethol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7180FE-B910-4E14-AB46-B813F7074263}"/>
              </a:ext>
            </a:extLst>
          </p:cNvPr>
          <p:cNvSpPr txBox="1"/>
          <p:nvPr/>
        </p:nvSpPr>
        <p:spPr>
          <a:xfrm>
            <a:off x="8096969" y="1955099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1: choose the word to match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A66FC3-4A88-4FA5-B000-E30853E72AEA}"/>
              </a:ext>
            </a:extLst>
          </p:cNvPr>
          <p:cNvSpPr txBox="1"/>
          <p:nvPr/>
        </p:nvSpPr>
        <p:spPr>
          <a:xfrm>
            <a:off x="8096969" y="247734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2: choose the translation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EDEBE-7A51-4E22-AA90-654507CACA68}"/>
              </a:ext>
            </a:extLst>
          </p:cNvPr>
          <p:cNvSpPr txBox="1"/>
          <p:nvPr/>
        </p:nvSpPr>
        <p:spPr>
          <a:xfrm>
            <a:off x="8434752" y="3097482"/>
            <a:ext cx="3408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Repeat with all words, after</a:t>
            </a:r>
          </a:p>
          <a:p>
            <a:r>
              <a:rPr lang="en-GB" dirty="0"/>
              <a:t>give points based on score</a:t>
            </a:r>
          </a:p>
          <a:p>
            <a:endParaRPr lang="en-GB" dirty="0"/>
          </a:p>
          <a:p>
            <a:r>
              <a:rPr lang="en-GB" dirty="0"/>
              <a:t>Different </a:t>
            </a:r>
            <a:r>
              <a:rPr lang="en-GB" dirty="0" err="1"/>
              <a:t>colors</a:t>
            </a:r>
            <a:r>
              <a:rPr lang="en-GB" dirty="0"/>
              <a:t> can be used </a:t>
            </a:r>
          </a:p>
          <a:p>
            <a:r>
              <a:rPr lang="en-GB" dirty="0"/>
              <a:t>for each pair of words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EBB53-83D7-4ABE-8299-75C0D76F0845}"/>
              </a:ext>
            </a:extLst>
          </p:cNvPr>
          <p:cNvSpPr/>
          <p:nvPr/>
        </p:nvSpPr>
        <p:spPr>
          <a:xfrm>
            <a:off x="3115120" y="3276342"/>
            <a:ext cx="1250138" cy="286199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20E549-5817-4996-BA7E-0E6E12FA9648}"/>
              </a:ext>
            </a:extLst>
          </p:cNvPr>
          <p:cNvSpPr/>
          <p:nvPr/>
        </p:nvSpPr>
        <p:spPr>
          <a:xfrm>
            <a:off x="4959017" y="4022766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Uwchben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FEDEAF-2324-4C87-BDBF-2B5C18137D50}"/>
              </a:ext>
            </a:extLst>
          </p:cNvPr>
          <p:cNvSpPr/>
          <p:nvPr/>
        </p:nvSpPr>
        <p:spPr>
          <a:xfrm>
            <a:off x="3115724" y="3276342"/>
            <a:ext cx="1250138" cy="28619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F1F3A-29B0-429B-BC83-D97E0C6ADD3A}"/>
              </a:ext>
            </a:extLst>
          </p:cNvPr>
          <p:cNvSpPr/>
          <p:nvPr/>
        </p:nvSpPr>
        <p:spPr>
          <a:xfrm>
            <a:off x="4958420" y="4014022"/>
            <a:ext cx="1250138" cy="277091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Uwchben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6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  <p:bldP spid="37" grpId="0"/>
      <p:bldP spid="38" grpId="0"/>
      <p:bldP spid="23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C10E-C0C0-489E-9DAF-0CE58347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1AC2-7EDC-4D59-AE4F-D68F3D33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the test, a pop up screen will display the results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957D4-8229-4E5C-9F8A-E0836825740F}"/>
              </a:ext>
            </a:extLst>
          </p:cNvPr>
          <p:cNvSpPr/>
          <p:nvPr/>
        </p:nvSpPr>
        <p:spPr>
          <a:xfrm>
            <a:off x="2512291" y="2983345"/>
            <a:ext cx="5643418" cy="2900219"/>
          </a:xfrm>
          <a:prstGeom prst="rect">
            <a:avLst/>
          </a:prstGeom>
          <a:solidFill>
            <a:srgbClr val="8AD0D6"/>
          </a:solidFill>
          <a:ln>
            <a:solidFill>
              <a:srgbClr val="A8C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FB76C-984D-48B0-B1A1-6610067C39D6}"/>
              </a:ext>
            </a:extLst>
          </p:cNvPr>
          <p:cNvSpPr/>
          <p:nvPr/>
        </p:nvSpPr>
        <p:spPr>
          <a:xfrm>
            <a:off x="3441163" y="2983345"/>
            <a:ext cx="3814618" cy="2900219"/>
          </a:xfrm>
          <a:prstGeom prst="rect">
            <a:avLst/>
          </a:prstGeom>
          <a:solidFill>
            <a:srgbClr val="B5DF9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Score: 95/100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2D08D-6AA2-41EB-BAF0-C6D8BFBF299B}"/>
              </a:ext>
            </a:extLst>
          </p:cNvPr>
          <p:cNvSpPr/>
          <p:nvPr/>
        </p:nvSpPr>
        <p:spPr>
          <a:xfrm>
            <a:off x="4544908" y="4590472"/>
            <a:ext cx="1607127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A4DEE-EA13-4466-A847-0E05DBAE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83" y="3057473"/>
            <a:ext cx="45726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979764"/>
              </p:ext>
            </p:extLst>
          </p:nvPr>
        </p:nvGraphicFramePr>
        <p:xfrm>
          <a:off x="646110" y="2052638"/>
          <a:ext cx="10647531" cy="4643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order menu button; just 1 list practice; removed ‘prev’ and ‘next’ buttons; practice in my words list option for practice; remove next and previous + button; shows popup to complete word editor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6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Revision after problems found by Christ Price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9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Changed menu words so they fit better together; More explanation linking to use cases; added new flashcard case; added new practice “my words” selection screen;</a:t>
                      </a:r>
                    </a:p>
                    <a:p>
                      <a:pPr algn="ctr"/>
                      <a:r>
                        <a:rPr lang="en-GB" sz="1400" dirty="0"/>
                        <a:t>Fixed graphic issues in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Added 2 words to guess according to the requirements</a:t>
                      </a:r>
                    </a:p>
                    <a:p>
                      <a:pPr algn="ctr"/>
                      <a:r>
                        <a:rPr lang="en-GB" sz="1400" dirty="0"/>
                        <a:t>Added “type word” practice mode </a:t>
                      </a:r>
                    </a:p>
                    <a:p>
                      <a:pPr algn="ctr"/>
                      <a:r>
                        <a:rPr lang="en-GB" sz="1400" dirty="0"/>
                        <a:t>Added “match words” practice mode</a:t>
                      </a:r>
                    </a:p>
                    <a:p>
                      <a:pPr algn="ctr"/>
                      <a:r>
                        <a:rPr lang="en-GB" sz="1400" dirty="0"/>
                        <a:t>Added “test mode” option</a:t>
                      </a:r>
                    </a:p>
                    <a:p>
                      <a:pPr algn="ctr"/>
                      <a:r>
                        <a:rPr lang="en-GB" sz="1400" dirty="0"/>
                        <a:t>Added screen explaining “test mode”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A43-4E3B-4755-9A69-00470D10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9B99-9217-4BF7-B304-6C4604AD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574"/>
            <a:ext cx="10322494" cy="4704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Ffion is Welsh student who is proficient in Welsh, but not completely</a:t>
            </a:r>
          </a:p>
          <a:p>
            <a:r>
              <a:rPr lang="en-GB" dirty="0"/>
              <a:t>She still needs to look up in the dictionary sometimes</a:t>
            </a:r>
          </a:p>
          <a:p>
            <a:r>
              <a:rPr lang="en-GB" dirty="0">
                <a:solidFill>
                  <a:srgbClr val="00B0F0"/>
                </a:solidFill>
              </a:rPr>
              <a:t>DICTIONARY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Jennifer works in a Welsh company and is taking Welsh courses</a:t>
            </a:r>
          </a:p>
          <a:p>
            <a:r>
              <a:rPr lang="en-GB" dirty="0"/>
              <a:t>She already knows some of the language, but she wants to practice more</a:t>
            </a:r>
          </a:p>
          <a:p>
            <a:r>
              <a:rPr lang="en-GB" dirty="0">
                <a:solidFill>
                  <a:srgbClr val="00B050"/>
                </a:solidFill>
              </a:rPr>
              <a:t>PRACTICING PLATFORM</a:t>
            </a:r>
          </a:p>
          <a:p>
            <a:endParaRPr lang="en-GB" dirty="0"/>
          </a:p>
          <a:p>
            <a:r>
              <a:rPr lang="en-GB" dirty="0"/>
              <a:t>John is an English student who wishes to learn Welsh</a:t>
            </a:r>
          </a:p>
          <a:p>
            <a:r>
              <a:rPr lang="en-GB" dirty="0"/>
              <a:t>He is not studying the language professionally</a:t>
            </a:r>
          </a:p>
          <a:p>
            <a:r>
              <a:rPr lang="en-GB" dirty="0"/>
              <a:t>He is using this platform in order to memorize all the Welsh words.</a:t>
            </a:r>
          </a:p>
          <a:p>
            <a:r>
              <a:rPr lang="en-GB" dirty="0">
                <a:solidFill>
                  <a:srgbClr val="FFC000"/>
                </a:solidFill>
              </a:rPr>
              <a:t>LEARNING PLATFORM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558018"/>
              </p:ext>
            </p:extLst>
          </p:nvPr>
        </p:nvGraphicFramePr>
        <p:xfrm>
          <a:off x="646110" y="2052638"/>
          <a:ext cx="10647531" cy="4297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-change config ref to SE_G17_UI_PRES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 the main menu and options and have the program open on the dictionary. Change "words to learn" to practice list. Header read "Welsh-English Dictionary"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 the ability to remove words from dictionary/practice list -Add new word needs to have a word type field or drop down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selction</a:t>
                      </a:r>
                      <a:endParaRPr lang="en-GB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 need to save words from practice list to another list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 need for a random word ordering for practice list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 need for "Learned words" just the practice list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-Practice should only have two options, one for flashcards and one for running the tests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Fixed other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-added a new slide that shows what happens when the user presses the flashcard</a:t>
                      </a:r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-Removed slide</a:t>
                      </a:r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-Removed unnecessary button</a:t>
                      </a:r>
                      <a:endParaRPr lang="en-GB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fec11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5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1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583715"/>
              </p:ext>
            </p:extLst>
          </p:nvPr>
        </p:nvGraphicFramePr>
        <p:xfrm>
          <a:off x="646110" y="2052638"/>
          <a:ext cx="10647531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 language choice in dictionary search as it is not needed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 from all the slides and fixed every image containing it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 explanatory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10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560" y="2052638"/>
            <a:ext cx="7450656" cy="41957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99" y="2052638"/>
            <a:ext cx="4313035" cy="41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Welsh-English Dictionary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DC1426-0C48-4DC8-AE0C-F5132FB9DD8F}"/>
              </a:ext>
            </a:extLst>
          </p:cNvPr>
          <p:cNvCxnSpPr/>
          <p:nvPr/>
        </p:nvCxnSpPr>
        <p:spPr>
          <a:xfrm>
            <a:off x="6585358" y="2684477"/>
            <a:ext cx="31458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A9B120-51E7-4EFC-97A8-21792D9B7CBC}"/>
              </a:ext>
            </a:extLst>
          </p:cNvPr>
          <p:cNvSpPr txBox="1"/>
          <p:nvPr/>
        </p:nvSpPr>
        <p:spPr>
          <a:xfrm>
            <a:off x="9798341" y="2222812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</a:t>
            </a:r>
          </a:p>
          <a:p>
            <a:r>
              <a:rPr lang="en-GB" dirty="0"/>
              <a:t>In dictionary if </a:t>
            </a:r>
          </a:p>
          <a:p>
            <a:r>
              <a:rPr lang="en-GB" dirty="0"/>
              <a:t>Doesn’t exist yet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4663B-A4AA-4645-9F83-987E724C3730}"/>
              </a:ext>
            </a:extLst>
          </p:cNvPr>
          <p:cNvCxnSpPr/>
          <p:nvPr/>
        </p:nvCxnSpPr>
        <p:spPr>
          <a:xfrm>
            <a:off x="7290033" y="4605556"/>
            <a:ext cx="2575420" cy="2600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69D97-92B4-40FF-A8C3-A85E1D296C17}"/>
              </a:ext>
            </a:extLst>
          </p:cNvPr>
          <p:cNvSpPr txBox="1"/>
          <p:nvPr/>
        </p:nvSpPr>
        <p:spPr>
          <a:xfrm>
            <a:off x="9865453" y="4605556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word</a:t>
            </a:r>
          </a:p>
          <a:p>
            <a:r>
              <a:rPr lang="en-GB" dirty="0"/>
              <a:t>In “words to learn”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9B30DF-2C4E-4948-B665-7F65AAA11766}"/>
              </a:ext>
            </a:extLst>
          </p:cNvPr>
          <p:cNvCxnSpPr/>
          <p:nvPr/>
        </p:nvCxnSpPr>
        <p:spPr>
          <a:xfrm flipH="1">
            <a:off x="1484851" y="2684477"/>
            <a:ext cx="3246540" cy="7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5D864D-6F42-4CEE-8517-6398B758C257}"/>
              </a:ext>
            </a:extLst>
          </p:cNvPr>
          <p:cNvSpPr txBox="1"/>
          <p:nvPr/>
        </p:nvSpPr>
        <p:spPr>
          <a:xfrm>
            <a:off x="201336" y="3414508"/>
            <a:ext cx="190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for words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5EAE86-C638-457E-BF48-6B323404FADE}"/>
              </a:ext>
            </a:extLst>
          </p:cNvPr>
          <p:cNvSpPr/>
          <p:nvPr/>
        </p:nvSpPr>
        <p:spPr>
          <a:xfrm>
            <a:off x="3495675" y="2105025"/>
            <a:ext cx="833438" cy="333375"/>
          </a:xfrm>
          <a:prstGeom prst="rect">
            <a:avLst/>
          </a:prstGeom>
          <a:solidFill>
            <a:srgbClr val="92D36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My words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56D02-C8CD-4D59-A645-0C12DA2DF61E}"/>
              </a:ext>
            </a:extLst>
          </p:cNvPr>
          <p:cNvSpPr/>
          <p:nvPr/>
        </p:nvSpPr>
        <p:spPr>
          <a:xfrm>
            <a:off x="4731391" y="2099325"/>
            <a:ext cx="1971675" cy="333371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Welsh-English Dictionary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FCF8B0-20CA-4BF5-B4D3-999DD05397BE}"/>
              </a:ext>
            </a:extLst>
          </p:cNvPr>
          <p:cNvSpPr/>
          <p:nvPr/>
        </p:nvSpPr>
        <p:spPr>
          <a:xfrm>
            <a:off x="5098100" y="2909998"/>
            <a:ext cx="875607" cy="146740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540" y="2052638"/>
            <a:ext cx="7474696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FD9EE-5520-44A5-8ABE-CAE2515B63B5}"/>
              </a:ext>
            </a:extLst>
          </p:cNvPr>
          <p:cNvSpPr txBox="1"/>
          <p:nvPr/>
        </p:nvSpPr>
        <p:spPr>
          <a:xfrm>
            <a:off x="2910979" y="1583611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searching a word that begins with “ab”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06" y="2052638"/>
            <a:ext cx="4352126" cy="41957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C5FE1A-0444-433F-8397-C0DCB73021EA}"/>
              </a:ext>
            </a:extLst>
          </p:cNvPr>
          <p:cNvSpPr/>
          <p:nvPr/>
        </p:nvSpPr>
        <p:spPr>
          <a:xfrm>
            <a:off x="3495675" y="2105025"/>
            <a:ext cx="833438" cy="333375"/>
          </a:xfrm>
          <a:prstGeom prst="rect">
            <a:avLst/>
          </a:prstGeom>
          <a:solidFill>
            <a:srgbClr val="92D36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My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D9F4-7282-4771-8D35-2419201BD91B}"/>
              </a:ext>
            </a:extLst>
          </p:cNvPr>
          <p:cNvSpPr/>
          <p:nvPr/>
        </p:nvSpPr>
        <p:spPr>
          <a:xfrm>
            <a:off x="4731391" y="2099325"/>
            <a:ext cx="1971675" cy="333371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Welsh-English Dictionary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925D5-100F-47C6-8B06-0FB5C5FEA0D4}"/>
              </a:ext>
            </a:extLst>
          </p:cNvPr>
          <p:cNvSpPr/>
          <p:nvPr/>
        </p:nvSpPr>
        <p:spPr>
          <a:xfrm>
            <a:off x="4935306" y="2877424"/>
            <a:ext cx="1054433" cy="206412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5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77" y="3417181"/>
            <a:ext cx="2612863" cy="1466675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86" y="3417181"/>
            <a:ext cx="1521333" cy="1466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20126-1839-4A57-A5BE-FDF105570A81}"/>
              </a:ext>
            </a:extLst>
          </p:cNvPr>
          <p:cNvCxnSpPr/>
          <p:nvPr/>
        </p:nvCxnSpPr>
        <p:spPr>
          <a:xfrm flipV="1">
            <a:off x="1988191" y="3682767"/>
            <a:ext cx="2499919" cy="318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BF133-CFE6-411F-970D-24173AD86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110" y="2413577"/>
            <a:ext cx="4068607" cy="3558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EEF16-8ED3-46BA-9004-938F09097AA9}"/>
              </a:ext>
            </a:extLst>
          </p:cNvPr>
          <p:cNvSpPr txBox="1"/>
          <p:nvPr/>
        </p:nvSpPr>
        <p:spPr>
          <a:xfrm>
            <a:off x="947980" y="174950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on a word to show properties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4E1AB1-9D3A-4BC3-AE29-E8997FA10D8B}"/>
              </a:ext>
            </a:extLst>
          </p:cNvPr>
          <p:cNvSpPr/>
          <p:nvPr/>
        </p:nvSpPr>
        <p:spPr>
          <a:xfrm>
            <a:off x="928929" y="3438576"/>
            <a:ext cx="254552" cy="102487"/>
          </a:xfrm>
          <a:prstGeom prst="rect">
            <a:avLst/>
          </a:prstGeom>
          <a:solidFill>
            <a:srgbClr val="92D36E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" b="1" dirty="0">
                <a:solidFill>
                  <a:schemeClr val="bg1"/>
                </a:solidFill>
              </a:rPr>
              <a:t>My 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D7F8EC-1C4A-4C76-A696-DAF38FCFD023}"/>
              </a:ext>
            </a:extLst>
          </p:cNvPr>
          <p:cNvSpPr/>
          <p:nvPr/>
        </p:nvSpPr>
        <p:spPr>
          <a:xfrm>
            <a:off x="1372129" y="3425671"/>
            <a:ext cx="690321" cy="11544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" b="1" dirty="0">
                <a:solidFill>
                  <a:schemeClr val="bg1"/>
                </a:solidFill>
              </a:rPr>
              <a:t>Welsh-English Dictionary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6F6E0-20F1-47BD-A961-30CC8B2F5ED1}"/>
              </a:ext>
            </a:extLst>
          </p:cNvPr>
          <p:cNvSpPr/>
          <p:nvPr/>
        </p:nvSpPr>
        <p:spPr>
          <a:xfrm>
            <a:off x="1430470" y="3682766"/>
            <a:ext cx="438682" cy="11544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20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99" y="2376868"/>
            <a:ext cx="4018168" cy="22627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64" y="2382221"/>
            <a:ext cx="2326037" cy="22627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EBE3B3-4D9A-44B4-AEC4-2EDE93C7543A}"/>
              </a:ext>
            </a:extLst>
          </p:cNvPr>
          <p:cNvCxnSpPr>
            <a:cxnSpLocks/>
          </p:cNvCxnSpPr>
          <p:nvPr/>
        </p:nvCxnSpPr>
        <p:spPr>
          <a:xfrm>
            <a:off x="3028426" y="2701256"/>
            <a:ext cx="178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F3228-E72F-4F3E-B412-D9B4745D85B5}"/>
              </a:ext>
            </a:extLst>
          </p:cNvPr>
          <p:cNvSpPr/>
          <p:nvPr/>
        </p:nvSpPr>
        <p:spPr>
          <a:xfrm>
            <a:off x="4816375" y="2332733"/>
            <a:ext cx="4085439" cy="2876187"/>
          </a:xfrm>
          <a:prstGeom prst="rect">
            <a:avLst/>
          </a:prstGeom>
          <a:solidFill>
            <a:srgbClr val="D8E8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2FA33-A79B-42FF-8D12-C92BA991494D}"/>
              </a:ext>
            </a:extLst>
          </p:cNvPr>
          <p:cNvSpPr txBox="1"/>
          <p:nvPr/>
        </p:nvSpPr>
        <p:spPr>
          <a:xfrm>
            <a:off x="5927277" y="233273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 new 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A7A10-4240-4672-9AB7-7F245A2F62F2}"/>
              </a:ext>
            </a:extLst>
          </p:cNvPr>
          <p:cNvSpPr/>
          <p:nvPr/>
        </p:nvSpPr>
        <p:spPr>
          <a:xfrm>
            <a:off x="5335391" y="2895731"/>
            <a:ext cx="306198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2540-FE94-4B31-A34A-EE02F6A70450}"/>
              </a:ext>
            </a:extLst>
          </p:cNvPr>
          <p:cNvSpPr/>
          <p:nvPr/>
        </p:nvSpPr>
        <p:spPr>
          <a:xfrm>
            <a:off x="5335391" y="3481928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Welsh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E19876-E218-4E2E-98C6-E00119307E13}"/>
              </a:ext>
            </a:extLst>
          </p:cNvPr>
          <p:cNvSpPr/>
          <p:nvPr/>
        </p:nvSpPr>
        <p:spPr>
          <a:xfrm>
            <a:off x="7002169" y="4630852"/>
            <a:ext cx="1395203" cy="369332"/>
          </a:xfrm>
          <a:prstGeom prst="round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Add 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10D3F-BCEC-48A7-9FCB-666FD621E1FD}"/>
              </a:ext>
            </a:extLst>
          </p:cNvPr>
          <p:cNvSpPr/>
          <p:nvPr/>
        </p:nvSpPr>
        <p:spPr>
          <a:xfrm>
            <a:off x="5335391" y="4637058"/>
            <a:ext cx="139520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F1757-D5D1-4C78-A10E-D3D5CE53CCBE}"/>
              </a:ext>
            </a:extLst>
          </p:cNvPr>
          <p:cNvSpPr txBox="1"/>
          <p:nvPr/>
        </p:nvSpPr>
        <p:spPr>
          <a:xfrm>
            <a:off x="3873954" y="149465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 pop-up box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8D29A-70C4-4419-9A2D-AD86E65DA673}"/>
              </a:ext>
            </a:extLst>
          </p:cNvPr>
          <p:cNvSpPr txBox="1"/>
          <p:nvPr/>
        </p:nvSpPr>
        <p:spPr>
          <a:xfrm>
            <a:off x="5869263" y="5292246"/>
            <a:ext cx="5008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Simply write the English word and the welsh</a:t>
            </a:r>
          </a:p>
          <a:p>
            <a:r>
              <a:rPr lang="en-GB" dirty="0"/>
              <a:t>Word and click on the “Add word” button:</a:t>
            </a:r>
          </a:p>
          <a:p>
            <a:r>
              <a:rPr lang="en-GB" dirty="0"/>
              <a:t>The word will be now in the dictionary.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D79075-99D3-48EA-9397-3172258FEB67}"/>
              </a:ext>
            </a:extLst>
          </p:cNvPr>
          <p:cNvSpPr/>
          <p:nvPr/>
        </p:nvSpPr>
        <p:spPr>
          <a:xfrm>
            <a:off x="1672634" y="2414794"/>
            <a:ext cx="1580092" cy="146740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Welsh-English Dictionary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70C603-50B5-41CE-900D-03359132B9AA}"/>
              </a:ext>
            </a:extLst>
          </p:cNvPr>
          <p:cNvSpPr/>
          <p:nvPr/>
        </p:nvSpPr>
        <p:spPr>
          <a:xfrm>
            <a:off x="5335391" y="4056390"/>
            <a:ext cx="306198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Word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63AF-69F1-4F8C-901F-8509E86BD02F}"/>
              </a:ext>
            </a:extLst>
          </p:cNvPr>
          <p:cNvSpPr/>
          <p:nvPr/>
        </p:nvSpPr>
        <p:spPr>
          <a:xfrm>
            <a:off x="8021473" y="4058409"/>
            <a:ext cx="371968" cy="3575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6241BE0-353A-41CB-90FD-DB74D07A6627}"/>
              </a:ext>
            </a:extLst>
          </p:cNvPr>
          <p:cNvSpPr/>
          <p:nvPr/>
        </p:nvSpPr>
        <p:spPr>
          <a:xfrm rot="10800000">
            <a:off x="8108135" y="4190214"/>
            <a:ext cx="206506" cy="1473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054732-219D-47CD-BE66-E48219D76DA4}"/>
              </a:ext>
            </a:extLst>
          </p:cNvPr>
          <p:cNvCxnSpPr>
            <a:cxnSpLocks/>
          </p:cNvCxnSpPr>
          <p:nvPr/>
        </p:nvCxnSpPr>
        <p:spPr>
          <a:xfrm flipH="1">
            <a:off x="4430010" y="4274354"/>
            <a:ext cx="881323" cy="98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6FB822-FA4F-49A1-87C3-1F4BD67FCC7B}"/>
              </a:ext>
            </a:extLst>
          </p:cNvPr>
          <p:cNvSpPr txBox="1"/>
          <p:nvPr/>
        </p:nvSpPr>
        <p:spPr>
          <a:xfrm>
            <a:off x="739518" y="5355556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 down menu that allows to choose</a:t>
            </a:r>
          </a:p>
          <a:p>
            <a:r>
              <a:rPr lang="en-GB" dirty="0"/>
              <a:t>the type of the word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E3D29-00BC-42E1-845D-02BC5C4A2F38}"/>
              </a:ext>
            </a:extLst>
          </p:cNvPr>
          <p:cNvCxnSpPr>
            <a:cxnSpLocks/>
          </p:cNvCxnSpPr>
          <p:nvPr/>
        </p:nvCxnSpPr>
        <p:spPr>
          <a:xfrm>
            <a:off x="8373314" y="3107428"/>
            <a:ext cx="804473" cy="19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E232A3-0D2E-41A9-9B96-8E9FB9227D2D}"/>
              </a:ext>
            </a:extLst>
          </p:cNvPr>
          <p:cNvSpPr txBox="1"/>
          <p:nvPr/>
        </p:nvSpPr>
        <p:spPr>
          <a:xfrm>
            <a:off x="9265920" y="3219094"/>
            <a:ext cx="28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 type field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3AA08-967A-44FC-BD71-29131F810736}"/>
              </a:ext>
            </a:extLst>
          </p:cNvPr>
          <p:cNvCxnSpPr>
            <a:cxnSpLocks/>
          </p:cNvCxnSpPr>
          <p:nvPr/>
        </p:nvCxnSpPr>
        <p:spPr>
          <a:xfrm>
            <a:off x="8397372" y="3711152"/>
            <a:ext cx="804473" cy="19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0F551B-FA53-4483-8F41-106BF84624D4}"/>
              </a:ext>
            </a:extLst>
          </p:cNvPr>
          <p:cNvSpPr txBox="1"/>
          <p:nvPr/>
        </p:nvSpPr>
        <p:spPr>
          <a:xfrm>
            <a:off x="9289978" y="3822818"/>
            <a:ext cx="28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 type field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ED9340-51A0-44A6-A824-8B3B6C94C8C3}"/>
              </a:ext>
            </a:extLst>
          </p:cNvPr>
          <p:cNvSpPr/>
          <p:nvPr/>
        </p:nvSpPr>
        <p:spPr>
          <a:xfrm>
            <a:off x="2105637" y="2801923"/>
            <a:ext cx="637563" cy="146740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0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722" y="2209520"/>
            <a:ext cx="7453498" cy="4195762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2372C-CB19-44DE-97D4-BD800735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56" y="2209520"/>
            <a:ext cx="4346312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6E4FE-BE43-4F9B-8DAB-54E32A57BBA2}"/>
              </a:ext>
            </a:extLst>
          </p:cNvPr>
          <p:cNvSpPr txBox="1"/>
          <p:nvPr/>
        </p:nvSpPr>
        <p:spPr>
          <a:xfrm>
            <a:off x="1429196" y="1152983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will show new words from the dictionary and allow the user to</a:t>
            </a:r>
          </a:p>
          <a:p>
            <a:r>
              <a:rPr lang="en-GB" dirty="0"/>
              <a:t>memorize them in small groups of words. The words the user wants to learn are</a:t>
            </a:r>
          </a:p>
          <a:p>
            <a:r>
              <a:rPr lang="en-GB" dirty="0"/>
              <a:t>saved in the “my words”, so he can practice later 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CEEFB-A260-43CD-951E-1B23E44D0495}"/>
              </a:ext>
            </a:extLst>
          </p:cNvPr>
          <p:cNvSpPr/>
          <p:nvPr/>
        </p:nvSpPr>
        <p:spPr>
          <a:xfrm>
            <a:off x="4915633" y="2285720"/>
            <a:ext cx="1971675" cy="34399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D73AE-0EA4-48F4-846B-368240A5BBE5}"/>
              </a:ext>
            </a:extLst>
          </p:cNvPr>
          <p:cNvSpPr/>
          <p:nvPr/>
        </p:nvSpPr>
        <p:spPr>
          <a:xfrm>
            <a:off x="5547360" y="5991497"/>
            <a:ext cx="862148" cy="343993"/>
          </a:xfrm>
          <a:prstGeom prst="rect">
            <a:avLst/>
          </a:prstGeom>
          <a:solidFill>
            <a:srgbClr val="92D36E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My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44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122414"/>
            <a:ext cx="6196955" cy="3488422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32661-CBE1-485B-B905-A3F088E1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97" y="2141898"/>
            <a:ext cx="3613592" cy="3488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BC411-1937-4ABD-BB31-BE0ECCB552FB}"/>
              </a:ext>
            </a:extLst>
          </p:cNvPr>
          <p:cNvSpPr txBox="1"/>
          <p:nvPr/>
        </p:nvSpPr>
        <p:spPr>
          <a:xfrm>
            <a:off x="838900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0486C-4407-4C3D-B583-55B2AEC3AAAF}"/>
              </a:ext>
            </a:extLst>
          </p:cNvPr>
          <p:cNvSpPr txBox="1"/>
          <p:nvPr/>
        </p:nvSpPr>
        <p:spPr>
          <a:xfrm>
            <a:off x="4682456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0CF1-FC80-49BB-8A71-0B3ACA6F6D12}"/>
              </a:ext>
            </a:extLst>
          </p:cNvPr>
          <p:cNvSpPr txBox="1"/>
          <p:nvPr/>
        </p:nvSpPr>
        <p:spPr>
          <a:xfrm>
            <a:off x="7701094" y="2038525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(or ordered) list of words</a:t>
            </a:r>
          </a:p>
          <a:p>
            <a:endParaRPr lang="en-GB" dirty="0"/>
          </a:p>
          <a:p>
            <a:r>
              <a:rPr lang="en-GB" dirty="0"/>
              <a:t>4 each screen in this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03C17-42C2-481D-9FFB-01931A841FA7}"/>
              </a:ext>
            </a:extLst>
          </p:cNvPr>
          <p:cNvSpPr txBox="1"/>
          <p:nvPr/>
        </p:nvSpPr>
        <p:spPr>
          <a:xfrm>
            <a:off x="7701094" y="452166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Buttons to save a word in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219B5-8A43-43FA-9BAD-B2FCCE299D7D}"/>
              </a:ext>
            </a:extLst>
          </p:cNvPr>
          <p:cNvSpPr txBox="1"/>
          <p:nvPr/>
        </p:nvSpPr>
        <p:spPr>
          <a:xfrm>
            <a:off x="1763116" y="603595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and previous group of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8EB2B-9E34-4DFD-AE11-EDED75CDB379}"/>
              </a:ext>
            </a:extLst>
          </p:cNvPr>
          <p:cNvCxnSpPr/>
          <p:nvPr/>
        </p:nvCxnSpPr>
        <p:spPr>
          <a:xfrm flipH="1" flipV="1">
            <a:off x="2021747" y="1870025"/>
            <a:ext cx="83890" cy="25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AAA40-5F79-4237-A454-84E360CD656D}"/>
              </a:ext>
            </a:extLst>
          </p:cNvPr>
          <p:cNvCxnSpPr/>
          <p:nvPr/>
        </p:nvCxnSpPr>
        <p:spPr>
          <a:xfrm flipV="1">
            <a:off x="5348472" y="1819692"/>
            <a:ext cx="0" cy="302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5A464-5187-41F2-9FBA-9A043653D85F}"/>
              </a:ext>
            </a:extLst>
          </p:cNvPr>
          <p:cNvCxnSpPr>
            <a:cxnSpLocks/>
          </p:cNvCxnSpPr>
          <p:nvPr/>
        </p:nvCxnSpPr>
        <p:spPr>
          <a:xfrm flipV="1">
            <a:off x="4572000" y="2564305"/>
            <a:ext cx="2969703" cy="1370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719531-C77E-421E-B7AF-78C5CB819C00}"/>
              </a:ext>
            </a:extLst>
          </p:cNvPr>
          <p:cNvCxnSpPr/>
          <p:nvPr/>
        </p:nvCxnSpPr>
        <p:spPr>
          <a:xfrm flipV="1">
            <a:off x="4572000" y="2547528"/>
            <a:ext cx="2969703" cy="1764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CEB65-2E58-4E51-9472-C836C21C69BF}"/>
              </a:ext>
            </a:extLst>
          </p:cNvPr>
          <p:cNvCxnSpPr/>
          <p:nvPr/>
        </p:nvCxnSpPr>
        <p:spPr>
          <a:xfrm flipV="1">
            <a:off x="4572000" y="2547528"/>
            <a:ext cx="2952925" cy="881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A2B88-3922-44DC-A5CA-66BCB0977E2E}"/>
              </a:ext>
            </a:extLst>
          </p:cNvPr>
          <p:cNvCxnSpPr/>
          <p:nvPr/>
        </p:nvCxnSpPr>
        <p:spPr>
          <a:xfrm flipV="1">
            <a:off x="4572000" y="2547528"/>
            <a:ext cx="2969703" cy="2188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4EF57-699D-460E-B6FD-47EC85512EE2}"/>
              </a:ext>
            </a:extLst>
          </p:cNvPr>
          <p:cNvCxnSpPr/>
          <p:nvPr/>
        </p:nvCxnSpPr>
        <p:spPr>
          <a:xfrm>
            <a:off x="5348472" y="4311941"/>
            <a:ext cx="2176453" cy="6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F3B584-8912-48FB-9C8D-21D9FFB3767F}"/>
              </a:ext>
            </a:extLst>
          </p:cNvPr>
          <p:cNvCxnSpPr/>
          <p:nvPr/>
        </p:nvCxnSpPr>
        <p:spPr>
          <a:xfrm>
            <a:off x="5348472" y="3445777"/>
            <a:ext cx="2176453" cy="15375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7D8FF-6FB4-4FBB-BDE5-49E8F88AAB62}"/>
              </a:ext>
            </a:extLst>
          </p:cNvPr>
          <p:cNvCxnSpPr/>
          <p:nvPr/>
        </p:nvCxnSpPr>
        <p:spPr>
          <a:xfrm>
            <a:off x="5348472" y="3866625"/>
            <a:ext cx="2193231" cy="1116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DF7F6-4F4F-46E6-A03D-F6B08F14FAFF}"/>
              </a:ext>
            </a:extLst>
          </p:cNvPr>
          <p:cNvCxnSpPr/>
          <p:nvPr/>
        </p:nvCxnSpPr>
        <p:spPr>
          <a:xfrm>
            <a:off x="5348472" y="4752364"/>
            <a:ext cx="2193231" cy="230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0B0D93-39F2-4507-81A4-17464C909506}"/>
              </a:ext>
            </a:extLst>
          </p:cNvPr>
          <p:cNvCxnSpPr/>
          <p:nvPr/>
        </p:nvCxnSpPr>
        <p:spPr>
          <a:xfrm>
            <a:off x="2424418" y="5444996"/>
            <a:ext cx="830510" cy="5909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A660E-8A97-4108-A591-D877C1AE3C20}"/>
              </a:ext>
            </a:extLst>
          </p:cNvPr>
          <p:cNvCxnSpPr/>
          <p:nvPr/>
        </p:nvCxnSpPr>
        <p:spPr>
          <a:xfrm flipH="1">
            <a:off x="4320330" y="5527916"/>
            <a:ext cx="830510" cy="5080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C6313-6F44-4AD5-8845-80B4DC6724FE}"/>
              </a:ext>
            </a:extLst>
          </p:cNvPr>
          <p:cNvSpPr/>
          <p:nvPr/>
        </p:nvSpPr>
        <p:spPr>
          <a:xfrm>
            <a:off x="2763910" y="2220312"/>
            <a:ext cx="1971675" cy="34399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Practice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C1738-2284-40DD-9771-1B8517F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97948-19F0-4112-9476-29B81AF8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87" y="2052639"/>
            <a:ext cx="4325438" cy="41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37641-11FD-4670-8760-B342DC9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E596-232F-429B-875A-9B8BD8B344DA}"/>
              </a:ext>
            </a:extLst>
          </p:cNvPr>
          <p:cNvCxnSpPr/>
          <p:nvPr/>
        </p:nvCxnSpPr>
        <p:spPr>
          <a:xfrm>
            <a:off x="7541703" y="4446165"/>
            <a:ext cx="2239860" cy="45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BE2684-77C1-4987-9AB6-BE24DD2EE06C}"/>
              </a:ext>
            </a:extLst>
          </p:cNvPr>
          <p:cNvSpPr txBox="1"/>
          <p:nvPr/>
        </p:nvSpPr>
        <p:spPr>
          <a:xfrm>
            <a:off x="4696359" y="117629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bar (when the list is big enough)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2D3B9-9A07-4BAE-9FAE-44179E37EFBA}"/>
              </a:ext>
            </a:extLst>
          </p:cNvPr>
          <p:cNvSpPr txBox="1"/>
          <p:nvPr/>
        </p:nvSpPr>
        <p:spPr>
          <a:xfrm>
            <a:off x="9697673" y="27276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of 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0469C-38CC-476F-A614-638EACB18B19}"/>
              </a:ext>
            </a:extLst>
          </p:cNvPr>
          <p:cNvSpPr txBox="1"/>
          <p:nvPr/>
        </p:nvSpPr>
        <p:spPr>
          <a:xfrm>
            <a:off x="9966944" y="478172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Scrolling bar</a:t>
            </a:r>
          </a:p>
          <a:p>
            <a:r>
              <a:rPr lang="en-GB" dirty="0"/>
              <a:t>(when list is big)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79714-70CC-4745-A6EE-2A68AEB8E32C}"/>
              </a:ext>
            </a:extLst>
          </p:cNvPr>
          <p:cNvCxnSpPr/>
          <p:nvPr/>
        </p:nvCxnSpPr>
        <p:spPr>
          <a:xfrm>
            <a:off x="6155047" y="6082538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A593C-6384-4E0B-87B2-F7EE51238DC8}"/>
              </a:ext>
            </a:extLst>
          </p:cNvPr>
          <p:cNvSpPr txBox="1"/>
          <p:nvPr/>
        </p:nvSpPr>
        <p:spPr>
          <a:xfrm>
            <a:off x="8661633" y="626312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to Practice Words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9180DF-8BEE-4873-9D22-D4F339768250}"/>
              </a:ext>
            </a:extLst>
          </p:cNvPr>
          <p:cNvSpPr/>
          <p:nvPr/>
        </p:nvSpPr>
        <p:spPr>
          <a:xfrm>
            <a:off x="7372539" y="2993231"/>
            <a:ext cx="280799" cy="209246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BEDA9A-B9B3-4343-B018-E076A56AB099}"/>
              </a:ext>
            </a:extLst>
          </p:cNvPr>
          <p:cNvSpPr/>
          <p:nvPr/>
        </p:nvSpPr>
        <p:spPr>
          <a:xfrm>
            <a:off x="7356140" y="2766341"/>
            <a:ext cx="280799" cy="20924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9B2D5-D9B6-4E9F-953E-933FA5C02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812" y="3040513"/>
            <a:ext cx="209663" cy="28109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5F50CE-A04E-4AA1-B5DE-1D6F7C12C616}"/>
              </a:ext>
            </a:extLst>
          </p:cNvPr>
          <p:cNvCxnSpPr/>
          <p:nvPr/>
        </p:nvCxnSpPr>
        <p:spPr>
          <a:xfrm flipV="1">
            <a:off x="6501468" y="2936147"/>
            <a:ext cx="3095538" cy="5536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7E89A-5600-4CE0-97A2-453E7D480CE4}"/>
              </a:ext>
            </a:extLst>
          </p:cNvPr>
          <p:cNvSpPr/>
          <p:nvPr/>
        </p:nvSpPr>
        <p:spPr>
          <a:xfrm>
            <a:off x="4586858" y="2141116"/>
            <a:ext cx="1971675" cy="34399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My words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A4B21E-C67C-434F-9801-4154A0CBB2FD}"/>
              </a:ext>
            </a:extLst>
          </p:cNvPr>
          <p:cNvCxnSpPr>
            <a:cxnSpLocks/>
          </p:cNvCxnSpPr>
          <p:nvPr/>
        </p:nvCxnSpPr>
        <p:spPr>
          <a:xfrm flipV="1">
            <a:off x="5939406" y="1560352"/>
            <a:ext cx="595618" cy="1082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00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1019</Words>
  <Application>Microsoft Office PowerPoint</Application>
  <PresentationFormat>Widescreen</PresentationFormat>
  <Paragraphs>255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Welsh Learning Platform</vt:lpstr>
      <vt:lpstr>Ideal users</vt:lpstr>
      <vt:lpstr>Welsh-English Dictionary</vt:lpstr>
      <vt:lpstr>Dictionary</vt:lpstr>
      <vt:lpstr>Dictionary</vt:lpstr>
      <vt:lpstr>Dictionary</vt:lpstr>
      <vt:lpstr>Practice list</vt:lpstr>
      <vt:lpstr>Practice list</vt:lpstr>
      <vt:lpstr>My words</vt:lpstr>
      <vt:lpstr>Practice Words</vt:lpstr>
      <vt:lpstr>Practice words</vt:lpstr>
      <vt:lpstr>Practice words</vt:lpstr>
      <vt:lpstr>Practice words</vt:lpstr>
      <vt:lpstr>PowerPoint Presentation</vt:lpstr>
      <vt:lpstr>Practice words 2:guess the word</vt:lpstr>
      <vt:lpstr>PowerPoint Presentation</vt:lpstr>
      <vt:lpstr>PowerPoint Presentation</vt:lpstr>
      <vt:lpstr>Test mode</vt:lpstr>
      <vt:lpstr>DOCUMENT HISTORY</vt:lpstr>
      <vt:lpstr>DOCUMENT HISTORY</vt:lpstr>
      <vt:lpstr>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Welsh Learning Platform</dc:title>
  <dc:creator>Federico Comitini [fec11]</dc:creator>
  <cp:lastModifiedBy>Federico Comitini</cp:lastModifiedBy>
  <cp:revision>40</cp:revision>
  <dcterms:created xsi:type="dcterms:W3CDTF">2020-01-30T15:23:08Z</dcterms:created>
  <dcterms:modified xsi:type="dcterms:W3CDTF">2020-04-30T11:09:46Z</dcterms:modified>
</cp:coreProperties>
</file>