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309C-8E8E-4E60-A612-70E839B733E3}" type="datetimeFigureOut">
              <a:rPr lang="fr-CH" smtClean="0"/>
              <a:t>02.09.2024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B629-8740-4AAC-9FEC-C27D7DBF3C6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32253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309C-8E8E-4E60-A612-70E839B733E3}" type="datetimeFigureOut">
              <a:rPr lang="fr-CH" smtClean="0"/>
              <a:t>02.09.2024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B629-8740-4AAC-9FEC-C27D7DBF3C6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58921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309C-8E8E-4E60-A612-70E839B733E3}" type="datetimeFigureOut">
              <a:rPr lang="fr-CH" smtClean="0"/>
              <a:t>02.09.2024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B629-8740-4AAC-9FEC-C27D7DBF3C6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34811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309C-8E8E-4E60-A612-70E839B733E3}" type="datetimeFigureOut">
              <a:rPr lang="fr-CH" smtClean="0"/>
              <a:t>02.09.2024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B629-8740-4AAC-9FEC-C27D7DBF3C6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69910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309C-8E8E-4E60-A612-70E839B733E3}" type="datetimeFigureOut">
              <a:rPr lang="fr-CH" smtClean="0"/>
              <a:t>02.09.2024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B629-8740-4AAC-9FEC-C27D7DBF3C6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03392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309C-8E8E-4E60-A612-70E839B733E3}" type="datetimeFigureOut">
              <a:rPr lang="fr-CH" smtClean="0"/>
              <a:t>02.09.2024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B629-8740-4AAC-9FEC-C27D7DBF3C6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48271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309C-8E8E-4E60-A612-70E839B733E3}" type="datetimeFigureOut">
              <a:rPr lang="fr-CH" smtClean="0"/>
              <a:t>02.09.2024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B629-8740-4AAC-9FEC-C27D7DBF3C6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48829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309C-8E8E-4E60-A612-70E839B733E3}" type="datetimeFigureOut">
              <a:rPr lang="fr-CH" smtClean="0"/>
              <a:t>02.09.2024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B629-8740-4AAC-9FEC-C27D7DBF3C6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39833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309C-8E8E-4E60-A612-70E839B733E3}" type="datetimeFigureOut">
              <a:rPr lang="fr-CH" smtClean="0"/>
              <a:t>02.09.2024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B629-8740-4AAC-9FEC-C27D7DBF3C6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50940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309C-8E8E-4E60-A612-70E839B733E3}" type="datetimeFigureOut">
              <a:rPr lang="fr-CH" smtClean="0"/>
              <a:t>02.09.2024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B629-8740-4AAC-9FEC-C27D7DBF3C6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20286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309C-8E8E-4E60-A612-70E839B733E3}" type="datetimeFigureOut">
              <a:rPr lang="fr-CH" smtClean="0"/>
              <a:t>02.09.2024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B629-8740-4AAC-9FEC-C27D7DBF3C6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91570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6309C-8E8E-4E60-A612-70E839B733E3}" type="datetimeFigureOut">
              <a:rPr lang="fr-CH" smtClean="0"/>
              <a:t>02.09.2024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4B629-8740-4AAC-9FEC-C27D7DBF3C6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781294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POO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Programmation Orientée Objet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8732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 ?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6428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Réunir Information et Action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4289981" cy="43513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Exemple pour une personne</a:t>
            </a:r>
          </a:p>
          <a:p>
            <a:r>
              <a:rPr lang="fr-FR" dirty="0" smtClean="0"/>
              <a:t>Informations:</a:t>
            </a:r>
          </a:p>
          <a:p>
            <a:pPr lvl="1"/>
            <a:r>
              <a:rPr lang="fr-FR" dirty="0" smtClean="0"/>
              <a:t>Nom</a:t>
            </a:r>
          </a:p>
          <a:p>
            <a:pPr lvl="1"/>
            <a:r>
              <a:rPr lang="fr-FR" dirty="0" smtClean="0"/>
              <a:t>Prénom</a:t>
            </a:r>
          </a:p>
          <a:p>
            <a:pPr lvl="1"/>
            <a:r>
              <a:rPr lang="fr-FR" dirty="0" smtClean="0"/>
              <a:t>…</a:t>
            </a:r>
            <a:endParaRPr lang="fr-FR" dirty="0"/>
          </a:p>
          <a:p>
            <a:r>
              <a:rPr lang="fr-FR" dirty="0" smtClean="0"/>
              <a:t>Processus</a:t>
            </a:r>
          </a:p>
          <a:p>
            <a:pPr lvl="1"/>
            <a:r>
              <a:rPr lang="fr-FR" dirty="0" smtClean="0"/>
              <a:t>Engager</a:t>
            </a:r>
          </a:p>
          <a:p>
            <a:pPr lvl="1"/>
            <a:r>
              <a:rPr lang="fr-FR" dirty="0" smtClean="0"/>
              <a:t>Licencier</a:t>
            </a:r>
          </a:p>
          <a:p>
            <a:pPr lvl="1"/>
            <a:r>
              <a:rPr lang="fr-FR" dirty="0" smtClean="0"/>
              <a:t>Verser le salaire</a:t>
            </a:r>
          </a:p>
          <a:p>
            <a:pPr lvl="1"/>
            <a:r>
              <a:rPr lang="fr-FR" dirty="0" smtClean="0"/>
              <a:t>…</a:t>
            </a:r>
            <a:endParaRPr lang="fr-CH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7553306" y="1825625"/>
            <a:ext cx="4289981" cy="43513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 smtClean="0"/>
              <a:t>Exemple pour une fourmi</a:t>
            </a:r>
          </a:p>
          <a:p>
            <a:r>
              <a:rPr lang="fr-FR" dirty="0" smtClean="0"/>
              <a:t>Informations:</a:t>
            </a:r>
          </a:p>
          <a:p>
            <a:pPr lvl="1"/>
            <a:r>
              <a:rPr lang="fr-FR" dirty="0" smtClean="0"/>
              <a:t>Type (éclaireur, …)</a:t>
            </a:r>
          </a:p>
          <a:p>
            <a:pPr lvl="1"/>
            <a:r>
              <a:rPr lang="fr-FR" dirty="0" smtClean="0"/>
              <a:t>Couleur</a:t>
            </a:r>
          </a:p>
          <a:p>
            <a:pPr lvl="1"/>
            <a:r>
              <a:rPr lang="fr-FR" dirty="0" smtClean="0"/>
              <a:t>…</a:t>
            </a:r>
          </a:p>
          <a:p>
            <a:r>
              <a:rPr lang="fr-FR" dirty="0" smtClean="0"/>
              <a:t>Processus</a:t>
            </a:r>
          </a:p>
          <a:p>
            <a:pPr lvl="1"/>
            <a:r>
              <a:rPr lang="fr-FR" dirty="0" smtClean="0"/>
              <a:t>Déplacer</a:t>
            </a:r>
          </a:p>
          <a:p>
            <a:pPr lvl="1"/>
            <a:r>
              <a:rPr lang="fr-FR" dirty="0" smtClean="0"/>
              <a:t>Dormir</a:t>
            </a:r>
          </a:p>
          <a:p>
            <a:pPr lvl="1"/>
            <a:r>
              <a:rPr lang="fr-FR" dirty="0" smtClean="0"/>
              <a:t>Manger</a:t>
            </a:r>
          </a:p>
          <a:p>
            <a:pPr lvl="1"/>
            <a:r>
              <a:rPr lang="fr-FR" dirty="0" smtClean="0"/>
              <a:t>…</a:t>
            </a:r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4768" y="2977213"/>
            <a:ext cx="1971950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379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Termes pour décrire les éléments OO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 err="1" smtClean="0"/>
              <a:t>Namespace</a:t>
            </a:r>
            <a:r>
              <a:rPr lang="fr-FR" dirty="0" smtClean="0"/>
              <a:t> (espace de nom) :"dossier virtuel" qui regroupe les classes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Classe</a:t>
            </a:r>
            <a:r>
              <a:rPr lang="fr-FR" dirty="0"/>
              <a:t> : </a:t>
            </a:r>
            <a:r>
              <a:rPr lang="fr-FR" dirty="0" smtClean="0"/>
              <a:t>type </a:t>
            </a:r>
            <a:r>
              <a:rPr lang="fr-FR" dirty="0"/>
              <a:t>de l’objet, par exemple Personne</a:t>
            </a:r>
          </a:p>
          <a:p>
            <a:pPr lvl="1"/>
            <a:r>
              <a:rPr lang="fr-FR" dirty="0"/>
              <a:t>Attribut : caractéristique de l’objet (nom, prénom, âge) = variable</a:t>
            </a:r>
          </a:p>
          <a:p>
            <a:pPr lvl="1"/>
            <a:r>
              <a:rPr lang="fr-FR" dirty="0"/>
              <a:t>Méthode : processus de l’objet (engager, licencier,…) = </a:t>
            </a:r>
            <a:r>
              <a:rPr lang="fr-FR" dirty="0" smtClean="0"/>
              <a:t>fonction</a:t>
            </a:r>
          </a:p>
          <a:p>
            <a:pPr lvl="1"/>
            <a:endParaRPr lang="fr-FR" dirty="0" smtClean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Instance : incarnation </a:t>
            </a:r>
            <a:r>
              <a:rPr lang="fr-FR" dirty="0" smtClean="0"/>
              <a:t>d’une </a:t>
            </a:r>
            <a:r>
              <a:rPr lang="fr-FR" smtClean="0"/>
              <a:t>classe par un </a:t>
            </a:r>
            <a:r>
              <a:rPr lang="fr-FR" dirty="0"/>
              <a:t>objet, par exemple Jean, Bob, </a:t>
            </a:r>
            <a:r>
              <a:rPr lang="fr-FR" dirty="0" smtClean="0"/>
              <a:t>Alice</a:t>
            </a:r>
          </a:p>
          <a:p>
            <a:pPr marL="514350" indent="-514350">
              <a:buFont typeface="+mj-lt"/>
              <a:buAutoNum type="arabicPeriod"/>
            </a:pPr>
            <a:endParaRPr lang="fr-FR" dirty="0" smtClean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Visibilité (classe, attribut, méthode)</a:t>
            </a:r>
          </a:p>
          <a:p>
            <a:pPr marL="457200" lvl="1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076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Namespace</a:t>
            </a:r>
            <a:r>
              <a:rPr lang="fr-FR" dirty="0" smtClean="0"/>
              <a:t> et Classe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 smtClean="0"/>
              <a:t>namespace</a:t>
            </a:r>
            <a:r>
              <a:rPr lang="fr-FR" dirty="0" smtClean="0"/>
              <a:t> </a:t>
            </a:r>
            <a:r>
              <a:rPr lang="fr-FR" dirty="0" err="1" smtClean="0"/>
              <a:t>Erp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{</a:t>
            </a:r>
          </a:p>
          <a:p>
            <a:pPr marL="457200" lvl="1" indent="0">
              <a:buNone/>
            </a:pPr>
            <a:r>
              <a:rPr lang="fr-FR" dirty="0"/>
              <a:t>class Person</a:t>
            </a:r>
          </a:p>
          <a:p>
            <a:pPr marL="457200" lvl="1" indent="0">
              <a:buNone/>
            </a:pPr>
            <a:r>
              <a:rPr lang="fr-FR" dirty="0"/>
              <a:t>{</a:t>
            </a:r>
          </a:p>
          <a:p>
            <a:pPr marL="457200" lvl="1" indent="0">
              <a:buNone/>
            </a:pPr>
            <a:r>
              <a:rPr lang="fr-FR" dirty="0"/>
              <a:t>	</a:t>
            </a:r>
          </a:p>
          <a:p>
            <a:pPr marL="457200" lvl="1" indent="0">
              <a:buNone/>
            </a:pPr>
            <a:r>
              <a:rPr lang="fr-FR" dirty="0" smtClean="0"/>
              <a:t>}</a:t>
            </a:r>
          </a:p>
          <a:p>
            <a:pPr marL="0" indent="0">
              <a:buNone/>
            </a:pPr>
            <a:r>
              <a:rPr lang="fr-FR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282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Instance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var </a:t>
            </a:r>
            <a:r>
              <a:rPr lang="fr-FR" dirty="0" err="1" smtClean="0"/>
              <a:t>john</a:t>
            </a:r>
            <a:r>
              <a:rPr lang="fr-FR" dirty="0" smtClean="0"/>
              <a:t> = new Person();</a:t>
            </a:r>
          </a:p>
          <a:p>
            <a:pPr marL="0" indent="0">
              <a:buNone/>
            </a:pPr>
            <a:r>
              <a:rPr lang="fr-FR" dirty="0" smtClean="0"/>
              <a:t>var </a:t>
            </a:r>
            <a:r>
              <a:rPr lang="fr-FR" dirty="0" err="1" smtClean="0"/>
              <a:t>jim</a:t>
            </a:r>
            <a:r>
              <a:rPr lang="fr-FR" dirty="0" smtClean="0"/>
              <a:t> = new Person();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var </a:t>
            </a:r>
            <a:r>
              <a:rPr lang="fr-FR" dirty="0" err="1" smtClean="0"/>
              <a:t>students</a:t>
            </a:r>
            <a:r>
              <a:rPr lang="fr-FR" dirty="0" smtClean="0"/>
              <a:t> = new List&lt;Person&gt;(){</a:t>
            </a:r>
            <a:r>
              <a:rPr lang="fr-FR" dirty="0" err="1" smtClean="0"/>
              <a:t>john</a:t>
            </a:r>
            <a:r>
              <a:rPr lang="fr-FR" dirty="0" smtClean="0"/>
              <a:t>, </a:t>
            </a:r>
            <a:r>
              <a:rPr lang="fr-FR" dirty="0" err="1" smtClean="0"/>
              <a:t>jim</a:t>
            </a:r>
            <a:r>
              <a:rPr lang="fr-FR" dirty="0" smtClean="0"/>
              <a:t>, new Person()};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755295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Attribut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>
                <a:solidFill>
                  <a:schemeClr val="tx1">
                    <a:lumMod val="75000"/>
                  </a:schemeClr>
                </a:solidFill>
              </a:rPr>
              <a:t>n</a:t>
            </a:r>
            <a:r>
              <a:rPr lang="fr-FR" dirty="0" err="1" smtClean="0">
                <a:solidFill>
                  <a:schemeClr val="tx1">
                    <a:lumMod val="75000"/>
                  </a:schemeClr>
                </a:solidFill>
              </a:rPr>
              <a:t>amespace</a:t>
            </a:r>
            <a:r>
              <a:rPr lang="fr-FR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</a:schemeClr>
                </a:solidFill>
              </a:rPr>
              <a:t>Erp</a:t>
            </a:r>
            <a:r>
              <a:rPr lang="fr-FR" dirty="0" smtClean="0">
                <a:solidFill>
                  <a:schemeClr val="tx1">
                    <a:lumMod val="7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tx1">
                    <a:lumMod val="75000"/>
                  </a:schemeClr>
                </a:solidFill>
              </a:rPr>
              <a:t>class Person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tx1">
                    <a:lumMod val="7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fr-FR" dirty="0" smtClean="0"/>
              <a:t>	string </a:t>
            </a:r>
            <a:r>
              <a:rPr lang="fr-FR" dirty="0" err="1"/>
              <a:t>firstname</a:t>
            </a:r>
            <a:r>
              <a:rPr lang="fr-FR" dirty="0"/>
              <a:t>;</a:t>
            </a:r>
          </a:p>
          <a:p>
            <a:pPr marL="0" indent="0">
              <a:buNone/>
            </a:pPr>
            <a:r>
              <a:rPr lang="fr-FR" dirty="0"/>
              <a:t>	string </a:t>
            </a:r>
            <a:r>
              <a:rPr lang="fr-FR" dirty="0" err="1"/>
              <a:t>lastname</a:t>
            </a:r>
            <a:r>
              <a:rPr lang="fr-FR" dirty="0"/>
              <a:t>;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age</a:t>
            </a:r>
            <a:r>
              <a:rPr lang="fr-FR" dirty="0" smtClean="0"/>
              <a:t>;</a:t>
            </a:r>
            <a:endParaRPr lang="fr-FR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chemeClr val="tx1">
                    <a:lumMod val="75000"/>
                  </a:schemeClr>
                </a:solidFill>
              </a:rPr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321150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Méthode (fonction / procédure) VOID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class Person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tx1">
                    <a:lumMod val="7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tx1">
                    <a:lumMod val="75000"/>
                  </a:schemeClr>
                </a:solidFill>
              </a:rPr>
              <a:t>	string </a:t>
            </a:r>
            <a:r>
              <a:rPr lang="fr-FR" dirty="0" err="1" smtClean="0">
                <a:solidFill>
                  <a:schemeClr val="tx1">
                    <a:lumMod val="75000"/>
                  </a:schemeClr>
                </a:solidFill>
              </a:rPr>
              <a:t>firstname</a:t>
            </a:r>
            <a:r>
              <a:rPr lang="fr-FR" dirty="0" smtClean="0">
                <a:solidFill>
                  <a:schemeClr val="tx1">
                    <a:lumMod val="7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tx1">
                    <a:lumMod val="75000"/>
                  </a:schemeClr>
                </a:solidFill>
              </a:rPr>
              <a:t>	string </a:t>
            </a:r>
            <a:r>
              <a:rPr lang="fr-FR" dirty="0" err="1" smtClean="0">
                <a:solidFill>
                  <a:schemeClr val="tx1">
                    <a:lumMod val="75000"/>
                  </a:schemeClr>
                </a:solidFill>
              </a:rPr>
              <a:t>lastname</a:t>
            </a:r>
            <a:r>
              <a:rPr lang="fr-FR" dirty="0" smtClean="0">
                <a:solidFill>
                  <a:schemeClr val="tx1">
                    <a:lumMod val="7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tx1">
                    <a:lumMod val="75000"/>
                  </a:schemeClr>
                </a:solidFill>
              </a:rPr>
              <a:t>	</a:t>
            </a:r>
            <a:r>
              <a:rPr lang="fr-FR" dirty="0" err="1" smtClean="0">
                <a:solidFill>
                  <a:schemeClr val="tx1">
                    <a:lumMod val="75000"/>
                  </a:schemeClr>
                </a:solidFill>
              </a:rPr>
              <a:t>int</a:t>
            </a:r>
            <a:r>
              <a:rPr lang="fr-FR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</a:schemeClr>
                </a:solidFill>
              </a:rPr>
              <a:t>age</a:t>
            </a:r>
            <a:r>
              <a:rPr lang="fr-FR" dirty="0" smtClean="0">
                <a:solidFill>
                  <a:schemeClr val="tx1">
                    <a:lumMod val="7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fr-FR" dirty="0">
                <a:solidFill>
                  <a:schemeClr val="tx1">
                    <a:lumMod val="75000"/>
                  </a:schemeClr>
                </a:solidFill>
              </a:rPr>
              <a:t>	</a:t>
            </a:r>
            <a:endParaRPr lang="fr-FR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chemeClr val="tx1">
                    <a:lumMod val="75000"/>
                  </a:schemeClr>
                </a:solidFill>
              </a:rPr>
              <a:t>	</a:t>
            </a:r>
            <a:r>
              <a:rPr lang="fr-FR" dirty="0" err="1" smtClean="0">
                <a:solidFill>
                  <a:schemeClr val="tx1">
                    <a:lumMod val="75000"/>
                  </a:schemeClr>
                </a:solidFill>
              </a:rPr>
              <a:t>int</a:t>
            </a:r>
            <a:r>
              <a:rPr lang="fr-FR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</a:schemeClr>
                </a:solidFill>
              </a:rPr>
              <a:t>salary</a:t>
            </a:r>
            <a:r>
              <a:rPr lang="fr-FR" dirty="0" smtClean="0">
                <a:solidFill>
                  <a:schemeClr val="tx1">
                    <a:lumMod val="75000"/>
                  </a:schemeClr>
                </a:solidFill>
              </a:rPr>
              <a:t>;</a:t>
            </a:r>
          </a:p>
          <a:p>
            <a:pPr marL="0" indent="0">
              <a:buNone/>
            </a:pPr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fr-FR" dirty="0" smtClean="0"/>
              <a:t>public </a:t>
            </a:r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Hire</a:t>
            </a:r>
            <a:r>
              <a:rPr lang="fr-FR" dirty="0" smtClean="0"/>
              <a:t>(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salary</a:t>
            </a:r>
            <a:r>
              <a:rPr lang="fr-FR" dirty="0" smtClean="0"/>
              <a:t>)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{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   </a:t>
            </a:r>
            <a:r>
              <a:rPr lang="fr-FR" dirty="0" err="1" smtClean="0"/>
              <a:t>this.salary</a:t>
            </a:r>
            <a:r>
              <a:rPr lang="fr-FR" dirty="0" smtClean="0"/>
              <a:t>=</a:t>
            </a:r>
            <a:r>
              <a:rPr lang="fr-FR" dirty="0" err="1" smtClean="0"/>
              <a:t>salary</a:t>
            </a:r>
            <a:r>
              <a:rPr lang="fr-FR" dirty="0" smtClean="0"/>
              <a:t>;</a:t>
            </a:r>
          </a:p>
          <a:p>
            <a:pPr marL="0" indent="0">
              <a:buNone/>
            </a:pPr>
            <a:r>
              <a:rPr lang="fr-FR" dirty="0"/>
              <a:t>	 </a:t>
            </a:r>
            <a:r>
              <a:rPr lang="fr-FR" dirty="0" smtClean="0"/>
              <a:t>  </a:t>
            </a:r>
            <a:r>
              <a:rPr lang="fr-FR" dirty="0" err="1" smtClean="0"/>
              <a:t>Console.WriteLine</a:t>
            </a:r>
            <a:r>
              <a:rPr lang="fr-FR" dirty="0" smtClean="0"/>
              <a:t>($"Félicitations {</a:t>
            </a:r>
            <a:r>
              <a:rPr lang="fr-FR" dirty="0" err="1" smtClean="0"/>
              <a:t>firstname</a:t>
            </a:r>
            <a:r>
              <a:rPr lang="fr-FR" dirty="0" smtClean="0"/>
              <a:t>} vous avez été engagé avec un salaire de CHF{</a:t>
            </a:r>
            <a:r>
              <a:rPr lang="fr-FR" dirty="0" err="1" smtClean="0"/>
              <a:t>salary</a:t>
            </a:r>
            <a:r>
              <a:rPr lang="fr-FR" dirty="0" smtClean="0"/>
              <a:t>}.-");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}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tx1">
                    <a:lumMod val="75000"/>
                  </a:schemeClr>
                </a:solidFill>
              </a:rPr>
              <a:t>}</a:t>
            </a:r>
            <a:endParaRPr lang="fr-CH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512412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var </a:t>
            </a:r>
            <a:r>
              <a:rPr lang="fr-FR" dirty="0" err="1" smtClean="0"/>
              <a:t>john</a:t>
            </a:r>
            <a:r>
              <a:rPr lang="fr-FR" dirty="0" smtClean="0"/>
              <a:t> = new Person();</a:t>
            </a:r>
          </a:p>
          <a:p>
            <a:pPr marL="0" indent="0">
              <a:buNone/>
            </a:pPr>
            <a:r>
              <a:rPr lang="fr-FR" dirty="0" err="1" smtClean="0"/>
              <a:t>john.firstname</a:t>
            </a:r>
            <a:r>
              <a:rPr lang="fr-FR" dirty="0" smtClean="0"/>
              <a:t>="</a:t>
            </a:r>
            <a:r>
              <a:rPr lang="fr-FR" dirty="0" err="1" smtClean="0"/>
              <a:t>john</a:t>
            </a:r>
            <a:r>
              <a:rPr lang="fr-FR" dirty="0" smtClean="0"/>
              <a:t>"; //Applique le prénom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var </a:t>
            </a:r>
            <a:r>
              <a:rPr lang="fr-FR" dirty="0" err="1" smtClean="0"/>
              <a:t>jim</a:t>
            </a:r>
            <a:r>
              <a:rPr lang="fr-FR" dirty="0" smtClean="0"/>
              <a:t> = new Person();</a:t>
            </a:r>
          </a:p>
          <a:p>
            <a:pPr marL="0" indent="0">
              <a:buNone/>
            </a:pPr>
            <a:r>
              <a:rPr lang="fr-FR" dirty="0" err="1" smtClean="0"/>
              <a:t>jim.lastname</a:t>
            </a:r>
            <a:r>
              <a:rPr lang="fr-FR" dirty="0" smtClean="0"/>
              <a:t>="Hendrix"; //Applique le nom de famille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var </a:t>
            </a:r>
            <a:r>
              <a:rPr lang="fr-FR" dirty="0" err="1" smtClean="0"/>
              <a:t>list</a:t>
            </a:r>
            <a:r>
              <a:rPr lang="fr-FR" dirty="0" smtClean="0"/>
              <a:t> = new List&lt;Person&gt;(){</a:t>
            </a:r>
            <a:r>
              <a:rPr lang="fr-FR" dirty="0" err="1" smtClean="0"/>
              <a:t>john</a:t>
            </a:r>
            <a:r>
              <a:rPr lang="fr-FR" dirty="0"/>
              <a:t>, </a:t>
            </a:r>
            <a:r>
              <a:rPr lang="fr-FR" dirty="0" err="1" smtClean="0"/>
              <a:t>jim</a:t>
            </a:r>
            <a:r>
              <a:rPr lang="fr-FR" dirty="0" smtClean="0"/>
              <a:t>};</a:t>
            </a:r>
          </a:p>
          <a:p>
            <a:pPr marL="0" indent="0">
              <a:buNone/>
            </a:pPr>
            <a:r>
              <a:rPr lang="fr-FR" dirty="0" err="1"/>
              <a:t>l</a:t>
            </a:r>
            <a:r>
              <a:rPr lang="fr-FR" dirty="0" err="1" smtClean="0"/>
              <a:t>ist</a:t>
            </a:r>
            <a:r>
              <a:rPr lang="fr-FR" dirty="0" smtClean="0"/>
              <a:t>[1].</a:t>
            </a:r>
            <a:r>
              <a:rPr lang="fr-FR" dirty="0" err="1" smtClean="0"/>
              <a:t>Hire</a:t>
            </a:r>
            <a:r>
              <a:rPr lang="fr-FR" dirty="0" smtClean="0"/>
              <a:t>(2); //Engage </a:t>
            </a:r>
            <a:r>
              <a:rPr lang="fr-FR" dirty="0" err="1" smtClean="0"/>
              <a:t>jim</a:t>
            </a:r>
            <a:r>
              <a:rPr lang="fr-FR" dirty="0" smtClean="0"/>
              <a:t> pour CHF 2.-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592829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Méthode avec résultat 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dirty="0" smtClean="0">
                <a:solidFill>
                  <a:schemeClr val="tx1">
                    <a:lumMod val="75000"/>
                  </a:schemeClr>
                </a:solidFill>
              </a:rPr>
              <a:t>class Person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tx1">
                    <a:lumMod val="7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tx1">
                    <a:lumMod val="75000"/>
                  </a:schemeClr>
                </a:solidFill>
              </a:rPr>
              <a:t>	string </a:t>
            </a:r>
            <a:r>
              <a:rPr lang="fr-FR" dirty="0" err="1" smtClean="0">
                <a:solidFill>
                  <a:schemeClr val="tx1">
                    <a:lumMod val="75000"/>
                  </a:schemeClr>
                </a:solidFill>
              </a:rPr>
              <a:t>firstname</a:t>
            </a:r>
            <a:r>
              <a:rPr lang="fr-FR" dirty="0" smtClean="0">
                <a:solidFill>
                  <a:schemeClr val="tx1">
                    <a:lumMod val="7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tx1">
                    <a:lumMod val="75000"/>
                  </a:schemeClr>
                </a:solidFill>
              </a:rPr>
              <a:t>	string </a:t>
            </a:r>
            <a:r>
              <a:rPr lang="fr-FR" dirty="0" err="1" smtClean="0">
                <a:solidFill>
                  <a:schemeClr val="tx1">
                    <a:lumMod val="75000"/>
                  </a:schemeClr>
                </a:solidFill>
              </a:rPr>
              <a:t>lastname</a:t>
            </a:r>
            <a:r>
              <a:rPr lang="fr-FR" dirty="0" smtClean="0">
                <a:solidFill>
                  <a:schemeClr val="tx1">
                    <a:lumMod val="7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tx1">
                    <a:lumMod val="75000"/>
                  </a:schemeClr>
                </a:solidFill>
              </a:rPr>
              <a:t>	</a:t>
            </a:r>
            <a:r>
              <a:rPr lang="fr-FR" dirty="0" err="1" smtClean="0">
                <a:solidFill>
                  <a:schemeClr val="tx1">
                    <a:lumMod val="75000"/>
                  </a:schemeClr>
                </a:solidFill>
              </a:rPr>
              <a:t>int</a:t>
            </a:r>
            <a:r>
              <a:rPr lang="fr-FR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</a:schemeClr>
                </a:solidFill>
              </a:rPr>
              <a:t>age</a:t>
            </a:r>
            <a:r>
              <a:rPr lang="fr-FR" dirty="0" smtClean="0">
                <a:solidFill>
                  <a:schemeClr val="tx1">
                    <a:lumMod val="7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fr-FR" dirty="0">
                <a:solidFill>
                  <a:schemeClr val="tx1">
                    <a:lumMod val="75000"/>
                  </a:schemeClr>
                </a:solidFill>
              </a:rPr>
              <a:t>	</a:t>
            </a:r>
            <a:endParaRPr lang="fr-FR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chemeClr val="tx1">
                    <a:lumMod val="75000"/>
                  </a:schemeClr>
                </a:solidFill>
              </a:rPr>
              <a:t>	</a:t>
            </a:r>
            <a:r>
              <a:rPr lang="fr-FR" dirty="0" err="1" smtClean="0">
                <a:solidFill>
                  <a:schemeClr val="tx1">
                    <a:lumMod val="75000"/>
                  </a:schemeClr>
                </a:solidFill>
              </a:rPr>
              <a:t>decimal</a:t>
            </a:r>
            <a:r>
              <a:rPr lang="fr-FR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</a:schemeClr>
                </a:solidFill>
              </a:rPr>
              <a:t>salary</a:t>
            </a:r>
            <a:r>
              <a:rPr lang="fr-FR" dirty="0" smtClean="0">
                <a:solidFill>
                  <a:schemeClr val="tx1">
                    <a:lumMod val="75000"/>
                  </a:schemeClr>
                </a:solidFill>
              </a:rPr>
              <a:t>;</a:t>
            </a:r>
          </a:p>
          <a:p>
            <a:pPr marL="0" indent="0">
              <a:buNone/>
            </a:pPr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fr-FR" dirty="0" smtClean="0"/>
              <a:t>public </a:t>
            </a:r>
            <a:r>
              <a:rPr lang="fr-FR" dirty="0" err="1" smtClean="0"/>
              <a:t>decimal</a:t>
            </a:r>
            <a:r>
              <a:rPr lang="fr-FR" dirty="0" smtClean="0"/>
              <a:t> </a:t>
            </a:r>
            <a:r>
              <a:rPr lang="fr-FR" dirty="0" err="1" smtClean="0"/>
              <a:t>ComputeAnnualSalary</a:t>
            </a:r>
            <a:r>
              <a:rPr lang="fr-FR" dirty="0" smtClean="0"/>
              <a:t>()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{</a:t>
            </a:r>
          </a:p>
          <a:p>
            <a:pPr marL="0" indent="0">
              <a:buNone/>
            </a:pPr>
            <a:r>
              <a:rPr lang="fr-FR" dirty="0"/>
              <a:t>	 </a:t>
            </a:r>
            <a:r>
              <a:rPr lang="fr-FR" dirty="0" smtClean="0"/>
              <a:t>  return </a:t>
            </a:r>
            <a:r>
              <a:rPr lang="fr-FR" dirty="0" err="1" smtClean="0"/>
              <a:t>salary</a:t>
            </a:r>
            <a:r>
              <a:rPr lang="fr-FR" dirty="0" smtClean="0"/>
              <a:t> * (12 + </a:t>
            </a:r>
            <a:r>
              <a:rPr lang="fr-FR" dirty="0" err="1" smtClean="0"/>
              <a:t>GetBonusMultiplier</a:t>
            </a:r>
            <a:r>
              <a:rPr lang="fr-FR" dirty="0" smtClean="0"/>
              <a:t>());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}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tx1">
                    <a:lumMod val="75000"/>
                  </a:schemeClr>
                </a:solidFill>
              </a:rPr>
              <a:t>}</a:t>
            </a:r>
            <a:endParaRPr lang="fr-CH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204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  <lcf76f155ced4ddcb4097134ff3c332f xmlns="bf2f2df3-a963-4452-b0e7-67dabc627c35">
      <Terms xmlns="http://schemas.microsoft.com/office/infopath/2007/PartnerControls"/>
    </lcf76f155ced4ddcb4097134ff3c332f>
    <TaxCatchAll xmlns="f7d9f5a6-831d-4621-8c77-cbcaf993e40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BD9BFFC9E543439C53A2705AE306EF" ma:contentTypeVersion="18" ma:contentTypeDescription="Crée un document." ma:contentTypeScope="" ma:versionID="49fff389824721c569041f6a3d2d54e9">
  <xsd:schema xmlns:xsd="http://www.w3.org/2001/XMLSchema" xmlns:xs="http://www.w3.org/2001/XMLSchema" xmlns:p="http://schemas.microsoft.com/office/2006/metadata/properties" xmlns:ns2="bf2f2df3-a963-4452-b0e7-67dabc627c35" xmlns:ns3="http://schemas.microsoft.com/sharepoint/v4" xmlns:ns4="f7d9f5a6-831d-4621-8c77-cbcaf993e406" targetNamespace="http://schemas.microsoft.com/office/2006/metadata/properties" ma:root="true" ma:fieldsID="9061cd853e653d4991f2824722d07c1b" ns2:_="" ns3:_="" ns4:_="">
    <xsd:import namespace="bf2f2df3-a963-4452-b0e7-67dabc627c35"/>
    <xsd:import namespace="http://schemas.microsoft.com/sharepoint/v4"/>
    <xsd:import namespace="f7d9f5a6-831d-4621-8c77-cbcaf993e4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Location" minOccurs="0"/>
                <xsd:element ref="ns3:IconOverlay" minOccurs="0"/>
                <xsd:element ref="ns4:SharedWithUsers" minOccurs="0"/>
                <xsd:element ref="ns4:SharedWithDetails" minOccurs="0"/>
                <xsd:element ref="ns2:lcf76f155ced4ddcb4097134ff3c332f" minOccurs="0"/>
                <xsd:element ref="ns4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f2df3-a963-4452-b0e7-67dabc627c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Balises d’images" ma:readOnly="false" ma:fieldId="{5cf76f15-5ced-4ddc-b409-7134ff3c332f}" ma:taxonomyMulti="true" ma:sspId="5cfe7824-1d92-4d19-9a43-1c93e0eb464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5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9" nillable="true" ma:displayName="IconOverlay" ma:hidden="true" ma:internalName="IconOverlay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d9f5a6-831d-4621-8c77-cbcaf993e406" elementFormDefault="qualified">
    <xsd:import namespace="http://schemas.microsoft.com/office/2006/documentManagement/types"/>
    <xsd:import namespace="http://schemas.microsoft.com/office/infopath/2007/PartnerControls"/>
    <xsd:element name="SharedWithUsers" ma:index="2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fc80727-18a8-4b0a-8429-fccc43b630d6}" ma:internalName="TaxCatchAll" ma:showField="CatchAllData" ma:web="f7d9f5a6-831d-4621-8c77-cbcaf993e40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1E070F6-B6E4-4A85-B5F7-0336AE684D7A}">
  <ds:schemaRefs>
    <ds:schemaRef ds:uri="http://schemas.microsoft.com/office/2006/metadata/properties"/>
    <ds:schemaRef ds:uri="http://schemas.microsoft.com/office/infopath/2007/PartnerControls"/>
    <ds:schemaRef ds:uri="http://schemas.microsoft.com/sharepoint/v4"/>
    <ds:schemaRef ds:uri="bf2f2df3-a963-4452-b0e7-67dabc627c35"/>
    <ds:schemaRef ds:uri="f7d9f5a6-831d-4621-8c77-cbcaf993e406"/>
  </ds:schemaRefs>
</ds:datastoreItem>
</file>

<file path=customXml/itemProps2.xml><?xml version="1.0" encoding="utf-8"?>
<ds:datastoreItem xmlns:ds="http://schemas.openxmlformats.org/officeDocument/2006/customXml" ds:itemID="{C182078B-F8DF-4D9F-86C3-CA77AFB8B0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62CB57-4EAE-48D7-8AE7-3D11A5DF74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2f2df3-a963-4452-b0e7-67dabc627c35"/>
    <ds:schemaRef ds:uri="http://schemas.microsoft.com/sharepoint/v4"/>
    <ds:schemaRef ds:uri="f7d9f5a6-831d-4621-8c77-cbcaf993e4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336</Words>
  <Application>Microsoft Office PowerPoint</Application>
  <PresentationFormat>Grand écran</PresentationFormat>
  <Paragraphs>92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POO</vt:lpstr>
      <vt:lpstr>Réunir Information et Action</vt:lpstr>
      <vt:lpstr>Termes pour décrire les éléments OO</vt:lpstr>
      <vt:lpstr>Namespace et Classe</vt:lpstr>
      <vt:lpstr>Instance</vt:lpstr>
      <vt:lpstr>Attribut</vt:lpstr>
      <vt:lpstr>Méthode (fonction / procédure) VOID</vt:lpstr>
      <vt:lpstr>Utilisation</vt:lpstr>
      <vt:lpstr>Méthode avec résultat </vt:lpstr>
      <vt:lpstr>Questions ?</vt:lpstr>
    </vt:vector>
  </TitlesOfParts>
  <Company>DGEP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POO</dc:title>
  <dc:creator>Jonathan Melly</dc:creator>
  <cp:lastModifiedBy>Xavier Carrel</cp:lastModifiedBy>
  <cp:revision>6</cp:revision>
  <dcterms:created xsi:type="dcterms:W3CDTF">2023-08-31T11:27:27Z</dcterms:created>
  <dcterms:modified xsi:type="dcterms:W3CDTF">2024-09-02T09:19:12Z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0x0101001ABD9BFFC9E543439C53A2705AE306EF</vt:lpwstr>
  </property>
</Properties>
</file>