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7" r:id="rId2"/>
    <p:sldId id="258" r:id="rId3"/>
    <p:sldId id="364" r:id="rId4"/>
    <p:sldId id="259" r:id="rId5"/>
    <p:sldId id="291" r:id="rId6"/>
    <p:sldId id="260" r:id="rId7"/>
    <p:sldId id="261" r:id="rId8"/>
    <p:sldId id="262" r:id="rId9"/>
    <p:sldId id="298" r:id="rId10"/>
    <p:sldId id="299" r:id="rId11"/>
    <p:sldId id="263" r:id="rId12"/>
    <p:sldId id="264" r:id="rId13"/>
    <p:sldId id="292" r:id="rId14"/>
    <p:sldId id="293" r:id="rId15"/>
    <p:sldId id="294" r:id="rId16"/>
    <p:sldId id="295" r:id="rId17"/>
    <p:sldId id="300" r:id="rId18"/>
    <p:sldId id="296" r:id="rId19"/>
    <p:sldId id="297" r:id="rId20"/>
    <p:sldId id="376" r:id="rId21"/>
    <p:sldId id="301" r:id="rId22"/>
    <p:sldId id="302" r:id="rId23"/>
    <p:sldId id="303" r:id="rId24"/>
    <p:sldId id="304" r:id="rId25"/>
    <p:sldId id="377" r:id="rId26"/>
    <p:sldId id="378" r:id="rId27"/>
    <p:sldId id="305" r:id="rId28"/>
    <p:sldId id="306" r:id="rId29"/>
    <p:sldId id="307" r:id="rId30"/>
    <p:sldId id="309" r:id="rId31"/>
    <p:sldId id="308" r:id="rId32"/>
    <p:sldId id="311" r:id="rId33"/>
    <p:sldId id="310"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31" r:id="rId51"/>
    <p:sldId id="330" r:id="rId52"/>
    <p:sldId id="329" r:id="rId53"/>
    <p:sldId id="332" r:id="rId54"/>
    <p:sldId id="333" r:id="rId55"/>
    <p:sldId id="334" r:id="rId56"/>
    <p:sldId id="335" r:id="rId57"/>
    <p:sldId id="336" r:id="rId58"/>
    <p:sldId id="337" r:id="rId59"/>
    <p:sldId id="338" r:id="rId60"/>
    <p:sldId id="339" r:id="rId61"/>
    <p:sldId id="340" r:id="rId62"/>
    <p:sldId id="360" r:id="rId63"/>
    <p:sldId id="361" r:id="rId64"/>
    <p:sldId id="341" r:id="rId65"/>
    <p:sldId id="342" r:id="rId66"/>
    <p:sldId id="343" r:id="rId67"/>
    <p:sldId id="344" r:id="rId68"/>
    <p:sldId id="346" r:id="rId69"/>
    <p:sldId id="347" r:id="rId70"/>
    <p:sldId id="348" r:id="rId71"/>
    <p:sldId id="349" r:id="rId72"/>
    <p:sldId id="350" r:id="rId73"/>
    <p:sldId id="351" r:id="rId74"/>
    <p:sldId id="352" r:id="rId75"/>
    <p:sldId id="353" r:id="rId76"/>
    <p:sldId id="354" r:id="rId77"/>
    <p:sldId id="355" r:id="rId78"/>
    <p:sldId id="365" r:id="rId79"/>
    <p:sldId id="366" r:id="rId80"/>
    <p:sldId id="367" r:id="rId81"/>
    <p:sldId id="368" r:id="rId82"/>
    <p:sldId id="369" r:id="rId83"/>
    <p:sldId id="370" r:id="rId84"/>
    <p:sldId id="371" r:id="rId85"/>
    <p:sldId id="372" r:id="rId86"/>
    <p:sldId id="362" r:id="rId87"/>
    <p:sldId id="363" r:id="rId88"/>
    <p:sldId id="373" r:id="rId89"/>
    <p:sldId id="374" r:id="rId90"/>
    <p:sldId id="356" r:id="rId91"/>
    <p:sldId id="357" r:id="rId92"/>
    <p:sldId id="358" r:id="rId93"/>
    <p:sldId id="359"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4" autoAdjust="0"/>
    <p:restoredTop sz="93779" autoAdjust="0"/>
  </p:normalViewPr>
  <p:slideViewPr>
    <p:cSldViewPr snapToGrid="0">
      <p:cViewPr varScale="1">
        <p:scale>
          <a:sx n="63" d="100"/>
          <a:sy n="63" d="100"/>
        </p:scale>
        <p:origin x="9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DBED2-FB0D-4C7A-9D0C-8F5D2D1643A8}" type="datetimeFigureOut">
              <a:rPr lang="en-IN" smtClean="0"/>
              <a:t>20-08-2015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89F56-B734-4F28-95D7-E43D78CB1243}" type="slidenum">
              <a:rPr lang="en-IN" smtClean="0"/>
              <a:t>‹#›</a:t>
            </a:fld>
            <a:endParaRPr lang="en-IN"/>
          </a:p>
        </p:txBody>
      </p:sp>
    </p:spTree>
    <p:extLst>
      <p:ext uri="{BB962C8B-B14F-4D97-AF65-F5344CB8AC3E}">
        <p14:creationId xmlns:p14="http://schemas.microsoft.com/office/powerpoint/2010/main" val="769414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Welcome to the module on data manipulation with R</a:t>
            </a:r>
          </a:p>
        </p:txBody>
      </p:sp>
      <p:sp>
        <p:nvSpPr>
          <p:cNvPr id="4" name="Slide Number Placeholder 3"/>
          <p:cNvSpPr>
            <a:spLocks noGrp="1"/>
          </p:cNvSpPr>
          <p:nvPr>
            <p:ph type="sldNum" sz="quarter" idx="10"/>
          </p:nvPr>
        </p:nvSpPr>
        <p:spPr/>
        <p:txBody>
          <a:bodyPr/>
          <a:lstStyle/>
          <a:p>
            <a:fld id="{D7114706-04CE-4A29-B635-16EC64F3318E}" type="slidenum">
              <a:rPr lang="en-IN" smtClean="0"/>
              <a:t>1</a:t>
            </a:fld>
            <a:endParaRPr lang="en-IN"/>
          </a:p>
        </p:txBody>
      </p:sp>
    </p:spTree>
    <p:extLst>
      <p:ext uri="{BB962C8B-B14F-4D97-AF65-F5344CB8AC3E}">
        <p14:creationId xmlns:p14="http://schemas.microsoft.com/office/powerpoint/2010/main" val="2424056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3000" b="1" baseline="0" dirty="0" smtClean="0">
              <a:solidFill>
                <a:srgbClr val="FF0000"/>
              </a:solidFill>
            </a:endParaRPr>
          </a:p>
        </p:txBody>
      </p:sp>
      <p:sp>
        <p:nvSpPr>
          <p:cNvPr id="4" name="Slide Number Placeholder 3"/>
          <p:cNvSpPr>
            <a:spLocks noGrp="1"/>
          </p:cNvSpPr>
          <p:nvPr>
            <p:ph type="sldNum" sz="quarter" idx="10"/>
          </p:nvPr>
        </p:nvSpPr>
        <p:spPr/>
        <p:txBody>
          <a:bodyPr/>
          <a:lstStyle/>
          <a:p>
            <a:fld id="{D7114706-04CE-4A29-B635-16EC64F3318E}" type="slidenum">
              <a:rPr lang="en-IN" smtClean="0"/>
              <a:t>24</a:t>
            </a:fld>
            <a:endParaRPr lang="en-IN"/>
          </a:p>
        </p:txBody>
      </p:sp>
    </p:spTree>
    <p:extLst>
      <p:ext uri="{BB962C8B-B14F-4D97-AF65-F5344CB8AC3E}">
        <p14:creationId xmlns:p14="http://schemas.microsoft.com/office/powerpoint/2010/main" val="4173489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3000" b="1" baseline="0" dirty="0" smtClean="0">
              <a:solidFill>
                <a:srgbClr val="FF0000"/>
              </a:solidFill>
            </a:endParaRPr>
          </a:p>
        </p:txBody>
      </p:sp>
      <p:sp>
        <p:nvSpPr>
          <p:cNvPr id="4" name="Slide Number Placeholder 3"/>
          <p:cNvSpPr>
            <a:spLocks noGrp="1"/>
          </p:cNvSpPr>
          <p:nvPr>
            <p:ph type="sldNum" sz="quarter" idx="10"/>
          </p:nvPr>
        </p:nvSpPr>
        <p:spPr/>
        <p:txBody>
          <a:bodyPr/>
          <a:lstStyle/>
          <a:p>
            <a:fld id="{D7114706-04CE-4A29-B635-16EC64F3318E}" type="slidenum">
              <a:rPr lang="en-IN" smtClean="0"/>
              <a:t>29</a:t>
            </a:fld>
            <a:endParaRPr lang="en-IN"/>
          </a:p>
        </p:txBody>
      </p:sp>
    </p:spTree>
    <p:extLst>
      <p:ext uri="{BB962C8B-B14F-4D97-AF65-F5344CB8AC3E}">
        <p14:creationId xmlns:p14="http://schemas.microsoft.com/office/powerpoint/2010/main" val="53623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dirty="0" smtClean="0">
                <a:solidFill>
                  <a:srgbClr val="FF0000"/>
                </a:solidFill>
              </a:rPr>
              <a:t>Do</a:t>
            </a:r>
            <a:r>
              <a:rPr lang="en-IN" sz="3000" b="1" baseline="0" dirty="0" smtClean="0">
                <a:solidFill>
                  <a:srgbClr val="FF0000"/>
                </a:solidFill>
              </a:rPr>
              <a:t> we know the topic number for this?</a:t>
            </a:r>
          </a:p>
        </p:txBody>
      </p:sp>
      <p:sp>
        <p:nvSpPr>
          <p:cNvPr id="4" name="Slide Number Placeholder 3"/>
          <p:cNvSpPr>
            <a:spLocks noGrp="1"/>
          </p:cNvSpPr>
          <p:nvPr>
            <p:ph type="sldNum" sz="quarter" idx="10"/>
          </p:nvPr>
        </p:nvSpPr>
        <p:spPr/>
        <p:txBody>
          <a:bodyPr/>
          <a:lstStyle/>
          <a:p>
            <a:fld id="{D7114706-04CE-4A29-B635-16EC64F3318E}" type="slidenum">
              <a:rPr lang="en-IN" smtClean="0"/>
              <a:t>32</a:t>
            </a:fld>
            <a:endParaRPr lang="en-IN"/>
          </a:p>
        </p:txBody>
      </p:sp>
    </p:spTree>
    <p:extLst>
      <p:ext uri="{BB962C8B-B14F-4D97-AF65-F5344CB8AC3E}">
        <p14:creationId xmlns:p14="http://schemas.microsoft.com/office/powerpoint/2010/main" val="3882890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dirty="0" smtClean="0">
                <a:solidFill>
                  <a:srgbClr val="FF0000"/>
                </a:solidFill>
              </a:rPr>
              <a:t>Do</a:t>
            </a:r>
            <a:r>
              <a:rPr lang="en-IN" sz="3000" b="1" baseline="0" dirty="0" smtClean="0">
                <a:solidFill>
                  <a:srgbClr val="FF0000"/>
                </a:solidFill>
              </a:rPr>
              <a:t> we know the topic number for this?</a:t>
            </a:r>
          </a:p>
        </p:txBody>
      </p:sp>
      <p:sp>
        <p:nvSpPr>
          <p:cNvPr id="4" name="Slide Number Placeholder 3"/>
          <p:cNvSpPr>
            <a:spLocks noGrp="1"/>
          </p:cNvSpPr>
          <p:nvPr>
            <p:ph type="sldNum" sz="quarter" idx="10"/>
          </p:nvPr>
        </p:nvSpPr>
        <p:spPr/>
        <p:txBody>
          <a:bodyPr/>
          <a:lstStyle/>
          <a:p>
            <a:fld id="{D7114706-04CE-4A29-B635-16EC64F3318E}" type="slidenum">
              <a:rPr lang="en-IN" smtClean="0"/>
              <a:t>35</a:t>
            </a:fld>
            <a:endParaRPr lang="en-IN"/>
          </a:p>
        </p:txBody>
      </p:sp>
    </p:spTree>
    <p:extLst>
      <p:ext uri="{BB962C8B-B14F-4D97-AF65-F5344CB8AC3E}">
        <p14:creationId xmlns:p14="http://schemas.microsoft.com/office/powerpoint/2010/main" val="1209809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dirty="0" smtClean="0">
                <a:solidFill>
                  <a:srgbClr val="FF0000"/>
                </a:solidFill>
              </a:rPr>
              <a:t>Do</a:t>
            </a:r>
            <a:r>
              <a:rPr lang="en-IN" sz="3000" b="1" baseline="0" dirty="0" smtClean="0">
                <a:solidFill>
                  <a:srgbClr val="FF0000"/>
                </a:solidFill>
              </a:rPr>
              <a:t> we know the topic number for this?</a:t>
            </a:r>
          </a:p>
        </p:txBody>
      </p:sp>
      <p:sp>
        <p:nvSpPr>
          <p:cNvPr id="4" name="Slide Number Placeholder 3"/>
          <p:cNvSpPr>
            <a:spLocks noGrp="1"/>
          </p:cNvSpPr>
          <p:nvPr>
            <p:ph type="sldNum" sz="quarter" idx="10"/>
          </p:nvPr>
        </p:nvSpPr>
        <p:spPr/>
        <p:txBody>
          <a:bodyPr/>
          <a:lstStyle/>
          <a:p>
            <a:fld id="{D7114706-04CE-4A29-B635-16EC64F3318E}" type="slidenum">
              <a:rPr lang="en-IN" smtClean="0"/>
              <a:t>38</a:t>
            </a:fld>
            <a:endParaRPr lang="en-IN"/>
          </a:p>
        </p:txBody>
      </p:sp>
    </p:spTree>
    <p:extLst>
      <p:ext uri="{BB962C8B-B14F-4D97-AF65-F5344CB8AC3E}">
        <p14:creationId xmlns:p14="http://schemas.microsoft.com/office/powerpoint/2010/main" val="2383325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dirty="0" smtClean="0">
                <a:solidFill>
                  <a:srgbClr val="FF0000"/>
                </a:solidFill>
              </a:rPr>
              <a:t>Do</a:t>
            </a:r>
            <a:r>
              <a:rPr lang="en-IN" sz="3000" b="1" baseline="0" dirty="0" smtClean="0">
                <a:solidFill>
                  <a:srgbClr val="FF0000"/>
                </a:solidFill>
              </a:rPr>
              <a:t> we know the topic number for this?</a:t>
            </a:r>
          </a:p>
        </p:txBody>
      </p:sp>
      <p:sp>
        <p:nvSpPr>
          <p:cNvPr id="4" name="Slide Number Placeholder 3"/>
          <p:cNvSpPr>
            <a:spLocks noGrp="1"/>
          </p:cNvSpPr>
          <p:nvPr>
            <p:ph type="sldNum" sz="quarter" idx="10"/>
          </p:nvPr>
        </p:nvSpPr>
        <p:spPr/>
        <p:txBody>
          <a:bodyPr/>
          <a:lstStyle/>
          <a:p>
            <a:fld id="{D7114706-04CE-4A29-B635-16EC64F3318E}" type="slidenum">
              <a:rPr lang="en-IN" smtClean="0"/>
              <a:t>40</a:t>
            </a:fld>
            <a:endParaRPr lang="en-IN"/>
          </a:p>
        </p:txBody>
      </p:sp>
    </p:spTree>
    <p:extLst>
      <p:ext uri="{BB962C8B-B14F-4D97-AF65-F5344CB8AC3E}">
        <p14:creationId xmlns:p14="http://schemas.microsoft.com/office/powerpoint/2010/main" val="1616762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dirty="0" smtClean="0">
                <a:solidFill>
                  <a:srgbClr val="FF0000"/>
                </a:solidFill>
              </a:rPr>
              <a:t>Do</a:t>
            </a:r>
            <a:r>
              <a:rPr lang="en-IN" sz="3000" b="1" baseline="0" dirty="0" smtClean="0">
                <a:solidFill>
                  <a:srgbClr val="FF0000"/>
                </a:solidFill>
              </a:rPr>
              <a:t> we know the topic number for this?</a:t>
            </a:r>
          </a:p>
        </p:txBody>
      </p:sp>
      <p:sp>
        <p:nvSpPr>
          <p:cNvPr id="4" name="Slide Number Placeholder 3"/>
          <p:cNvSpPr>
            <a:spLocks noGrp="1"/>
          </p:cNvSpPr>
          <p:nvPr>
            <p:ph type="sldNum" sz="quarter" idx="10"/>
          </p:nvPr>
        </p:nvSpPr>
        <p:spPr/>
        <p:txBody>
          <a:bodyPr/>
          <a:lstStyle/>
          <a:p>
            <a:fld id="{D7114706-04CE-4A29-B635-16EC64F3318E}" type="slidenum">
              <a:rPr lang="en-IN" smtClean="0"/>
              <a:t>43</a:t>
            </a:fld>
            <a:endParaRPr lang="en-IN"/>
          </a:p>
        </p:txBody>
      </p:sp>
    </p:spTree>
    <p:extLst>
      <p:ext uri="{BB962C8B-B14F-4D97-AF65-F5344CB8AC3E}">
        <p14:creationId xmlns:p14="http://schemas.microsoft.com/office/powerpoint/2010/main" val="1771578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dirty="0" smtClean="0">
                <a:solidFill>
                  <a:srgbClr val="FF0000"/>
                </a:solidFill>
              </a:rPr>
              <a:t>Do</a:t>
            </a:r>
            <a:r>
              <a:rPr lang="en-IN" sz="3000" b="1" baseline="0" dirty="0" smtClean="0">
                <a:solidFill>
                  <a:srgbClr val="FF0000"/>
                </a:solidFill>
              </a:rPr>
              <a:t> we know the topic number for this?</a:t>
            </a:r>
          </a:p>
        </p:txBody>
      </p:sp>
      <p:sp>
        <p:nvSpPr>
          <p:cNvPr id="4" name="Slide Number Placeholder 3"/>
          <p:cNvSpPr>
            <a:spLocks noGrp="1"/>
          </p:cNvSpPr>
          <p:nvPr>
            <p:ph type="sldNum" sz="quarter" idx="10"/>
          </p:nvPr>
        </p:nvSpPr>
        <p:spPr/>
        <p:txBody>
          <a:bodyPr/>
          <a:lstStyle/>
          <a:p>
            <a:fld id="{D7114706-04CE-4A29-B635-16EC64F3318E}" type="slidenum">
              <a:rPr lang="en-IN" smtClean="0"/>
              <a:t>45</a:t>
            </a:fld>
            <a:endParaRPr lang="en-IN"/>
          </a:p>
        </p:txBody>
      </p:sp>
    </p:spTree>
    <p:extLst>
      <p:ext uri="{BB962C8B-B14F-4D97-AF65-F5344CB8AC3E}">
        <p14:creationId xmlns:p14="http://schemas.microsoft.com/office/powerpoint/2010/main" val="4125930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dirty="0" smtClean="0">
                <a:solidFill>
                  <a:srgbClr val="FF0000"/>
                </a:solidFill>
              </a:rPr>
              <a:t>Do</a:t>
            </a:r>
            <a:r>
              <a:rPr lang="en-IN" sz="3000" b="1" baseline="0" dirty="0" smtClean="0">
                <a:solidFill>
                  <a:srgbClr val="FF0000"/>
                </a:solidFill>
              </a:rPr>
              <a:t> we know the topic number for this?</a:t>
            </a:r>
          </a:p>
        </p:txBody>
      </p:sp>
      <p:sp>
        <p:nvSpPr>
          <p:cNvPr id="4" name="Slide Number Placeholder 3"/>
          <p:cNvSpPr>
            <a:spLocks noGrp="1"/>
          </p:cNvSpPr>
          <p:nvPr>
            <p:ph type="sldNum" sz="quarter" idx="10"/>
          </p:nvPr>
        </p:nvSpPr>
        <p:spPr/>
        <p:txBody>
          <a:bodyPr/>
          <a:lstStyle/>
          <a:p>
            <a:fld id="{D7114706-04CE-4A29-B635-16EC64F3318E}" type="slidenum">
              <a:rPr lang="en-IN" smtClean="0"/>
              <a:t>49</a:t>
            </a:fld>
            <a:endParaRPr lang="en-IN"/>
          </a:p>
        </p:txBody>
      </p:sp>
    </p:spTree>
    <p:extLst>
      <p:ext uri="{BB962C8B-B14F-4D97-AF65-F5344CB8AC3E}">
        <p14:creationId xmlns:p14="http://schemas.microsoft.com/office/powerpoint/2010/main" val="3529176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dirty="0" smtClean="0">
                <a:solidFill>
                  <a:srgbClr val="FF0000"/>
                </a:solidFill>
              </a:rPr>
              <a:t>Do</a:t>
            </a:r>
            <a:r>
              <a:rPr lang="en-IN" sz="3000" b="1" baseline="0" dirty="0" smtClean="0">
                <a:solidFill>
                  <a:srgbClr val="FF0000"/>
                </a:solidFill>
              </a:rPr>
              <a:t> we know the topic number for this?</a:t>
            </a:r>
          </a:p>
        </p:txBody>
      </p:sp>
      <p:sp>
        <p:nvSpPr>
          <p:cNvPr id="4" name="Slide Number Placeholder 3"/>
          <p:cNvSpPr>
            <a:spLocks noGrp="1"/>
          </p:cNvSpPr>
          <p:nvPr>
            <p:ph type="sldNum" sz="quarter" idx="10"/>
          </p:nvPr>
        </p:nvSpPr>
        <p:spPr/>
        <p:txBody>
          <a:bodyPr/>
          <a:lstStyle/>
          <a:p>
            <a:fld id="{D7114706-04CE-4A29-B635-16EC64F3318E}" type="slidenum">
              <a:rPr lang="en-IN" smtClean="0"/>
              <a:t>64</a:t>
            </a:fld>
            <a:endParaRPr lang="en-IN"/>
          </a:p>
        </p:txBody>
      </p:sp>
    </p:spTree>
    <p:extLst>
      <p:ext uri="{BB962C8B-B14F-4D97-AF65-F5344CB8AC3E}">
        <p14:creationId xmlns:p14="http://schemas.microsoft.com/office/powerpoint/2010/main" val="1217077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 this session we’ll discuss the following topics:</a:t>
            </a:r>
          </a:p>
          <a:p>
            <a:endParaRPr lang="en-IN" dirty="0" smtClean="0"/>
          </a:p>
          <a:p>
            <a:r>
              <a:rPr lang="en-IN" dirty="0" smtClean="0"/>
              <a:t>As far as</a:t>
            </a:r>
            <a:r>
              <a:rPr lang="en-IN" baseline="0" dirty="0" smtClean="0"/>
              <a:t> the manipulation of tabular data is concerned we’ll discuss the base R functions and also we’ll demonstrate in detail about the functionality of a very powerful data manipulation package called </a:t>
            </a:r>
            <a:r>
              <a:rPr lang="en-IN" baseline="0" dirty="0" err="1" smtClean="0"/>
              <a:t>dplyr</a:t>
            </a:r>
            <a:r>
              <a:rPr lang="en-IN" baseline="0" dirty="0" smtClean="0"/>
              <a:t>().  Discussion on how date objects are manipulated in R will be undertaken. We’ll touch upon how two data frames can be joined together, how we deal with missing values and how simple transpositions can be done in R. For those who are very well versed at executing </a:t>
            </a:r>
            <a:r>
              <a:rPr lang="en-IN" baseline="0" dirty="0" err="1" smtClean="0"/>
              <a:t>sql</a:t>
            </a:r>
            <a:r>
              <a:rPr lang="en-IN" baseline="0" dirty="0" smtClean="0"/>
              <a:t> queries, we’ll briefly describe how </a:t>
            </a:r>
            <a:r>
              <a:rPr lang="en-IN" baseline="0" dirty="0" err="1" smtClean="0"/>
              <a:t>sql</a:t>
            </a:r>
            <a:r>
              <a:rPr lang="en-IN" baseline="0" dirty="0" smtClean="0"/>
              <a:t> queries can be executed from within R using </a:t>
            </a:r>
            <a:r>
              <a:rPr lang="en-IN" baseline="0" dirty="0" err="1" smtClean="0"/>
              <a:t>sqldf</a:t>
            </a:r>
            <a:r>
              <a:rPr lang="en-IN" baseline="0" dirty="0" smtClean="0"/>
              <a:t>() package.</a:t>
            </a:r>
            <a:endParaRPr lang="en-IN" dirty="0"/>
          </a:p>
        </p:txBody>
      </p:sp>
      <p:sp>
        <p:nvSpPr>
          <p:cNvPr id="4" name="Slide Number Placeholder 3"/>
          <p:cNvSpPr>
            <a:spLocks noGrp="1"/>
          </p:cNvSpPr>
          <p:nvPr>
            <p:ph type="sldNum" sz="quarter" idx="10"/>
          </p:nvPr>
        </p:nvSpPr>
        <p:spPr/>
        <p:txBody>
          <a:bodyPr/>
          <a:lstStyle/>
          <a:p>
            <a:fld id="{F8E89F56-B734-4F28-95D7-E43D78CB1243}" type="slidenum">
              <a:rPr lang="en-IN" smtClean="0"/>
              <a:t>2</a:t>
            </a:fld>
            <a:endParaRPr lang="en-IN"/>
          </a:p>
        </p:txBody>
      </p:sp>
    </p:spTree>
    <p:extLst>
      <p:ext uri="{BB962C8B-B14F-4D97-AF65-F5344CB8AC3E}">
        <p14:creationId xmlns:p14="http://schemas.microsoft.com/office/powerpoint/2010/main" val="34744671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dirty="0" smtClean="0">
                <a:solidFill>
                  <a:srgbClr val="FF0000"/>
                </a:solidFill>
              </a:rPr>
              <a:t>Do</a:t>
            </a:r>
            <a:r>
              <a:rPr lang="en-IN" sz="3000" b="1" baseline="0" dirty="0" smtClean="0">
                <a:solidFill>
                  <a:srgbClr val="FF0000"/>
                </a:solidFill>
              </a:rPr>
              <a:t> we know the topic number for this?</a:t>
            </a:r>
          </a:p>
        </p:txBody>
      </p:sp>
      <p:sp>
        <p:nvSpPr>
          <p:cNvPr id="4" name="Slide Number Placeholder 3"/>
          <p:cNvSpPr>
            <a:spLocks noGrp="1"/>
          </p:cNvSpPr>
          <p:nvPr>
            <p:ph type="sldNum" sz="quarter" idx="10"/>
          </p:nvPr>
        </p:nvSpPr>
        <p:spPr/>
        <p:txBody>
          <a:bodyPr/>
          <a:lstStyle/>
          <a:p>
            <a:fld id="{D7114706-04CE-4A29-B635-16EC64F3318E}" type="slidenum">
              <a:rPr lang="en-IN" smtClean="0"/>
              <a:t>78</a:t>
            </a:fld>
            <a:endParaRPr lang="en-IN"/>
          </a:p>
        </p:txBody>
      </p:sp>
    </p:spTree>
    <p:extLst>
      <p:ext uri="{BB962C8B-B14F-4D97-AF65-F5344CB8AC3E}">
        <p14:creationId xmlns:p14="http://schemas.microsoft.com/office/powerpoint/2010/main" val="2848582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dirty="0" smtClean="0">
                <a:solidFill>
                  <a:srgbClr val="FF0000"/>
                </a:solidFill>
              </a:rPr>
              <a:t>Do</a:t>
            </a:r>
            <a:r>
              <a:rPr lang="en-IN" sz="3000" b="1" baseline="0" dirty="0" smtClean="0">
                <a:solidFill>
                  <a:srgbClr val="FF0000"/>
                </a:solidFill>
              </a:rPr>
              <a:t> we know the topic number for this?</a:t>
            </a:r>
          </a:p>
        </p:txBody>
      </p:sp>
      <p:sp>
        <p:nvSpPr>
          <p:cNvPr id="4" name="Slide Number Placeholder 3"/>
          <p:cNvSpPr>
            <a:spLocks noGrp="1"/>
          </p:cNvSpPr>
          <p:nvPr>
            <p:ph type="sldNum" sz="quarter" idx="10"/>
          </p:nvPr>
        </p:nvSpPr>
        <p:spPr/>
        <p:txBody>
          <a:bodyPr/>
          <a:lstStyle/>
          <a:p>
            <a:fld id="{D7114706-04CE-4A29-B635-16EC64F3318E}" type="slidenum">
              <a:rPr lang="en-IN" smtClean="0"/>
              <a:t>86</a:t>
            </a:fld>
            <a:endParaRPr lang="en-IN"/>
          </a:p>
        </p:txBody>
      </p:sp>
    </p:spTree>
    <p:extLst>
      <p:ext uri="{BB962C8B-B14F-4D97-AF65-F5344CB8AC3E}">
        <p14:creationId xmlns:p14="http://schemas.microsoft.com/office/powerpoint/2010/main" val="3175641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3000" b="1" baseline="0" dirty="0" smtClean="0">
              <a:solidFill>
                <a:srgbClr val="FF0000"/>
              </a:solidFill>
            </a:endParaRPr>
          </a:p>
        </p:txBody>
      </p:sp>
      <p:sp>
        <p:nvSpPr>
          <p:cNvPr id="4" name="Slide Number Placeholder 3"/>
          <p:cNvSpPr>
            <a:spLocks noGrp="1"/>
          </p:cNvSpPr>
          <p:nvPr>
            <p:ph type="sldNum" sz="quarter" idx="10"/>
          </p:nvPr>
        </p:nvSpPr>
        <p:spPr/>
        <p:txBody>
          <a:bodyPr/>
          <a:lstStyle/>
          <a:p>
            <a:fld id="{D7114706-04CE-4A29-B635-16EC64F3318E}" type="slidenum">
              <a:rPr lang="en-IN" smtClean="0"/>
              <a:t>3</a:t>
            </a:fld>
            <a:endParaRPr lang="en-IN"/>
          </a:p>
        </p:txBody>
      </p:sp>
    </p:spTree>
    <p:extLst>
      <p:ext uri="{BB962C8B-B14F-4D97-AF65-F5344CB8AC3E}">
        <p14:creationId xmlns:p14="http://schemas.microsoft.com/office/powerpoint/2010/main" val="4009122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baseline="0" dirty="0" smtClean="0">
                <a:solidFill>
                  <a:srgbClr val="FF0000"/>
                </a:solidFill>
              </a:rPr>
              <a:t>So, lets get started with data manipulation of tabular data using base R functions. The whole data manipulation exercise for tabular data (data in data frames) can be thought of as consisting of :</a:t>
            </a:r>
          </a:p>
          <a:p>
            <a:pPr marL="514350" indent="-514350">
              <a:buAutoNum type="arabicPeriod"/>
            </a:pPr>
            <a:r>
              <a:rPr lang="en-IN" sz="3000" b="1" baseline="0" dirty="0" err="1" smtClean="0">
                <a:solidFill>
                  <a:srgbClr val="FF0000"/>
                </a:solidFill>
              </a:rPr>
              <a:t>Subsetting</a:t>
            </a:r>
            <a:r>
              <a:rPr lang="en-IN" sz="3000" b="1" baseline="0" dirty="0" smtClean="0">
                <a:solidFill>
                  <a:srgbClr val="FF0000"/>
                </a:solidFill>
              </a:rPr>
              <a:t> the data: Selecting some rows out of our data frame</a:t>
            </a:r>
          </a:p>
          <a:p>
            <a:pPr marL="514350" indent="-514350">
              <a:buAutoNum type="arabicPeriod"/>
            </a:pPr>
            <a:r>
              <a:rPr lang="en-IN" sz="3000" b="1" baseline="0" dirty="0" smtClean="0">
                <a:solidFill>
                  <a:srgbClr val="FF0000"/>
                </a:solidFill>
              </a:rPr>
              <a:t>Selecting specific columns from our data frame</a:t>
            </a:r>
          </a:p>
          <a:p>
            <a:pPr marL="514350" indent="-514350">
              <a:buAutoNum type="arabicPeriod"/>
            </a:pPr>
            <a:r>
              <a:rPr lang="en-IN" sz="3000" b="1" baseline="0" dirty="0" smtClean="0">
                <a:solidFill>
                  <a:srgbClr val="FF0000"/>
                </a:solidFill>
              </a:rPr>
              <a:t>Adding new columns to our existing data frame</a:t>
            </a:r>
          </a:p>
          <a:p>
            <a:pPr marL="514350" indent="-514350">
              <a:buAutoNum type="arabicPeriod"/>
            </a:pPr>
            <a:r>
              <a:rPr lang="en-IN" sz="3000" b="1" baseline="0" dirty="0" smtClean="0">
                <a:solidFill>
                  <a:srgbClr val="FF0000"/>
                </a:solidFill>
              </a:rPr>
              <a:t>Arranging our data in ascending or descending order</a:t>
            </a:r>
          </a:p>
          <a:p>
            <a:pPr marL="514350" indent="-514350">
              <a:buAutoNum type="arabicPeriod"/>
            </a:pPr>
            <a:r>
              <a:rPr lang="en-IN" sz="3000" b="1" baseline="0" dirty="0" smtClean="0">
                <a:solidFill>
                  <a:srgbClr val="FF0000"/>
                </a:solidFill>
              </a:rPr>
              <a:t>Producing group wise summaries</a:t>
            </a:r>
          </a:p>
          <a:p>
            <a:pPr marL="514350" indent="-514350">
              <a:buAutoNum type="arabicPeriod"/>
            </a:pPr>
            <a:r>
              <a:rPr lang="en-IN" sz="3000" b="1" baseline="0" dirty="0" smtClean="0">
                <a:solidFill>
                  <a:srgbClr val="FF0000"/>
                </a:solidFill>
              </a:rPr>
              <a:t>Constructing contingency tables</a:t>
            </a:r>
          </a:p>
        </p:txBody>
      </p:sp>
      <p:sp>
        <p:nvSpPr>
          <p:cNvPr id="4" name="Slide Number Placeholder 3"/>
          <p:cNvSpPr>
            <a:spLocks noGrp="1"/>
          </p:cNvSpPr>
          <p:nvPr>
            <p:ph type="sldNum" sz="quarter" idx="10"/>
          </p:nvPr>
        </p:nvSpPr>
        <p:spPr/>
        <p:txBody>
          <a:bodyPr/>
          <a:lstStyle/>
          <a:p>
            <a:fld id="{D7114706-04CE-4A29-B635-16EC64F3318E}" type="slidenum">
              <a:rPr lang="en-IN" smtClean="0"/>
              <a:t>4</a:t>
            </a:fld>
            <a:endParaRPr lang="en-IN"/>
          </a:p>
        </p:txBody>
      </p:sp>
    </p:spTree>
    <p:extLst>
      <p:ext uri="{BB962C8B-B14F-4D97-AF65-F5344CB8AC3E}">
        <p14:creationId xmlns:p14="http://schemas.microsoft.com/office/powerpoint/2010/main" val="2880891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Siubsetting</a:t>
            </a:r>
            <a:r>
              <a:rPr lang="en-IN" dirty="0" smtClean="0"/>
              <a:t> means selecting</a:t>
            </a:r>
            <a:r>
              <a:rPr lang="en-IN" baseline="0" dirty="0" smtClean="0"/>
              <a:t> some rows out of our data frame. In order to understand this let us load a data in our R session.</a:t>
            </a:r>
            <a:endParaRPr lang="en-IN" dirty="0"/>
          </a:p>
        </p:txBody>
      </p:sp>
      <p:sp>
        <p:nvSpPr>
          <p:cNvPr id="4" name="Slide Number Placeholder 3"/>
          <p:cNvSpPr>
            <a:spLocks noGrp="1"/>
          </p:cNvSpPr>
          <p:nvPr>
            <p:ph type="sldNum" sz="quarter" idx="10"/>
          </p:nvPr>
        </p:nvSpPr>
        <p:spPr/>
        <p:txBody>
          <a:bodyPr/>
          <a:lstStyle/>
          <a:p>
            <a:fld id="{F8E89F56-B734-4F28-95D7-E43D78CB1243}" type="slidenum">
              <a:rPr lang="en-IN" smtClean="0"/>
              <a:t>5</a:t>
            </a:fld>
            <a:endParaRPr lang="en-IN"/>
          </a:p>
        </p:txBody>
      </p:sp>
    </p:spTree>
    <p:extLst>
      <p:ext uri="{BB962C8B-B14F-4D97-AF65-F5344CB8AC3E}">
        <p14:creationId xmlns:p14="http://schemas.microsoft.com/office/powerpoint/2010/main" val="2244869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3000" b="1" baseline="0" dirty="0" smtClean="0">
              <a:solidFill>
                <a:srgbClr val="FF0000"/>
              </a:solidFill>
            </a:endParaRPr>
          </a:p>
        </p:txBody>
      </p:sp>
      <p:sp>
        <p:nvSpPr>
          <p:cNvPr id="4" name="Slide Number Placeholder 3"/>
          <p:cNvSpPr>
            <a:spLocks noGrp="1"/>
          </p:cNvSpPr>
          <p:nvPr>
            <p:ph type="sldNum" sz="quarter" idx="10"/>
          </p:nvPr>
        </p:nvSpPr>
        <p:spPr/>
        <p:txBody>
          <a:bodyPr/>
          <a:lstStyle/>
          <a:p>
            <a:fld id="{D7114706-04CE-4A29-B635-16EC64F3318E}" type="slidenum">
              <a:rPr lang="en-IN" smtClean="0"/>
              <a:t>11</a:t>
            </a:fld>
            <a:endParaRPr lang="en-IN"/>
          </a:p>
        </p:txBody>
      </p:sp>
    </p:spTree>
    <p:extLst>
      <p:ext uri="{BB962C8B-B14F-4D97-AF65-F5344CB8AC3E}">
        <p14:creationId xmlns:p14="http://schemas.microsoft.com/office/powerpoint/2010/main" val="3620623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sz="3000" b="1" baseline="0" dirty="0" smtClean="0">
              <a:solidFill>
                <a:srgbClr val="FF0000"/>
              </a:solidFill>
            </a:endParaRPr>
          </a:p>
        </p:txBody>
      </p:sp>
      <p:sp>
        <p:nvSpPr>
          <p:cNvPr id="4" name="Slide Number Placeholder 3"/>
          <p:cNvSpPr>
            <a:spLocks noGrp="1"/>
          </p:cNvSpPr>
          <p:nvPr>
            <p:ph type="sldNum" sz="quarter" idx="10"/>
          </p:nvPr>
        </p:nvSpPr>
        <p:spPr/>
        <p:txBody>
          <a:bodyPr/>
          <a:lstStyle/>
          <a:p>
            <a:fld id="{D7114706-04CE-4A29-B635-16EC64F3318E}" type="slidenum">
              <a:rPr lang="en-IN" smtClean="0"/>
              <a:t>14</a:t>
            </a:fld>
            <a:endParaRPr lang="en-IN"/>
          </a:p>
        </p:txBody>
      </p:sp>
    </p:spTree>
    <p:extLst>
      <p:ext uri="{BB962C8B-B14F-4D97-AF65-F5344CB8AC3E}">
        <p14:creationId xmlns:p14="http://schemas.microsoft.com/office/powerpoint/2010/main" val="2842645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sz="3000" b="1" baseline="0" dirty="0" smtClean="0">
              <a:solidFill>
                <a:srgbClr val="FF0000"/>
              </a:solidFill>
            </a:endParaRPr>
          </a:p>
        </p:txBody>
      </p:sp>
      <p:sp>
        <p:nvSpPr>
          <p:cNvPr id="4" name="Slide Number Placeholder 3"/>
          <p:cNvSpPr>
            <a:spLocks noGrp="1"/>
          </p:cNvSpPr>
          <p:nvPr>
            <p:ph type="sldNum" sz="quarter" idx="10"/>
          </p:nvPr>
        </p:nvSpPr>
        <p:spPr/>
        <p:txBody>
          <a:bodyPr/>
          <a:lstStyle/>
          <a:p>
            <a:fld id="{D7114706-04CE-4A29-B635-16EC64F3318E}" type="slidenum">
              <a:rPr lang="en-IN" smtClean="0"/>
              <a:t>16</a:t>
            </a:fld>
            <a:endParaRPr lang="en-IN"/>
          </a:p>
        </p:txBody>
      </p:sp>
    </p:spTree>
    <p:extLst>
      <p:ext uri="{BB962C8B-B14F-4D97-AF65-F5344CB8AC3E}">
        <p14:creationId xmlns:p14="http://schemas.microsoft.com/office/powerpoint/2010/main" val="1967114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8E89F56-B734-4F28-95D7-E43D78CB1243}" type="slidenum">
              <a:rPr lang="en-IN" smtClean="0"/>
              <a:t>21</a:t>
            </a:fld>
            <a:endParaRPr lang="en-IN"/>
          </a:p>
        </p:txBody>
      </p:sp>
    </p:spTree>
    <p:extLst>
      <p:ext uri="{BB962C8B-B14F-4D97-AF65-F5344CB8AC3E}">
        <p14:creationId xmlns:p14="http://schemas.microsoft.com/office/powerpoint/2010/main" val="3772243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9F7459D-C669-4967-9EA7-8312226C8759}" type="datetimeFigureOut">
              <a:rPr lang="en-IN" smtClean="0"/>
              <a:t>20-08-2015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596D1-2C3D-4BB9-BCFA-62E6695AAC20}" type="slidenum">
              <a:rPr lang="en-IN" smtClean="0"/>
              <a:t>‹#›</a:t>
            </a:fld>
            <a:endParaRPr lang="en-IN"/>
          </a:p>
        </p:txBody>
      </p:sp>
    </p:spTree>
    <p:extLst>
      <p:ext uri="{BB962C8B-B14F-4D97-AF65-F5344CB8AC3E}">
        <p14:creationId xmlns:p14="http://schemas.microsoft.com/office/powerpoint/2010/main" val="195920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F7459D-C669-4967-9EA7-8312226C8759}" type="datetimeFigureOut">
              <a:rPr lang="en-IN" smtClean="0"/>
              <a:t>20-08-2015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596D1-2C3D-4BB9-BCFA-62E6695AAC20}" type="slidenum">
              <a:rPr lang="en-IN" smtClean="0"/>
              <a:t>‹#›</a:t>
            </a:fld>
            <a:endParaRPr lang="en-IN"/>
          </a:p>
        </p:txBody>
      </p:sp>
    </p:spTree>
    <p:extLst>
      <p:ext uri="{BB962C8B-B14F-4D97-AF65-F5344CB8AC3E}">
        <p14:creationId xmlns:p14="http://schemas.microsoft.com/office/powerpoint/2010/main" val="269904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F7459D-C669-4967-9EA7-8312226C8759}" type="datetimeFigureOut">
              <a:rPr lang="en-IN" smtClean="0"/>
              <a:t>20-08-2015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596D1-2C3D-4BB9-BCFA-62E6695AAC20}" type="slidenum">
              <a:rPr lang="en-IN" smtClean="0"/>
              <a:t>‹#›</a:t>
            </a:fld>
            <a:endParaRPr lang="en-IN"/>
          </a:p>
        </p:txBody>
      </p:sp>
    </p:spTree>
    <p:extLst>
      <p:ext uri="{BB962C8B-B14F-4D97-AF65-F5344CB8AC3E}">
        <p14:creationId xmlns:p14="http://schemas.microsoft.com/office/powerpoint/2010/main" val="236471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F02B20-2E3C-4DD3-ABEF-009DFE95114C}" type="datetimeFigureOut">
              <a:rPr lang="en-US" smtClean="0"/>
              <a:t>8/20/2015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3F5914-6678-4021-8DC0-E90C8E9D8EB8}" type="slidenum">
              <a:rPr lang="en-US" smtClean="0"/>
              <a:t>‹#›</a:t>
            </a:fld>
            <a:endParaRPr lang="en-US"/>
          </a:p>
        </p:txBody>
      </p:sp>
      <p:sp>
        <p:nvSpPr>
          <p:cNvPr id="5" name="Title 1"/>
          <p:cNvSpPr>
            <a:spLocks noGrp="1"/>
          </p:cNvSpPr>
          <p:nvPr>
            <p:ph type="ctrTitle"/>
          </p:nvPr>
        </p:nvSpPr>
        <p:spPr>
          <a:xfrm>
            <a:off x="914400" y="2130428"/>
            <a:ext cx="10363200" cy="1470025"/>
          </a:xfrm>
        </p:spPr>
        <p:txBody>
          <a:bodyPr/>
          <a:lstStyle/>
          <a:p>
            <a:endParaRPr lang="en-US"/>
          </a:p>
        </p:txBody>
      </p:sp>
      <p:sp>
        <p:nvSpPr>
          <p:cNvPr id="6" name="Subtitle 2"/>
          <p:cNvSpPr>
            <a:spLocks noGrp="1"/>
          </p:cNvSpPr>
          <p:nvPr>
            <p:ph type="subTitle" idx="1"/>
          </p:nvPr>
        </p:nvSpPr>
        <p:spPr>
          <a:xfrm>
            <a:off x="1828800" y="3886200"/>
            <a:ext cx="8534400" cy="1752600"/>
          </a:xfrm>
        </p:spPr>
        <p:txBody>
          <a:bodyPr/>
          <a:lstStyle/>
          <a:p>
            <a:endParaRPr lang="en-US"/>
          </a:p>
        </p:txBody>
      </p:sp>
      <p:pic>
        <p:nvPicPr>
          <p:cNvPr id="7" name="Picture 6" descr="Slide1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080083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F7459D-C669-4967-9EA7-8312226C8759}" type="datetimeFigureOut">
              <a:rPr lang="en-IN" smtClean="0"/>
              <a:t>20-08-2015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596D1-2C3D-4BB9-BCFA-62E6695AAC20}" type="slidenum">
              <a:rPr lang="en-IN" smtClean="0"/>
              <a:t>‹#›</a:t>
            </a:fld>
            <a:endParaRPr lang="en-IN"/>
          </a:p>
        </p:txBody>
      </p:sp>
    </p:spTree>
    <p:extLst>
      <p:ext uri="{BB962C8B-B14F-4D97-AF65-F5344CB8AC3E}">
        <p14:creationId xmlns:p14="http://schemas.microsoft.com/office/powerpoint/2010/main" val="1097923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F7459D-C669-4967-9EA7-8312226C8759}" type="datetimeFigureOut">
              <a:rPr lang="en-IN" smtClean="0"/>
              <a:t>20-08-2015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596D1-2C3D-4BB9-BCFA-62E6695AAC20}" type="slidenum">
              <a:rPr lang="en-IN" smtClean="0"/>
              <a:t>‹#›</a:t>
            </a:fld>
            <a:endParaRPr lang="en-IN"/>
          </a:p>
        </p:txBody>
      </p:sp>
    </p:spTree>
    <p:extLst>
      <p:ext uri="{BB962C8B-B14F-4D97-AF65-F5344CB8AC3E}">
        <p14:creationId xmlns:p14="http://schemas.microsoft.com/office/powerpoint/2010/main" val="72213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9F7459D-C669-4967-9EA7-8312226C8759}" type="datetimeFigureOut">
              <a:rPr lang="en-IN" smtClean="0"/>
              <a:t>20-08-2015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4596D1-2C3D-4BB9-BCFA-62E6695AAC20}" type="slidenum">
              <a:rPr lang="en-IN" smtClean="0"/>
              <a:t>‹#›</a:t>
            </a:fld>
            <a:endParaRPr lang="en-IN"/>
          </a:p>
        </p:txBody>
      </p:sp>
    </p:spTree>
    <p:extLst>
      <p:ext uri="{BB962C8B-B14F-4D97-AF65-F5344CB8AC3E}">
        <p14:creationId xmlns:p14="http://schemas.microsoft.com/office/powerpoint/2010/main" val="1185275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9F7459D-C669-4967-9EA7-8312226C8759}" type="datetimeFigureOut">
              <a:rPr lang="en-IN" smtClean="0"/>
              <a:t>20-08-2015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4596D1-2C3D-4BB9-BCFA-62E6695AAC20}" type="slidenum">
              <a:rPr lang="en-IN" smtClean="0"/>
              <a:t>‹#›</a:t>
            </a:fld>
            <a:endParaRPr lang="en-IN"/>
          </a:p>
        </p:txBody>
      </p:sp>
    </p:spTree>
    <p:extLst>
      <p:ext uri="{BB962C8B-B14F-4D97-AF65-F5344CB8AC3E}">
        <p14:creationId xmlns:p14="http://schemas.microsoft.com/office/powerpoint/2010/main" val="3511614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9F7459D-C669-4967-9EA7-8312226C8759}" type="datetimeFigureOut">
              <a:rPr lang="en-IN" smtClean="0"/>
              <a:t>20-08-2015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4596D1-2C3D-4BB9-BCFA-62E6695AAC20}" type="slidenum">
              <a:rPr lang="en-IN" smtClean="0"/>
              <a:t>‹#›</a:t>
            </a:fld>
            <a:endParaRPr lang="en-IN"/>
          </a:p>
        </p:txBody>
      </p:sp>
    </p:spTree>
    <p:extLst>
      <p:ext uri="{BB962C8B-B14F-4D97-AF65-F5344CB8AC3E}">
        <p14:creationId xmlns:p14="http://schemas.microsoft.com/office/powerpoint/2010/main" val="3062397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7459D-C669-4967-9EA7-8312226C8759}" type="datetimeFigureOut">
              <a:rPr lang="en-IN" smtClean="0"/>
              <a:t>20-08-2015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4596D1-2C3D-4BB9-BCFA-62E6695AAC20}" type="slidenum">
              <a:rPr lang="en-IN" smtClean="0"/>
              <a:t>‹#›</a:t>
            </a:fld>
            <a:endParaRPr lang="en-IN"/>
          </a:p>
        </p:txBody>
      </p:sp>
    </p:spTree>
    <p:extLst>
      <p:ext uri="{BB962C8B-B14F-4D97-AF65-F5344CB8AC3E}">
        <p14:creationId xmlns:p14="http://schemas.microsoft.com/office/powerpoint/2010/main" val="207397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F7459D-C669-4967-9EA7-8312226C8759}" type="datetimeFigureOut">
              <a:rPr lang="en-IN" smtClean="0"/>
              <a:t>20-08-2015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4596D1-2C3D-4BB9-BCFA-62E6695AAC20}" type="slidenum">
              <a:rPr lang="en-IN" smtClean="0"/>
              <a:t>‹#›</a:t>
            </a:fld>
            <a:endParaRPr lang="en-IN"/>
          </a:p>
        </p:txBody>
      </p:sp>
    </p:spTree>
    <p:extLst>
      <p:ext uri="{BB962C8B-B14F-4D97-AF65-F5344CB8AC3E}">
        <p14:creationId xmlns:p14="http://schemas.microsoft.com/office/powerpoint/2010/main" val="3328099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F7459D-C669-4967-9EA7-8312226C8759}" type="datetimeFigureOut">
              <a:rPr lang="en-IN" smtClean="0"/>
              <a:t>20-08-2015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4596D1-2C3D-4BB9-BCFA-62E6695AAC20}" type="slidenum">
              <a:rPr lang="en-IN" smtClean="0"/>
              <a:t>‹#›</a:t>
            </a:fld>
            <a:endParaRPr lang="en-IN"/>
          </a:p>
        </p:txBody>
      </p:sp>
    </p:spTree>
    <p:extLst>
      <p:ext uri="{BB962C8B-B14F-4D97-AF65-F5344CB8AC3E}">
        <p14:creationId xmlns:p14="http://schemas.microsoft.com/office/powerpoint/2010/main" val="251975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7459D-C669-4967-9EA7-8312226C8759}" type="datetimeFigureOut">
              <a:rPr lang="en-IN" smtClean="0"/>
              <a:t>20-08-2015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596D1-2C3D-4BB9-BCFA-62E6695AAC20}" type="slidenum">
              <a:rPr lang="en-IN" smtClean="0"/>
              <a:t>‹#›</a:t>
            </a:fld>
            <a:endParaRPr lang="en-IN"/>
          </a:p>
        </p:txBody>
      </p:sp>
    </p:spTree>
    <p:extLst>
      <p:ext uri="{BB962C8B-B14F-4D97-AF65-F5344CB8AC3E}">
        <p14:creationId xmlns:p14="http://schemas.microsoft.com/office/powerpoint/2010/main" val="82562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2.xml"/><Relationship Id="rId4" Type="http://schemas.openxmlformats.org/officeDocument/2006/relationships/image" Target="../media/image58.png"/></Relationships>
</file>

<file path=ppt/slides/_rels/slide9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2288" y="2844221"/>
            <a:ext cx="6877319" cy="1470025"/>
          </a:xfrm>
        </p:spPr>
        <p:txBody>
          <a:bodyPr>
            <a:normAutofit/>
          </a:bodyPr>
          <a:lstStyle/>
          <a:p>
            <a:pPr algn="ctr"/>
            <a:r>
              <a:rPr lang="en-CA" b="1" dirty="0" smtClean="0">
                <a:latin typeface="Times New Roman" panose="02020603050405020304" pitchFamily="18" charset="0"/>
                <a:cs typeface="Times New Roman" panose="02020603050405020304" pitchFamily="18" charset="0"/>
              </a:rPr>
              <a:t>     Data Manipulation in 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355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Logical vectors Vs. which</a:t>
            </a:r>
            <a:endParaRPr lang="en-IN" sz="3900" dirty="0">
              <a:solidFill>
                <a:schemeClr val="bg1"/>
              </a:solidFill>
              <a:latin typeface="Fontin Sans "/>
            </a:endParaRPr>
          </a:p>
        </p:txBody>
      </p:sp>
      <p:sp>
        <p:nvSpPr>
          <p:cNvPr id="2" name="Subtitle 1"/>
          <p:cNvSpPr>
            <a:spLocks noGrp="1"/>
          </p:cNvSpPr>
          <p:nvPr>
            <p:ph type="subTitle" idx="1"/>
          </p:nvPr>
        </p:nvSpPr>
        <p:spPr>
          <a:xfrm>
            <a:off x="811369" y="1671034"/>
            <a:ext cx="10595958" cy="1097924"/>
          </a:xfrm>
        </p:spPr>
        <p:txBody>
          <a:bodyPr/>
          <a:lstStyle/>
          <a:p>
            <a:r>
              <a:rPr lang="en-IN" dirty="0"/>
              <a:t>which() removes NA values in the logical </a:t>
            </a:r>
            <a:r>
              <a:rPr lang="en-IN" dirty="0" smtClean="0"/>
              <a:t>vector</a:t>
            </a:r>
          </a:p>
          <a:p>
            <a:r>
              <a:rPr lang="en-IN" dirty="0"/>
              <a:t>I</a:t>
            </a:r>
            <a:r>
              <a:rPr lang="en-IN" dirty="0" smtClean="0"/>
              <a:t>t </a:t>
            </a:r>
            <a:r>
              <a:rPr lang="en-IN" dirty="0"/>
              <a:t>only returns </a:t>
            </a:r>
            <a:r>
              <a:rPr lang="en-IN" dirty="0" smtClean="0"/>
              <a:t>the indices </a:t>
            </a:r>
            <a:r>
              <a:rPr lang="en-IN" dirty="0"/>
              <a:t>where the logical vector is TRUE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57" y="3036195"/>
            <a:ext cx="8641724" cy="22280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87064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0473" y="2844221"/>
            <a:ext cx="5731099" cy="1470025"/>
          </a:xfrm>
        </p:spPr>
        <p:txBody>
          <a:bodyPr>
            <a:normAutofit/>
          </a:bodyPr>
          <a:lstStyle/>
          <a:p>
            <a:pPr algn="ctr"/>
            <a:r>
              <a:rPr lang="en-CA" sz="3600" b="1" dirty="0" smtClean="0">
                <a:latin typeface="Times New Roman" panose="02020603050405020304" pitchFamily="18" charset="0"/>
                <a:cs typeface="Times New Roman" panose="02020603050405020304" pitchFamily="18" charset="0"/>
              </a:rPr>
              <a:t>     Selecting Columns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2543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Selecting a specified set of columns </a:t>
            </a: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Base R (Selecting)</a:t>
            </a:r>
            <a:endParaRPr lang="en-IN" sz="3900" dirty="0">
              <a:solidFill>
                <a:schemeClr val="bg1"/>
              </a:solidFill>
              <a:latin typeface="Fontin Sans "/>
            </a:endParaRPr>
          </a:p>
        </p:txBody>
      </p:sp>
      <p:pic>
        <p:nvPicPr>
          <p:cNvPr id="7" name="Picture 6"/>
          <p:cNvPicPr>
            <a:picLocks noChangeAspect="1"/>
          </p:cNvPicPr>
          <p:nvPr/>
        </p:nvPicPr>
        <p:blipFill>
          <a:blip r:embed="rId2"/>
          <a:stretch>
            <a:fillRect/>
          </a:stretch>
        </p:blipFill>
        <p:spPr>
          <a:xfrm>
            <a:off x="912969" y="2331076"/>
            <a:ext cx="4646458" cy="3005678"/>
          </a:xfrm>
          <a:prstGeom prst="rect">
            <a:avLst/>
          </a:prstGeom>
        </p:spPr>
      </p:pic>
    </p:spTree>
    <p:extLst>
      <p:ext uri="{BB962C8B-B14F-4D97-AF65-F5344CB8AC3E}">
        <p14:creationId xmlns:p14="http://schemas.microsoft.com/office/powerpoint/2010/main" val="1457177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Selecting + Sub-setting </a:t>
            </a: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Base R</a:t>
            </a:r>
            <a:endParaRPr lang="en-IN" sz="3900" dirty="0">
              <a:solidFill>
                <a:schemeClr val="bg1"/>
              </a:solidFill>
              <a:latin typeface="Fontin Sans "/>
            </a:endParaRPr>
          </a:p>
        </p:txBody>
      </p:sp>
      <p:pic>
        <p:nvPicPr>
          <p:cNvPr id="2" name="Picture 1"/>
          <p:cNvPicPr>
            <a:picLocks noChangeAspect="1"/>
          </p:cNvPicPr>
          <p:nvPr/>
        </p:nvPicPr>
        <p:blipFill>
          <a:blip r:embed="rId2"/>
          <a:stretch>
            <a:fillRect/>
          </a:stretch>
        </p:blipFill>
        <p:spPr>
          <a:xfrm>
            <a:off x="811368" y="2331076"/>
            <a:ext cx="6332139" cy="1706534"/>
          </a:xfrm>
          <a:prstGeom prst="rect">
            <a:avLst/>
          </a:prstGeom>
        </p:spPr>
      </p:pic>
    </p:spTree>
    <p:extLst>
      <p:ext uri="{BB962C8B-B14F-4D97-AF65-F5344CB8AC3E}">
        <p14:creationId xmlns:p14="http://schemas.microsoft.com/office/powerpoint/2010/main" val="3370986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0473" y="2844221"/>
            <a:ext cx="5731099" cy="1470025"/>
          </a:xfrm>
        </p:spPr>
        <p:txBody>
          <a:bodyPr>
            <a:normAutofit/>
          </a:bodyPr>
          <a:lstStyle/>
          <a:p>
            <a:pPr algn="ctr"/>
            <a:r>
              <a:rPr lang="en-CA" sz="3600" b="1" dirty="0" smtClean="0">
                <a:latin typeface="Times New Roman" panose="02020603050405020304" pitchFamily="18" charset="0"/>
                <a:cs typeface="Times New Roman" panose="02020603050405020304" pitchFamily="18" charset="0"/>
              </a:rPr>
              <a:t>     Adding new columns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890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Adding new columns </a:t>
            </a: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Base R</a:t>
            </a:r>
            <a:endParaRPr lang="en-IN" sz="3900" dirty="0">
              <a:solidFill>
                <a:schemeClr val="bg1"/>
              </a:solidFill>
              <a:latin typeface="Fontin Sans "/>
            </a:endParaRPr>
          </a:p>
        </p:txBody>
      </p:sp>
      <p:pic>
        <p:nvPicPr>
          <p:cNvPr id="5" name="Picture 4"/>
          <p:cNvPicPr>
            <a:picLocks noChangeAspect="1"/>
          </p:cNvPicPr>
          <p:nvPr/>
        </p:nvPicPr>
        <p:blipFill>
          <a:blip r:embed="rId2"/>
          <a:stretch>
            <a:fillRect/>
          </a:stretch>
        </p:blipFill>
        <p:spPr>
          <a:xfrm>
            <a:off x="811369" y="2474933"/>
            <a:ext cx="8900010" cy="3328624"/>
          </a:xfrm>
          <a:prstGeom prst="rect">
            <a:avLst/>
          </a:prstGeom>
        </p:spPr>
      </p:pic>
    </p:spTree>
    <p:extLst>
      <p:ext uri="{BB962C8B-B14F-4D97-AF65-F5344CB8AC3E}">
        <p14:creationId xmlns:p14="http://schemas.microsoft.com/office/powerpoint/2010/main" val="3280784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0473" y="2844221"/>
            <a:ext cx="5731099" cy="1470025"/>
          </a:xfrm>
        </p:spPr>
        <p:txBody>
          <a:bodyPr>
            <a:normAutofit/>
          </a:bodyPr>
          <a:lstStyle/>
          <a:p>
            <a:pPr algn="ctr"/>
            <a:r>
              <a:rPr lang="en-CA" sz="3600" b="1" dirty="0" smtClean="0">
                <a:latin typeface="Times New Roman" panose="02020603050405020304" pitchFamily="18" charset="0"/>
                <a:cs typeface="Times New Roman" panose="02020603050405020304" pitchFamily="18" charset="0"/>
              </a:rPr>
              <a:t>     Ordering data</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277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45902" y="1661376"/>
            <a:ext cx="7569846" cy="1184855"/>
          </a:xfrm>
        </p:spPr>
        <p:txBody>
          <a:bodyPr>
            <a:noAutofit/>
          </a:bodyPr>
          <a:lstStyle/>
          <a:p>
            <a:pPr marL="0" indent="0">
              <a:lnSpc>
                <a:spcPts val="1380"/>
              </a:lnSpc>
              <a:buNone/>
            </a:pPr>
            <a:endParaRPr lang="en-CA" sz="24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order() </a:t>
            </a:r>
            <a:r>
              <a:rPr lang="en-IN" sz="2400" dirty="0">
                <a:latin typeface="Times New Roman" panose="02020603050405020304" pitchFamily="18" charset="0"/>
                <a:cs typeface="Times New Roman" panose="02020603050405020304" pitchFamily="18" charset="0"/>
              </a:rPr>
              <a:t>r</a:t>
            </a:r>
            <a:r>
              <a:rPr lang="en-IN" sz="2400" dirty="0" smtClean="0">
                <a:latin typeface="Times New Roman" panose="02020603050405020304" pitchFamily="18" charset="0"/>
                <a:cs typeface="Times New Roman" panose="02020603050405020304" pitchFamily="18" charset="0"/>
              </a:rPr>
              <a:t>eturns </a:t>
            </a:r>
            <a:r>
              <a:rPr lang="en-IN" sz="2400" dirty="0">
                <a:latin typeface="Times New Roman" panose="02020603050405020304" pitchFamily="18" charset="0"/>
                <a:cs typeface="Times New Roman" panose="02020603050405020304" pitchFamily="18" charset="0"/>
              </a:rPr>
              <a:t>the </a:t>
            </a:r>
            <a:r>
              <a:rPr lang="en-IN" sz="2400" i="1" dirty="0">
                <a:latin typeface="Times New Roman" panose="02020603050405020304" pitchFamily="18" charset="0"/>
                <a:cs typeface="Times New Roman" panose="02020603050405020304" pitchFamily="18" charset="0"/>
              </a:rPr>
              <a:t>element order </a:t>
            </a:r>
            <a:r>
              <a:rPr lang="en-IN" sz="2400" dirty="0">
                <a:latin typeface="Times New Roman" panose="02020603050405020304" pitchFamily="18" charset="0"/>
                <a:cs typeface="Times New Roman" panose="02020603050405020304" pitchFamily="18" charset="0"/>
              </a:rPr>
              <a:t>that results in a sorted vector</a:t>
            </a:r>
            <a:endParaRPr lang="en-IN" sz="2400" dirty="0" smtClean="0">
              <a:latin typeface="Times New Roman" panose="02020603050405020304" pitchFamily="18" charset="0"/>
              <a:cs typeface="Times New Roman" panose="02020603050405020304" pitchFamily="18" charset="0"/>
            </a:endParaRPr>
          </a:p>
          <a:p>
            <a:pPr marL="0" indent="0">
              <a:buClr>
                <a:srgbClr val="0070C0"/>
              </a:buClr>
              <a:buNone/>
            </a:pPr>
            <a:endParaRPr lang="en-US" sz="2400" dirty="0">
              <a:latin typeface="Times New Roman" panose="02020603050405020304" pitchFamily="18" charset="0"/>
              <a:cs typeface="Times New Roman" panose="02020603050405020304" pitchFamily="18" charset="0"/>
            </a:endParaRPr>
          </a:p>
          <a:p>
            <a:pPr marL="0" indent="0">
              <a:buClr>
                <a:srgbClr val="0070C0"/>
              </a:buClr>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Ordering</a:t>
            </a:r>
            <a:endParaRPr lang="en-IN" sz="3900" dirty="0">
              <a:solidFill>
                <a:schemeClr val="bg1"/>
              </a:solidFill>
              <a:latin typeface="Fontin Sans "/>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933" y="3103810"/>
            <a:ext cx="5422005" cy="1837275"/>
          </a:xfrm>
          <a:prstGeom prst="rect">
            <a:avLst/>
          </a:prstGeom>
        </p:spPr>
      </p:pic>
      <p:sp>
        <p:nvSpPr>
          <p:cNvPr id="5" name="Subtitle 2"/>
          <p:cNvSpPr txBox="1">
            <a:spLocks/>
          </p:cNvSpPr>
          <p:nvPr/>
        </p:nvSpPr>
        <p:spPr>
          <a:xfrm>
            <a:off x="1645902" y="5409127"/>
            <a:ext cx="7569846" cy="9743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80"/>
              </a:lnSpc>
              <a:buFont typeface="Arial" panose="020B0604020202020204" pitchFamily="34" charset="0"/>
              <a:buNone/>
            </a:pPr>
            <a:endParaRPr lang="en-CA" sz="24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Application: Very useful for sorting dataframes</a:t>
            </a:r>
          </a:p>
          <a:p>
            <a:pPr marL="0" indent="0">
              <a:buClr>
                <a:srgbClr val="0070C0"/>
              </a:buClr>
              <a:buFont typeface="Arial" panose="020B0604020202020204" pitchFamily="34" charset="0"/>
              <a:buNone/>
            </a:pPr>
            <a:endParaRPr lang="en-US" sz="2400" dirty="0" smtClean="0">
              <a:latin typeface="Times New Roman" panose="02020603050405020304" pitchFamily="18" charset="0"/>
              <a:cs typeface="Times New Roman" panose="02020603050405020304" pitchFamily="18" charset="0"/>
            </a:endParaRPr>
          </a:p>
          <a:p>
            <a:pPr marL="0" indent="0">
              <a:buClr>
                <a:srgbClr val="0070C0"/>
              </a:buClr>
              <a:buFont typeface="Arial" panose="020B0604020202020204" pitchFamily="34" charset="0"/>
              <a:buNone/>
            </a:pPr>
            <a:endParaRPr lang="en-US" sz="24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583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Ordering data</a:t>
            </a: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Base R</a:t>
            </a:r>
            <a:endParaRPr lang="en-IN" sz="3900" dirty="0">
              <a:solidFill>
                <a:schemeClr val="bg1"/>
              </a:solidFill>
              <a:latin typeface="Fontin Sans "/>
            </a:endParaRPr>
          </a:p>
        </p:txBody>
      </p:sp>
      <p:pic>
        <p:nvPicPr>
          <p:cNvPr id="2" name="Picture 1"/>
          <p:cNvPicPr>
            <a:picLocks noChangeAspect="1"/>
          </p:cNvPicPr>
          <p:nvPr/>
        </p:nvPicPr>
        <p:blipFill>
          <a:blip r:embed="rId2"/>
          <a:stretch>
            <a:fillRect/>
          </a:stretch>
        </p:blipFill>
        <p:spPr>
          <a:xfrm>
            <a:off x="811368" y="2229159"/>
            <a:ext cx="8613655" cy="2390342"/>
          </a:xfrm>
          <a:prstGeom prst="rect">
            <a:avLst/>
          </a:prstGeom>
        </p:spPr>
      </p:pic>
    </p:spTree>
    <p:extLst>
      <p:ext uri="{BB962C8B-B14F-4D97-AF65-F5344CB8AC3E}">
        <p14:creationId xmlns:p14="http://schemas.microsoft.com/office/powerpoint/2010/main" val="3374117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Ordering data</a:t>
            </a: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Base R</a:t>
            </a:r>
            <a:endParaRPr lang="en-IN" sz="3900" dirty="0">
              <a:solidFill>
                <a:schemeClr val="bg1"/>
              </a:solidFill>
              <a:latin typeface="Fontin Sans "/>
            </a:endParaRPr>
          </a:p>
        </p:txBody>
      </p:sp>
      <p:pic>
        <p:nvPicPr>
          <p:cNvPr id="2" name="Picture 1"/>
          <p:cNvPicPr>
            <a:picLocks noChangeAspect="1"/>
          </p:cNvPicPr>
          <p:nvPr/>
        </p:nvPicPr>
        <p:blipFill>
          <a:blip r:embed="rId2"/>
          <a:stretch>
            <a:fillRect/>
          </a:stretch>
        </p:blipFill>
        <p:spPr>
          <a:xfrm>
            <a:off x="811369" y="2331076"/>
            <a:ext cx="7591425" cy="2171700"/>
          </a:xfrm>
          <a:prstGeom prst="rect">
            <a:avLst/>
          </a:prstGeom>
        </p:spPr>
      </p:pic>
    </p:spTree>
    <p:extLst>
      <p:ext uri="{BB962C8B-B14F-4D97-AF65-F5344CB8AC3E}">
        <p14:creationId xmlns:p14="http://schemas.microsoft.com/office/powerpoint/2010/main" val="1121923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609859"/>
            <a:ext cx="7569846" cy="4442201"/>
          </a:xfrm>
        </p:spPr>
        <p:txBody>
          <a:bodyPr>
            <a:noAutofit/>
          </a:bodyPr>
          <a:lstStyle/>
          <a:p>
            <a:pPr marL="0" indent="0">
              <a:lnSpc>
                <a:spcPts val="1380"/>
              </a:lnSpc>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Manipulating </a:t>
            </a:r>
            <a:r>
              <a:rPr lang="en-IN" sz="2200" dirty="0">
                <a:latin typeface="Times New Roman" panose="02020603050405020304" pitchFamily="18" charset="0"/>
                <a:cs typeface="Times New Roman" panose="02020603050405020304" pitchFamily="18" charset="0"/>
              </a:rPr>
              <a:t>d</a:t>
            </a:r>
            <a:r>
              <a:rPr lang="en-IN" sz="2200" dirty="0" smtClean="0">
                <a:latin typeface="Times New Roman" panose="02020603050405020304" pitchFamily="18" charset="0"/>
                <a:cs typeface="Times New Roman" panose="02020603050405020304" pitchFamily="18" charset="0"/>
              </a:rPr>
              <a:t>ata </a:t>
            </a:r>
            <a:r>
              <a:rPr lang="en-IN" sz="2200" dirty="0">
                <a:latin typeface="Times New Roman" panose="02020603050405020304" pitchFamily="18" charset="0"/>
                <a:cs typeface="Times New Roman" panose="02020603050405020304" pitchFamily="18" charset="0"/>
              </a:rPr>
              <a:t>u</a:t>
            </a:r>
            <a:r>
              <a:rPr lang="en-IN" sz="2200" dirty="0" smtClean="0">
                <a:latin typeface="Times New Roman" panose="02020603050405020304" pitchFamily="18" charset="0"/>
                <a:cs typeface="Times New Roman" panose="02020603050405020304" pitchFamily="18" charset="0"/>
              </a:rPr>
              <a:t>sing base R</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Using </a:t>
            </a:r>
            <a:r>
              <a:rPr lang="en-IN" sz="2200" dirty="0" err="1" smtClean="0">
                <a:latin typeface="Times New Roman" panose="02020603050405020304" pitchFamily="18" charset="0"/>
                <a:cs typeface="Times New Roman" panose="02020603050405020304" pitchFamily="18" charset="0"/>
              </a:rPr>
              <a:t>dplyr</a:t>
            </a:r>
            <a:r>
              <a:rPr lang="en-IN" sz="2200" dirty="0" smtClean="0">
                <a:latin typeface="Times New Roman" panose="02020603050405020304" pitchFamily="18" charset="0"/>
                <a:cs typeface="Times New Roman" panose="02020603050405020304" pitchFamily="18" charset="0"/>
              </a:rPr>
              <a:t> to manipulate data</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Working with date objects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Merging tables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Missing value treatment</a:t>
            </a:r>
          </a:p>
          <a:p>
            <a:pP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Using reshape2() to transpose data</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Manipulating </a:t>
            </a:r>
            <a:r>
              <a:rPr lang="en-IN" sz="2200" dirty="0">
                <a:latin typeface="Times New Roman" panose="02020603050405020304" pitchFamily="18" charset="0"/>
                <a:cs typeface="Times New Roman" panose="02020603050405020304" pitchFamily="18" charset="0"/>
              </a:rPr>
              <a:t>Character </a:t>
            </a:r>
            <a:r>
              <a:rPr lang="en-IN" sz="2200" dirty="0" smtClean="0">
                <a:latin typeface="Times New Roman" panose="02020603050405020304" pitchFamily="18" charset="0"/>
                <a:cs typeface="Times New Roman" panose="02020603050405020304" pitchFamily="18" charset="0"/>
              </a:rPr>
              <a:t>Strings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Using </a:t>
            </a:r>
            <a:r>
              <a:rPr lang="en-IN" sz="2200" dirty="0" err="1" smtClean="0">
                <a:latin typeface="Times New Roman" panose="02020603050405020304" pitchFamily="18" charset="0"/>
                <a:cs typeface="Times New Roman" panose="02020603050405020304" pitchFamily="18" charset="0"/>
              </a:rPr>
              <a:t>sqldf</a:t>
            </a: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Data Manipulation in R</a:t>
            </a:r>
            <a:endParaRPr lang="en-IN" sz="3900" dirty="0">
              <a:solidFill>
                <a:schemeClr val="bg1"/>
              </a:solidFill>
              <a:latin typeface="Fontin Sans "/>
            </a:endParaRPr>
          </a:p>
        </p:txBody>
      </p:sp>
    </p:spTree>
    <p:extLst>
      <p:ext uri="{BB962C8B-B14F-4D97-AF65-F5344CB8AC3E}">
        <p14:creationId xmlns:p14="http://schemas.microsoft.com/office/powerpoint/2010/main" val="12471419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err="1" smtClean="0">
                <a:latin typeface="Times New Roman" panose="02020603050405020304" pitchFamily="18" charset="0"/>
                <a:cs typeface="Times New Roman" panose="02020603050405020304" pitchFamily="18" charset="0"/>
              </a:rPr>
              <a:t>Subsetting</a:t>
            </a:r>
            <a:r>
              <a:rPr lang="en-IN" sz="2200" dirty="0" smtClean="0">
                <a:latin typeface="Times New Roman" panose="02020603050405020304" pitchFamily="18" charset="0"/>
                <a:cs typeface="Times New Roman" panose="02020603050405020304" pitchFamily="18" charset="0"/>
              </a:rPr>
              <a:t> data: Using logical subsets and which() statement</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Selecting columns: Using column names at column index</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Adding new columns: Use of $ operator</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Re-ordering data: order()</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Group Wise Summaries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Producing Contingency tables</a:t>
            </a:r>
          </a:p>
          <a:p>
            <a:pPr>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Base R</a:t>
            </a:r>
            <a:endParaRPr lang="en-IN" sz="3900" dirty="0">
              <a:solidFill>
                <a:schemeClr val="bg1"/>
              </a:solidFill>
              <a:latin typeface="Fontin Sans "/>
            </a:endParaRPr>
          </a:p>
        </p:txBody>
      </p:sp>
    </p:spTree>
    <p:extLst>
      <p:ext uri="{BB962C8B-B14F-4D97-AF65-F5344CB8AC3E}">
        <p14:creationId xmlns:p14="http://schemas.microsoft.com/office/powerpoint/2010/main" val="25983643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820473" y="2844221"/>
            <a:ext cx="5731099" cy="1470025"/>
          </a:xfrm>
        </p:spPr>
        <p:txBody>
          <a:bodyPr>
            <a:normAutofit/>
          </a:bodyPr>
          <a:lstStyle/>
          <a:p>
            <a:pPr algn="ctr"/>
            <a:r>
              <a:rPr lang="en-CA" sz="3600" b="1" dirty="0" smtClean="0">
                <a:latin typeface="Times New Roman" panose="02020603050405020304" pitchFamily="18" charset="0"/>
                <a:cs typeface="Times New Roman" panose="02020603050405020304" pitchFamily="18" charset="0"/>
              </a:rPr>
              <a:t>     GroupWise operations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416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GroupWise operations</a:t>
            </a:r>
          </a:p>
          <a:p>
            <a:pPr>
              <a:buFont typeface="Wingdings" panose="05000000000000000000" pitchFamily="2" charset="2"/>
              <a:buChar char="§"/>
            </a:pPr>
            <a:r>
              <a:rPr lang="en-IN" sz="2200" dirty="0" err="1">
                <a:latin typeface="Times New Roman" panose="02020603050405020304" pitchFamily="18" charset="0"/>
                <a:cs typeface="Times New Roman" panose="02020603050405020304" pitchFamily="18" charset="0"/>
              </a:rPr>
              <a:t>t</a:t>
            </a:r>
            <a:r>
              <a:rPr lang="en-IN" sz="2200" dirty="0" err="1" smtClean="0">
                <a:latin typeface="Times New Roman" panose="02020603050405020304" pitchFamily="18" charset="0"/>
                <a:cs typeface="Times New Roman" panose="02020603050405020304" pitchFamily="18" charset="0"/>
              </a:rPr>
              <a:t>apply</a:t>
            </a:r>
            <a:r>
              <a:rPr lang="en-IN" sz="2200" dirty="0" smtClean="0">
                <a:latin typeface="Times New Roman" panose="02020603050405020304" pitchFamily="18" charset="0"/>
                <a:cs typeface="Times New Roman" panose="02020603050405020304" pitchFamily="18" charset="0"/>
              </a:rPr>
              <a:t>(), aggregate()</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What is the mean price of each brand of juice across all stores?</a:t>
            </a: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Base R</a:t>
            </a:r>
            <a:endParaRPr lang="en-IN" sz="3900" dirty="0">
              <a:solidFill>
                <a:schemeClr val="bg1"/>
              </a:solidFill>
              <a:latin typeface="Fontin Sans "/>
            </a:endParaRPr>
          </a:p>
        </p:txBody>
      </p:sp>
      <p:pic>
        <p:nvPicPr>
          <p:cNvPr id="4" name="Picture 3"/>
          <p:cNvPicPr>
            <a:picLocks noChangeAspect="1"/>
          </p:cNvPicPr>
          <p:nvPr/>
        </p:nvPicPr>
        <p:blipFill>
          <a:blip r:embed="rId2"/>
          <a:stretch>
            <a:fillRect/>
          </a:stretch>
        </p:blipFill>
        <p:spPr>
          <a:xfrm>
            <a:off x="811369" y="3127021"/>
            <a:ext cx="10986918" cy="2494846"/>
          </a:xfrm>
          <a:prstGeom prst="rect">
            <a:avLst/>
          </a:prstGeom>
        </p:spPr>
      </p:pic>
    </p:spTree>
    <p:extLst>
      <p:ext uri="{BB962C8B-B14F-4D97-AF65-F5344CB8AC3E}">
        <p14:creationId xmlns:p14="http://schemas.microsoft.com/office/powerpoint/2010/main" val="10036341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GroupWise operations</a:t>
            </a:r>
          </a:p>
          <a:p>
            <a:pPr>
              <a:buFont typeface="Wingdings" panose="05000000000000000000" pitchFamily="2" charset="2"/>
              <a:buChar char="§"/>
            </a:pPr>
            <a:r>
              <a:rPr lang="en-IN" sz="2200" dirty="0" err="1">
                <a:latin typeface="Times New Roman" panose="02020603050405020304" pitchFamily="18" charset="0"/>
                <a:cs typeface="Times New Roman" panose="02020603050405020304" pitchFamily="18" charset="0"/>
              </a:rPr>
              <a:t>t</a:t>
            </a:r>
            <a:r>
              <a:rPr lang="en-IN" sz="2200" dirty="0" err="1" smtClean="0">
                <a:latin typeface="Times New Roman" panose="02020603050405020304" pitchFamily="18" charset="0"/>
                <a:cs typeface="Times New Roman" panose="02020603050405020304" pitchFamily="18" charset="0"/>
              </a:rPr>
              <a:t>apply</a:t>
            </a:r>
            <a:r>
              <a:rPr lang="en-IN" sz="2200" dirty="0" smtClean="0">
                <a:latin typeface="Times New Roman" panose="02020603050405020304" pitchFamily="18" charset="0"/>
                <a:cs typeface="Times New Roman" panose="02020603050405020304" pitchFamily="18" charset="0"/>
              </a:rPr>
              <a:t>(), aggregate()</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What is </a:t>
            </a:r>
            <a:r>
              <a:rPr lang="en-IN" sz="2200" smtClean="0">
                <a:latin typeface="Times New Roman" panose="02020603050405020304" pitchFamily="18" charset="0"/>
                <a:cs typeface="Times New Roman" panose="02020603050405020304" pitchFamily="18" charset="0"/>
              </a:rPr>
              <a:t>the mean </a:t>
            </a:r>
            <a:r>
              <a:rPr lang="en-IN" sz="2200" dirty="0" smtClean="0">
                <a:latin typeface="Times New Roman" panose="02020603050405020304" pitchFamily="18" charset="0"/>
                <a:cs typeface="Times New Roman" panose="02020603050405020304" pitchFamily="18" charset="0"/>
              </a:rPr>
              <a:t>income level corresponding to brand of juice across all stores?</a:t>
            </a: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Base R</a:t>
            </a:r>
            <a:endParaRPr lang="en-IN" sz="3900" dirty="0">
              <a:solidFill>
                <a:schemeClr val="bg1"/>
              </a:solidFill>
              <a:latin typeface="Fontin Sans "/>
            </a:endParaRPr>
          </a:p>
        </p:txBody>
      </p:sp>
      <p:pic>
        <p:nvPicPr>
          <p:cNvPr id="2" name="Picture 1"/>
          <p:cNvPicPr>
            <a:picLocks noChangeAspect="1"/>
          </p:cNvPicPr>
          <p:nvPr/>
        </p:nvPicPr>
        <p:blipFill>
          <a:blip r:embed="rId2"/>
          <a:stretch>
            <a:fillRect/>
          </a:stretch>
        </p:blipFill>
        <p:spPr>
          <a:xfrm>
            <a:off x="811369" y="3212218"/>
            <a:ext cx="8444397" cy="2161293"/>
          </a:xfrm>
          <a:prstGeom prst="rect">
            <a:avLst/>
          </a:prstGeom>
        </p:spPr>
      </p:pic>
    </p:spTree>
    <p:extLst>
      <p:ext uri="{BB962C8B-B14F-4D97-AF65-F5344CB8AC3E}">
        <p14:creationId xmlns:p14="http://schemas.microsoft.com/office/powerpoint/2010/main" val="15854881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0473" y="2844221"/>
            <a:ext cx="5731099" cy="1470025"/>
          </a:xfrm>
        </p:spPr>
        <p:txBody>
          <a:bodyPr>
            <a:normAutofit/>
          </a:bodyPr>
          <a:lstStyle/>
          <a:p>
            <a:pPr algn="ctr"/>
            <a:r>
              <a:rPr lang="en-CA" sz="3600" b="1" dirty="0" smtClean="0">
                <a:latin typeface="Times New Roman" panose="02020603050405020304" pitchFamily="18" charset="0"/>
                <a:cs typeface="Times New Roman" panose="02020603050405020304" pitchFamily="18" charset="0"/>
              </a:rPr>
              <a:t>     Contingency tables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50130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Category wise counts: Contingency tables</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Base R</a:t>
            </a:r>
            <a:endParaRPr lang="en-IN" sz="3900" dirty="0">
              <a:solidFill>
                <a:schemeClr val="bg1"/>
              </a:solidFill>
              <a:latin typeface="Fontin Sans "/>
            </a:endParaRPr>
          </a:p>
        </p:txBody>
      </p:sp>
      <p:graphicFrame>
        <p:nvGraphicFramePr>
          <p:cNvPr id="4" name="Table 3"/>
          <p:cNvGraphicFramePr>
            <a:graphicFrameLocks noGrp="1"/>
          </p:cNvGraphicFramePr>
          <p:nvPr>
            <p:extLst>
              <p:ext uri="{D42A27DB-BD31-4B8C-83A1-F6EECF244321}">
                <p14:modId xmlns:p14="http://schemas.microsoft.com/office/powerpoint/2010/main" val="1924994827"/>
              </p:ext>
            </p:extLst>
          </p:nvPr>
        </p:nvGraphicFramePr>
        <p:xfrm>
          <a:off x="811367" y="2331073"/>
          <a:ext cx="8475136" cy="2514060"/>
        </p:xfrm>
        <a:graphic>
          <a:graphicData uri="http://schemas.openxmlformats.org/drawingml/2006/table">
            <a:tbl>
              <a:tblPr firstRow="1" bandRow="1">
                <a:tableStyleId>{5C22544A-7EE6-4342-B048-85BDC9FD1C3A}</a:tableStyleId>
              </a:tblPr>
              <a:tblGrid>
                <a:gridCol w="2118784"/>
                <a:gridCol w="2118784"/>
                <a:gridCol w="2118784"/>
                <a:gridCol w="2118784"/>
              </a:tblGrid>
              <a:tr h="502812">
                <a:tc>
                  <a:txBody>
                    <a:bodyPr/>
                    <a:lstStyle/>
                    <a:p>
                      <a:r>
                        <a:rPr lang="en-IN" dirty="0" smtClean="0"/>
                        <a:t>Income</a:t>
                      </a:r>
                      <a:endParaRPr lang="en-IN" dirty="0"/>
                    </a:p>
                  </a:txBody>
                  <a:tcPr/>
                </a:tc>
                <a:tc>
                  <a:txBody>
                    <a:bodyPr/>
                    <a:lstStyle/>
                    <a:p>
                      <a:r>
                        <a:rPr lang="en-IN" dirty="0" smtClean="0"/>
                        <a:t>Age</a:t>
                      </a:r>
                      <a:endParaRPr lang="en-IN" dirty="0"/>
                    </a:p>
                  </a:txBody>
                  <a:tcPr/>
                </a:tc>
                <a:tc>
                  <a:txBody>
                    <a:bodyPr/>
                    <a:lstStyle/>
                    <a:p>
                      <a:r>
                        <a:rPr lang="en-IN" dirty="0" smtClean="0"/>
                        <a:t>Gender</a:t>
                      </a:r>
                      <a:endParaRPr lang="en-IN" dirty="0"/>
                    </a:p>
                  </a:txBody>
                  <a:tcPr/>
                </a:tc>
                <a:tc>
                  <a:txBody>
                    <a:bodyPr/>
                    <a:lstStyle/>
                    <a:p>
                      <a:r>
                        <a:rPr lang="en-IN" dirty="0" smtClean="0"/>
                        <a:t>Location</a:t>
                      </a:r>
                      <a:endParaRPr lang="en-IN" dirty="0"/>
                    </a:p>
                  </a:txBody>
                  <a:tcPr/>
                </a:tc>
              </a:tr>
              <a:tr h="502812">
                <a:tc>
                  <a:txBody>
                    <a:bodyPr/>
                    <a:lstStyle/>
                    <a:p>
                      <a:r>
                        <a:rPr lang="en-IN" dirty="0" smtClean="0"/>
                        <a:t>10,000,000</a:t>
                      </a:r>
                      <a:endParaRPr lang="en-IN" dirty="0"/>
                    </a:p>
                  </a:txBody>
                  <a:tcPr/>
                </a:tc>
                <a:tc>
                  <a:txBody>
                    <a:bodyPr/>
                    <a:lstStyle/>
                    <a:p>
                      <a:r>
                        <a:rPr lang="en-IN" dirty="0" smtClean="0"/>
                        <a:t>24</a:t>
                      </a:r>
                      <a:endParaRPr lang="en-IN" dirty="0"/>
                    </a:p>
                  </a:txBody>
                  <a:tcPr/>
                </a:tc>
                <a:tc>
                  <a:txBody>
                    <a:bodyPr/>
                    <a:lstStyle/>
                    <a:p>
                      <a:r>
                        <a:rPr lang="en-IN" dirty="0" smtClean="0"/>
                        <a:t>M</a:t>
                      </a:r>
                      <a:endParaRPr lang="en-IN" dirty="0"/>
                    </a:p>
                  </a:txBody>
                  <a:tcPr/>
                </a:tc>
                <a:tc>
                  <a:txBody>
                    <a:bodyPr/>
                    <a:lstStyle/>
                    <a:p>
                      <a:r>
                        <a:rPr lang="en-IN" dirty="0" smtClean="0"/>
                        <a:t>Arizona</a:t>
                      </a:r>
                      <a:endParaRPr lang="en-IN" dirty="0"/>
                    </a:p>
                  </a:txBody>
                  <a:tcPr/>
                </a:tc>
              </a:tr>
              <a:tr h="502812">
                <a:tc>
                  <a:txBody>
                    <a:bodyPr/>
                    <a:lstStyle/>
                    <a:p>
                      <a:r>
                        <a:rPr lang="en-IN" dirty="0" smtClean="0"/>
                        <a:t>20,000,000</a:t>
                      </a:r>
                      <a:endParaRPr lang="en-IN" dirty="0"/>
                    </a:p>
                  </a:txBody>
                  <a:tcPr/>
                </a:tc>
                <a:tc>
                  <a:txBody>
                    <a:bodyPr/>
                    <a:lstStyle/>
                    <a:p>
                      <a:r>
                        <a:rPr lang="en-IN" dirty="0" smtClean="0"/>
                        <a:t>32</a:t>
                      </a:r>
                      <a:endParaRPr lang="en-IN" dirty="0"/>
                    </a:p>
                  </a:txBody>
                  <a:tcPr/>
                </a:tc>
                <a:tc>
                  <a:txBody>
                    <a:bodyPr/>
                    <a:lstStyle/>
                    <a:p>
                      <a:r>
                        <a:rPr lang="en-IN" dirty="0" smtClean="0"/>
                        <a:t>F</a:t>
                      </a:r>
                      <a:endParaRPr lang="en-IN" dirty="0"/>
                    </a:p>
                  </a:txBody>
                  <a:tcPr/>
                </a:tc>
                <a:tc>
                  <a:txBody>
                    <a:bodyPr/>
                    <a:lstStyle/>
                    <a:p>
                      <a:r>
                        <a:rPr lang="en-IN" dirty="0" smtClean="0"/>
                        <a:t>California</a:t>
                      </a:r>
                      <a:endParaRPr lang="en-IN" dirty="0"/>
                    </a:p>
                  </a:txBody>
                  <a:tcPr/>
                </a:tc>
              </a:tr>
              <a:tr h="502812">
                <a:tc>
                  <a:txBody>
                    <a:bodyPr/>
                    <a:lstStyle/>
                    <a:p>
                      <a:r>
                        <a:rPr lang="en-IN" dirty="0" smtClean="0"/>
                        <a:t>15,000,000</a:t>
                      </a:r>
                      <a:endParaRPr lang="en-IN" dirty="0"/>
                    </a:p>
                  </a:txBody>
                  <a:tcPr/>
                </a:tc>
                <a:tc>
                  <a:txBody>
                    <a:bodyPr/>
                    <a:lstStyle/>
                    <a:p>
                      <a:r>
                        <a:rPr lang="en-IN" dirty="0" smtClean="0"/>
                        <a:t>28</a:t>
                      </a:r>
                      <a:endParaRPr lang="en-IN" dirty="0"/>
                    </a:p>
                  </a:txBody>
                  <a:tcPr/>
                </a:tc>
                <a:tc>
                  <a:txBody>
                    <a:bodyPr/>
                    <a:lstStyle/>
                    <a:p>
                      <a:r>
                        <a:rPr lang="en-IN" dirty="0" smtClean="0"/>
                        <a:t>M</a:t>
                      </a:r>
                      <a:endParaRPr lang="en-IN" dirty="0"/>
                    </a:p>
                  </a:txBody>
                  <a:tcPr/>
                </a:tc>
                <a:tc>
                  <a:txBody>
                    <a:bodyPr/>
                    <a:lstStyle/>
                    <a:p>
                      <a:r>
                        <a:rPr lang="en-IN" dirty="0" smtClean="0"/>
                        <a:t>Arizona</a:t>
                      </a:r>
                      <a:endParaRPr lang="en-IN" dirty="0"/>
                    </a:p>
                  </a:txBody>
                  <a:tcPr/>
                </a:tc>
              </a:tr>
              <a:tr h="502812">
                <a:tc>
                  <a:txBody>
                    <a:bodyPr/>
                    <a:lstStyle/>
                    <a:p>
                      <a:r>
                        <a:rPr lang="en-IN" dirty="0" smtClean="0"/>
                        <a:t>18,000,000</a:t>
                      </a:r>
                      <a:endParaRPr lang="en-IN" dirty="0"/>
                    </a:p>
                  </a:txBody>
                  <a:tcPr/>
                </a:tc>
                <a:tc>
                  <a:txBody>
                    <a:bodyPr/>
                    <a:lstStyle/>
                    <a:p>
                      <a:r>
                        <a:rPr lang="en-IN" dirty="0" smtClean="0"/>
                        <a:t>26</a:t>
                      </a:r>
                      <a:endParaRPr lang="en-IN" dirty="0"/>
                    </a:p>
                  </a:txBody>
                  <a:tcPr/>
                </a:tc>
                <a:tc>
                  <a:txBody>
                    <a:bodyPr/>
                    <a:lstStyle/>
                    <a:p>
                      <a:r>
                        <a:rPr lang="en-IN" dirty="0" smtClean="0"/>
                        <a:t>F</a:t>
                      </a:r>
                      <a:endParaRPr lang="en-IN" dirty="0"/>
                    </a:p>
                  </a:txBody>
                  <a:tcPr/>
                </a:tc>
                <a:tc>
                  <a:txBody>
                    <a:bodyPr/>
                    <a:lstStyle/>
                    <a:p>
                      <a:r>
                        <a:rPr lang="en-IN" dirty="0" smtClean="0"/>
                        <a:t>California</a:t>
                      </a:r>
                      <a:endParaRPr lang="en-IN" dirty="0"/>
                    </a:p>
                  </a:txBody>
                  <a:tcPr/>
                </a:tc>
              </a:tr>
            </a:tbl>
          </a:graphicData>
        </a:graphic>
      </p:graphicFrame>
    </p:spTree>
    <p:extLst>
      <p:ext uri="{BB962C8B-B14F-4D97-AF65-F5344CB8AC3E}">
        <p14:creationId xmlns:p14="http://schemas.microsoft.com/office/powerpoint/2010/main" val="23604520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Category wise counts: Contingency tables</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Base R</a:t>
            </a:r>
            <a:endParaRPr lang="en-IN" sz="3900" dirty="0">
              <a:solidFill>
                <a:schemeClr val="bg1"/>
              </a:solidFill>
              <a:latin typeface="Fontin Sans "/>
            </a:endParaRPr>
          </a:p>
        </p:txBody>
      </p:sp>
      <p:graphicFrame>
        <p:nvGraphicFramePr>
          <p:cNvPr id="2" name="Table 1"/>
          <p:cNvGraphicFramePr>
            <a:graphicFrameLocks noGrp="1"/>
          </p:cNvGraphicFramePr>
          <p:nvPr>
            <p:extLst>
              <p:ext uri="{D42A27DB-BD31-4B8C-83A1-F6EECF244321}">
                <p14:modId xmlns:p14="http://schemas.microsoft.com/office/powerpoint/2010/main" val="568111543"/>
              </p:ext>
            </p:extLst>
          </p:nvPr>
        </p:nvGraphicFramePr>
        <p:xfrm>
          <a:off x="811369" y="2458082"/>
          <a:ext cx="8127999" cy="1107440"/>
        </p:xfrm>
        <a:graphic>
          <a:graphicData uri="http://schemas.openxmlformats.org/drawingml/2006/table">
            <a:tbl>
              <a:tblPr firstRow="1" bandRow="1">
                <a:tableStyleId>{5C22544A-7EE6-4342-B048-85BDC9FD1C3A}</a:tableStyleId>
              </a:tblPr>
              <a:tblGrid>
                <a:gridCol w="2709333"/>
                <a:gridCol w="2709333"/>
                <a:gridCol w="2709333"/>
              </a:tblGrid>
              <a:tr h="0">
                <a:tc>
                  <a:txBody>
                    <a:bodyPr/>
                    <a:lstStyle/>
                    <a:p>
                      <a:r>
                        <a:rPr lang="en-IN" dirty="0" smtClean="0"/>
                        <a:t>Counts</a:t>
                      </a:r>
                      <a:endParaRPr lang="en-IN" dirty="0"/>
                    </a:p>
                  </a:txBody>
                  <a:tcPr/>
                </a:tc>
                <a:tc>
                  <a:txBody>
                    <a:bodyPr/>
                    <a:lstStyle/>
                    <a:p>
                      <a:r>
                        <a:rPr lang="en-IN" dirty="0" smtClean="0"/>
                        <a:t>California</a:t>
                      </a:r>
                      <a:endParaRPr lang="en-IN" dirty="0"/>
                    </a:p>
                  </a:txBody>
                  <a:tcPr/>
                </a:tc>
                <a:tc>
                  <a:txBody>
                    <a:bodyPr/>
                    <a:lstStyle/>
                    <a:p>
                      <a:r>
                        <a:rPr lang="en-IN" dirty="0" smtClean="0"/>
                        <a:t>Arizona</a:t>
                      </a:r>
                      <a:endParaRPr lang="en-IN" dirty="0"/>
                    </a:p>
                  </a:txBody>
                  <a:tcPr/>
                </a:tc>
              </a:tr>
              <a:tr h="370840">
                <a:tc>
                  <a:txBody>
                    <a:bodyPr/>
                    <a:lstStyle/>
                    <a:p>
                      <a:r>
                        <a:rPr lang="en-IN" dirty="0" smtClean="0"/>
                        <a:t>Male</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r>
              <a:tr h="370840">
                <a:tc>
                  <a:txBody>
                    <a:bodyPr/>
                    <a:lstStyle/>
                    <a:p>
                      <a:r>
                        <a:rPr lang="en-IN" dirty="0" smtClean="0"/>
                        <a:t>Female</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92578078"/>
              </p:ext>
            </p:extLst>
          </p:nvPr>
        </p:nvGraphicFramePr>
        <p:xfrm>
          <a:off x="811369" y="3897152"/>
          <a:ext cx="8127999" cy="1102360"/>
        </p:xfrm>
        <a:graphic>
          <a:graphicData uri="http://schemas.openxmlformats.org/drawingml/2006/table">
            <a:tbl>
              <a:tblPr firstRow="1" bandRow="1">
                <a:tableStyleId>{5C22544A-7EE6-4342-B048-85BDC9FD1C3A}</a:tableStyleId>
              </a:tblPr>
              <a:tblGrid>
                <a:gridCol w="2709333"/>
                <a:gridCol w="2709333"/>
                <a:gridCol w="2709333"/>
              </a:tblGrid>
              <a:tr h="0">
                <a:tc>
                  <a:txBody>
                    <a:bodyPr/>
                    <a:lstStyle/>
                    <a:p>
                      <a:r>
                        <a:rPr lang="en-IN" dirty="0" smtClean="0"/>
                        <a:t>Income</a:t>
                      </a:r>
                      <a:endParaRPr lang="en-IN" dirty="0"/>
                    </a:p>
                  </a:txBody>
                  <a:tcPr/>
                </a:tc>
                <a:tc>
                  <a:txBody>
                    <a:bodyPr/>
                    <a:lstStyle/>
                    <a:p>
                      <a:r>
                        <a:rPr lang="en-IN" dirty="0" smtClean="0"/>
                        <a:t>California</a:t>
                      </a:r>
                      <a:endParaRPr lang="en-IN" dirty="0"/>
                    </a:p>
                  </a:txBody>
                  <a:tcPr/>
                </a:tc>
                <a:tc>
                  <a:txBody>
                    <a:bodyPr/>
                    <a:lstStyle/>
                    <a:p>
                      <a:r>
                        <a:rPr lang="en-IN" dirty="0" smtClean="0"/>
                        <a:t>Arizona</a:t>
                      </a:r>
                      <a:endParaRPr lang="en-IN" dirty="0"/>
                    </a:p>
                  </a:txBody>
                  <a:tcPr/>
                </a:tc>
              </a:tr>
              <a:tr h="370840">
                <a:tc>
                  <a:txBody>
                    <a:bodyPr/>
                    <a:lstStyle/>
                    <a:p>
                      <a:r>
                        <a:rPr lang="en-IN" dirty="0" smtClean="0"/>
                        <a:t>Male</a:t>
                      </a:r>
                      <a:endParaRPr lang="en-IN" dirty="0"/>
                    </a:p>
                  </a:txBody>
                  <a:tcPr/>
                </a:tc>
                <a:tc>
                  <a:txBody>
                    <a:bodyPr/>
                    <a:lstStyle/>
                    <a:p>
                      <a:r>
                        <a:rPr lang="en-IN" dirty="0" smtClean="0"/>
                        <a:t>0</a:t>
                      </a:r>
                      <a:endParaRPr lang="en-IN" dirty="0"/>
                    </a:p>
                  </a:txBody>
                  <a:tcPr/>
                </a:tc>
                <a:tc>
                  <a:txBody>
                    <a:bodyPr/>
                    <a:lstStyle/>
                    <a:p>
                      <a:r>
                        <a:rPr lang="en-IN" dirty="0" smtClean="0"/>
                        <a:t>10,000,000+15,000,000</a:t>
                      </a:r>
                      <a:endParaRPr lang="en-IN" dirty="0"/>
                    </a:p>
                  </a:txBody>
                  <a:tcPr/>
                </a:tc>
              </a:tr>
              <a:tr h="310519">
                <a:tc>
                  <a:txBody>
                    <a:bodyPr/>
                    <a:lstStyle/>
                    <a:p>
                      <a:r>
                        <a:rPr lang="en-IN" dirty="0" smtClean="0"/>
                        <a:t>Female</a:t>
                      </a:r>
                      <a:endParaRPr lang="en-IN" dirty="0"/>
                    </a:p>
                  </a:txBody>
                  <a:tcPr/>
                </a:tc>
                <a:tc>
                  <a:txBody>
                    <a:bodyPr/>
                    <a:lstStyle/>
                    <a:p>
                      <a:r>
                        <a:rPr lang="en-IN" dirty="0" smtClean="0"/>
                        <a:t>20,000,000+18,000,000</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3353143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Category wise counts: Contingency tables</a:t>
            </a:r>
          </a:p>
          <a:p>
            <a:pP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t</a:t>
            </a:r>
            <a:r>
              <a:rPr lang="en-IN" sz="2200" dirty="0" smtClean="0">
                <a:latin typeface="Times New Roman" panose="02020603050405020304" pitchFamily="18" charset="0"/>
                <a:cs typeface="Times New Roman" panose="02020603050405020304" pitchFamily="18" charset="0"/>
              </a:rPr>
              <a:t>able(), </a:t>
            </a:r>
            <a:r>
              <a:rPr lang="en-IN" sz="2200" dirty="0" err="1" smtClean="0">
                <a:latin typeface="Times New Roman" panose="02020603050405020304" pitchFamily="18" charset="0"/>
                <a:cs typeface="Times New Roman" panose="02020603050405020304" pitchFamily="18" charset="0"/>
              </a:rPr>
              <a:t>xtab</a:t>
            </a:r>
            <a:r>
              <a:rPr lang="en-IN"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Number of people who bought different brands categorized by presence of advertising campaigns</a:t>
            </a: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Base R</a:t>
            </a:r>
            <a:endParaRPr lang="en-IN" sz="3900" dirty="0">
              <a:solidFill>
                <a:schemeClr val="bg1"/>
              </a:solidFill>
              <a:latin typeface="Fontin Sans "/>
            </a:endParaRPr>
          </a:p>
        </p:txBody>
      </p:sp>
      <p:pic>
        <p:nvPicPr>
          <p:cNvPr id="2" name="Picture 1"/>
          <p:cNvPicPr>
            <a:picLocks noChangeAspect="1"/>
          </p:cNvPicPr>
          <p:nvPr/>
        </p:nvPicPr>
        <p:blipFill>
          <a:blip r:embed="rId2"/>
          <a:stretch>
            <a:fillRect/>
          </a:stretch>
        </p:blipFill>
        <p:spPr>
          <a:xfrm>
            <a:off x="811369" y="3556103"/>
            <a:ext cx="2753469" cy="1099024"/>
          </a:xfrm>
          <a:prstGeom prst="rect">
            <a:avLst/>
          </a:prstGeom>
        </p:spPr>
      </p:pic>
    </p:spTree>
    <p:extLst>
      <p:ext uri="{BB962C8B-B14F-4D97-AF65-F5344CB8AC3E}">
        <p14:creationId xmlns:p14="http://schemas.microsoft.com/office/powerpoint/2010/main" val="2380779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Category wise counts: Contingency tables</a:t>
            </a:r>
          </a:p>
          <a:p>
            <a:pP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t</a:t>
            </a:r>
            <a:r>
              <a:rPr lang="en-IN" sz="2200" dirty="0" smtClean="0">
                <a:latin typeface="Times New Roman" panose="02020603050405020304" pitchFamily="18" charset="0"/>
                <a:cs typeface="Times New Roman" panose="02020603050405020304" pitchFamily="18" charset="0"/>
              </a:rPr>
              <a:t>able(), </a:t>
            </a:r>
            <a:r>
              <a:rPr lang="en-IN" sz="2200" dirty="0" err="1" smtClean="0">
                <a:latin typeface="Times New Roman" panose="02020603050405020304" pitchFamily="18" charset="0"/>
                <a:cs typeface="Times New Roman" panose="02020603050405020304" pitchFamily="18" charset="0"/>
              </a:rPr>
              <a:t>xtab</a:t>
            </a:r>
            <a:r>
              <a:rPr lang="en-IN"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Total income categorized by brand and presence of advertisements</a:t>
            </a: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Base R</a:t>
            </a:r>
            <a:endParaRPr lang="en-IN" sz="3900" dirty="0">
              <a:solidFill>
                <a:schemeClr val="bg1"/>
              </a:solidFill>
              <a:latin typeface="Fontin Sans "/>
            </a:endParaRPr>
          </a:p>
        </p:txBody>
      </p:sp>
      <p:pic>
        <p:nvPicPr>
          <p:cNvPr id="7" name="Picture 6"/>
          <p:cNvPicPr>
            <a:picLocks noChangeAspect="1"/>
          </p:cNvPicPr>
          <p:nvPr/>
        </p:nvPicPr>
        <p:blipFill>
          <a:blip r:embed="rId2"/>
          <a:stretch>
            <a:fillRect/>
          </a:stretch>
        </p:blipFill>
        <p:spPr>
          <a:xfrm>
            <a:off x="811368" y="3182760"/>
            <a:ext cx="5170249" cy="1265061"/>
          </a:xfrm>
          <a:prstGeom prst="rect">
            <a:avLst/>
          </a:prstGeom>
        </p:spPr>
      </p:pic>
    </p:spTree>
    <p:extLst>
      <p:ext uri="{BB962C8B-B14F-4D97-AF65-F5344CB8AC3E}">
        <p14:creationId xmlns:p14="http://schemas.microsoft.com/office/powerpoint/2010/main" val="38106141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0473" y="2844221"/>
            <a:ext cx="6086460" cy="1470025"/>
          </a:xfrm>
        </p:spPr>
        <p:txBody>
          <a:bodyPr>
            <a:normAutofit/>
          </a:bodyPr>
          <a:lstStyle/>
          <a:p>
            <a:pPr algn="ctr"/>
            <a:r>
              <a:rPr lang="en-CA" sz="3600" b="1" dirty="0" smtClean="0">
                <a:latin typeface="Times New Roman" panose="02020603050405020304" pitchFamily="18" charset="0"/>
                <a:cs typeface="Times New Roman" panose="02020603050405020304" pitchFamily="18" charset="0"/>
              </a:rPr>
              <a:t>     Data Manipulation: </a:t>
            </a:r>
            <a:r>
              <a:rPr lang="en-CA" sz="3600" b="1" dirty="0" err="1" smtClean="0">
                <a:latin typeface="Times New Roman" panose="02020603050405020304" pitchFamily="18" charset="0"/>
                <a:cs typeface="Times New Roman" panose="02020603050405020304" pitchFamily="18" charset="0"/>
              </a:rPr>
              <a:t>dplyr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748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6178" y="2844800"/>
            <a:ext cx="7710311" cy="1469446"/>
          </a:xfrm>
        </p:spPr>
        <p:txBody>
          <a:bodyPr>
            <a:normAutofit/>
          </a:bodyPr>
          <a:lstStyle/>
          <a:p>
            <a:pPr algn="ctr"/>
            <a:r>
              <a:rPr lang="en-CA" b="1" dirty="0" smtClean="0">
                <a:latin typeface="Times New Roman" panose="02020603050405020304" pitchFamily="18" charset="0"/>
                <a:cs typeface="Times New Roman" panose="02020603050405020304" pitchFamily="18" charset="0"/>
              </a:rPr>
              <a:t>     Data Manipulation: Base 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3412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err="1">
                <a:latin typeface="Times New Roman" panose="02020603050405020304" pitchFamily="18" charset="0"/>
                <a:cs typeface="Times New Roman" panose="02020603050405020304" pitchFamily="18" charset="0"/>
              </a:rPr>
              <a:t>d</a:t>
            </a:r>
            <a:r>
              <a:rPr lang="en-IN" sz="2200" dirty="0" err="1" smtClean="0">
                <a:latin typeface="Times New Roman" panose="02020603050405020304" pitchFamily="18" charset="0"/>
                <a:cs typeface="Times New Roman" panose="02020603050405020304" pitchFamily="18" charset="0"/>
              </a:rPr>
              <a:t>plyr</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Whats</a:t>
            </a:r>
            <a:r>
              <a:rPr lang="en-IN" sz="2200" dirty="0" smtClean="0">
                <a:latin typeface="Times New Roman" panose="02020603050405020304" pitchFamily="18" charset="0"/>
                <a:cs typeface="Times New Roman" panose="02020603050405020304" pitchFamily="18" charset="0"/>
              </a:rPr>
              <a:t> and Whys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Sub-setting data using filter()</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Selecting columns using select()</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Adding new columns using mutate()</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Ordering data using arrange()</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Summarizing using summarize() and </a:t>
            </a:r>
            <a:r>
              <a:rPr lang="en-IN" sz="2200" dirty="0" err="1" smtClean="0">
                <a:latin typeface="Times New Roman" panose="02020603050405020304" pitchFamily="18" charset="0"/>
                <a:cs typeface="Times New Roman" panose="02020603050405020304" pitchFamily="18" charset="0"/>
              </a:rPr>
              <a:t>group_by</a:t>
            </a:r>
            <a:r>
              <a:rPr lang="en-IN"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Using functional pipelines to do more than one manipulation task</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a:t>
            </a:r>
            <a:r>
              <a:rPr lang="en-CA" sz="3900" b="1" dirty="0" err="1" smtClean="0">
                <a:solidFill>
                  <a:schemeClr val="bg1"/>
                </a:solidFill>
                <a:latin typeface="Times New Roman" panose="02020603050405020304" pitchFamily="18" charset="0"/>
                <a:cs typeface="Times New Roman" panose="02020603050405020304" pitchFamily="18" charset="0"/>
              </a:rPr>
              <a:t>dplyr</a:t>
            </a:r>
            <a:endParaRPr lang="en-IN" sz="3900" dirty="0">
              <a:solidFill>
                <a:schemeClr val="bg1"/>
              </a:solidFill>
              <a:latin typeface="Fontin Sans "/>
            </a:endParaRPr>
          </a:p>
        </p:txBody>
      </p:sp>
    </p:spTree>
    <p:extLst>
      <p:ext uri="{BB962C8B-B14F-4D97-AF65-F5344CB8AC3E}">
        <p14:creationId xmlns:p14="http://schemas.microsoft.com/office/powerpoint/2010/main" val="1442028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Base R: Good for Medium sized data sets, Awkward Syntax</a:t>
            </a:r>
          </a:p>
          <a:p>
            <a:pPr>
              <a:buFont typeface="Wingdings" panose="05000000000000000000" pitchFamily="2" charset="2"/>
              <a:buChar char="§"/>
            </a:pPr>
            <a:r>
              <a:rPr lang="en-IN" sz="2200" dirty="0" err="1">
                <a:latin typeface="Times New Roman" panose="02020603050405020304" pitchFamily="18" charset="0"/>
                <a:cs typeface="Times New Roman" panose="02020603050405020304" pitchFamily="18" charset="0"/>
              </a:rPr>
              <a:t>d</a:t>
            </a:r>
            <a:r>
              <a:rPr lang="en-IN" sz="2200" dirty="0" err="1" smtClean="0">
                <a:latin typeface="Times New Roman" panose="02020603050405020304" pitchFamily="18" charset="0"/>
                <a:cs typeface="Times New Roman" panose="02020603050405020304" pitchFamily="18" charset="0"/>
              </a:rPr>
              <a:t>plyr</a:t>
            </a:r>
            <a:r>
              <a:rPr lang="en-IN" sz="2200" dirty="0" smtClean="0">
                <a:latin typeface="Times New Roman" panose="02020603050405020304" pitchFamily="18" charset="0"/>
                <a:cs typeface="Times New Roman" panose="02020603050405020304" pitchFamily="18" charset="0"/>
              </a:rPr>
              <a:t>: Faster and elegant syntax</a:t>
            </a:r>
          </a:p>
          <a:p>
            <a:pPr>
              <a:buFont typeface="Wingdings" panose="05000000000000000000" pitchFamily="2" charset="2"/>
              <a:buChar char="§"/>
            </a:pPr>
            <a:r>
              <a:rPr lang="en-IN" sz="2200" dirty="0" err="1">
                <a:latin typeface="Times New Roman" panose="02020603050405020304" pitchFamily="18" charset="0"/>
                <a:cs typeface="Times New Roman" panose="02020603050405020304" pitchFamily="18" charset="0"/>
              </a:rPr>
              <a:t>d</a:t>
            </a:r>
            <a:r>
              <a:rPr lang="en-IN" sz="2200" dirty="0" err="1" smtClean="0">
                <a:latin typeface="Times New Roman" panose="02020603050405020304" pitchFamily="18" charset="0"/>
                <a:cs typeface="Times New Roman" panose="02020603050405020304" pitchFamily="18" charset="0"/>
              </a:rPr>
              <a:t>plyr</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Dataframes</a:t>
            </a: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err="1">
                <a:latin typeface="Tw Cen MT" panose="020B0602020104020603" pitchFamily="34" charset="0"/>
                <a:cs typeface="Times New Roman" panose="02020603050405020304" pitchFamily="18" charset="0"/>
              </a:rPr>
              <a:t>i</a:t>
            </a:r>
            <a:r>
              <a:rPr lang="en-IN" sz="2200" dirty="0" err="1" smtClean="0">
                <a:latin typeface="Tw Cen MT" panose="020B0602020104020603" pitchFamily="34" charset="0"/>
                <a:cs typeface="Times New Roman" panose="02020603050405020304" pitchFamily="18" charset="0"/>
              </a:rPr>
              <a:t>nstall.packages</a:t>
            </a:r>
            <a:r>
              <a:rPr lang="en-IN" sz="2200" dirty="0" smtClean="0">
                <a:latin typeface="Tw Cen MT" panose="020B0602020104020603" pitchFamily="34" charset="0"/>
                <a:cs typeface="Times New Roman" panose="02020603050405020304" pitchFamily="18" charset="0"/>
              </a:rPr>
              <a:t>(“</a:t>
            </a:r>
            <a:r>
              <a:rPr lang="en-IN" sz="2200" dirty="0" err="1" smtClean="0">
                <a:latin typeface="Tw Cen MT" panose="020B0602020104020603" pitchFamily="34" charset="0"/>
                <a:cs typeface="Times New Roman" panose="02020603050405020304" pitchFamily="18" charset="0"/>
              </a:rPr>
              <a:t>dplyr</a:t>
            </a:r>
            <a:r>
              <a:rPr lang="en-IN" sz="2200" dirty="0" smtClean="0">
                <a:latin typeface="Tw Cen MT" panose="020B0602020104020603" pitchFamily="34" charset="0"/>
                <a:cs typeface="Times New Roman" panose="02020603050405020304" pitchFamily="18" charset="0"/>
              </a:rPr>
              <a:t>”)</a:t>
            </a:r>
          </a:p>
          <a:p>
            <a:pPr>
              <a:buFont typeface="Wingdings" panose="05000000000000000000" pitchFamily="2" charset="2"/>
              <a:buChar char="§"/>
            </a:pPr>
            <a:r>
              <a:rPr lang="en-IN" sz="2200" dirty="0">
                <a:latin typeface="Tw Cen MT" panose="020B0602020104020603" pitchFamily="34" charset="0"/>
                <a:cs typeface="Times New Roman" panose="02020603050405020304" pitchFamily="18" charset="0"/>
              </a:rPr>
              <a:t>l</a:t>
            </a:r>
            <a:r>
              <a:rPr lang="en-IN" sz="2200" dirty="0" smtClean="0">
                <a:latin typeface="Tw Cen MT" panose="020B0602020104020603" pitchFamily="34" charset="0"/>
                <a:cs typeface="Times New Roman" panose="02020603050405020304" pitchFamily="18" charset="0"/>
              </a:rPr>
              <a:t>ibrary(</a:t>
            </a:r>
            <a:r>
              <a:rPr lang="en-IN" sz="2200" dirty="0" err="1" smtClean="0">
                <a:latin typeface="Tw Cen MT" panose="020B0602020104020603" pitchFamily="34" charset="0"/>
                <a:cs typeface="Times New Roman" panose="02020603050405020304" pitchFamily="18" charset="0"/>
              </a:rPr>
              <a:t>dplyr</a:t>
            </a:r>
            <a:r>
              <a:rPr lang="en-IN" sz="2200" dirty="0" smtClean="0">
                <a:latin typeface="Tw Cen MT" panose="020B0602020104020603" pitchFamily="34" charset="0"/>
                <a:cs typeface="Times New Roman" panose="02020603050405020304" pitchFamily="18" charset="0"/>
              </a:rPr>
              <a:t>)</a:t>
            </a:r>
          </a:p>
          <a:p>
            <a:pPr marL="0" indent="0">
              <a:buNone/>
            </a:pPr>
            <a:endParaRPr lang="en-IN" sz="2200" dirty="0" smtClean="0">
              <a:latin typeface="Tw Cen MT" panose="020B0602020104020603" pitchFamily="34"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a:t>
            </a:r>
            <a:r>
              <a:rPr lang="en-CA" sz="3900" b="1" dirty="0" err="1" smtClean="0">
                <a:solidFill>
                  <a:schemeClr val="bg1"/>
                </a:solidFill>
                <a:latin typeface="Times New Roman" panose="02020603050405020304" pitchFamily="18" charset="0"/>
                <a:cs typeface="Times New Roman" panose="02020603050405020304" pitchFamily="18" charset="0"/>
              </a:rPr>
              <a:t>dplyr</a:t>
            </a:r>
            <a:endParaRPr lang="en-IN" sz="3900" dirty="0">
              <a:solidFill>
                <a:schemeClr val="bg1"/>
              </a:solidFill>
              <a:latin typeface="Fontin Sans "/>
            </a:endParaRPr>
          </a:p>
        </p:txBody>
      </p:sp>
    </p:spTree>
    <p:extLst>
      <p:ext uri="{BB962C8B-B14F-4D97-AF65-F5344CB8AC3E}">
        <p14:creationId xmlns:p14="http://schemas.microsoft.com/office/powerpoint/2010/main" val="25782569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0473" y="2844221"/>
            <a:ext cx="6086460" cy="1470025"/>
          </a:xfrm>
        </p:spPr>
        <p:txBody>
          <a:bodyPr>
            <a:normAutofit/>
          </a:bodyPr>
          <a:lstStyle/>
          <a:p>
            <a:pPr algn="ctr"/>
            <a:r>
              <a:rPr lang="en-CA" sz="3600" b="1" dirty="0" smtClean="0">
                <a:latin typeface="Times New Roman" panose="02020603050405020304" pitchFamily="18" charset="0"/>
                <a:cs typeface="Times New Roman" panose="02020603050405020304" pitchFamily="18" charset="0"/>
              </a:rPr>
              <a:t>     Sub-setting: filter()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1092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Sub-setting the data using filter(), base R equivalents: logical subsets and which()</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Only that portion of data such that brand bought is “</a:t>
            </a:r>
            <a:r>
              <a:rPr lang="en-IN" sz="2200" dirty="0" err="1" smtClean="0">
                <a:latin typeface="Times New Roman" panose="02020603050405020304" pitchFamily="18" charset="0"/>
                <a:cs typeface="Times New Roman" panose="02020603050405020304" pitchFamily="18" charset="0"/>
              </a:rPr>
              <a:t>tropicana</a:t>
            </a:r>
            <a:r>
              <a:rPr lang="en-IN" sz="2200" dirty="0" smtClean="0">
                <a:latin typeface="Times New Roman" panose="02020603050405020304" pitchFamily="18" charset="0"/>
                <a:cs typeface="Times New Roman" panose="02020603050405020304" pitchFamily="18" charset="0"/>
              </a:rPr>
              <a:t>”</a:t>
            </a: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a:t>
            </a:r>
            <a:r>
              <a:rPr lang="en-CA" sz="3900" b="1" dirty="0" err="1" smtClean="0">
                <a:solidFill>
                  <a:schemeClr val="bg1"/>
                </a:solidFill>
                <a:latin typeface="Times New Roman" panose="02020603050405020304" pitchFamily="18" charset="0"/>
                <a:cs typeface="Times New Roman" panose="02020603050405020304" pitchFamily="18" charset="0"/>
              </a:rPr>
              <a:t>dplyr</a:t>
            </a:r>
            <a:endParaRPr lang="en-IN" sz="3900" dirty="0">
              <a:solidFill>
                <a:schemeClr val="bg1"/>
              </a:solidFill>
              <a:latin typeface="Fontin Sans "/>
            </a:endParaRPr>
          </a:p>
        </p:txBody>
      </p:sp>
      <p:pic>
        <p:nvPicPr>
          <p:cNvPr id="2" name="Picture 1"/>
          <p:cNvPicPr>
            <a:picLocks noChangeAspect="1"/>
          </p:cNvPicPr>
          <p:nvPr/>
        </p:nvPicPr>
        <p:blipFill>
          <a:blip r:embed="rId2"/>
          <a:stretch>
            <a:fillRect/>
          </a:stretch>
        </p:blipFill>
        <p:spPr>
          <a:xfrm>
            <a:off x="906371" y="2717443"/>
            <a:ext cx="7972425" cy="2305050"/>
          </a:xfrm>
          <a:prstGeom prst="rect">
            <a:avLst/>
          </a:prstGeom>
        </p:spPr>
      </p:pic>
    </p:spTree>
    <p:extLst>
      <p:ext uri="{BB962C8B-B14F-4D97-AF65-F5344CB8AC3E}">
        <p14:creationId xmlns:p14="http://schemas.microsoft.com/office/powerpoint/2010/main" val="33994021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Sub-setting the data using filter(), base R equivalents: logical subsets and which()</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Only that portion of data such that brand bought is “</a:t>
            </a:r>
            <a:r>
              <a:rPr lang="en-IN" sz="2200" dirty="0" err="1" smtClean="0">
                <a:latin typeface="Times New Roman" panose="02020603050405020304" pitchFamily="18" charset="0"/>
                <a:cs typeface="Times New Roman" panose="02020603050405020304" pitchFamily="18" charset="0"/>
              </a:rPr>
              <a:t>tropicana</a:t>
            </a:r>
            <a:r>
              <a:rPr lang="en-IN" sz="2200" dirty="0" smtClean="0">
                <a:latin typeface="Times New Roman" panose="02020603050405020304" pitchFamily="18" charset="0"/>
                <a:cs typeface="Times New Roman" panose="02020603050405020304" pitchFamily="18" charset="0"/>
              </a:rPr>
              <a:t>” or “</a:t>
            </a:r>
            <a:r>
              <a:rPr lang="en-IN" sz="2200" dirty="0" err="1" smtClean="0">
                <a:latin typeface="Times New Roman" panose="02020603050405020304" pitchFamily="18" charset="0"/>
                <a:cs typeface="Times New Roman" panose="02020603050405020304" pitchFamily="18" charset="0"/>
              </a:rPr>
              <a:t>dominicks</a:t>
            </a:r>
            <a:r>
              <a:rPr lang="en-IN" sz="2200" dirty="0" smtClean="0">
                <a:latin typeface="Times New Roman" panose="02020603050405020304" pitchFamily="18" charset="0"/>
                <a:cs typeface="Times New Roman" panose="02020603050405020304" pitchFamily="18" charset="0"/>
              </a:rPr>
              <a:t>”</a:t>
            </a: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a:t>
            </a:r>
            <a:r>
              <a:rPr lang="en-CA" sz="3900" b="1" dirty="0" err="1" smtClean="0">
                <a:solidFill>
                  <a:schemeClr val="bg1"/>
                </a:solidFill>
                <a:latin typeface="Times New Roman" panose="02020603050405020304" pitchFamily="18" charset="0"/>
                <a:cs typeface="Times New Roman" panose="02020603050405020304" pitchFamily="18" charset="0"/>
              </a:rPr>
              <a:t>dplyr</a:t>
            </a:r>
            <a:endParaRPr lang="en-IN" sz="3900" dirty="0">
              <a:solidFill>
                <a:schemeClr val="bg1"/>
              </a:solidFill>
              <a:latin typeface="Fontin Sans "/>
            </a:endParaRPr>
          </a:p>
        </p:txBody>
      </p:sp>
      <p:pic>
        <p:nvPicPr>
          <p:cNvPr id="5" name="Picture 4"/>
          <p:cNvPicPr>
            <a:picLocks noChangeAspect="1"/>
          </p:cNvPicPr>
          <p:nvPr/>
        </p:nvPicPr>
        <p:blipFill>
          <a:blip r:embed="rId2"/>
          <a:stretch>
            <a:fillRect/>
          </a:stretch>
        </p:blipFill>
        <p:spPr>
          <a:xfrm>
            <a:off x="811368" y="2717443"/>
            <a:ext cx="10399441" cy="2351268"/>
          </a:xfrm>
          <a:prstGeom prst="rect">
            <a:avLst/>
          </a:prstGeom>
        </p:spPr>
      </p:pic>
    </p:spTree>
    <p:extLst>
      <p:ext uri="{BB962C8B-B14F-4D97-AF65-F5344CB8AC3E}">
        <p14:creationId xmlns:p14="http://schemas.microsoft.com/office/powerpoint/2010/main" val="39309192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2844221"/>
            <a:ext cx="6378222" cy="1470025"/>
          </a:xfrm>
        </p:spPr>
        <p:txBody>
          <a:bodyPr>
            <a:normAutofit/>
          </a:bodyPr>
          <a:lstStyle/>
          <a:p>
            <a:pPr algn="ctr"/>
            <a:r>
              <a:rPr lang="en-CA" sz="3600" b="1" dirty="0" smtClean="0">
                <a:latin typeface="Times New Roman" panose="02020603050405020304" pitchFamily="18" charset="0"/>
                <a:cs typeface="Times New Roman" panose="02020603050405020304" pitchFamily="18" charset="0"/>
              </a:rPr>
              <a:t>     Selecting Columns: select()</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8951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Selecting columns from data using select(), base R equivalents: index subsets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Selecting columns brand and income</a:t>
            </a: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a:t>
            </a:r>
            <a:r>
              <a:rPr lang="en-CA" sz="3900" b="1" dirty="0" err="1" smtClean="0">
                <a:solidFill>
                  <a:schemeClr val="bg1"/>
                </a:solidFill>
                <a:latin typeface="Times New Roman" panose="02020603050405020304" pitchFamily="18" charset="0"/>
                <a:cs typeface="Times New Roman" panose="02020603050405020304" pitchFamily="18" charset="0"/>
              </a:rPr>
              <a:t>dplyr</a:t>
            </a:r>
            <a:endParaRPr lang="en-IN" sz="3900" dirty="0">
              <a:solidFill>
                <a:schemeClr val="bg1"/>
              </a:solidFill>
              <a:latin typeface="Fontin Sans "/>
            </a:endParaRPr>
          </a:p>
        </p:txBody>
      </p:sp>
      <p:pic>
        <p:nvPicPr>
          <p:cNvPr id="5" name="Picture 4"/>
          <p:cNvPicPr>
            <a:picLocks noChangeAspect="1"/>
          </p:cNvPicPr>
          <p:nvPr/>
        </p:nvPicPr>
        <p:blipFill>
          <a:blip r:embed="rId2"/>
          <a:stretch>
            <a:fillRect/>
          </a:stretch>
        </p:blipFill>
        <p:spPr>
          <a:xfrm>
            <a:off x="811368" y="2717443"/>
            <a:ext cx="7949883" cy="1820690"/>
          </a:xfrm>
          <a:prstGeom prst="rect">
            <a:avLst/>
          </a:prstGeom>
        </p:spPr>
      </p:pic>
    </p:spTree>
    <p:extLst>
      <p:ext uri="{BB962C8B-B14F-4D97-AF65-F5344CB8AC3E}">
        <p14:creationId xmlns:p14="http://schemas.microsoft.com/office/powerpoint/2010/main" val="14296814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Selecting columns from data using select(), base R equivalents: index subsets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Dropping columns brand and income</a:t>
            </a: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a:t>
            </a:r>
            <a:r>
              <a:rPr lang="en-CA" sz="3900" b="1" dirty="0" err="1" smtClean="0">
                <a:solidFill>
                  <a:schemeClr val="bg1"/>
                </a:solidFill>
                <a:latin typeface="Times New Roman" panose="02020603050405020304" pitchFamily="18" charset="0"/>
                <a:cs typeface="Times New Roman" panose="02020603050405020304" pitchFamily="18" charset="0"/>
              </a:rPr>
              <a:t>dplyr</a:t>
            </a:r>
            <a:endParaRPr lang="en-IN" sz="3900" dirty="0">
              <a:solidFill>
                <a:schemeClr val="bg1"/>
              </a:solidFill>
              <a:latin typeface="Fontin Sans "/>
            </a:endParaRPr>
          </a:p>
        </p:txBody>
      </p:sp>
      <p:pic>
        <p:nvPicPr>
          <p:cNvPr id="7" name="Picture 6"/>
          <p:cNvPicPr>
            <a:picLocks noChangeAspect="1"/>
          </p:cNvPicPr>
          <p:nvPr/>
        </p:nvPicPr>
        <p:blipFill>
          <a:blip r:embed="rId2"/>
          <a:stretch>
            <a:fillRect/>
          </a:stretch>
        </p:blipFill>
        <p:spPr>
          <a:xfrm>
            <a:off x="811369" y="2717443"/>
            <a:ext cx="9525000" cy="1162050"/>
          </a:xfrm>
          <a:prstGeom prst="rect">
            <a:avLst/>
          </a:prstGeom>
        </p:spPr>
      </p:pic>
    </p:spTree>
    <p:extLst>
      <p:ext uri="{BB962C8B-B14F-4D97-AF65-F5344CB8AC3E}">
        <p14:creationId xmlns:p14="http://schemas.microsoft.com/office/powerpoint/2010/main" val="37812918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2844221"/>
            <a:ext cx="6378222" cy="1470025"/>
          </a:xfrm>
        </p:spPr>
        <p:txBody>
          <a:bodyPr>
            <a:normAutofit/>
          </a:bodyPr>
          <a:lstStyle/>
          <a:p>
            <a:pPr algn="ctr"/>
            <a:r>
              <a:rPr lang="en-CA" sz="3600" b="1" dirty="0" smtClean="0">
                <a:latin typeface="Times New Roman" panose="02020603050405020304" pitchFamily="18" charset="0"/>
                <a:cs typeface="Times New Roman" panose="02020603050405020304" pitchFamily="18" charset="0"/>
              </a:rPr>
              <a:t>     Creating New Columns: mutate()</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6643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Adding columns to data using mutate(),</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Adding a new column, log(income)</a:t>
            </a: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a:t>
            </a:r>
            <a:r>
              <a:rPr lang="en-CA" sz="3900" b="1" dirty="0" err="1" smtClean="0">
                <a:solidFill>
                  <a:schemeClr val="bg1"/>
                </a:solidFill>
                <a:latin typeface="Times New Roman" panose="02020603050405020304" pitchFamily="18" charset="0"/>
                <a:cs typeface="Times New Roman" panose="02020603050405020304" pitchFamily="18" charset="0"/>
              </a:rPr>
              <a:t>dplyr</a:t>
            </a:r>
            <a:endParaRPr lang="en-IN" sz="3900" dirty="0">
              <a:solidFill>
                <a:schemeClr val="bg1"/>
              </a:solidFill>
              <a:latin typeface="Fontin Sans "/>
            </a:endParaRPr>
          </a:p>
        </p:txBody>
      </p:sp>
      <p:pic>
        <p:nvPicPr>
          <p:cNvPr id="4" name="Picture 3"/>
          <p:cNvPicPr>
            <a:picLocks noChangeAspect="1"/>
          </p:cNvPicPr>
          <p:nvPr/>
        </p:nvPicPr>
        <p:blipFill>
          <a:blip r:embed="rId2"/>
          <a:stretch>
            <a:fillRect/>
          </a:stretch>
        </p:blipFill>
        <p:spPr>
          <a:xfrm>
            <a:off x="811369" y="2637895"/>
            <a:ext cx="8630944" cy="2995261"/>
          </a:xfrm>
          <a:prstGeom prst="rect">
            <a:avLst/>
          </a:prstGeom>
        </p:spPr>
      </p:pic>
    </p:spTree>
    <p:extLst>
      <p:ext uri="{BB962C8B-B14F-4D97-AF65-F5344CB8AC3E}">
        <p14:creationId xmlns:p14="http://schemas.microsoft.com/office/powerpoint/2010/main" val="2026770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Data Manipulation: Base R </a:t>
            </a:r>
            <a:endParaRPr lang="en-IN" sz="3900" dirty="0">
              <a:solidFill>
                <a:schemeClr val="bg1"/>
              </a:solidFill>
              <a:latin typeface="Fontin Sans "/>
            </a:endParaRPr>
          </a:p>
        </p:txBody>
      </p:sp>
      <p:sp>
        <p:nvSpPr>
          <p:cNvPr id="5" name="Subtitle 2"/>
          <p:cNvSpPr>
            <a:spLocks noGrp="1"/>
          </p:cNvSpPr>
          <p:nvPr>
            <p:ph type="subTitle" idx="1"/>
          </p:nvPr>
        </p:nvSpPr>
        <p:spPr>
          <a:xfrm>
            <a:off x="811369" y="1609859"/>
            <a:ext cx="7569846" cy="4442201"/>
          </a:xfrm>
        </p:spPr>
        <p:txBody>
          <a:bodyPr>
            <a:noAutofit/>
          </a:bodyPr>
          <a:lstStyle/>
          <a:p>
            <a:pPr marL="0" indent="0">
              <a:lnSpc>
                <a:spcPts val="1380"/>
              </a:lnSpc>
              <a:buNone/>
            </a:pPr>
            <a:endParaRPr lang="en-CA" sz="2200" dirty="0" smtClean="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err="1" smtClean="0">
                <a:latin typeface="Times New Roman" panose="02020603050405020304" pitchFamily="18" charset="0"/>
                <a:cs typeface="Times New Roman" panose="02020603050405020304" pitchFamily="18" charset="0"/>
              </a:rPr>
              <a:t>Subsetting</a:t>
            </a:r>
            <a:r>
              <a:rPr lang="en-IN" sz="2200" dirty="0" smtClean="0">
                <a:latin typeface="Times New Roman" panose="02020603050405020304" pitchFamily="18" charset="0"/>
                <a:cs typeface="Times New Roman" panose="02020603050405020304" pitchFamily="18" charset="0"/>
              </a:rPr>
              <a:t> data</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Selecting specified columns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Adding new columns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Reordering data (Ascending/Descending order)</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Group wise operations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Producing contingency tables</a:t>
            </a:r>
          </a:p>
          <a:p>
            <a:pPr marL="0" indent="0">
              <a:buNone/>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7113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2844221"/>
            <a:ext cx="6378222" cy="1470025"/>
          </a:xfrm>
        </p:spPr>
        <p:txBody>
          <a:bodyPr>
            <a:normAutofit/>
          </a:bodyPr>
          <a:lstStyle/>
          <a:p>
            <a:pPr algn="ctr"/>
            <a:r>
              <a:rPr lang="en-CA" sz="3600" b="1" dirty="0" smtClean="0">
                <a:latin typeface="Times New Roman" panose="02020603050405020304" pitchFamily="18" charset="0"/>
                <a:cs typeface="Times New Roman" panose="02020603050405020304" pitchFamily="18" charset="0"/>
              </a:rPr>
              <a:t>     Ordering data: arrange()</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51665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Ordering data using arrange(),</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Order whole data by income in ascending order</a:t>
            </a: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a:t>
            </a:r>
            <a:r>
              <a:rPr lang="en-CA" sz="3900" b="1" dirty="0" err="1" smtClean="0">
                <a:solidFill>
                  <a:schemeClr val="bg1"/>
                </a:solidFill>
                <a:latin typeface="Times New Roman" panose="02020603050405020304" pitchFamily="18" charset="0"/>
                <a:cs typeface="Times New Roman" panose="02020603050405020304" pitchFamily="18" charset="0"/>
              </a:rPr>
              <a:t>dplyr</a:t>
            </a:r>
            <a:endParaRPr lang="en-IN" sz="3900" dirty="0">
              <a:solidFill>
                <a:schemeClr val="bg1"/>
              </a:solidFill>
              <a:latin typeface="Fontin Sans "/>
            </a:endParaRPr>
          </a:p>
        </p:txBody>
      </p:sp>
      <p:pic>
        <p:nvPicPr>
          <p:cNvPr id="2" name="Picture 1"/>
          <p:cNvPicPr>
            <a:picLocks noChangeAspect="1"/>
          </p:cNvPicPr>
          <p:nvPr/>
        </p:nvPicPr>
        <p:blipFill>
          <a:blip r:embed="rId2"/>
          <a:stretch>
            <a:fillRect/>
          </a:stretch>
        </p:blipFill>
        <p:spPr>
          <a:xfrm>
            <a:off x="811369" y="2688341"/>
            <a:ext cx="10098622" cy="2730324"/>
          </a:xfrm>
          <a:prstGeom prst="rect">
            <a:avLst/>
          </a:prstGeom>
        </p:spPr>
      </p:pic>
    </p:spTree>
    <p:extLst>
      <p:ext uri="{BB962C8B-B14F-4D97-AF65-F5344CB8AC3E}">
        <p14:creationId xmlns:p14="http://schemas.microsoft.com/office/powerpoint/2010/main" val="13726042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Ordering data </a:t>
            </a:r>
            <a:r>
              <a:rPr lang="en-IN" sz="2200" smtClean="0">
                <a:latin typeface="Times New Roman" panose="02020603050405020304" pitchFamily="18" charset="0"/>
                <a:cs typeface="Times New Roman" panose="02020603050405020304" pitchFamily="18" charset="0"/>
              </a:rPr>
              <a:t>using arrange(),</a:t>
            </a: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Order whole data by income in descending order</a:t>
            </a: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a:t>
            </a:r>
            <a:r>
              <a:rPr lang="en-CA" sz="3900" b="1" dirty="0" err="1" smtClean="0">
                <a:solidFill>
                  <a:schemeClr val="bg1"/>
                </a:solidFill>
                <a:latin typeface="Times New Roman" panose="02020603050405020304" pitchFamily="18" charset="0"/>
                <a:cs typeface="Times New Roman" panose="02020603050405020304" pitchFamily="18" charset="0"/>
              </a:rPr>
              <a:t>dplyr</a:t>
            </a:r>
            <a:endParaRPr lang="en-IN" sz="3900" dirty="0">
              <a:solidFill>
                <a:schemeClr val="bg1"/>
              </a:solidFill>
              <a:latin typeface="Fontin Sans "/>
            </a:endParaRPr>
          </a:p>
        </p:txBody>
      </p:sp>
      <p:pic>
        <p:nvPicPr>
          <p:cNvPr id="4" name="Picture 3"/>
          <p:cNvPicPr>
            <a:picLocks noChangeAspect="1"/>
          </p:cNvPicPr>
          <p:nvPr/>
        </p:nvPicPr>
        <p:blipFill>
          <a:blip r:embed="rId2"/>
          <a:stretch>
            <a:fillRect/>
          </a:stretch>
        </p:blipFill>
        <p:spPr>
          <a:xfrm>
            <a:off x="811369" y="2717442"/>
            <a:ext cx="10125973" cy="2893135"/>
          </a:xfrm>
          <a:prstGeom prst="rect">
            <a:avLst/>
          </a:prstGeom>
        </p:spPr>
      </p:pic>
    </p:spTree>
    <p:extLst>
      <p:ext uri="{BB962C8B-B14F-4D97-AF65-F5344CB8AC3E}">
        <p14:creationId xmlns:p14="http://schemas.microsoft.com/office/powerpoint/2010/main" val="8447452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2844221"/>
            <a:ext cx="6378222" cy="1470025"/>
          </a:xfrm>
        </p:spPr>
        <p:txBody>
          <a:bodyPr>
            <a:normAutofit/>
          </a:bodyPr>
          <a:lstStyle/>
          <a:p>
            <a:pPr algn="ctr"/>
            <a:r>
              <a:rPr lang="en-CA" sz="3600" b="1" dirty="0" smtClean="0">
                <a:latin typeface="Times New Roman" panose="02020603050405020304" pitchFamily="18" charset="0"/>
                <a:cs typeface="Times New Roman" panose="02020603050405020304" pitchFamily="18" charset="0"/>
              </a:rPr>
              <a:t>     Summarizing data: summarize() and </a:t>
            </a:r>
            <a:r>
              <a:rPr lang="en-CA" sz="3600" b="1" dirty="0" err="1" smtClean="0">
                <a:latin typeface="Times New Roman" panose="02020603050405020304" pitchFamily="18" charset="0"/>
                <a:cs typeface="Times New Roman" panose="02020603050405020304" pitchFamily="18" charset="0"/>
              </a:rPr>
              <a:t>group_by</a:t>
            </a:r>
            <a:r>
              <a:rPr lang="en-CA" sz="3600" b="1" dirty="0" smtClean="0">
                <a:latin typeface="Times New Roman" panose="02020603050405020304" pitchFamily="18" charset="0"/>
                <a:cs typeface="Times New Roman" panose="02020603050405020304" pitchFamily="18" charset="0"/>
              </a:rPr>
              <a:t>()</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7920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Summarizing data using summarize() and </a:t>
            </a:r>
            <a:r>
              <a:rPr lang="en-IN" sz="2200" dirty="0" err="1" smtClean="0">
                <a:latin typeface="Times New Roman" panose="02020603050405020304" pitchFamily="18" charset="0"/>
                <a:cs typeface="Times New Roman" panose="02020603050405020304" pitchFamily="18" charset="0"/>
              </a:rPr>
              <a:t>group_by</a:t>
            </a:r>
            <a:r>
              <a:rPr lang="en-IN"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2200" dirty="0" err="1" smtClean="0">
                <a:latin typeface="Times New Roman" panose="02020603050405020304" pitchFamily="18" charset="0"/>
                <a:cs typeface="Times New Roman" panose="02020603050405020304" pitchFamily="18" charset="0"/>
              </a:rPr>
              <a:t>group_by</a:t>
            </a:r>
            <a:r>
              <a:rPr lang="en-IN" sz="2200" dirty="0" smtClean="0">
                <a:latin typeface="Times New Roman" panose="02020603050405020304" pitchFamily="18" charset="0"/>
                <a:cs typeface="Times New Roman" panose="02020603050405020304" pitchFamily="18" charset="0"/>
              </a:rPr>
              <a:t>() makes grouped table, summarize() can take this grouped table and produce summaries for different columns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Mean level of income and standard deviation of income for each brand of orange juice</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a:t>
            </a:r>
            <a:r>
              <a:rPr lang="en-CA" sz="3900" b="1" dirty="0" err="1" smtClean="0">
                <a:solidFill>
                  <a:schemeClr val="bg1"/>
                </a:solidFill>
                <a:latin typeface="Times New Roman" panose="02020603050405020304" pitchFamily="18" charset="0"/>
                <a:cs typeface="Times New Roman" panose="02020603050405020304" pitchFamily="18" charset="0"/>
              </a:rPr>
              <a:t>dplyr</a:t>
            </a:r>
            <a:endParaRPr lang="en-IN" sz="3900" dirty="0">
              <a:solidFill>
                <a:schemeClr val="bg1"/>
              </a:solidFill>
              <a:latin typeface="Fontin Sans "/>
            </a:endParaRPr>
          </a:p>
        </p:txBody>
      </p:sp>
      <p:pic>
        <p:nvPicPr>
          <p:cNvPr id="2" name="Picture 1"/>
          <p:cNvPicPr>
            <a:picLocks noChangeAspect="1"/>
          </p:cNvPicPr>
          <p:nvPr/>
        </p:nvPicPr>
        <p:blipFill>
          <a:blip r:embed="rId2"/>
          <a:stretch>
            <a:fillRect/>
          </a:stretch>
        </p:blipFill>
        <p:spPr>
          <a:xfrm>
            <a:off x="811368" y="3491441"/>
            <a:ext cx="6353645" cy="1656292"/>
          </a:xfrm>
          <a:prstGeom prst="rect">
            <a:avLst/>
          </a:prstGeom>
        </p:spPr>
      </p:pic>
    </p:spTree>
    <p:extLst>
      <p:ext uri="{BB962C8B-B14F-4D97-AF65-F5344CB8AC3E}">
        <p14:creationId xmlns:p14="http://schemas.microsoft.com/office/powerpoint/2010/main" val="25715298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2844221"/>
            <a:ext cx="6378222" cy="1470025"/>
          </a:xfrm>
        </p:spPr>
        <p:txBody>
          <a:bodyPr>
            <a:normAutofit/>
          </a:bodyPr>
          <a:lstStyle/>
          <a:p>
            <a:pPr algn="ctr"/>
            <a:r>
              <a:rPr lang="en-CA" sz="3600" b="1" dirty="0" smtClean="0">
                <a:latin typeface="Times New Roman" panose="02020603050405020304" pitchFamily="18" charset="0"/>
                <a:cs typeface="Times New Roman" panose="02020603050405020304" pitchFamily="18" charset="0"/>
              </a:rPr>
              <a:t>     Functional Pipelines: %&gt;%</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33815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err="1">
                <a:latin typeface="Times New Roman" panose="02020603050405020304" pitchFamily="18" charset="0"/>
                <a:cs typeface="Times New Roman" panose="02020603050405020304" pitchFamily="18" charset="0"/>
              </a:rPr>
              <a:t>d</a:t>
            </a:r>
            <a:r>
              <a:rPr lang="en-IN" sz="2200" dirty="0" err="1" smtClean="0">
                <a:latin typeface="Times New Roman" panose="02020603050405020304" pitchFamily="18" charset="0"/>
                <a:cs typeface="Times New Roman" panose="02020603050405020304" pitchFamily="18" charset="0"/>
              </a:rPr>
              <a:t>plyr</a:t>
            </a:r>
            <a:r>
              <a:rPr lang="en-IN" sz="2200" dirty="0" smtClean="0">
                <a:latin typeface="Times New Roman" panose="02020603050405020304" pitchFamily="18" charset="0"/>
                <a:cs typeface="Times New Roman" panose="02020603050405020304" pitchFamily="18" charset="0"/>
              </a:rPr>
              <a:t> becomes a powerful tool when combined with %&gt;% (pipe) operator</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Several data manipulation tasks can be accomplished in just one line of code</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Traditionally functional composition is achieved by using nested function calls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For example, Find the mean price for all people whose income is &gt;=10.5</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a:t>
            </a:r>
            <a:r>
              <a:rPr lang="en-CA" sz="3900" b="1" dirty="0" err="1" smtClean="0">
                <a:solidFill>
                  <a:schemeClr val="bg1"/>
                </a:solidFill>
                <a:latin typeface="Times New Roman" panose="02020603050405020304" pitchFamily="18" charset="0"/>
                <a:cs typeface="Times New Roman" panose="02020603050405020304" pitchFamily="18" charset="0"/>
              </a:rPr>
              <a:t>dplyr</a:t>
            </a:r>
            <a:endParaRPr lang="en-IN" sz="3900" dirty="0">
              <a:solidFill>
                <a:schemeClr val="bg1"/>
              </a:solidFill>
              <a:latin typeface="Fontin Sans "/>
            </a:endParaRPr>
          </a:p>
        </p:txBody>
      </p:sp>
      <p:pic>
        <p:nvPicPr>
          <p:cNvPr id="7" name="Picture 6"/>
          <p:cNvPicPr>
            <a:picLocks noChangeAspect="1"/>
          </p:cNvPicPr>
          <p:nvPr/>
        </p:nvPicPr>
        <p:blipFill>
          <a:blip r:embed="rId2"/>
          <a:stretch>
            <a:fillRect/>
          </a:stretch>
        </p:blipFill>
        <p:spPr>
          <a:xfrm>
            <a:off x="811369" y="3501671"/>
            <a:ext cx="8322259" cy="1510595"/>
          </a:xfrm>
          <a:prstGeom prst="rect">
            <a:avLst/>
          </a:prstGeom>
        </p:spPr>
      </p:pic>
    </p:spTree>
    <p:extLst>
      <p:ext uri="{BB962C8B-B14F-4D97-AF65-F5344CB8AC3E}">
        <p14:creationId xmlns:p14="http://schemas.microsoft.com/office/powerpoint/2010/main" val="20695926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Clearly the code looks very messy, using a %&gt;% operator, we can make it more readable</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a:t>
            </a:r>
            <a:r>
              <a:rPr lang="en-CA" sz="3900" b="1" dirty="0" err="1" smtClean="0">
                <a:solidFill>
                  <a:schemeClr val="bg1"/>
                </a:solidFill>
                <a:latin typeface="Times New Roman" panose="02020603050405020304" pitchFamily="18" charset="0"/>
                <a:cs typeface="Times New Roman" panose="02020603050405020304" pitchFamily="18" charset="0"/>
              </a:rPr>
              <a:t>dplyr</a:t>
            </a:r>
            <a:endParaRPr lang="en-IN" sz="3900" dirty="0">
              <a:solidFill>
                <a:schemeClr val="bg1"/>
              </a:solidFill>
              <a:latin typeface="Fontin Sans "/>
            </a:endParaRPr>
          </a:p>
        </p:txBody>
      </p:sp>
      <p:sp>
        <p:nvSpPr>
          <p:cNvPr id="8" name="Subtitle 2"/>
          <p:cNvSpPr txBox="1">
            <a:spLocks/>
          </p:cNvSpPr>
          <p:nvPr/>
        </p:nvSpPr>
        <p:spPr>
          <a:xfrm>
            <a:off x="803749" y="339417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This can be easily read as: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Take data </a:t>
            </a:r>
            <a:r>
              <a:rPr lang="en-IN" sz="2200" dirty="0" err="1" smtClean="0">
                <a:latin typeface="Times New Roman" panose="02020603050405020304" pitchFamily="18" charset="0"/>
                <a:cs typeface="Times New Roman" panose="02020603050405020304" pitchFamily="18" charset="0"/>
              </a:rPr>
              <a:t>oj</a:t>
            </a:r>
            <a:r>
              <a:rPr lang="en-IN" sz="2200" dirty="0" smtClean="0">
                <a:latin typeface="Times New Roman" panose="02020603050405020304" pitchFamily="18" charset="0"/>
                <a:cs typeface="Times New Roman" panose="02020603050405020304" pitchFamily="18" charset="0"/>
              </a:rPr>
              <a:t>, filter it based on income</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Take this filtered data frame and compute the mean of price</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03749" y="2148250"/>
            <a:ext cx="9105045" cy="877172"/>
          </a:xfrm>
          <a:prstGeom prst="rect">
            <a:avLst/>
          </a:prstGeom>
        </p:spPr>
      </p:pic>
    </p:spTree>
    <p:extLst>
      <p:ext uri="{BB962C8B-B14F-4D97-AF65-F5344CB8AC3E}">
        <p14:creationId xmlns:p14="http://schemas.microsoft.com/office/powerpoint/2010/main" val="25683685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a:t>
            </a:r>
            <a:r>
              <a:rPr lang="en-CA" sz="3900" b="1" dirty="0" err="1" smtClean="0">
                <a:solidFill>
                  <a:schemeClr val="bg1"/>
                </a:solidFill>
                <a:latin typeface="Times New Roman" panose="02020603050405020304" pitchFamily="18" charset="0"/>
                <a:cs typeface="Times New Roman" panose="02020603050405020304" pitchFamily="18" charset="0"/>
              </a:rPr>
              <a:t>dplyr</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Subset the data based on price&gt;=2.5, create a column </a:t>
            </a:r>
            <a:r>
              <a:rPr lang="en-IN" sz="2200" dirty="0" err="1" smtClean="0">
                <a:latin typeface="Times New Roman" panose="02020603050405020304" pitchFamily="18" charset="0"/>
                <a:cs typeface="Times New Roman" panose="02020603050405020304" pitchFamily="18" charset="0"/>
              </a:rPr>
              <a:t>logIncome</a:t>
            </a:r>
            <a:r>
              <a:rPr lang="en-IN" sz="2200" dirty="0" smtClean="0">
                <a:latin typeface="Times New Roman" panose="02020603050405020304" pitchFamily="18" charset="0"/>
                <a:cs typeface="Times New Roman" panose="02020603050405020304" pitchFamily="18" charset="0"/>
              </a:rPr>
              <a:t>, compute the mean, standard deviation and median of column </a:t>
            </a:r>
            <a:r>
              <a:rPr lang="en-IN" sz="2200" dirty="0" err="1" smtClean="0">
                <a:latin typeface="Times New Roman" panose="02020603050405020304" pitchFamily="18" charset="0"/>
                <a:cs typeface="Times New Roman" panose="02020603050405020304" pitchFamily="18" charset="0"/>
              </a:rPr>
              <a:t>logIncome</a:t>
            </a: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63769" y="2717442"/>
            <a:ext cx="9806557" cy="895001"/>
          </a:xfrm>
          <a:prstGeom prst="rect">
            <a:avLst/>
          </a:prstGeom>
        </p:spPr>
      </p:pic>
    </p:spTree>
    <p:extLst>
      <p:ext uri="{BB962C8B-B14F-4D97-AF65-F5344CB8AC3E}">
        <p14:creationId xmlns:p14="http://schemas.microsoft.com/office/powerpoint/2010/main" val="27496175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2844221"/>
            <a:ext cx="6378222" cy="1470025"/>
          </a:xfrm>
        </p:spPr>
        <p:txBody>
          <a:bodyPr>
            <a:normAutofit/>
          </a:bodyPr>
          <a:lstStyle/>
          <a:p>
            <a:pPr algn="ctr"/>
            <a:r>
              <a:rPr lang="en-CA" sz="3600" b="1" dirty="0" smtClean="0">
                <a:latin typeface="Times New Roman" panose="02020603050405020304" pitchFamily="18" charset="0"/>
                <a:cs typeface="Times New Roman" panose="02020603050405020304" pitchFamily="18" charset="0"/>
              </a:rPr>
              <a:t>    Manipulating Date objects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7388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820473" y="2844221"/>
            <a:ext cx="5731099" cy="1470025"/>
          </a:xfrm>
        </p:spPr>
        <p:txBody>
          <a:bodyPr>
            <a:normAutofit/>
          </a:bodyPr>
          <a:lstStyle/>
          <a:p>
            <a:pPr algn="ctr"/>
            <a:r>
              <a:rPr lang="en-CA" sz="3600" b="1" dirty="0" smtClean="0">
                <a:latin typeface="Times New Roman" panose="02020603050405020304" pitchFamily="18" charset="0"/>
                <a:cs typeface="Times New Roman" panose="02020603050405020304" pitchFamily="18" charset="0"/>
              </a:rPr>
              <a:t>     Sub-setting data</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3061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date objects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Dates are treated as a special data type in most programming languages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R also treats dates as a separate data type</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Doing so, one can easily work with dates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Usual date operations include:</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Finding time interval between two points in data: age</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Extracting months and week days </a:t>
            </a: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64781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1867436"/>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date objects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Character to date conversion-Date Class</a:t>
            </a:r>
          </a:p>
          <a:p>
            <a:pP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Extracting months and weekdays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Using </a:t>
            </a:r>
            <a:r>
              <a:rPr lang="en-IN" sz="2200" dirty="0" err="1" smtClean="0">
                <a:latin typeface="Times New Roman" panose="02020603050405020304" pitchFamily="18" charset="0"/>
                <a:cs typeface="Times New Roman" panose="02020603050405020304" pitchFamily="18" charset="0"/>
              </a:rPr>
              <a:t>difftime</a:t>
            </a:r>
            <a:r>
              <a:rPr lang="en-IN" sz="22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Manipulating data involving dates</a:t>
            </a:r>
          </a:p>
          <a:p>
            <a:pPr>
              <a:buFont typeface="Wingdings" panose="05000000000000000000" pitchFamily="2" charset="2"/>
              <a:buChar char="§"/>
            </a:pPr>
            <a:r>
              <a:rPr lang="en-IN" sz="2200" dirty="0" err="1" smtClean="0">
                <a:latin typeface="Times New Roman" panose="02020603050405020304" pitchFamily="18" charset="0"/>
                <a:cs typeface="Times New Roman" panose="02020603050405020304" pitchFamily="18" charset="0"/>
              </a:rPr>
              <a:t>POSIXct</a:t>
            </a:r>
            <a:r>
              <a:rPr lang="en-IN" sz="2200" dirty="0" smtClean="0">
                <a:latin typeface="Times New Roman" panose="02020603050405020304" pitchFamily="18" charset="0"/>
                <a:cs typeface="Times New Roman" panose="02020603050405020304" pitchFamily="18" charset="0"/>
              </a:rPr>
              <a:t> and </a:t>
            </a:r>
            <a:r>
              <a:rPr lang="en-IN" sz="2200" dirty="0" err="1" smtClean="0">
                <a:latin typeface="Times New Roman" panose="02020603050405020304" pitchFamily="18" charset="0"/>
                <a:cs typeface="Times New Roman" panose="02020603050405020304" pitchFamily="18" charset="0"/>
              </a:rPr>
              <a:t>POSIXlt</a:t>
            </a:r>
            <a:r>
              <a:rPr lang="en-IN" sz="2200" dirty="0" smtClean="0">
                <a:latin typeface="Times New Roman" panose="02020603050405020304" pitchFamily="18" charset="0"/>
                <a:cs typeface="Times New Roman" panose="02020603050405020304" pitchFamily="18" charset="0"/>
              </a:rPr>
              <a:t> Classes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Working with </a:t>
            </a:r>
            <a:r>
              <a:rPr lang="en-IN" sz="2200" dirty="0" err="1" smtClean="0">
                <a:latin typeface="Times New Roman" panose="02020603050405020304" pitchFamily="18" charset="0"/>
                <a:cs typeface="Times New Roman" panose="02020603050405020304" pitchFamily="18" charset="0"/>
              </a:rPr>
              <a:t>lubridate</a:t>
            </a:r>
            <a:r>
              <a:rPr lang="en-IN" sz="2200" dirty="0" smtClean="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7510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date objects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Using Date class to convert a character into a Date.</a:t>
            </a: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811369" y="2483476"/>
            <a:ext cx="9134142" cy="2017626"/>
          </a:xfrm>
          <a:prstGeom prst="rect">
            <a:avLst/>
          </a:prstGeom>
        </p:spPr>
      </p:pic>
    </p:spTree>
    <p:extLst>
      <p:ext uri="{BB962C8B-B14F-4D97-AF65-F5344CB8AC3E}">
        <p14:creationId xmlns:p14="http://schemas.microsoft.com/office/powerpoint/2010/main" val="12169000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date objects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Using Date class to convert a character into a Date.</a:t>
            </a: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63769" y="2331076"/>
            <a:ext cx="8921146" cy="1936124"/>
          </a:xfrm>
          <a:prstGeom prst="rect">
            <a:avLst/>
          </a:prstGeom>
        </p:spPr>
      </p:pic>
    </p:spTree>
    <p:extLst>
      <p:ext uri="{BB962C8B-B14F-4D97-AF65-F5344CB8AC3E}">
        <p14:creationId xmlns:p14="http://schemas.microsoft.com/office/powerpoint/2010/main" val="35634767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date objects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Using Date class to convert a character into a Date.</a:t>
            </a: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03912179"/>
              </p:ext>
            </p:extLst>
          </p:nvPr>
        </p:nvGraphicFramePr>
        <p:xfrm>
          <a:off x="1138750" y="2483476"/>
          <a:ext cx="5104009" cy="2595880"/>
        </p:xfrm>
        <a:graphic>
          <a:graphicData uri="http://schemas.openxmlformats.org/drawingml/2006/table">
            <a:tbl>
              <a:tblPr firstRow="1" bandRow="1">
                <a:tableStyleId>{5C22544A-7EE6-4342-B048-85BDC9FD1C3A}</a:tableStyleId>
              </a:tblPr>
              <a:tblGrid>
                <a:gridCol w="1333612"/>
                <a:gridCol w="3770397"/>
              </a:tblGrid>
              <a:tr h="370840">
                <a:tc>
                  <a:txBody>
                    <a:bodyPr/>
                    <a:lstStyle/>
                    <a:p>
                      <a:r>
                        <a:rPr lang="en-IN" dirty="0" smtClean="0"/>
                        <a:t>Code</a:t>
                      </a:r>
                      <a:endParaRPr lang="en-IN" dirty="0"/>
                    </a:p>
                  </a:txBody>
                  <a:tcPr/>
                </a:tc>
                <a:tc>
                  <a:txBody>
                    <a:bodyPr/>
                    <a:lstStyle/>
                    <a:p>
                      <a:r>
                        <a:rPr lang="en-IN" dirty="0" smtClean="0"/>
                        <a:t>Value</a:t>
                      </a:r>
                      <a:endParaRPr lang="en-IN" dirty="0"/>
                    </a:p>
                  </a:txBody>
                  <a:tcPr/>
                </a:tc>
              </a:tr>
              <a:tr h="370840">
                <a:tc>
                  <a:txBody>
                    <a:bodyPr/>
                    <a:lstStyle/>
                    <a:p>
                      <a:r>
                        <a:rPr lang="en-IN" dirty="0" smtClean="0"/>
                        <a:t>%d</a:t>
                      </a:r>
                      <a:endParaRPr lang="en-IN" dirty="0"/>
                    </a:p>
                  </a:txBody>
                  <a:tcPr/>
                </a:tc>
                <a:tc>
                  <a:txBody>
                    <a:bodyPr/>
                    <a:lstStyle/>
                    <a:p>
                      <a:r>
                        <a:rPr lang="en-IN" dirty="0" smtClean="0"/>
                        <a:t>Day of month</a:t>
                      </a:r>
                      <a:r>
                        <a:rPr lang="en-IN" baseline="0" dirty="0" smtClean="0"/>
                        <a:t> (decimal number)</a:t>
                      </a:r>
                      <a:endParaRPr lang="en-IN" dirty="0"/>
                    </a:p>
                  </a:txBody>
                  <a:tcPr/>
                </a:tc>
              </a:tr>
              <a:tr h="370840">
                <a:tc>
                  <a:txBody>
                    <a:bodyPr/>
                    <a:lstStyle/>
                    <a:p>
                      <a:r>
                        <a:rPr lang="en-IN" dirty="0" smtClean="0"/>
                        <a:t>%m</a:t>
                      </a:r>
                      <a:endParaRPr lang="en-IN" dirty="0"/>
                    </a:p>
                  </a:txBody>
                  <a:tcPr/>
                </a:tc>
                <a:tc>
                  <a:txBody>
                    <a:bodyPr/>
                    <a:lstStyle/>
                    <a:p>
                      <a:r>
                        <a:rPr lang="en-IN" dirty="0" smtClean="0"/>
                        <a:t>Month (decimal number)</a:t>
                      </a:r>
                      <a:endParaRPr lang="en-IN" dirty="0"/>
                    </a:p>
                  </a:txBody>
                  <a:tcPr/>
                </a:tc>
              </a:tr>
              <a:tr h="370840">
                <a:tc>
                  <a:txBody>
                    <a:bodyPr/>
                    <a:lstStyle/>
                    <a:p>
                      <a:r>
                        <a:rPr lang="en-IN" dirty="0" smtClean="0"/>
                        <a:t>%b</a:t>
                      </a:r>
                      <a:endParaRPr lang="en-IN" dirty="0"/>
                    </a:p>
                  </a:txBody>
                  <a:tcPr/>
                </a:tc>
                <a:tc>
                  <a:txBody>
                    <a:bodyPr/>
                    <a:lstStyle/>
                    <a:p>
                      <a:r>
                        <a:rPr lang="en-IN" dirty="0" smtClean="0"/>
                        <a:t>Month (abbreviated)</a:t>
                      </a:r>
                      <a:endParaRPr lang="en-IN" dirty="0"/>
                    </a:p>
                  </a:txBody>
                  <a:tcPr/>
                </a:tc>
              </a:tr>
              <a:tr h="370840">
                <a:tc>
                  <a:txBody>
                    <a:bodyPr/>
                    <a:lstStyle/>
                    <a:p>
                      <a:r>
                        <a:rPr lang="en-IN" dirty="0" smtClean="0"/>
                        <a:t>%B</a:t>
                      </a:r>
                      <a:endParaRPr lang="en-IN" dirty="0"/>
                    </a:p>
                  </a:txBody>
                  <a:tcPr/>
                </a:tc>
                <a:tc>
                  <a:txBody>
                    <a:bodyPr/>
                    <a:lstStyle/>
                    <a:p>
                      <a:r>
                        <a:rPr lang="en-IN" dirty="0" smtClean="0"/>
                        <a:t>Month (full</a:t>
                      </a:r>
                      <a:r>
                        <a:rPr lang="en-IN" baseline="0" dirty="0" smtClean="0"/>
                        <a:t> name)</a:t>
                      </a:r>
                      <a:endParaRPr lang="en-IN" dirty="0"/>
                    </a:p>
                  </a:txBody>
                  <a:tcPr/>
                </a:tc>
              </a:tr>
              <a:tr h="370840">
                <a:tc>
                  <a:txBody>
                    <a:bodyPr/>
                    <a:lstStyle/>
                    <a:p>
                      <a:r>
                        <a:rPr lang="en-IN" dirty="0" smtClean="0"/>
                        <a:t>%y</a:t>
                      </a:r>
                      <a:endParaRPr lang="en-IN" dirty="0"/>
                    </a:p>
                  </a:txBody>
                  <a:tcPr/>
                </a:tc>
                <a:tc>
                  <a:txBody>
                    <a:bodyPr/>
                    <a:lstStyle/>
                    <a:p>
                      <a:r>
                        <a:rPr lang="en-IN" dirty="0" smtClean="0"/>
                        <a:t>Year</a:t>
                      </a:r>
                      <a:r>
                        <a:rPr lang="en-IN" baseline="0" dirty="0" smtClean="0"/>
                        <a:t> (2 digits)</a:t>
                      </a:r>
                      <a:endParaRPr lang="en-IN" dirty="0"/>
                    </a:p>
                  </a:txBody>
                  <a:tcPr/>
                </a:tc>
              </a:tr>
              <a:tr h="370840">
                <a:tc>
                  <a:txBody>
                    <a:bodyPr/>
                    <a:lstStyle/>
                    <a:p>
                      <a:r>
                        <a:rPr lang="en-IN" dirty="0" smtClean="0"/>
                        <a:t>%Y</a:t>
                      </a:r>
                      <a:endParaRPr lang="en-IN" dirty="0"/>
                    </a:p>
                  </a:txBody>
                  <a:tcPr/>
                </a:tc>
                <a:tc>
                  <a:txBody>
                    <a:bodyPr/>
                    <a:lstStyle/>
                    <a:p>
                      <a:r>
                        <a:rPr lang="en-IN" dirty="0" smtClean="0"/>
                        <a:t>Year (4</a:t>
                      </a:r>
                      <a:r>
                        <a:rPr lang="en-IN" baseline="0" dirty="0" smtClean="0"/>
                        <a:t> digits)</a:t>
                      </a:r>
                      <a:endParaRPr lang="en-IN" dirty="0"/>
                    </a:p>
                  </a:txBody>
                  <a:tcPr/>
                </a:tc>
              </a:tr>
            </a:tbl>
          </a:graphicData>
        </a:graphic>
      </p:graphicFrame>
      <p:sp>
        <p:nvSpPr>
          <p:cNvPr id="8" name="Subtitle 2"/>
          <p:cNvSpPr txBox="1">
            <a:spLocks/>
          </p:cNvSpPr>
          <p:nvPr/>
        </p:nvSpPr>
        <p:spPr>
          <a:xfrm>
            <a:off x="935545" y="5504210"/>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25/Aug/04: “%d/%b/%y</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25-August-2004:%d-%B-%Y</a:t>
            </a: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7253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date objects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Extracting months and weekdays from data:</a:t>
            </a: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63769" y="2635876"/>
            <a:ext cx="10603232" cy="1755502"/>
          </a:xfrm>
          <a:prstGeom prst="rect">
            <a:avLst/>
          </a:prstGeom>
        </p:spPr>
      </p:pic>
    </p:spTree>
    <p:extLst>
      <p:ext uri="{BB962C8B-B14F-4D97-AF65-F5344CB8AC3E}">
        <p14:creationId xmlns:p14="http://schemas.microsoft.com/office/powerpoint/2010/main" val="12777522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date objects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Computing time intervals and using </a:t>
            </a:r>
            <a:r>
              <a:rPr lang="en-IN" sz="2200" dirty="0" err="1" smtClean="0">
                <a:latin typeface="Times New Roman" panose="02020603050405020304" pitchFamily="18" charset="0"/>
                <a:cs typeface="Times New Roman" panose="02020603050405020304" pitchFamily="18" charset="0"/>
              </a:rPr>
              <a:t>difftime</a:t>
            </a:r>
            <a:r>
              <a:rPr lang="en-IN" sz="2200" dirty="0" smtClean="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63769" y="2483476"/>
            <a:ext cx="6852984" cy="1535368"/>
          </a:xfrm>
          <a:prstGeom prst="rect">
            <a:avLst/>
          </a:prstGeom>
        </p:spPr>
      </p:pic>
    </p:spTree>
    <p:extLst>
      <p:ext uri="{BB962C8B-B14F-4D97-AF65-F5344CB8AC3E}">
        <p14:creationId xmlns:p14="http://schemas.microsoft.com/office/powerpoint/2010/main" val="7956465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date objects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Manipulating data involving dates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Sub-setting data: All rows when the day is Sunday</a:t>
            </a: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63768" y="2869843"/>
            <a:ext cx="5732943" cy="1318335"/>
          </a:xfrm>
          <a:prstGeom prst="rect">
            <a:avLst/>
          </a:prstGeom>
        </p:spPr>
      </p:pic>
    </p:spTree>
    <p:extLst>
      <p:ext uri="{BB962C8B-B14F-4D97-AF65-F5344CB8AC3E}">
        <p14:creationId xmlns:p14="http://schemas.microsoft.com/office/powerpoint/2010/main" val="32651221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date objects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Manipulating data involving dates</a:t>
            </a:r>
          </a:p>
          <a:p>
            <a:pP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Find the number of flights on Sundays for destination Atlanta</a:t>
            </a: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63769" y="2798405"/>
            <a:ext cx="10150690" cy="644706"/>
          </a:xfrm>
          <a:prstGeom prst="rect">
            <a:avLst/>
          </a:prstGeom>
        </p:spPr>
      </p:pic>
    </p:spTree>
    <p:extLst>
      <p:ext uri="{BB962C8B-B14F-4D97-AF65-F5344CB8AC3E}">
        <p14:creationId xmlns:p14="http://schemas.microsoft.com/office/powerpoint/2010/main" val="26506553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date objects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Manipulating data involving dates</a:t>
            </a:r>
          </a:p>
          <a:p>
            <a:pP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Find the number of flights on Sundays for all cities</a:t>
            </a: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63769" y="2869843"/>
            <a:ext cx="7307972" cy="2244024"/>
          </a:xfrm>
          <a:prstGeom prst="rect">
            <a:avLst/>
          </a:prstGeom>
        </p:spPr>
      </p:pic>
    </p:spTree>
    <p:extLst>
      <p:ext uri="{BB962C8B-B14F-4D97-AF65-F5344CB8AC3E}">
        <p14:creationId xmlns:p14="http://schemas.microsoft.com/office/powerpoint/2010/main" val="1861769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38649"/>
            <a:ext cx="10595958" cy="528033"/>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Sub setting: Selecting a sub set of rows across all columns</a:t>
            </a:r>
          </a:p>
          <a:p>
            <a:pPr marL="0" indent="0">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Base R (Sub setting)</a:t>
            </a:r>
            <a:endParaRPr lang="en-IN" sz="3900" dirty="0">
              <a:solidFill>
                <a:schemeClr val="bg1"/>
              </a:solidFill>
              <a:latin typeface="Fontin Sans "/>
            </a:endParaRPr>
          </a:p>
        </p:txBody>
      </p:sp>
      <p:pic>
        <p:nvPicPr>
          <p:cNvPr id="2" name="Picture 1"/>
          <p:cNvPicPr>
            <a:picLocks noChangeAspect="1"/>
          </p:cNvPicPr>
          <p:nvPr/>
        </p:nvPicPr>
        <p:blipFill>
          <a:blip r:embed="rId2"/>
          <a:stretch>
            <a:fillRect/>
          </a:stretch>
        </p:blipFill>
        <p:spPr>
          <a:xfrm>
            <a:off x="811369" y="2141269"/>
            <a:ext cx="7848600" cy="2171700"/>
          </a:xfrm>
          <a:prstGeom prst="rect">
            <a:avLst/>
          </a:prstGeom>
        </p:spPr>
      </p:pic>
    </p:spTree>
    <p:extLst>
      <p:ext uri="{BB962C8B-B14F-4D97-AF65-F5344CB8AC3E}">
        <p14:creationId xmlns:p14="http://schemas.microsoft.com/office/powerpoint/2010/main" val="13124762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date objects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Whenever data has time information along with date, we use </a:t>
            </a:r>
            <a:r>
              <a:rPr lang="en-IN" sz="2200" dirty="0" err="1" smtClean="0">
                <a:latin typeface="Times New Roman" panose="02020603050405020304" pitchFamily="18" charset="0"/>
                <a:cs typeface="Times New Roman" panose="02020603050405020304" pitchFamily="18" charset="0"/>
              </a:rPr>
              <a:t>POSIXct</a:t>
            </a:r>
            <a:r>
              <a:rPr lang="en-IN" sz="2200" dirty="0" smtClean="0">
                <a:latin typeface="Times New Roman" panose="02020603050405020304" pitchFamily="18" charset="0"/>
                <a:cs typeface="Times New Roman" panose="02020603050405020304" pitchFamily="18" charset="0"/>
              </a:rPr>
              <a:t> and </a:t>
            </a:r>
            <a:r>
              <a:rPr lang="en-IN" sz="2200" dirty="0" err="1" smtClean="0">
                <a:latin typeface="Times New Roman" panose="02020603050405020304" pitchFamily="18" charset="0"/>
                <a:cs typeface="Times New Roman" panose="02020603050405020304" pitchFamily="18" charset="0"/>
              </a:rPr>
              <a:t>POSIXlt</a:t>
            </a:r>
            <a:r>
              <a:rPr lang="en-IN" sz="2200" dirty="0" smtClean="0">
                <a:latin typeface="Times New Roman" panose="02020603050405020304" pitchFamily="18" charset="0"/>
                <a:cs typeface="Times New Roman" panose="02020603050405020304" pitchFamily="18" charset="0"/>
              </a:rPr>
              <a:t> classes to deal with dates</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63768" y="2717443"/>
            <a:ext cx="3972049" cy="1414290"/>
          </a:xfrm>
          <a:prstGeom prst="rect">
            <a:avLst/>
          </a:prstGeom>
        </p:spPr>
      </p:pic>
    </p:spTree>
    <p:extLst>
      <p:ext uri="{BB962C8B-B14F-4D97-AF65-F5344CB8AC3E}">
        <p14:creationId xmlns:p14="http://schemas.microsoft.com/office/powerpoint/2010/main" val="40871408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date objects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Whenever data has time information along with date, we use </a:t>
            </a:r>
            <a:r>
              <a:rPr lang="en-IN" sz="2200" dirty="0" err="1" smtClean="0">
                <a:latin typeface="Times New Roman" panose="02020603050405020304" pitchFamily="18" charset="0"/>
                <a:cs typeface="Times New Roman" panose="02020603050405020304" pitchFamily="18" charset="0"/>
              </a:rPr>
              <a:t>POSIXct</a:t>
            </a:r>
            <a:r>
              <a:rPr lang="en-IN" sz="2200" dirty="0" smtClean="0">
                <a:latin typeface="Times New Roman" panose="02020603050405020304" pitchFamily="18" charset="0"/>
                <a:cs typeface="Times New Roman" panose="02020603050405020304" pitchFamily="18" charset="0"/>
              </a:rPr>
              <a:t> and </a:t>
            </a:r>
            <a:r>
              <a:rPr lang="en-IN" sz="2200" dirty="0" err="1" smtClean="0">
                <a:latin typeface="Times New Roman" panose="02020603050405020304" pitchFamily="18" charset="0"/>
                <a:cs typeface="Times New Roman" panose="02020603050405020304" pitchFamily="18" charset="0"/>
              </a:rPr>
              <a:t>POSIXlt</a:t>
            </a:r>
            <a:r>
              <a:rPr lang="en-IN" sz="2200" dirty="0" smtClean="0">
                <a:latin typeface="Times New Roman" panose="02020603050405020304" pitchFamily="18" charset="0"/>
                <a:cs typeface="Times New Roman" panose="02020603050405020304" pitchFamily="18" charset="0"/>
              </a:rPr>
              <a:t> classes to deal with dates</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63769" y="2717443"/>
            <a:ext cx="5363119" cy="1041757"/>
          </a:xfrm>
          <a:prstGeom prst="rect">
            <a:avLst/>
          </a:prstGeom>
        </p:spPr>
      </p:pic>
      <p:pic>
        <p:nvPicPr>
          <p:cNvPr id="5" name="Picture 4"/>
          <p:cNvPicPr>
            <a:picLocks noChangeAspect="1"/>
          </p:cNvPicPr>
          <p:nvPr/>
        </p:nvPicPr>
        <p:blipFill>
          <a:blip r:embed="rId3"/>
          <a:stretch>
            <a:fillRect/>
          </a:stretch>
        </p:blipFill>
        <p:spPr>
          <a:xfrm>
            <a:off x="963769" y="3993166"/>
            <a:ext cx="1869742" cy="2268620"/>
          </a:xfrm>
          <a:prstGeom prst="rect">
            <a:avLst/>
          </a:prstGeom>
        </p:spPr>
      </p:pic>
    </p:spTree>
    <p:extLst>
      <p:ext uri="{BB962C8B-B14F-4D97-AF65-F5344CB8AC3E}">
        <p14:creationId xmlns:p14="http://schemas.microsoft.com/office/powerpoint/2010/main" val="16907914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date objects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err="1">
                <a:latin typeface="Times New Roman" panose="02020603050405020304" pitchFamily="18" charset="0"/>
                <a:cs typeface="Times New Roman" panose="02020603050405020304" pitchFamily="18" charset="0"/>
              </a:rPr>
              <a:t>l</a:t>
            </a:r>
            <a:r>
              <a:rPr lang="en-IN" sz="2200" dirty="0" err="1" smtClean="0">
                <a:latin typeface="Times New Roman" panose="02020603050405020304" pitchFamily="18" charset="0"/>
                <a:cs typeface="Times New Roman" panose="02020603050405020304" pitchFamily="18" charset="0"/>
              </a:rPr>
              <a:t>ubridate</a:t>
            </a:r>
            <a:r>
              <a:rPr lang="en-IN" sz="2200" dirty="0" smtClean="0">
                <a:latin typeface="Times New Roman" panose="02020603050405020304" pitchFamily="18" charset="0"/>
                <a:cs typeface="Times New Roman" panose="02020603050405020304" pitchFamily="18" charset="0"/>
              </a:rPr>
              <a:t>() is a package that is a wrapper for </a:t>
            </a:r>
            <a:r>
              <a:rPr lang="en-IN" sz="2200" dirty="0" err="1" smtClean="0">
                <a:latin typeface="Times New Roman" panose="02020603050405020304" pitchFamily="18" charset="0"/>
                <a:cs typeface="Times New Roman" panose="02020603050405020304" pitchFamily="18" charset="0"/>
              </a:rPr>
              <a:t>POSIXct</a:t>
            </a:r>
            <a:r>
              <a:rPr lang="en-IN" sz="2200" dirty="0" smtClean="0">
                <a:latin typeface="Times New Roman" panose="02020603050405020304" pitchFamily="18" charset="0"/>
                <a:cs typeface="Times New Roman" panose="02020603050405020304" pitchFamily="18" charset="0"/>
              </a:rPr>
              <a:t> class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It has a very simple syntax.</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63769" y="2869843"/>
            <a:ext cx="8253393" cy="2678646"/>
          </a:xfrm>
          <a:prstGeom prst="rect">
            <a:avLst/>
          </a:prstGeom>
        </p:spPr>
      </p:pic>
    </p:spTree>
    <p:extLst>
      <p:ext uri="{BB962C8B-B14F-4D97-AF65-F5344CB8AC3E}">
        <p14:creationId xmlns:p14="http://schemas.microsoft.com/office/powerpoint/2010/main" val="24039893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date objects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err="1">
                <a:latin typeface="Times New Roman" panose="02020603050405020304" pitchFamily="18" charset="0"/>
                <a:cs typeface="Times New Roman" panose="02020603050405020304" pitchFamily="18" charset="0"/>
              </a:rPr>
              <a:t>l</a:t>
            </a:r>
            <a:r>
              <a:rPr lang="en-IN" sz="2200" dirty="0" err="1" smtClean="0">
                <a:latin typeface="Times New Roman" panose="02020603050405020304" pitchFamily="18" charset="0"/>
                <a:cs typeface="Times New Roman" panose="02020603050405020304" pitchFamily="18" charset="0"/>
              </a:rPr>
              <a:t>ubridate</a:t>
            </a:r>
            <a:r>
              <a:rPr lang="en-IN" sz="2200" dirty="0" smtClean="0">
                <a:latin typeface="Times New Roman" panose="02020603050405020304" pitchFamily="18" charset="0"/>
                <a:cs typeface="Times New Roman" panose="02020603050405020304" pitchFamily="18" charset="0"/>
              </a:rPr>
              <a:t>() is a package that is a wrapper for </a:t>
            </a:r>
            <a:r>
              <a:rPr lang="en-IN" sz="2200" dirty="0" err="1" smtClean="0">
                <a:latin typeface="Times New Roman" panose="02020603050405020304" pitchFamily="18" charset="0"/>
                <a:cs typeface="Times New Roman" panose="02020603050405020304" pitchFamily="18" charset="0"/>
              </a:rPr>
              <a:t>POSIXct</a:t>
            </a:r>
            <a:r>
              <a:rPr lang="en-IN" sz="2200" dirty="0" smtClean="0">
                <a:latin typeface="Times New Roman" panose="02020603050405020304" pitchFamily="18" charset="0"/>
                <a:cs typeface="Times New Roman" panose="02020603050405020304" pitchFamily="18" charset="0"/>
              </a:rPr>
              <a:t> class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It has a very simple syntax.</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919195695"/>
              </p:ext>
            </p:extLst>
          </p:nvPr>
        </p:nvGraphicFramePr>
        <p:xfrm>
          <a:off x="963769" y="2898421"/>
          <a:ext cx="5945031" cy="2225040"/>
        </p:xfrm>
        <a:graphic>
          <a:graphicData uri="http://schemas.openxmlformats.org/drawingml/2006/table">
            <a:tbl>
              <a:tblPr firstRow="1" bandRow="1">
                <a:tableStyleId>{5C22544A-7EE6-4342-B048-85BDC9FD1C3A}</a:tableStyleId>
              </a:tblPr>
              <a:tblGrid>
                <a:gridCol w="2912871"/>
                <a:gridCol w="3032160"/>
              </a:tblGrid>
              <a:tr h="370840">
                <a:tc>
                  <a:txBody>
                    <a:bodyPr/>
                    <a:lstStyle/>
                    <a:p>
                      <a:r>
                        <a:rPr lang="en-IN" dirty="0" smtClean="0"/>
                        <a:t>Function</a:t>
                      </a:r>
                      <a:endParaRPr lang="en-IN" dirty="0"/>
                    </a:p>
                  </a:txBody>
                  <a:tcPr/>
                </a:tc>
                <a:tc>
                  <a:txBody>
                    <a:bodyPr/>
                    <a:lstStyle/>
                    <a:p>
                      <a:r>
                        <a:rPr lang="en-IN" dirty="0" smtClean="0"/>
                        <a:t>Date</a:t>
                      </a:r>
                      <a:endParaRPr lang="en-IN" dirty="0"/>
                    </a:p>
                  </a:txBody>
                  <a:tcPr/>
                </a:tc>
              </a:tr>
              <a:tr h="370840">
                <a:tc>
                  <a:txBody>
                    <a:bodyPr/>
                    <a:lstStyle/>
                    <a:p>
                      <a:r>
                        <a:rPr lang="en-IN" dirty="0" err="1" smtClean="0"/>
                        <a:t>dmy</a:t>
                      </a:r>
                      <a:r>
                        <a:rPr lang="en-IN" dirty="0" smtClean="0"/>
                        <a:t>()</a:t>
                      </a:r>
                      <a:endParaRPr lang="en-IN" dirty="0"/>
                    </a:p>
                  </a:txBody>
                  <a:tcPr/>
                </a:tc>
                <a:tc>
                  <a:txBody>
                    <a:bodyPr/>
                    <a:lstStyle/>
                    <a:p>
                      <a:r>
                        <a:rPr lang="en-IN" dirty="0" smtClean="0"/>
                        <a:t>26/11/2008</a:t>
                      </a:r>
                      <a:endParaRPr lang="en-IN" dirty="0"/>
                    </a:p>
                  </a:txBody>
                  <a:tcPr/>
                </a:tc>
              </a:tr>
              <a:tr h="370840">
                <a:tc>
                  <a:txBody>
                    <a:bodyPr/>
                    <a:lstStyle/>
                    <a:p>
                      <a:r>
                        <a:rPr lang="en-IN" dirty="0" err="1" smtClean="0"/>
                        <a:t>ymd</a:t>
                      </a:r>
                      <a:r>
                        <a:rPr lang="en-IN" dirty="0" smtClean="0"/>
                        <a:t>()</a:t>
                      </a:r>
                      <a:endParaRPr lang="en-IN" dirty="0"/>
                    </a:p>
                  </a:txBody>
                  <a:tcPr/>
                </a:tc>
                <a:tc>
                  <a:txBody>
                    <a:bodyPr/>
                    <a:lstStyle/>
                    <a:p>
                      <a:r>
                        <a:rPr lang="en-IN" dirty="0" smtClean="0"/>
                        <a:t>2008/11/26</a:t>
                      </a:r>
                      <a:endParaRPr lang="en-IN" dirty="0"/>
                    </a:p>
                  </a:txBody>
                  <a:tcPr/>
                </a:tc>
              </a:tr>
              <a:tr h="370840">
                <a:tc>
                  <a:txBody>
                    <a:bodyPr/>
                    <a:lstStyle/>
                    <a:p>
                      <a:r>
                        <a:rPr lang="en-IN" dirty="0" err="1" smtClean="0"/>
                        <a:t>mdy</a:t>
                      </a:r>
                      <a:r>
                        <a:rPr lang="en-IN" dirty="0" smtClean="0"/>
                        <a:t>()</a:t>
                      </a:r>
                      <a:endParaRPr lang="en-IN" dirty="0"/>
                    </a:p>
                  </a:txBody>
                  <a:tcPr/>
                </a:tc>
                <a:tc>
                  <a:txBody>
                    <a:bodyPr/>
                    <a:lstStyle/>
                    <a:p>
                      <a:r>
                        <a:rPr lang="en-IN" dirty="0" smtClean="0"/>
                        <a:t>11/26/2008</a:t>
                      </a:r>
                      <a:endParaRPr lang="en-IN" dirty="0"/>
                    </a:p>
                  </a:txBody>
                  <a:tcPr/>
                </a:tc>
              </a:tr>
              <a:tr h="370840">
                <a:tc>
                  <a:txBody>
                    <a:bodyPr/>
                    <a:lstStyle/>
                    <a:p>
                      <a:r>
                        <a:rPr lang="en-IN" dirty="0" err="1" smtClean="0"/>
                        <a:t>dmy_hm</a:t>
                      </a:r>
                      <a:r>
                        <a:rPr lang="en-IN" dirty="0" smtClean="0"/>
                        <a:t>()</a:t>
                      </a:r>
                      <a:endParaRPr lang="en-IN" dirty="0"/>
                    </a:p>
                  </a:txBody>
                  <a:tcPr/>
                </a:tc>
                <a:tc>
                  <a:txBody>
                    <a:bodyPr/>
                    <a:lstStyle/>
                    <a:p>
                      <a:r>
                        <a:rPr lang="en-IN" dirty="0" smtClean="0"/>
                        <a:t>26/11/2008 20:15</a:t>
                      </a:r>
                      <a:endParaRPr lang="en-IN" dirty="0"/>
                    </a:p>
                  </a:txBody>
                  <a:tcPr/>
                </a:tc>
              </a:tr>
              <a:tr h="370840">
                <a:tc>
                  <a:txBody>
                    <a:bodyPr/>
                    <a:lstStyle/>
                    <a:p>
                      <a:r>
                        <a:rPr lang="en-IN" dirty="0" err="1" smtClean="0"/>
                        <a:t>dmy_hms</a:t>
                      </a:r>
                      <a:r>
                        <a:rPr lang="en-IN" dirty="0" smtClean="0"/>
                        <a: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26/11/2008 20:15:30</a:t>
                      </a:r>
                      <a:endParaRPr lang="en-IN" dirty="0"/>
                    </a:p>
                  </a:txBody>
                  <a:tcPr/>
                </a:tc>
              </a:tr>
            </a:tbl>
          </a:graphicData>
        </a:graphic>
      </p:graphicFrame>
    </p:spTree>
    <p:extLst>
      <p:ext uri="{BB962C8B-B14F-4D97-AF65-F5344CB8AC3E}">
        <p14:creationId xmlns:p14="http://schemas.microsoft.com/office/powerpoint/2010/main" val="10005097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2844221"/>
            <a:ext cx="6378222" cy="1470025"/>
          </a:xfrm>
        </p:spPr>
        <p:txBody>
          <a:bodyPr>
            <a:normAutofit/>
          </a:bodyPr>
          <a:lstStyle/>
          <a:p>
            <a:pPr algn="ctr"/>
            <a:r>
              <a:rPr lang="en-CA" sz="3600" b="1" dirty="0" smtClean="0">
                <a:latin typeface="Times New Roman" panose="02020603050405020304" pitchFamily="18" charset="0"/>
                <a:cs typeface="Times New Roman" panose="02020603050405020304" pitchFamily="18" charset="0"/>
              </a:rPr>
              <a:t>    Joining </a:t>
            </a:r>
            <a:r>
              <a:rPr lang="en-CA" sz="3600" b="1" dirty="0" err="1" smtClean="0">
                <a:latin typeface="Times New Roman" panose="02020603050405020304" pitchFamily="18" charset="0"/>
                <a:cs typeface="Times New Roman" panose="02020603050405020304" pitchFamily="18" charset="0"/>
              </a:rPr>
              <a:t>dataframes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54305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Joining </a:t>
            </a:r>
            <a:r>
              <a:rPr lang="en-CA" sz="3900" b="1" dirty="0" err="1" smtClean="0">
                <a:solidFill>
                  <a:schemeClr val="bg1"/>
                </a:solidFill>
                <a:latin typeface="Times New Roman" panose="02020603050405020304" pitchFamily="18" charset="0"/>
                <a:cs typeface="Times New Roman" panose="02020603050405020304" pitchFamily="18" charset="0"/>
              </a:rPr>
              <a:t>dataframes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Just like tables can be joined in </a:t>
            </a:r>
            <a:r>
              <a:rPr lang="en-IN" sz="2200" dirty="0" err="1" smtClean="0">
                <a:latin typeface="Times New Roman" panose="02020603050405020304" pitchFamily="18" charset="0"/>
                <a:cs typeface="Times New Roman" panose="02020603050405020304" pitchFamily="18" charset="0"/>
              </a:rPr>
              <a:t>sql</a:t>
            </a:r>
            <a:r>
              <a:rPr lang="en-IN" sz="2200" dirty="0" smtClean="0">
                <a:latin typeface="Times New Roman" panose="02020603050405020304" pitchFamily="18" charset="0"/>
                <a:cs typeface="Times New Roman" panose="02020603050405020304" pitchFamily="18" charset="0"/>
              </a:rPr>
              <a:t>, we can perform joins on </a:t>
            </a:r>
            <a:r>
              <a:rPr lang="en-IN" sz="2200" dirty="0" err="1" smtClean="0">
                <a:latin typeface="Times New Roman" panose="02020603050405020304" pitchFamily="18" charset="0"/>
                <a:cs typeface="Times New Roman" panose="02020603050405020304" pitchFamily="18" charset="0"/>
              </a:rPr>
              <a:t>dataframes</a:t>
            </a:r>
            <a:r>
              <a:rPr lang="en-IN" sz="2200" dirty="0" smtClean="0">
                <a:latin typeface="Times New Roman" panose="02020603050405020304" pitchFamily="18" charset="0"/>
                <a:cs typeface="Times New Roman" panose="02020603050405020304" pitchFamily="18" charset="0"/>
              </a:rPr>
              <a:t> in R</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Following types of joins can be accomplished</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Inner Join</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Left outer join</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Right outer join</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Full outer join</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5481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Joining </a:t>
            </a:r>
            <a:r>
              <a:rPr lang="en-CA" sz="3900" b="1" dirty="0" err="1" smtClean="0">
                <a:solidFill>
                  <a:schemeClr val="bg1"/>
                </a:solidFill>
                <a:latin typeface="Times New Roman" panose="02020603050405020304" pitchFamily="18" charset="0"/>
                <a:cs typeface="Times New Roman" panose="02020603050405020304" pitchFamily="18" charset="0"/>
              </a:rPr>
              <a:t>dataframes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Inner join: Joining two tables based on a key column, such that rows matching in both tables are selected.</a:t>
            </a: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072797" y="2635876"/>
            <a:ext cx="2794638" cy="1371680"/>
          </a:xfrm>
          <a:prstGeom prst="rect">
            <a:avLst/>
          </a:prstGeom>
        </p:spPr>
      </p:pic>
      <p:pic>
        <p:nvPicPr>
          <p:cNvPr id="9" name="Picture 8"/>
          <p:cNvPicPr>
            <a:picLocks noChangeAspect="1"/>
          </p:cNvPicPr>
          <p:nvPr/>
        </p:nvPicPr>
        <p:blipFill>
          <a:blip r:embed="rId3"/>
          <a:stretch>
            <a:fillRect/>
          </a:stretch>
        </p:blipFill>
        <p:spPr>
          <a:xfrm>
            <a:off x="3405540" y="2635876"/>
            <a:ext cx="2750489" cy="863680"/>
          </a:xfrm>
          <a:prstGeom prst="rect">
            <a:avLst/>
          </a:prstGeom>
        </p:spPr>
      </p:pic>
    </p:spTree>
    <p:extLst>
      <p:ext uri="{BB962C8B-B14F-4D97-AF65-F5344CB8AC3E}">
        <p14:creationId xmlns:p14="http://schemas.microsoft.com/office/powerpoint/2010/main" val="2941791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Joining </a:t>
            </a:r>
            <a:r>
              <a:rPr lang="en-CA" sz="3900" b="1" dirty="0" err="1" smtClean="0">
                <a:solidFill>
                  <a:schemeClr val="bg1"/>
                </a:solidFill>
                <a:latin typeface="Times New Roman" panose="02020603050405020304" pitchFamily="18" charset="0"/>
                <a:cs typeface="Times New Roman" panose="02020603050405020304" pitchFamily="18" charset="0"/>
              </a:rPr>
              <a:t>dataframes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Inner join: Joining two tables based on a key column, such that rows matching in both tables are selected.</a:t>
            </a: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072797" y="2635876"/>
            <a:ext cx="2794638" cy="1371680"/>
          </a:xfrm>
          <a:prstGeom prst="rect">
            <a:avLst/>
          </a:prstGeom>
        </p:spPr>
      </p:pic>
      <p:pic>
        <p:nvPicPr>
          <p:cNvPr id="9" name="Picture 8"/>
          <p:cNvPicPr>
            <a:picLocks noChangeAspect="1"/>
          </p:cNvPicPr>
          <p:nvPr/>
        </p:nvPicPr>
        <p:blipFill>
          <a:blip r:embed="rId3"/>
          <a:stretch>
            <a:fillRect/>
          </a:stretch>
        </p:blipFill>
        <p:spPr>
          <a:xfrm>
            <a:off x="3405540" y="2635876"/>
            <a:ext cx="2750489" cy="863680"/>
          </a:xfrm>
          <a:prstGeom prst="rect">
            <a:avLst/>
          </a:prstGeom>
        </p:spPr>
      </p:pic>
      <p:sp>
        <p:nvSpPr>
          <p:cNvPr id="5" name="Rectangle 4"/>
          <p:cNvSpPr/>
          <p:nvPr/>
        </p:nvSpPr>
        <p:spPr>
          <a:xfrm>
            <a:off x="1072797" y="3048000"/>
            <a:ext cx="2178403" cy="169333"/>
          </a:xfrm>
          <a:prstGeom prst="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10" name="Rectangle 9"/>
          <p:cNvSpPr/>
          <p:nvPr/>
        </p:nvSpPr>
        <p:spPr>
          <a:xfrm>
            <a:off x="1072797" y="3443115"/>
            <a:ext cx="2178403" cy="169333"/>
          </a:xfrm>
          <a:prstGeom prst="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11" name="Rectangle 10"/>
          <p:cNvSpPr/>
          <p:nvPr/>
        </p:nvSpPr>
        <p:spPr>
          <a:xfrm>
            <a:off x="1089729" y="3821295"/>
            <a:ext cx="2178403" cy="169333"/>
          </a:xfrm>
          <a:prstGeom prst="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pic>
        <p:nvPicPr>
          <p:cNvPr id="13" name="Picture 12"/>
          <p:cNvPicPr>
            <a:picLocks noChangeAspect="1"/>
          </p:cNvPicPr>
          <p:nvPr/>
        </p:nvPicPr>
        <p:blipFill>
          <a:blip r:embed="rId4"/>
          <a:stretch>
            <a:fillRect/>
          </a:stretch>
        </p:blipFill>
        <p:spPr>
          <a:xfrm>
            <a:off x="1072797" y="4318262"/>
            <a:ext cx="9558335" cy="1043960"/>
          </a:xfrm>
          <a:prstGeom prst="rect">
            <a:avLst/>
          </a:prstGeom>
        </p:spPr>
      </p:pic>
    </p:spTree>
    <p:extLst>
      <p:ext uri="{BB962C8B-B14F-4D97-AF65-F5344CB8AC3E}">
        <p14:creationId xmlns:p14="http://schemas.microsoft.com/office/powerpoint/2010/main" val="23045103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Joining </a:t>
            </a:r>
            <a:r>
              <a:rPr lang="en-CA" sz="3900" b="1" dirty="0" err="1" smtClean="0">
                <a:solidFill>
                  <a:schemeClr val="bg1"/>
                </a:solidFill>
                <a:latin typeface="Times New Roman" panose="02020603050405020304" pitchFamily="18" charset="0"/>
                <a:cs typeface="Times New Roman" panose="02020603050405020304" pitchFamily="18" charset="0"/>
              </a:rPr>
              <a:t>dataframes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Full Outer Join: Two tables are joined irrespective of any match between the rows</a:t>
            </a: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072797" y="2635876"/>
            <a:ext cx="2794638" cy="1371680"/>
          </a:xfrm>
          <a:prstGeom prst="rect">
            <a:avLst/>
          </a:prstGeom>
        </p:spPr>
      </p:pic>
      <p:pic>
        <p:nvPicPr>
          <p:cNvPr id="9" name="Picture 8"/>
          <p:cNvPicPr>
            <a:picLocks noChangeAspect="1"/>
          </p:cNvPicPr>
          <p:nvPr/>
        </p:nvPicPr>
        <p:blipFill>
          <a:blip r:embed="rId3"/>
          <a:stretch>
            <a:fillRect/>
          </a:stretch>
        </p:blipFill>
        <p:spPr>
          <a:xfrm>
            <a:off x="3405540" y="2635876"/>
            <a:ext cx="2750489" cy="863680"/>
          </a:xfrm>
          <a:prstGeom prst="rect">
            <a:avLst/>
          </a:prstGeom>
        </p:spPr>
      </p:pic>
      <p:pic>
        <p:nvPicPr>
          <p:cNvPr id="2" name="Picture 1"/>
          <p:cNvPicPr>
            <a:picLocks noChangeAspect="1"/>
          </p:cNvPicPr>
          <p:nvPr/>
        </p:nvPicPr>
        <p:blipFill>
          <a:blip r:embed="rId4"/>
          <a:stretch>
            <a:fillRect/>
          </a:stretch>
        </p:blipFill>
        <p:spPr>
          <a:xfrm>
            <a:off x="1072796" y="4362449"/>
            <a:ext cx="6468181" cy="1417057"/>
          </a:xfrm>
          <a:prstGeom prst="rect">
            <a:avLst/>
          </a:prstGeom>
        </p:spPr>
      </p:pic>
    </p:spTree>
    <p:extLst>
      <p:ext uri="{BB962C8B-B14F-4D97-AF65-F5344CB8AC3E}">
        <p14:creationId xmlns:p14="http://schemas.microsoft.com/office/powerpoint/2010/main" val="11749240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Joining </a:t>
            </a:r>
            <a:r>
              <a:rPr lang="en-CA" sz="3900" b="1" dirty="0" err="1" smtClean="0">
                <a:solidFill>
                  <a:schemeClr val="bg1"/>
                </a:solidFill>
                <a:latin typeface="Times New Roman" panose="02020603050405020304" pitchFamily="18" charset="0"/>
                <a:cs typeface="Times New Roman" panose="02020603050405020304" pitchFamily="18" charset="0"/>
              </a:rPr>
              <a:t>dataframes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Left Outer Join: All the rows of left table are retained while matching rows of right table are displayed</a:t>
            </a: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072797" y="2635876"/>
            <a:ext cx="2794638" cy="1371680"/>
          </a:xfrm>
          <a:prstGeom prst="rect">
            <a:avLst/>
          </a:prstGeom>
        </p:spPr>
      </p:pic>
      <p:pic>
        <p:nvPicPr>
          <p:cNvPr id="9" name="Picture 8"/>
          <p:cNvPicPr>
            <a:picLocks noChangeAspect="1"/>
          </p:cNvPicPr>
          <p:nvPr/>
        </p:nvPicPr>
        <p:blipFill>
          <a:blip r:embed="rId3"/>
          <a:stretch>
            <a:fillRect/>
          </a:stretch>
        </p:blipFill>
        <p:spPr>
          <a:xfrm>
            <a:off x="3405540" y="2635876"/>
            <a:ext cx="2750489" cy="863680"/>
          </a:xfrm>
          <a:prstGeom prst="rect">
            <a:avLst/>
          </a:prstGeom>
        </p:spPr>
      </p:pic>
      <p:pic>
        <p:nvPicPr>
          <p:cNvPr id="4" name="Picture 3"/>
          <p:cNvPicPr>
            <a:picLocks noChangeAspect="1"/>
          </p:cNvPicPr>
          <p:nvPr/>
        </p:nvPicPr>
        <p:blipFill>
          <a:blip r:embed="rId4"/>
          <a:stretch>
            <a:fillRect/>
          </a:stretch>
        </p:blipFill>
        <p:spPr>
          <a:xfrm>
            <a:off x="1072797" y="4159956"/>
            <a:ext cx="9305209" cy="1450622"/>
          </a:xfrm>
          <a:prstGeom prst="rect">
            <a:avLst/>
          </a:prstGeom>
        </p:spPr>
      </p:pic>
    </p:spTree>
    <p:extLst>
      <p:ext uri="{BB962C8B-B14F-4D97-AF65-F5344CB8AC3E}">
        <p14:creationId xmlns:p14="http://schemas.microsoft.com/office/powerpoint/2010/main" val="1611589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3285" y="1742883"/>
            <a:ext cx="10595958" cy="549380"/>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Can use multiple conditions, | (or), &amp; (and) operator </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Base R (Sub setting)</a:t>
            </a:r>
            <a:endParaRPr lang="en-IN" sz="3900" dirty="0">
              <a:solidFill>
                <a:schemeClr val="bg1"/>
              </a:solidFill>
              <a:latin typeface="Fontin Sans "/>
            </a:endParaRPr>
          </a:p>
        </p:txBody>
      </p:sp>
      <p:pic>
        <p:nvPicPr>
          <p:cNvPr id="6" name="Picture 5"/>
          <p:cNvPicPr>
            <a:picLocks noChangeAspect="1"/>
          </p:cNvPicPr>
          <p:nvPr/>
        </p:nvPicPr>
        <p:blipFill>
          <a:blip r:embed="rId2"/>
          <a:stretch>
            <a:fillRect/>
          </a:stretch>
        </p:blipFill>
        <p:spPr>
          <a:xfrm>
            <a:off x="949243" y="2292263"/>
            <a:ext cx="10504042" cy="3407790"/>
          </a:xfrm>
          <a:prstGeom prst="rect">
            <a:avLst/>
          </a:prstGeom>
        </p:spPr>
      </p:pic>
    </p:spTree>
    <p:extLst>
      <p:ext uri="{BB962C8B-B14F-4D97-AF65-F5344CB8AC3E}">
        <p14:creationId xmlns:p14="http://schemas.microsoft.com/office/powerpoint/2010/main" val="3818595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Joining </a:t>
            </a:r>
            <a:r>
              <a:rPr lang="en-CA" sz="3900" b="1" dirty="0" err="1" smtClean="0">
                <a:solidFill>
                  <a:schemeClr val="bg1"/>
                </a:solidFill>
                <a:latin typeface="Times New Roman" panose="02020603050405020304" pitchFamily="18" charset="0"/>
                <a:cs typeface="Times New Roman" panose="02020603050405020304" pitchFamily="18" charset="0"/>
              </a:rPr>
              <a:t>dataframes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Right Outer Join: All the rows of right table are retained while matching rows of left table are displayed</a:t>
            </a: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072797" y="2635876"/>
            <a:ext cx="2794638" cy="1371680"/>
          </a:xfrm>
          <a:prstGeom prst="rect">
            <a:avLst/>
          </a:prstGeom>
        </p:spPr>
      </p:pic>
      <p:pic>
        <p:nvPicPr>
          <p:cNvPr id="9" name="Picture 8"/>
          <p:cNvPicPr>
            <a:picLocks noChangeAspect="1"/>
          </p:cNvPicPr>
          <p:nvPr/>
        </p:nvPicPr>
        <p:blipFill>
          <a:blip r:embed="rId3"/>
          <a:stretch>
            <a:fillRect/>
          </a:stretch>
        </p:blipFill>
        <p:spPr>
          <a:xfrm>
            <a:off x="3405540" y="2635876"/>
            <a:ext cx="2750489" cy="863680"/>
          </a:xfrm>
          <a:prstGeom prst="rect">
            <a:avLst/>
          </a:prstGeom>
        </p:spPr>
      </p:pic>
      <p:pic>
        <p:nvPicPr>
          <p:cNvPr id="10" name="Picture 9"/>
          <p:cNvPicPr>
            <a:picLocks noChangeAspect="1"/>
          </p:cNvPicPr>
          <p:nvPr/>
        </p:nvPicPr>
        <p:blipFill>
          <a:blip r:embed="rId4"/>
          <a:stretch>
            <a:fillRect/>
          </a:stretch>
        </p:blipFill>
        <p:spPr>
          <a:xfrm>
            <a:off x="1072797" y="4159956"/>
            <a:ext cx="8315764" cy="1032933"/>
          </a:xfrm>
          <a:prstGeom prst="rect">
            <a:avLst/>
          </a:prstGeom>
        </p:spPr>
      </p:pic>
    </p:spTree>
    <p:extLst>
      <p:ext uri="{BB962C8B-B14F-4D97-AF65-F5344CB8AC3E}">
        <p14:creationId xmlns:p14="http://schemas.microsoft.com/office/powerpoint/2010/main" val="38621554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820473" y="2844221"/>
            <a:ext cx="5731099" cy="1470025"/>
          </a:xfrm>
        </p:spPr>
        <p:txBody>
          <a:bodyPr>
            <a:normAutofit/>
          </a:bodyPr>
          <a:lstStyle/>
          <a:p>
            <a:pPr algn="ctr"/>
            <a:r>
              <a:rPr lang="en-CA" sz="3600" b="1" dirty="0" smtClean="0">
                <a:latin typeface="Times New Roman" panose="02020603050405020304" pitchFamily="18" charset="0"/>
                <a:cs typeface="Times New Roman" panose="02020603050405020304" pitchFamily="18" charset="0"/>
              </a:rPr>
              <a:t>    Missing Values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58928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Missing Values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Identifying missing values in a column</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Imputing missing values</a:t>
            </a: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8973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Missing Values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Using is.na() to find out the total number of missing values</a:t>
            </a: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63768" y="2635876"/>
            <a:ext cx="8583519" cy="976568"/>
          </a:xfrm>
          <a:prstGeom prst="rect">
            <a:avLst/>
          </a:prstGeom>
        </p:spPr>
      </p:pic>
    </p:spTree>
    <p:extLst>
      <p:ext uri="{BB962C8B-B14F-4D97-AF65-F5344CB8AC3E}">
        <p14:creationId xmlns:p14="http://schemas.microsoft.com/office/powerpoint/2010/main" val="27857254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Missing Values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Using is.na() to find out the total number of missing values</a:t>
            </a: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63769" y="2483476"/>
            <a:ext cx="4588290" cy="1636968"/>
          </a:xfrm>
          <a:prstGeom prst="rect">
            <a:avLst/>
          </a:prstGeom>
        </p:spPr>
      </p:pic>
    </p:spTree>
    <p:extLst>
      <p:ext uri="{BB962C8B-B14F-4D97-AF65-F5344CB8AC3E}">
        <p14:creationId xmlns:p14="http://schemas.microsoft.com/office/powerpoint/2010/main" val="88268757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Missing Values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Using is.na() to find out the total number of missing values</a:t>
            </a: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63769" y="2635876"/>
            <a:ext cx="9150296" cy="2184480"/>
          </a:xfrm>
          <a:prstGeom prst="rect">
            <a:avLst/>
          </a:prstGeom>
        </p:spPr>
      </p:pic>
    </p:spTree>
    <p:extLst>
      <p:ext uri="{BB962C8B-B14F-4D97-AF65-F5344CB8AC3E}">
        <p14:creationId xmlns:p14="http://schemas.microsoft.com/office/powerpoint/2010/main" val="25532042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Missing Values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Imputing missing values</a:t>
            </a: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63769" y="2483476"/>
            <a:ext cx="9031264" cy="1857102"/>
          </a:xfrm>
          <a:prstGeom prst="rect">
            <a:avLst/>
          </a:prstGeom>
        </p:spPr>
      </p:pic>
    </p:spTree>
    <p:extLst>
      <p:ext uri="{BB962C8B-B14F-4D97-AF65-F5344CB8AC3E}">
        <p14:creationId xmlns:p14="http://schemas.microsoft.com/office/powerpoint/2010/main" val="192811224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Missing Values</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Imputing missing values</a:t>
            </a: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63769" y="2331076"/>
            <a:ext cx="10326358" cy="1969991"/>
          </a:xfrm>
          <a:prstGeom prst="rect">
            <a:avLst/>
          </a:prstGeom>
        </p:spPr>
      </p:pic>
    </p:spTree>
    <p:extLst>
      <p:ext uri="{BB962C8B-B14F-4D97-AF65-F5344CB8AC3E}">
        <p14:creationId xmlns:p14="http://schemas.microsoft.com/office/powerpoint/2010/main" val="16892363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2288" y="2844221"/>
            <a:ext cx="7494868" cy="1470025"/>
          </a:xfrm>
        </p:spPr>
        <p:txBody>
          <a:bodyPr>
            <a:normAutofit/>
          </a:bodyPr>
          <a:lstStyle/>
          <a:p>
            <a:pPr algn="ctr"/>
            <a:r>
              <a:rPr lang="en-CA" b="1" dirty="0" smtClean="0">
                <a:latin typeface="Times New Roman" panose="02020603050405020304" pitchFamily="18" charset="0"/>
                <a:cs typeface="Times New Roman" panose="02020603050405020304" pitchFamily="18" charset="0"/>
              </a:rPr>
              <a:t>    Transposing data: reshape2()</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950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Transposing data</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Understanding wide and long data formats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Converting data in wide format to long </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Converting data in long format to wide</a:t>
            </a: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541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Base R (Sub setting)</a:t>
            </a:r>
            <a:endParaRPr lang="en-IN" sz="3900" dirty="0">
              <a:solidFill>
                <a:schemeClr val="bg1"/>
              </a:solidFill>
              <a:latin typeface="Fontin Sans "/>
            </a:endParaRPr>
          </a:p>
        </p:txBody>
      </p:sp>
      <p:pic>
        <p:nvPicPr>
          <p:cNvPr id="7" name="Picture 6"/>
          <p:cNvPicPr>
            <a:picLocks noChangeAspect="1"/>
          </p:cNvPicPr>
          <p:nvPr/>
        </p:nvPicPr>
        <p:blipFill>
          <a:blip r:embed="rId2"/>
          <a:stretch>
            <a:fillRect/>
          </a:stretch>
        </p:blipFill>
        <p:spPr>
          <a:xfrm>
            <a:off x="811369" y="2093883"/>
            <a:ext cx="10975199" cy="3639357"/>
          </a:xfrm>
          <a:prstGeom prst="rect">
            <a:avLst/>
          </a:prstGeom>
        </p:spPr>
      </p:pic>
    </p:spTree>
    <p:extLst>
      <p:ext uri="{BB962C8B-B14F-4D97-AF65-F5344CB8AC3E}">
        <p14:creationId xmlns:p14="http://schemas.microsoft.com/office/powerpoint/2010/main" val="143215451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Transposing data</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Understanding wide and long data formats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Most structured data is in wide format: Variables are columns and Row labels identify observations</a:t>
            </a: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60351572"/>
              </p:ext>
            </p:extLst>
          </p:nvPr>
        </p:nvGraphicFramePr>
        <p:xfrm>
          <a:off x="1072444" y="3270954"/>
          <a:ext cx="8127999" cy="148336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IN" dirty="0" smtClean="0"/>
                        <a:t>Person</a:t>
                      </a:r>
                      <a:endParaRPr lang="en-IN" dirty="0"/>
                    </a:p>
                  </a:txBody>
                  <a:tcPr/>
                </a:tc>
                <a:tc>
                  <a:txBody>
                    <a:bodyPr/>
                    <a:lstStyle/>
                    <a:p>
                      <a:r>
                        <a:rPr lang="en-IN" dirty="0" smtClean="0"/>
                        <a:t>Age </a:t>
                      </a:r>
                      <a:endParaRPr lang="en-IN" dirty="0"/>
                    </a:p>
                  </a:txBody>
                  <a:tcPr/>
                </a:tc>
                <a:tc>
                  <a:txBody>
                    <a:bodyPr/>
                    <a:lstStyle/>
                    <a:p>
                      <a:r>
                        <a:rPr lang="en-IN" dirty="0" smtClean="0"/>
                        <a:t>Weight</a:t>
                      </a:r>
                      <a:endParaRPr lang="en-IN" dirty="0"/>
                    </a:p>
                  </a:txBody>
                  <a:tcPr/>
                </a:tc>
              </a:tr>
              <a:tr h="370840">
                <a:tc>
                  <a:txBody>
                    <a:bodyPr/>
                    <a:lstStyle/>
                    <a:p>
                      <a:r>
                        <a:rPr lang="en-IN" dirty="0" err="1" smtClean="0"/>
                        <a:t>Sankar</a:t>
                      </a:r>
                      <a:endParaRPr lang="en-IN" dirty="0"/>
                    </a:p>
                  </a:txBody>
                  <a:tcPr/>
                </a:tc>
                <a:tc>
                  <a:txBody>
                    <a:bodyPr/>
                    <a:lstStyle/>
                    <a:p>
                      <a:r>
                        <a:rPr lang="en-IN" dirty="0" smtClean="0"/>
                        <a:t>26</a:t>
                      </a:r>
                      <a:endParaRPr lang="en-IN" dirty="0"/>
                    </a:p>
                  </a:txBody>
                  <a:tcPr/>
                </a:tc>
                <a:tc>
                  <a:txBody>
                    <a:bodyPr/>
                    <a:lstStyle/>
                    <a:p>
                      <a:r>
                        <a:rPr lang="en-IN" dirty="0" smtClean="0"/>
                        <a:t>70</a:t>
                      </a:r>
                      <a:endParaRPr lang="en-IN" dirty="0"/>
                    </a:p>
                  </a:txBody>
                  <a:tcPr/>
                </a:tc>
              </a:tr>
              <a:tr h="370840">
                <a:tc>
                  <a:txBody>
                    <a:bodyPr/>
                    <a:lstStyle/>
                    <a:p>
                      <a:r>
                        <a:rPr lang="en-IN" dirty="0" err="1" smtClean="0"/>
                        <a:t>Aiyar</a:t>
                      </a:r>
                      <a:endParaRPr lang="en-IN" dirty="0"/>
                    </a:p>
                  </a:txBody>
                  <a:tcPr/>
                </a:tc>
                <a:tc>
                  <a:txBody>
                    <a:bodyPr/>
                    <a:lstStyle/>
                    <a:p>
                      <a:r>
                        <a:rPr lang="en-IN" dirty="0" smtClean="0"/>
                        <a:t>24</a:t>
                      </a:r>
                      <a:endParaRPr lang="en-IN" dirty="0"/>
                    </a:p>
                  </a:txBody>
                  <a:tcPr/>
                </a:tc>
                <a:tc>
                  <a:txBody>
                    <a:bodyPr/>
                    <a:lstStyle/>
                    <a:p>
                      <a:r>
                        <a:rPr lang="en-IN" dirty="0" smtClean="0"/>
                        <a:t>60</a:t>
                      </a:r>
                      <a:endParaRPr lang="en-IN" dirty="0"/>
                    </a:p>
                  </a:txBody>
                  <a:tcPr/>
                </a:tc>
              </a:tr>
              <a:tr h="370840">
                <a:tc>
                  <a:txBody>
                    <a:bodyPr/>
                    <a:lstStyle/>
                    <a:p>
                      <a:r>
                        <a:rPr lang="en-IN" dirty="0" smtClean="0"/>
                        <a:t>Singh</a:t>
                      </a:r>
                      <a:endParaRPr lang="en-IN" dirty="0"/>
                    </a:p>
                  </a:txBody>
                  <a:tcPr/>
                </a:tc>
                <a:tc>
                  <a:txBody>
                    <a:bodyPr/>
                    <a:lstStyle/>
                    <a:p>
                      <a:r>
                        <a:rPr lang="en-IN" dirty="0" smtClean="0"/>
                        <a:t>25</a:t>
                      </a:r>
                      <a:endParaRPr lang="en-IN" dirty="0"/>
                    </a:p>
                  </a:txBody>
                  <a:tcPr/>
                </a:tc>
                <a:tc>
                  <a:txBody>
                    <a:bodyPr/>
                    <a:lstStyle/>
                    <a:p>
                      <a:r>
                        <a:rPr lang="en-IN" dirty="0" smtClean="0"/>
                        <a:t>65</a:t>
                      </a:r>
                      <a:endParaRPr lang="en-IN" dirty="0"/>
                    </a:p>
                  </a:txBody>
                  <a:tcPr/>
                </a:tc>
              </a:tr>
            </a:tbl>
          </a:graphicData>
        </a:graphic>
      </p:graphicFrame>
    </p:spTree>
    <p:extLst>
      <p:ext uri="{BB962C8B-B14F-4D97-AF65-F5344CB8AC3E}">
        <p14:creationId xmlns:p14="http://schemas.microsoft.com/office/powerpoint/2010/main" val="177434725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Transposing data</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Understanding wide and long data formats</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The same data can be represented as follows (long format) </a:t>
            </a: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823676965"/>
              </p:ext>
            </p:extLst>
          </p:nvPr>
        </p:nvGraphicFramePr>
        <p:xfrm>
          <a:off x="963771" y="2875844"/>
          <a:ext cx="5030631" cy="2595880"/>
        </p:xfrm>
        <a:graphic>
          <a:graphicData uri="http://schemas.openxmlformats.org/drawingml/2006/table">
            <a:tbl>
              <a:tblPr firstRow="1" bandRow="1">
                <a:tableStyleId>{5C22544A-7EE6-4342-B048-85BDC9FD1C3A}</a:tableStyleId>
              </a:tblPr>
              <a:tblGrid>
                <a:gridCol w="1576229"/>
                <a:gridCol w="1704622"/>
                <a:gridCol w="1749780"/>
              </a:tblGrid>
              <a:tr h="370840">
                <a:tc>
                  <a:txBody>
                    <a:bodyPr/>
                    <a:lstStyle/>
                    <a:p>
                      <a:r>
                        <a:rPr lang="en-IN" dirty="0" smtClean="0"/>
                        <a:t>Persons</a:t>
                      </a:r>
                      <a:endParaRPr lang="en-IN" dirty="0"/>
                    </a:p>
                  </a:txBody>
                  <a:tcPr/>
                </a:tc>
                <a:tc>
                  <a:txBody>
                    <a:bodyPr/>
                    <a:lstStyle/>
                    <a:p>
                      <a:r>
                        <a:rPr lang="en-IN" dirty="0" smtClean="0"/>
                        <a:t>Variable</a:t>
                      </a:r>
                      <a:endParaRPr lang="en-IN" dirty="0"/>
                    </a:p>
                  </a:txBody>
                  <a:tcPr/>
                </a:tc>
                <a:tc>
                  <a:txBody>
                    <a:bodyPr/>
                    <a:lstStyle/>
                    <a:p>
                      <a:r>
                        <a:rPr lang="en-IN" dirty="0" smtClean="0"/>
                        <a:t>Value</a:t>
                      </a:r>
                      <a:endParaRPr lang="en-IN" dirty="0"/>
                    </a:p>
                  </a:txBody>
                  <a:tcPr/>
                </a:tc>
              </a:tr>
              <a:tr h="370840">
                <a:tc>
                  <a:txBody>
                    <a:bodyPr/>
                    <a:lstStyle/>
                    <a:p>
                      <a:r>
                        <a:rPr lang="en-IN" dirty="0" err="1" smtClean="0"/>
                        <a:t>Sankar</a:t>
                      </a:r>
                      <a:endParaRPr lang="en-IN" dirty="0"/>
                    </a:p>
                  </a:txBody>
                  <a:tcPr/>
                </a:tc>
                <a:tc>
                  <a:txBody>
                    <a:bodyPr/>
                    <a:lstStyle/>
                    <a:p>
                      <a:r>
                        <a:rPr lang="en-IN" dirty="0" smtClean="0"/>
                        <a:t>Age</a:t>
                      </a:r>
                      <a:endParaRPr lang="en-IN" dirty="0"/>
                    </a:p>
                  </a:txBody>
                  <a:tcPr/>
                </a:tc>
                <a:tc>
                  <a:txBody>
                    <a:bodyPr/>
                    <a:lstStyle/>
                    <a:p>
                      <a:r>
                        <a:rPr lang="en-IN" dirty="0" smtClean="0"/>
                        <a:t>26</a:t>
                      </a:r>
                      <a:endParaRPr lang="en-IN" dirty="0"/>
                    </a:p>
                  </a:txBody>
                  <a:tcPr/>
                </a:tc>
              </a:tr>
              <a:tr h="370840">
                <a:tc>
                  <a:txBody>
                    <a:bodyPr/>
                    <a:lstStyle/>
                    <a:p>
                      <a:r>
                        <a:rPr lang="en-IN" dirty="0" err="1" smtClean="0"/>
                        <a:t>Sankar</a:t>
                      </a:r>
                      <a:endParaRPr lang="en-IN" dirty="0"/>
                    </a:p>
                  </a:txBody>
                  <a:tcPr/>
                </a:tc>
                <a:tc>
                  <a:txBody>
                    <a:bodyPr/>
                    <a:lstStyle/>
                    <a:p>
                      <a:r>
                        <a:rPr lang="en-IN" dirty="0" smtClean="0"/>
                        <a:t>Weight</a:t>
                      </a:r>
                      <a:endParaRPr lang="en-IN" dirty="0"/>
                    </a:p>
                  </a:txBody>
                  <a:tcPr/>
                </a:tc>
                <a:tc>
                  <a:txBody>
                    <a:bodyPr/>
                    <a:lstStyle/>
                    <a:p>
                      <a:r>
                        <a:rPr lang="en-IN" dirty="0" smtClean="0"/>
                        <a:t>70</a:t>
                      </a:r>
                      <a:endParaRPr lang="en-IN" dirty="0"/>
                    </a:p>
                  </a:txBody>
                  <a:tcPr/>
                </a:tc>
              </a:tr>
              <a:tr h="370840">
                <a:tc>
                  <a:txBody>
                    <a:bodyPr/>
                    <a:lstStyle/>
                    <a:p>
                      <a:r>
                        <a:rPr lang="en-IN" dirty="0" err="1" smtClean="0"/>
                        <a:t>Aiyar</a:t>
                      </a:r>
                      <a:endParaRPr lang="en-IN" dirty="0"/>
                    </a:p>
                  </a:txBody>
                  <a:tcPr/>
                </a:tc>
                <a:tc>
                  <a:txBody>
                    <a:bodyPr/>
                    <a:lstStyle/>
                    <a:p>
                      <a:r>
                        <a:rPr lang="en-IN" dirty="0" smtClean="0"/>
                        <a:t>Age</a:t>
                      </a:r>
                      <a:endParaRPr lang="en-IN" dirty="0"/>
                    </a:p>
                  </a:txBody>
                  <a:tcPr/>
                </a:tc>
                <a:tc>
                  <a:txBody>
                    <a:bodyPr/>
                    <a:lstStyle/>
                    <a:p>
                      <a:r>
                        <a:rPr lang="en-IN" dirty="0" smtClean="0"/>
                        <a:t>24</a:t>
                      </a:r>
                      <a:endParaRPr lang="en-IN" dirty="0"/>
                    </a:p>
                  </a:txBody>
                  <a:tcPr/>
                </a:tc>
              </a:tr>
              <a:tr h="370840">
                <a:tc>
                  <a:txBody>
                    <a:bodyPr/>
                    <a:lstStyle/>
                    <a:p>
                      <a:r>
                        <a:rPr lang="en-IN" dirty="0" err="1" smtClean="0"/>
                        <a:t>Aiyar</a:t>
                      </a:r>
                      <a:endParaRPr lang="en-IN" dirty="0"/>
                    </a:p>
                  </a:txBody>
                  <a:tcPr/>
                </a:tc>
                <a:tc>
                  <a:txBody>
                    <a:bodyPr/>
                    <a:lstStyle/>
                    <a:p>
                      <a:r>
                        <a:rPr lang="en-IN" dirty="0" smtClean="0"/>
                        <a:t>Weight</a:t>
                      </a:r>
                      <a:endParaRPr lang="en-IN" dirty="0"/>
                    </a:p>
                  </a:txBody>
                  <a:tcPr/>
                </a:tc>
                <a:tc>
                  <a:txBody>
                    <a:bodyPr/>
                    <a:lstStyle/>
                    <a:p>
                      <a:r>
                        <a:rPr lang="en-IN" dirty="0" smtClean="0"/>
                        <a:t>60</a:t>
                      </a:r>
                      <a:endParaRPr lang="en-IN" dirty="0"/>
                    </a:p>
                  </a:txBody>
                  <a:tcPr/>
                </a:tc>
              </a:tr>
              <a:tr h="370840">
                <a:tc>
                  <a:txBody>
                    <a:bodyPr/>
                    <a:lstStyle/>
                    <a:p>
                      <a:r>
                        <a:rPr lang="en-IN" dirty="0" smtClean="0"/>
                        <a:t>Singh</a:t>
                      </a:r>
                      <a:endParaRPr lang="en-IN" dirty="0"/>
                    </a:p>
                  </a:txBody>
                  <a:tcPr/>
                </a:tc>
                <a:tc>
                  <a:txBody>
                    <a:bodyPr/>
                    <a:lstStyle/>
                    <a:p>
                      <a:r>
                        <a:rPr lang="en-IN" dirty="0" smtClean="0"/>
                        <a:t>Age</a:t>
                      </a:r>
                      <a:endParaRPr lang="en-IN" dirty="0"/>
                    </a:p>
                  </a:txBody>
                  <a:tcPr/>
                </a:tc>
                <a:tc>
                  <a:txBody>
                    <a:bodyPr/>
                    <a:lstStyle/>
                    <a:p>
                      <a:r>
                        <a:rPr lang="en-IN" dirty="0" smtClean="0"/>
                        <a:t>25</a:t>
                      </a:r>
                      <a:endParaRPr lang="en-IN" dirty="0"/>
                    </a:p>
                  </a:txBody>
                  <a:tcPr/>
                </a:tc>
              </a:tr>
              <a:tr h="370840">
                <a:tc>
                  <a:txBody>
                    <a:bodyPr/>
                    <a:lstStyle/>
                    <a:p>
                      <a:r>
                        <a:rPr lang="en-IN" dirty="0" smtClean="0"/>
                        <a:t>Singh</a:t>
                      </a:r>
                      <a:endParaRPr lang="en-IN" dirty="0"/>
                    </a:p>
                  </a:txBody>
                  <a:tcPr/>
                </a:tc>
                <a:tc>
                  <a:txBody>
                    <a:bodyPr/>
                    <a:lstStyle/>
                    <a:p>
                      <a:r>
                        <a:rPr lang="en-IN" dirty="0" smtClean="0"/>
                        <a:t>Weight</a:t>
                      </a:r>
                      <a:endParaRPr lang="en-IN" dirty="0"/>
                    </a:p>
                  </a:txBody>
                  <a:tcPr/>
                </a:tc>
                <a:tc>
                  <a:txBody>
                    <a:bodyPr/>
                    <a:lstStyle/>
                    <a:p>
                      <a:r>
                        <a:rPr lang="en-IN" dirty="0" smtClean="0"/>
                        <a:t>65</a:t>
                      </a:r>
                      <a:endParaRPr lang="en-IN" dirty="0"/>
                    </a:p>
                  </a:txBody>
                  <a:tcPr/>
                </a:tc>
              </a:tr>
            </a:tbl>
          </a:graphicData>
        </a:graphic>
      </p:graphicFrame>
    </p:spTree>
    <p:extLst>
      <p:ext uri="{BB962C8B-B14F-4D97-AF65-F5344CB8AC3E}">
        <p14:creationId xmlns:p14="http://schemas.microsoft.com/office/powerpoint/2010/main" val="360118570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Transposing data</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Converting a wide format data to long format: melt() </a:t>
            </a: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63769" y="2483476"/>
            <a:ext cx="5404625" cy="1817591"/>
          </a:xfrm>
          <a:prstGeom prst="rect">
            <a:avLst/>
          </a:prstGeom>
        </p:spPr>
      </p:pic>
    </p:spTree>
    <p:extLst>
      <p:ext uri="{BB962C8B-B14F-4D97-AF65-F5344CB8AC3E}">
        <p14:creationId xmlns:p14="http://schemas.microsoft.com/office/powerpoint/2010/main" val="25753117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Transposing data</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Converting a wide format data to long format: melt() </a:t>
            </a: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63769" y="2331076"/>
            <a:ext cx="7173566" cy="2557013"/>
          </a:xfrm>
          <a:prstGeom prst="rect">
            <a:avLst/>
          </a:prstGeom>
        </p:spPr>
      </p:pic>
    </p:spTree>
    <p:extLst>
      <p:ext uri="{BB962C8B-B14F-4D97-AF65-F5344CB8AC3E}">
        <p14:creationId xmlns:p14="http://schemas.microsoft.com/office/powerpoint/2010/main" val="317096881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Transposing data</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Converting a wide format data to long format: melt() </a:t>
            </a: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63769" y="2378696"/>
            <a:ext cx="8593985" cy="1482103"/>
          </a:xfrm>
          <a:prstGeom prst="rect">
            <a:avLst/>
          </a:prstGeom>
        </p:spPr>
      </p:pic>
    </p:spTree>
    <p:extLst>
      <p:ext uri="{BB962C8B-B14F-4D97-AF65-F5344CB8AC3E}">
        <p14:creationId xmlns:p14="http://schemas.microsoft.com/office/powerpoint/2010/main" val="311737384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Transposing data</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Converting a long format data to wide format: </a:t>
            </a:r>
            <a:r>
              <a:rPr lang="en-IN" sz="2200" dirty="0" err="1" smtClean="0">
                <a:latin typeface="Times New Roman" panose="02020603050405020304" pitchFamily="18" charset="0"/>
                <a:cs typeface="Times New Roman" panose="02020603050405020304" pitchFamily="18" charset="0"/>
              </a:rPr>
              <a:t>dcast</a:t>
            </a:r>
            <a:r>
              <a:rPr lang="en-IN" sz="2200" dirty="0" smtClean="0">
                <a:latin typeface="Times New Roman" panose="02020603050405020304" pitchFamily="18" charset="0"/>
                <a:cs typeface="Times New Roman" panose="02020603050405020304" pitchFamily="18" charset="0"/>
              </a:rPr>
              <a:t>() </a:t>
            </a: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63768" y="2355492"/>
            <a:ext cx="6858309" cy="1042463"/>
          </a:xfrm>
          <a:prstGeom prst="rect">
            <a:avLst/>
          </a:prstGeom>
        </p:spPr>
      </p:pic>
    </p:spTree>
    <p:extLst>
      <p:ext uri="{BB962C8B-B14F-4D97-AF65-F5344CB8AC3E}">
        <p14:creationId xmlns:p14="http://schemas.microsoft.com/office/powerpoint/2010/main" val="212508253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2288" y="2844221"/>
            <a:ext cx="6877319" cy="1470025"/>
          </a:xfrm>
        </p:spPr>
        <p:txBody>
          <a:bodyPr>
            <a:normAutofit/>
          </a:bodyPr>
          <a:lstStyle/>
          <a:p>
            <a:pPr algn="ctr"/>
            <a:r>
              <a:rPr lang="en-CA" b="1" dirty="0" smtClean="0">
                <a:latin typeface="Times New Roman" panose="02020603050405020304" pitchFamily="18" charset="0"/>
                <a:cs typeface="Times New Roman" panose="02020603050405020304" pitchFamily="18" charset="0"/>
              </a:rPr>
              <a:t>     Manipulating Strings in 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183144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Strings in R</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We’ll cover the following R functions used to manipulate character data</a:t>
            </a:r>
          </a:p>
          <a:p>
            <a:pPr>
              <a:buFont typeface="Wingdings" panose="05000000000000000000" pitchFamily="2" charset="2"/>
              <a:buChar char="§"/>
            </a:pPr>
            <a:r>
              <a:rPr lang="en-IN" sz="2200" dirty="0" err="1">
                <a:latin typeface="Times New Roman" panose="02020603050405020304" pitchFamily="18" charset="0"/>
                <a:cs typeface="Times New Roman" panose="02020603050405020304" pitchFamily="18" charset="0"/>
              </a:rPr>
              <a:t>s</a:t>
            </a:r>
            <a:r>
              <a:rPr lang="en-IN" sz="2200" dirty="0" err="1" smtClean="0">
                <a:latin typeface="Times New Roman" panose="02020603050405020304" pitchFamily="18" charset="0"/>
                <a:cs typeface="Times New Roman" panose="02020603050405020304" pitchFamily="18" charset="0"/>
              </a:rPr>
              <a:t>ubstr</a:t>
            </a:r>
            <a:r>
              <a:rPr lang="en-IN"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2200" dirty="0" err="1">
                <a:latin typeface="Times New Roman" panose="02020603050405020304" pitchFamily="18" charset="0"/>
                <a:cs typeface="Times New Roman" panose="02020603050405020304" pitchFamily="18" charset="0"/>
              </a:rPr>
              <a:t>n</a:t>
            </a:r>
            <a:r>
              <a:rPr lang="en-IN" sz="2200" dirty="0" err="1" smtClean="0">
                <a:latin typeface="Times New Roman" panose="02020603050405020304" pitchFamily="18" charset="0"/>
                <a:cs typeface="Times New Roman" panose="02020603050405020304" pitchFamily="18" charset="0"/>
              </a:rPr>
              <a:t>char</a:t>
            </a:r>
            <a:r>
              <a:rPr lang="en-IN"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2200" dirty="0" err="1">
                <a:latin typeface="Times New Roman" panose="02020603050405020304" pitchFamily="18" charset="0"/>
                <a:cs typeface="Times New Roman" panose="02020603050405020304" pitchFamily="18" charset="0"/>
              </a:rPr>
              <a:t>t</a:t>
            </a:r>
            <a:r>
              <a:rPr lang="en-IN" sz="2200" dirty="0" err="1" smtClean="0">
                <a:latin typeface="Times New Roman" panose="02020603050405020304" pitchFamily="18" charset="0"/>
                <a:cs typeface="Times New Roman" panose="02020603050405020304" pitchFamily="18" charset="0"/>
              </a:rPr>
              <a:t>olower</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toupper</a:t>
            </a:r>
            <a:r>
              <a:rPr lang="en-IN"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2200" dirty="0" err="1">
                <a:latin typeface="Times New Roman" panose="02020603050405020304" pitchFamily="18" charset="0"/>
                <a:cs typeface="Times New Roman" panose="02020603050405020304" pitchFamily="18" charset="0"/>
              </a:rPr>
              <a:t>s</a:t>
            </a:r>
            <a:r>
              <a:rPr lang="en-IN" sz="2200" dirty="0" err="1" smtClean="0">
                <a:latin typeface="Times New Roman" panose="02020603050405020304" pitchFamily="18" charset="0"/>
                <a:cs typeface="Times New Roman" panose="02020603050405020304" pitchFamily="18" charset="0"/>
              </a:rPr>
              <a:t>trsplit</a:t>
            </a:r>
            <a:r>
              <a:rPr lang="en-IN" sz="2200" dirty="0" smtClean="0">
                <a:latin typeface="Times New Roman" panose="02020603050405020304" pitchFamily="18" charset="0"/>
                <a:cs typeface="Times New Roman" panose="02020603050405020304" pitchFamily="18" charset="0"/>
              </a:rPr>
              <a:t>(),paste()</a:t>
            </a:r>
          </a:p>
          <a:p>
            <a:pPr>
              <a:buFont typeface="Wingdings" panose="05000000000000000000" pitchFamily="2" charset="2"/>
              <a:buChar char="§"/>
            </a:pPr>
            <a:r>
              <a:rPr lang="en-IN" sz="2200" dirty="0" err="1">
                <a:latin typeface="Times New Roman" panose="02020603050405020304" pitchFamily="18" charset="0"/>
                <a:cs typeface="Times New Roman" panose="02020603050405020304" pitchFamily="18" charset="0"/>
              </a:rPr>
              <a:t>g</a:t>
            </a:r>
            <a:r>
              <a:rPr lang="en-IN" sz="2200" dirty="0" err="1" smtClean="0">
                <a:latin typeface="Times New Roman" panose="02020603050405020304" pitchFamily="18" charset="0"/>
                <a:cs typeface="Times New Roman" panose="02020603050405020304" pitchFamily="18" charset="0"/>
              </a:rPr>
              <a:t>rep</a:t>
            </a:r>
            <a:r>
              <a:rPr lang="en-IN" sz="2200" dirty="0" smtClean="0">
                <a:latin typeface="Times New Roman" panose="02020603050405020304" pitchFamily="18" charset="0"/>
                <a:cs typeface="Times New Roman" panose="02020603050405020304" pitchFamily="18" charset="0"/>
              </a:rPr>
              <a:t>(),</a:t>
            </a:r>
            <a:r>
              <a:rPr lang="en-IN" sz="2200" dirty="0" err="1" smtClean="0">
                <a:latin typeface="Times New Roman" panose="02020603050405020304" pitchFamily="18" charset="0"/>
                <a:cs typeface="Times New Roman" panose="02020603050405020304" pitchFamily="18" charset="0"/>
              </a:rPr>
              <a:t>grepl</a:t>
            </a:r>
            <a:r>
              <a:rPr lang="en-IN"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s</a:t>
            </a:r>
            <a:r>
              <a:rPr lang="en-IN" sz="2200" dirty="0" smtClean="0">
                <a:latin typeface="Times New Roman" panose="02020603050405020304" pitchFamily="18" charset="0"/>
                <a:cs typeface="Times New Roman" panose="02020603050405020304" pitchFamily="18" charset="0"/>
              </a:rPr>
              <a:t>ub(),</a:t>
            </a:r>
            <a:r>
              <a:rPr lang="en-IN" sz="2200" dirty="0" err="1" smtClean="0">
                <a:latin typeface="Times New Roman" panose="02020603050405020304" pitchFamily="18" charset="0"/>
                <a:cs typeface="Times New Roman" panose="02020603050405020304" pitchFamily="18" charset="0"/>
              </a:rPr>
              <a:t>gsub</a:t>
            </a:r>
            <a:r>
              <a:rPr lang="en-IN" sz="2200" dirty="0" smtClean="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24593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Strings in R</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err="1">
                <a:latin typeface="Times New Roman" panose="02020603050405020304" pitchFamily="18" charset="0"/>
                <a:cs typeface="Times New Roman" panose="02020603050405020304" pitchFamily="18" charset="0"/>
              </a:rPr>
              <a:t>s</a:t>
            </a:r>
            <a:r>
              <a:rPr lang="en-IN" sz="2200" dirty="0" err="1" smtClean="0">
                <a:latin typeface="Times New Roman" panose="02020603050405020304" pitchFamily="18" charset="0"/>
                <a:cs typeface="Times New Roman" panose="02020603050405020304" pitchFamily="18" charset="0"/>
              </a:rPr>
              <a:t>ubstr</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nchar</a:t>
            </a:r>
            <a:r>
              <a:rPr lang="en-IN" sz="2200" dirty="0" smtClean="0">
                <a:latin typeface="Times New Roman" panose="02020603050405020304" pitchFamily="18" charset="0"/>
                <a:cs typeface="Times New Roman" panose="02020603050405020304" pitchFamily="18" charset="0"/>
              </a:rPr>
              <a:t>(),</a:t>
            </a:r>
            <a:r>
              <a:rPr lang="en-IN" sz="2200" dirty="0" err="1" smtClean="0">
                <a:latin typeface="Times New Roman" panose="02020603050405020304" pitchFamily="18" charset="0"/>
                <a:cs typeface="Times New Roman" panose="02020603050405020304" pitchFamily="18" charset="0"/>
              </a:rPr>
              <a:t>tolower</a:t>
            </a:r>
            <a:r>
              <a:rPr lang="en-IN" sz="2200" dirty="0" smtClean="0">
                <a:latin typeface="Times New Roman" panose="02020603050405020304" pitchFamily="18" charset="0"/>
                <a:cs typeface="Times New Roman" panose="02020603050405020304" pitchFamily="18" charset="0"/>
              </a:rPr>
              <a:t>(),</a:t>
            </a:r>
            <a:r>
              <a:rPr lang="en-IN" sz="2200" dirty="0" err="1" smtClean="0">
                <a:latin typeface="Times New Roman" panose="02020603050405020304" pitchFamily="18" charset="0"/>
                <a:cs typeface="Times New Roman" panose="02020603050405020304" pitchFamily="18" charset="0"/>
              </a:rPr>
              <a:t>toupper</a:t>
            </a:r>
            <a:r>
              <a:rPr lang="en-IN"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63768" y="2483475"/>
            <a:ext cx="3405031" cy="1835525"/>
          </a:xfrm>
          <a:prstGeom prst="rect">
            <a:avLst/>
          </a:prstGeom>
        </p:spPr>
      </p:pic>
    </p:spTree>
    <p:extLst>
      <p:ext uri="{BB962C8B-B14F-4D97-AF65-F5344CB8AC3E}">
        <p14:creationId xmlns:p14="http://schemas.microsoft.com/office/powerpoint/2010/main" val="351855991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Strings in R</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err="1">
                <a:latin typeface="Times New Roman" panose="02020603050405020304" pitchFamily="18" charset="0"/>
                <a:cs typeface="Times New Roman" panose="02020603050405020304" pitchFamily="18" charset="0"/>
              </a:rPr>
              <a:t>s</a:t>
            </a:r>
            <a:r>
              <a:rPr lang="en-IN" sz="2200" dirty="0" err="1" smtClean="0">
                <a:latin typeface="Times New Roman" panose="02020603050405020304" pitchFamily="18" charset="0"/>
                <a:cs typeface="Times New Roman" panose="02020603050405020304" pitchFamily="18" charset="0"/>
              </a:rPr>
              <a:t>trsplit</a:t>
            </a:r>
            <a:r>
              <a:rPr lang="en-IN" sz="2200" dirty="0" smtClean="0">
                <a:latin typeface="Times New Roman" panose="02020603050405020304" pitchFamily="18" charset="0"/>
                <a:cs typeface="Times New Roman" panose="02020603050405020304" pitchFamily="18" charset="0"/>
              </a:rPr>
              <a:t>(), paste(),</a:t>
            </a:r>
            <a:r>
              <a:rPr lang="en-IN" sz="2200" dirty="0" err="1" smtClean="0">
                <a:latin typeface="Times New Roman" panose="02020603050405020304" pitchFamily="18" charset="0"/>
                <a:cs typeface="Times New Roman" panose="02020603050405020304" pitchFamily="18" charset="0"/>
              </a:rPr>
              <a:t>grep</a:t>
            </a:r>
            <a:r>
              <a:rPr lang="en-IN" sz="2200" dirty="0" smtClean="0">
                <a:latin typeface="Times New Roman" panose="02020603050405020304" pitchFamily="18" charset="0"/>
                <a:cs typeface="Times New Roman" panose="02020603050405020304" pitchFamily="18" charset="0"/>
              </a:rPr>
              <a:t>(),</a:t>
            </a:r>
            <a:r>
              <a:rPr lang="en-IN" sz="2200" dirty="0" err="1" smtClean="0">
                <a:latin typeface="Times New Roman" panose="02020603050405020304" pitchFamily="18" charset="0"/>
                <a:cs typeface="Times New Roman" panose="02020603050405020304" pitchFamily="18" charset="0"/>
              </a:rPr>
              <a:t>grepl</a:t>
            </a:r>
            <a:r>
              <a:rPr lang="en-IN" sz="2200" dirty="0" smtClean="0">
                <a:latin typeface="Times New Roman" panose="02020603050405020304" pitchFamily="18" charset="0"/>
                <a:cs typeface="Times New Roman" panose="02020603050405020304" pitchFamily="18" charset="0"/>
              </a:rPr>
              <a:t>(),sub(),</a:t>
            </a:r>
            <a:r>
              <a:rPr lang="en-IN" sz="2200" dirty="0" err="1" smtClean="0">
                <a:latin typeface="Times New Roman" panose="02020603050405020304" pitchFamily="18" charset="0"/>
                <a:cs typeface="Times New Roman" panose="02020603050405020304" pitchFamily="18" charset="0"/>
              </a:rPr>
              <a:t>gsub</a:t>
            </a:r>
            <a:r>
              <a:rPr lang="en-IN"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08925" y="2483476"/>
            <a:ext cx="3145387" cy="3257722"/>
          </a:xfrm>
          <a:prstGeom prst="rect">
            <a:avLst/>
          </a:prstGeom>
        </p:spPr>
      </p:pic>
    </p:spTree>
    <p:extLst>
      <p:ext uri="{BB962C8B-B14F-4D97-AF65-F5344CB8AC3E}">
        <p14:creationId xmlns:p14="http://schemas.microsoft.com/office/powerpoint/2010/main" val="1195588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Manipulating data: Base R (Sub setting)</a:t>
            </a:r>
            <a:endParaRPr lang="en-IN" sz="3900" dirty="0">
              <a:solidFill>
                <a:schemeClr val="bg1"/>
              </a:solidFill>
              <a:latin typeface="Fontin Sans "/>
            </a:endParaRPr>
          </a:p>
        </p:txBody>
      </p:sp>
      <p:sp>
        <p:nvSpPr>
          <p:cNvPr id="4" name="Subtitle 2"/>
          <p:cNvSpPr>
            <a:spLocks noGrp="1"/>
          </p:cNvSpPr>
          <p:nvPr>
            <p:ph type="subTitle" idx="1"/>
          </p:nvPr>
        </p:nvSpPr>
        <p:spPr>
          <a:xfrm>
            <a:off x="811369" y="1738649"/>
            <a:ext cx="10595958" cy="528033"/>
          </a:xfrm>
        </p:spPr>
        <p:txBody>
          <a:bodyPr>
            <a:noAutofit/>
          </a:body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So, far logical sub-setting is discussed.</a:t>
            </a: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Use which() operator to get the index for specific rows</a:t>
            </a:r>
          </a:p>
          <a:p>
            <a:pPr marL="0" indent="0">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Clr>
                <a:srgbClr val="0070C0"/>
              </a:buClr>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03817" y="2780948"/>
            <a:ext cx="9639300" cy="2876550"/>
          </a:xfrm>
          <a:prstGeom prst="rect">
            <a:avLst/>
          </a:prstGeom>
        </p:spPr>
      </p:pic>
    </p:spTree>
    <p:extLst>
      <p:ext uri="{BB962C8B-B14F-4D97-AF65-F5344CB8AC3E}">
        <p14:creationId xmlns:p14="http://schemas.microsoft.com/office/powerpoint/2010/main" val="38067049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820473" y="2844221"/>
            <a:ext cx="5731099" cy="1470025"/>
          </a:xfrm>
        </p:spPr>
        <p:txBody>
          <a:bodyPr>
            <a:normAutofit/>
          </a:bodyPr>
          <a:lstStyle/>
          <a:p>
            <a:pPr algn="ctr"/>
            <a:r>
              <a:rPr lang="en-CA" sz="3600" b="1" dirty="0" smtClean="0">
                <a:latin typeface="Times New Roman" panose="02020603050405020304" pitchFamily="18" charset="0"/>
                <a:cs typeface="Times New Roman" panose="02020603050405020304" pitchFamily="18" charset="0"/>
              </a:rPr>
              <a:t>    Using </a:t>
            </a:r>
            <a:r>
              <a:rPr lang="en-CA" sz="3600" b="1" dirty="0" err="1" smtClean="0">
                <a:latin typeface="Times New Roman" panose="02020603050405020304" pitchFamily="18" charset="0"/>
                <a:cs typeface="Times New Roman" panose="02020603050405020304" pitchFamily="18" charset="0"/>
              </a:rPr>
              <a:t>sql</a:t>
            </a:r>
            <a:r>
              <a:rPr lang="en-CA" sz="3600" b="1" dirty="0" smtClean="0">
                <a:latin typeface="Times New Roman" panose="02020603050405020304" pitchFamily="18" charset="0"/>
                <a:cs typeface="Times New Roman" panose="02020603050405020304" pitchFamily="18" charset="0"/>
              </a:rPr>
              <a:t> commands within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26796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SQL queries within R: </a:t>
            </a:r>
            <a:r>
              <a:rPr lang="en-CA" sz="3900" b="1" dirty="0" err="1" smtClean="0">
                <a:solidFill>
                  <a:schemeClr val="bg1"/>
                </a:solidFill>
                <a:latin typeface="Times New Roman" panose="02020603050405020304" pitchFamily="18" charset="0"/>
                <a:cs typeface="Times New Roman" panose="02020603050405020304" pitchFamily="18" charset="0"/>
              </a:rPr>
              <a:t>sqldf</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One can easily use </a:t>
            </a:r>
            <a:r>
              <a:rPr lang="en-IN" sz="2200" dirty="0" err="1" smtClean="0">
                <a:latin typeface="Times New Roman" panose="02020603050405020304" pitchFamily="18" charset="0"/>
                <a:cs typeface="Times New Roman" panose="02020603050405020304" pitchFamily="18" charset="0"/>
              </a:rPr>
              <a:t>sql</a:t>
            </a:r>
            <a:r>
              <a:rPr lang="en-IN" sz="2200" dirty="0" smtClean="0">
                <a:latin typeface="Times New Roman" panose="02020603050405020304" pitchFamily="18" charset="0"/>
                <a:cs typeface="Times New Roman" panose="02020603050405020304" pitchFamily="18" charset="0"/>
              </a:rPr>
              <a:t> queries within R using a package called </a:t>
            </a:r>
            <a:r>
              <a:rPr lang="en-IN" sz="2200" dirty="0" err="1" smtClean="0">
                <a:latin typeface="Times New Roman" panose="02020603050405020304" pitchFamily="18" charset="0"/>
                <a:cs typeface="Times New Roman" panose="02020603050405020304" pitchFamily="18" charset="0"/>
              </a:rPr>
              <a:t>sqldf</a:t>
            </a:r>
            <a:endParaRPr lang="en-IN"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This package is available at CRAN</a:t>
            </a:r>
          </a:p>
          <a:p>
            <a:pPr>
              <a:buFont typeface="Wingdings" panose="05000000000000000000" pitchFamily="2" charset="2"/>
              <a:buChar char="§"/>
            </a:pPr>
            <a:r>
              <a:rPr lang="en-IN" sz="2200" dirty="0" err="1">
                <a:latin typeface="Traditional Arabic" panose="02020603050405020304" pitchFamily="18" charset="-78"/>
                <a:cs typeface="Traditional Arabic" panose="02020603050405020304" pitchFamily="18" charset="-78"/>
              </a:rPr>
              <a:t>i</a:t>
            </a:r>
            <a:r>
              <a:rPr lang="en-IN" sz="2200" dirty="0" err="1" smtClean="0">
                <a:latin typeface="Traditional Arabic" panose="02020603050405020304" pitchFamily="18" charset="-78"/>
                <a:cs typeface="Traditional Arabic" panose="02020603050405020304" pitchFamily="18" charset="-78"/>
              </a:rPr>
              <a:t>nstall.package</a:t>
            </a:r>
            <a:r>
              <a:rPr lang="en-IN" sz="2200" dirty="0" smtClean="0">
                <a:latin typeface="Traditional Arabic" panose="02020603050405020304" pitchFamily="18" charset="-78"/>
                <a:cs typeface="Traditional Arabic" panose="02020603050405020304" pitchFamily="18" charset="-78"/>
              </a:rPr>
              <a:t>(</a:t>
            </a:r>
            <a:r>
              <a:rPr lang="en-IN" sz="2200" dirty="0" err="1" smtClean="0">
                <a:latin typeface="Traditional Arabic" panose="02020603050405020304" pitchFamily="18" charset="-78"/>
                <a:cs typeface="Traditional Arabic" panose="02020603050405020304" pitchFamily="18" charset="-78"/>
              </a:rPr>
              <a:t>sqldf</a:t>
            </a:r>
            <a:r>
              <a:rPr lang="en-IN" sz="2200" dirty="0" smtClean="0">
                <a:latin typeface="Traditional Arabic" panose="02020603050405020304" pitchFamily="18" charset="-78"/>
                <a:cs typeface="Traditional Arabic" panose="02020603050405020304" pitchFamily="18" charset="-78"/>
              </a:rPr>
              <a:t>)</a:t>
            </a:r>
          </a:p>
          <a:p>
            <a:pPr>
              <a:buFont typeface="Wingdings" panose="05000000000000000000" pitchFamily="2" charset="2"/>
              <a:buChar char="§"/>
            </a:pPr>
            <a:r>
              <a:rPr lang="en-IN" sz="2200" dirty="0">
                <a:latin typeface="Traditional Arabic" panose="02020603050405020304" pitchFamily="18" charset="-78"/>
                <a:cs typeface="Traditional Arabic" panose="02020603050405020304" pitchFamily="18" charset="-78"/>
              </a:rPr>
              <a:t>l</a:t>
            </a:r>
            <a:r>
              <a:rPr lang="en-IN" sz="2200" dirty="0" smtClean="0">
                <a:latin typeface="Traditional Arabic" panose="02020603050405020304" pitchFamily="18" charset="-78"/>
                <a:cs typeface="Traditional Arabic" panose="02020603050405020304" pitchFamily="18" charset="-78"/>
              </a:rPr>
              <a:t>ibrary(</a:t>
            </a:r>
            <a:r>
              <a:rPr lang="en-IN" sz="2200" dirty="0" err="1" smtClean="0">
                <a:latin typeface="Traditional Arabic" panose="02020603050405020304" pitchFamily="18" charset="-78"/>
                <a:cs typeface="Traditional Arabic" panose="02020603050405020304" pitchFamily="18" charset="-78"/>
              </a:rPr>
              <a:t>sqldf</a:t>
            </a:r>
            <a:r>
              <a:rPr lang="en-IN" sz="2200" dirty="0" smtClean="0">
                <a:latin typeface="Traditional Arabic" panose="02020603050405020304" pitchFamily="18" charset="-78"/>
                <a:cs typeface="Traditional Arabic" panose="02020603050405020304" pitchFamily="18" charset="-78"/>
              </a:rPr>
              <a:t>)</a:t>
            </a:r>
          </a:p>
          <a:p>
            <a:pPr marL="0" indent="0">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72138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SQL queries within R: </a:t>
            </a:r>
            <a:r>
              <a:rPr lang="en-CA" sz="3900" b="1" dirty="0" err="1" smtClean="0">
                <a:solidFill>
                  <a:schemeClr val="bg1"/>
                </a:solidFill>
                <a:latin typeface="Times New Roman" panose="02020603050405020304" pitchFamily="18" charset="0"/>
                <a:cs typeface="Times New Roman" panose="02020603050405020304" pitchFamily="18" charset="0"/>
              </a:rPr>
              <a:t>sqldf</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Using select statement</a:t>
            </a: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63769" y="2483476"/>
            <a:ext cx="5950676" cy="590150"/>
          </a:xfrm>
          <a:prstGeom prst="rect">
            <a:avLst/>
          </a:prstGeom>
        </p:spPr>
      </p:pic>
      <p:sp>
        <p:nvSpPr>
          <p:cNvPr id="8" name="Subtitle 2"/>
          <p:cNvSpPr txBox="1">
            <a:spLocks/>
          </p:cNvSpPr>
          <p:nvPr/>
        </p:nvSpPr>
        <p:spPr>
          <a:xfrm>
            <a:off x="958123" y="3291583"/>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Using where statement</a:t>
            </a: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958123" y="3670570"/>
            <a:ext cx="10025966" cy="461901"/>
          </a:xfrm>
          <a:prstGeom prst="rect">
            <a:avLst/>
          </a:prstGeom>
        </p:spPr>
      </p:pic>
      <p:sp>
        <p:nvSpPr>
          <p:cNvPr id="9" name="Subtitle 2"/>
          <p:cNvSpPr txBox="1">
            <a:spLocks/>
          </p:cNvSpPr>
          <p:nvPr/>
        </p:nvSpPr>
        <p:spPr>
          <a:xfrm>
            <a:off x="963766" y="4268073"/>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Using order by statement</a:t>
            </a: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stretch>
            <a:fillRect/>
          </a:stretch>
        </p:blipFill>
        <p:spPr>
          <a:xfrm>
            <a:off x="958123" y="4646514"/>
            <a:ext cx="10412967" cy="444775"/>
          </a:xfrm>
          <a:prstGeom prst="rect">
            <a:avLst/>
          </a:prstGeom>
        </p:spPr>
      </p:pic>
    </p:spTree>
    <p:extLst>
      <p:ext uri="{BB962C8B-B14F-4D97-AF65-F5344CB8AC3E}">
        <p14:creationId xmlns:p14="http://schemas.microsoft.com/office/powerpoint/2010/main" val="113869698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1369" y="1790164"/>
            <a:ext cx="10595958" cy="540912"/>
          </a:xfrm>
        </p:spPr>
        <p:txBody>
          <a:bodyPr>
            <a:noAutofit/>
          </a:bodyPr>
          <a:lstStyle/>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1369" y="726067"/>
            <a:ext cx="10595958" cy="677730"/>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3900" b="1" dirty="0" smtClean="0">
                <a:solidFill>
                  <a:schemeClr val="bg1"/>
                </a:solidFill>
                <a:latin typeface="Times New Roman" panose="02020603050405020304" pitchFamily="18" charset="0"/>
                <a:cs typeface="Times New Roman" panose="02020603050405020304" pitchFamily="18" charset="0"/>
              </a:rPr>
              <a:t>SQL queries within R: </a:t>
            </a:r>
            <a:r>
              <a:rPr lang="en-CA" sz="3900" b="1" dirty="0" err="1" smtClean="0">
                <a:solidFill>
                  <a:schemeClr val="bg1"/>
                </a:solidFill>
                <a:latin typeface="Times New Roman" panose="02020603050405020304" pitchFamily="18" charset="0"/>
                <a:cs typeface="Times New Roman" panose="02020603050405020304" pitchFamily="18" charset="0"/>
              </a:rPr>
              <a:t>sqldf</a:t>
            </a:r>
            <a:endParaRPr lang="en-IN" sz="3900" dirty="0">
              <a:solidFill>
                <a:schemeClr val="bg1"/>
              </a:solidFill>
              <a:latin typeface="Fontin Sans "/>
            </a:endParaRPr>
          </a:p>
        </p:txBody>
      </p:sp>
      <p:sp>
        <p:nvSpPr>
          <p:cNvPr id="7" name="Subtitle 2"/>
          <p:cNvSpPr txBox="1">
            <a:spLocks/>
          </p:cNvSpPr>
          <p:nvPr/>
        </p:nvSpPr>
        <p:spPr>
          <a:xfrm>
            <a:off x="963769" y="1942564"/>
            <a:ext cx="10595958" cy="540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2200" dirty="0" smtClean="0">
                <a:latin typeface="Times New Roman" panose="02020603050405020304" pitchFamily="18" charset="0"/>
                <a:cs typeface="Times New Roman" panose="02020603050405020304" pitchFamily="18" charset="0"/>
              </a:rPr>
              <a:t>Using </a:t>
            </a:r>
            <a:r>
              <a:rPr lang="en-IN" sz="2200" dirty="0" err="1" smtClean="0">
                <a:latin typeface="Times New Roman" panose="02020603050405020304" pitchFamily="18" charset="0"/>
                <a:cs typeface="Times New Roman" panose="02020603050405020304" pitchFamily="18" charset="0"/>
              </a:rPr>
              <a:t>sql</a:t>
            </a:r>
            <a:r>
              <a:rPr lang="en-IN" sz="2200" dirty="0" smtClean="0">
                <a:latin typeface="Times New Roman" panose="02020603050405020304" pitchFamily="18" charset="0"/>
                <a:cs typeface="Times New Roman" panose="02020603050405020304" pitchFamily="18" charset="0"/>
              </a:rPr>
              <a:t>  functions</a:t>
            </a:r>
          </a:p>
          <a:p>
            <a:pPr marL="0" indent="0">
              <a:buFont typeface="Arial" panose="020B0604020202020204" pitchFamily="34" charset="0"/>
              <a:buNone/>
            </a:pPr>
            <a:endParaRPr lang="en-US" sz="2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963768" y="2355493"/>
            <a:ext cx="6094469" cy="1516596"/>
          </a:xfrm>
          <a:prstGeom prst="rect">
            <a:avLst/>
          </a:prstGeom>
        </p:spPr>
      </p:pic>
    </p:spTree>
    <p:extLst>
      <p:ext uri="{BB962C8B-B14F-4D97-AF65-F5344CB8AC3E}">
        <p14:creationId xmlns:p14="http://schemas.microsoft.com/office/powerpoint/2010/main" val="1948171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6645</TotalTime>
  <Words>2132</Words>
  <Application>Microsoft Office PowerPoint</Application>
  <PresentationFormat>Widescreen</PresentationFormat>
  <Paragraphs>662</Paragraphs>
  <Slides>93</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93</vt:i4>
      </vt:variant>
    </vt:vector>
  </HeadingPairs>
  <TitlesOfParts>
    <vt:vector size="102" baseType="lpstr">
      <vt:lpstr>Arial</vt:lpstr>
      <vt:lpstr>Calibri</vt:lpstr>
      <vt:lpstr>Calibri Light</vt:lpstr>
      <vt:lpstr>Fontin Sans </vt:lpstr>
      <vt:lpstr>Times New Roman</vt:lpstr>
      <vt:lpstr>Traditional Arabic</vt:lpstr>
      <vt:lpstr>Tw Cen MT</vt:lpstr>
      <vt:lpstr>Wingdings</vt:lpstr>
      <vt:lpstr>Office Theme</vt:lpstr>
      <vt:lpstr>     Data Manipulation in R</vt:lpstr>
      <vt:lpstr>PowerPoint Presentation</vt:lpstr>
      <vt:lpstr>     Data Manipulation: Base R</vt:lpstr>
      <vt:lpstr>PowerPoint Presentation</vt:lpstr>
      <vt:lpstr>     Sub-setting data</vt:lpstr>
      <vt:lpstr>PowerPoint Presentation</vt:lpstr>
      <vt:lpstr>PowerPoint Presentation</vt:lpstr>
      <vt:lpstr>PowerPoint Presentation</vt:lpstr>
      <vt:lpstr>PowerPoint Presentation</vt:lpstr>
      <vt:lpstr>PowerPoint Presentation</vt:lpstr>
      <vt:lpstr>     Selecting Columns</vt:lpstr>
      <vt:lpstr>PowerPoint Presentation</vt:lpstr>
      <vt:lpstr>PowerPoint Presentation</vt:lpstr>
      <vt:lpstr>     Adding new columns</vt:lpstr>
      <vt:lpstr>PowerPoint Presentation</vt:lpstr>
      <vt:lpstr>     Ordering data</vt:lpstr>
      <vt:lpstr>PowerPoint Presentation</vt:lpstr>
      <vt:lpstr>PowerPoint Presentation</vt:lpstr>
      <vt:lpstr>PowerPoint Presentation</vt:lpstr>
      <vt:lpstr>PowerPoint Presentation</vt:lpstr>
      <vt:lpstr>     GroupWise operations</vt:lpstr>
      <vt:lpstr>PowerPoint Presentation</vt:lpstr>
      <vt:lpstr>PowerPoint Presentation</vt:lpstr>
      <vt:lpstr>     Contingency tables</vt:lpstr>
      <vt:lpstr>PowerPoint Presentation</vt:lpstr>
      <vt:lpstr>PowerPoint Presentation</vt:lpstr>
      <vt:lpstr>PowerPoint Presentation</vt:lpstr>
      <vt:lpstr>PowerPoint Presentation</vt:lpstr>
      <vt:lpstr>     Data Manipulation: dplyr</vt:lpstr>
      <vt:lpstr>PowerPoint Presentation</vt:lpstr>
      <vt:lpstr>PowerPoint Presentation</vt:lpstr>
      <vt:lpstr>     Sub-setting: filter()</vt:lpstr>
      <vt:lpstr>PowerPoint Presentation</vt:lpstr>
      <vt:lpstr>PowerPoint Presentation</vt:lpstr>
      <vt:lpstr>     Selecting Columns: select()</vt:lpstr>
      <vt:lpstr>PowerPoint Presentation</vt:lpstr>
      <vt:lpstr>PowerPoint Presentation</vt:lpstr>
      <vt:lpstr>     Creating New Columns: mutate()</vt:lpstr>
      <vt:lpstr>PowerPoint Presentation</vt:lpstr>
      <vt:lpstr>     Ordering data: arrange()</vt:lpstr>
      <vt:lpstr>PowerPoint Presentation</vt:lpstr>
      <vt:lpstr>PowerPoint Presentation</vt:lpstr>
      <vt:lpstr>     Summarizing data: summarize() and group_by()</vt:lpstr>
      <vt:lpstr>PowerPoint Presentation</vt:lpstr>
      <vt:lpstr>     Functional Pipelines: %&gt;%</vt:lpstr>
      <vt:lpstr>PowerPoint Presentation</vt:lpstr>
      <vt:lpstr>PowerPoint Presentation</vt:lpstr>
      <vt:lpstr>PowerPoint Presentation</vt:lpstr>
      <vt:lpstr>    Manipulating Date objects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Joining dataframes</vt:lpstr>
      <vt:lpstr>PowerPoint Presentation</vt:lpstr>
      <vt:lpstr>PowerPoint Presentation</vt:lpstr>
      <vt:lpstr>PowerPoint Presentation</vt:lpstr>
      <vt:lpstr>PowerPoint Presentation</vt:lpstr>
      <vt:lpstr>PowerPoint Presentation</vt:lpstr>
      <vt:lpstr>PowerPoint Presentation</vt:lpstr>
      <vt:lpstr>    Missing Values</vt:lpstr>
      <vt:lpstr>PowerPoint Presentation</vt:lpstr>
      <vt:lpstr>PowerPoint Presentation</vt:lpstr>
      <vt:lpstr>PowerPoint Presentation</vt:lpstr>
      <vt:lpstr>PowerPoint Presentation</vt:lpstr>
      <vt:lpstr>PowerPoint Presentation</vt:lpstr>
      <vt:lpstr>PowerPoint Presentation</vt:lpstr>
      <vt:lpstr>    Transposing data: reshape2()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Manipulating Strings in R</vt:lpstr>
      <vt:lpstr>PowerPoint Presentation</vt:lpstr>
      <vt:lpstr>PowerPoint Presentation</vt:lpstr>
      <vt:lpstr>PowerPoint Presentation</vt:lpstr>
      <vt:lpstr>    Using sql commands within R</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Manipulation in R</dc:title>
  <dc:creator>Gunnvant</dc:creator>
  <cp:lastModifiedBy>Gunnvant</cp:lastModifiedBy>
  <cp:revision>164</cp:revision>
  <dcterms:created xsi:type="dcterms:W3CDTF">2015-02-28T07:50:35Z</dcterms:created>
  <dcterms:modified xsi:type="dcterms:W3CDTF">2015-08-20T12:27:12Z</dcterms:modified>
</cp:coreProperties>
</file>