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364" r:id="rId6"/>
    <p:sldId id="352" r:id="rId7"/>
    <p:sldId id="353" r:id="rId8"/>
    <p:sldId id="354" r:id="rId9"/>
    <p:sldId id="405" r:id="rId10"/>
    <p:sldId id="355" r:id="rId11"/>
    <p:sldId id="356" r:id="rId12"/>
    <p:sldId id="357" r:id="rId13"/>
    <p:sldId id="358" r:id="rId14"/>
    <p:sldId id="359" r:id="rId15"/>
    <p:sldId id="360" r:id="rId16"/>
    <p:sldId id="361" r:id="rId17"/>
    <p:sldId id="362" r:id="rId18"/>
    <p:sldId id="363" r:id="rId19"/>
    <p:sldId id="365" r:id="rId20"/>
    <p:sldId id="366" r:id="rId21"/>
    <p:sldId id="367" r:id="rId22"/>
    <p:sldId id="379" r:id="rId23"/>
    <p:sldId id="373" r:id="rId24"/>
    <p:sldId id="370" r:id="rId25"/>
    <p:sldId id="369" r:id="rId26"/>
    <p:sldId id="371" r:id="rId27"/>
    <p:sldId id="406" r:id="rId28"/>
    <p:sldId id="374" r:id="rId29"/>
    <p:sldId id="375" r:id="rId30"/>
    <p:sldId id="376" r:id="rId31"/>
    <p:sldId id="377" r:id="rId32"/>
    <p:sldId id="378" r:id="rId33"/>
    <p:sldId id="380" r:id="rId34"/>
    <p:sldId id="381" r:id="rId35"/>
    <p:sldId id="382" r:id="rId36"/>
    <p:sldId id="383" r:id="rId37"/>
    <p:sldId id="384" r:id="rId38"/>
    <p:sldId id="385" r:id="rId39"/>
    <p:sldId id="407" r:id="rId40"/>
    <p:sldId id="386" r:id="rId41"/>
    <p:sldId id="387" r:id="rId42"/>
    <p:sldId id="388" r:id="rId43"/>
    <p:sldId id="389" r:id="rId44"/>
    <p:sldId id="39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7E48F-1D12-4A5A-8DD4-5B87E06FB805}" type="datetimeFigureOut">
              <a:rPr lang="en-IN" smtClean="0"/>
              <a:t>11-12-2015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6423-6149-4707-B69E-8A3798FE1624}" type="slidenum">
              <a:rPr lang="en-IN" smtClean="0"/>
              <a:t>‹#›</a:t>
            </a:fld>
            <a:endParaRPr lang="en-IN"/>
          </a:p>
        </p:txBody>
      </p:sp>
    </p:spTree>
    <p:extLst>
      <p:ext uri="{BB962C8B-B14F-4D97-AF65-F5344CB8AC3E}">
        <p14:creationId xmlns:p14="http://schemas.microsoft.com/office/powerpoint/2010/main" val="239761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Welcome to the module on data manipulation with R</a:t>
            </a:r>
          </a:p>
        </p:txBody>
      </p:sp>
      <p:sp>
        <p:nvSpPr>
          <p:cNvPr id="4" name="Slide Number Placeholder 3"/>
          <p:cNvSpPr>
            <a:spLocks noGrp="1"/>
          </p:cNvSpPr>
          <p:nvPr>
            <p:ph type="sldNum" sz="quarter" idx="10"/>
          </p:nvPr>
        </p:nvSpPr>
        <p:spPr/>
        <p:txBody>
          <a:bodyPr/>
          <a:lstStyle/>
          <a:p>
            <a:fld id="{D7114706-04CE-4A29-B635-16EC64F3318E}" type="slidenum">
              <a:rPr lang="en-IN" smtClean="0"/>
              <a:t>1</a:t>
            </a:fld>
            <a:endParaRPr lang="en-IN"/>
          </a:p>
        </p:txBody>
      </p:sp>
    </p:spTree>
    <p:extLst>
      <p:ext uri="{BB962C8B-B14F-4D97-AF65-F5344CB8AC3E}">
        <p14:creationId xmlns:p14="http://schemas.microsoft.com/office/powerpoint/2010/main" val="1535049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22</a:t>
            </a:fld>
            <a:endParaRPr lang="en-IN"/>
          </a:p>
        </p:txBody>
      </p:sp>
    </p:spTree>
    <p:extLst>
      <p:ext uri="{BB962C8B-B14F-4D97-AF65-F5344CB8AC3E}">
        <p14:creationId xmlns:p14="http://schemas.microsoft.com/office/powerpoint/2010/main" val="315176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23</a:t>
            </a:fld>
            <a:endParaRPr lang="en-IN"/>
          </a:p>
        </p:txBody>
      </p:sp>
    </p:spTree>
    <p:extLst>
      <p:ext uri="{BB962C8B-B14F-4D97-AF65-F5344CB8AC3E}">
        <p14:creationId xmlns:p14="http://schemas.microsoft.com/office/powerpoint/2010/main" val="338600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24</a:t>
            </a:fld>
            <a:endParaRPr lang="en-IN"/>
          </a:p>
        </p:txBody>
      </p:sp>
    </p:spTree>
    <p:extLst>
      <p:ext uri="{BB962C8B-B14F-4D97-AF65-F5344CB8AC3E}">
        <p14:creationId xmlns:p14="http://schemas.microsoft.com/office/powerpoint/2010/main" val="70360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25</a:t>
            </a:fld>
            <a:endParaRPr lang="en-IN"/>
          </a:p>
        </p:txBody>
      </p:sp>
    </p:spTree>
    <p:extLst>
      <p:ext uri="{BB962C8B-B14F-4D97-AF65-F5344CB8AC3E}">
        <p14:creationId xmlns:p14="http://schemas.microsoft.com/office/powerpoint/2010/main" val="309617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26</a:t>
            </a:fld>
            <a:endParaRPr lang="en-IN"/>
          </a:p>
        </p:txBody>
      </p:sp>
    </p:spTree>
    <p:extLst>
      <p:ext uri="{BB962C8B-B14F-4D97-AF65-F5344CB8AC3E}">
        <p14:creationId xmlns:p14="http://schemas.microsoft.com/office/powerpoint/2010/main" val="288490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27</a:t>
            </a:fld>
            <a:endParaRPr lang="en-IN"/>
          </a:p>
        </p:txBody>
      </p:sp>
    </p:spTree>
    <p:extLst>
      <p:ext uri="{BB962C8B-B14F-4D97-AF65-F5344CB8AC3E}">
        <p14:creationId xmlns:p14="http://schemas.microsoft.com/office/powerpoint/2010/main" val="156685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28</a:t>
            </a:fld>
            <a:endParaRPr lang="en-IN"/>
          </a:p>
        </p:txBody>
      </p:sp>
    </p:spTree>
    <p:extLst>
      <p:ext uri="{BB962C8B-B14F-4D97-AF65-F5344CB8AC3E}">
        <p14:creationId xmlns:p14="http://schemas.microsoft.com/office/powerpoint/2010/main" val="35778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29</a:t>
            </a:fld>
            <a:endParaRPr lang="en-IN"/>
          </a:p>
        </p:txBody>
      </p:sp>
    </p:spTree>
    <p:extLst>
      <p:ext uri="{BB962C8B-B14F-4D97-AF65-F5344CB8AC3E}">
        <p14:creationId xmlns:p14="http://schemas.microsoft.com/office/powerpoint/2010/main" val="99863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30</a:t>
            </a:fld>
            <a:endParaRPr lang="en-IN"/>
          </a:p>
        </p:txBody>
      </p:sp>
    </p:spTree>
    <p:extLst>
      <p:ext uri="{BB962C8B-B14F-4D97-AF65-F5344CB8AC3E}">
        <p14:creationId xmlns:p14="http://schemas.microsoft.com/office/powerpoint/2010/main" val="394480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31</a:t>
            </a:fld>
            <a:endParaRPr lang="en-IN"/>
          </a:p>
        </p:txBody>
      </p:sp>
    </p:spTree>
    <p:extLst>
      <p:ext uri="{BB962C8B-B14F-4D97-AF65-F5344CB8AC3E}">
        <p14:creationId xmlns:p14="http://schemas.microsoft.com/office/powerpoint/2010/main" val="31358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this session we’ll discuss the following topics:</a:t>
            </a:r>
          </a:p>
          <a:p>
            <a:endParaRPr lang="en-IN" dirty="0" smtClean="0"/>
          </a:p>
          <a:p>
            <a:r>
              <a:rPr lang="en-IN" dirty="0" smtClean="0"/>
              <a:t>As far as</a:t>
            </a:r>
            <a:r>
              <a:rPr lang="en-IN" baseline="0" dirty="0" smtClean="0"/>
              <a:t> the manipulation of tabular data is concerned we’ll discuss the base R functions and also we’ll demonstrate in detail about the functionality of a very powerful data manipulation package called </a:t>
            </a:r>
            <a:r>
              <a:rPr lang="en-IN" baseline="0" dirty="0" err="1" smtClean="0"/>
              <a:t>dplyr</a:t>
            </a:r>
            <a:r>
              <a:rPr lang="en-IN" baseline="0" dirty="0" smtClean="0"/>
              <a:t>().  Discussion on how date objects are manipulated in R will be undertaken. We’ll touch upon how two data frames can be joined together, how we deal with missing values and how simple transpositions can be done in R. For those who are very well versed at executing </a:t>
            </a:r>
            <a:r>
              <a:rPr lang="en-IN" baseline="0" dirty="0" err="1" smtClean="0"/>
              <a:t>sql</a:t>
            </a:r>
            <a:r>
              <a:rPr lang="en-IN" baseline="0" dirty="0" smtClean="0"/>
              <a:t> queries, we’ll briefly describe how </a:t>
            </a:r>
            <a:r>
              <a:rPr lang="en-IN" baseline="0" dirty="0" err="1" smtClean="0"/>
              <a:t>sql</a:t>
            </a:r>
            <a:r>
              <a:rPr lang="en-IN" baseline="0" dirty="0" smtClean="0"/>
              <a:t> queries can be executed from within R using </a:t>
            </a:r>
            <a:r>
              <a:rPr lang="en-IN" baseline="0" dirty="0" err="1" smtClean="0"/>
              <a:t>sqldf</a:t>
            </a:r>
            <a:r>
              <a:rPr lang="en-IN" baseline="0" dirty="0" smtClean="0"/>
              <a:t>() package.</a:t>
            </a:r>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2</a:t>
            </a:fld>
            <a:endParaRPr lang="en-IN"/>
          </a:p>
        </p:txBody>
      </p:sp>
    </p:spTree>
    <p:extLst>
      <p:ext uri="{BB962C8B-B14F-4D97-AF65-F5344CB8AC3E}">
        <p14:creationId xmlns:p14="http://schemas.microsoft.com/office/powerpoint/2010/main" val="1308961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32</a:t>
            </a:fld>
            <a:endParaRPr lang="en-IN"/>
          </a:p>
        </p:txBody>
      </p:sp>
    </p:spTree>
    <p:extLst>
      <p:ext uri="{BB962C8B-B14F-4D97-AF65-F5344CB8AC3E}">
        <p14:creationId xmlns:p14="http://schemas.microsoft.com/office/powerpoint/2010/main" val="2712507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33</a:t>
            </a:fld>
            <a:endParaRPr lang="en-IN"/>
          </a:p>
        </p:txBody>
      </p:sp>
    </p:spTree>
    <p:extLst>
      <p:ext uri="{BB962C8B-B14F-4D97-AF65-F5344CB8AC3E}">
        <p14:creationId xmlns:p14="http://schemas.microsoft.com/office/powerpoint/2010/main" val="78713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34</a:t>
            </a:fld>
            <a:endParaRPr lang="en-IN"/>
          </a:p>
        </p:txBody>
      </p:sp>
    </p:spTree>
    <p:extLst>
      <p:ext uri="{BB962C8B-B14F-4D97-AF65-F5344CB8AC3E}">
        <p14:creationId xmlns:p14="http://schemas.microsoft.com/office/powerpoint/2010/main" val="250950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35</a:t>
            </a:fld>
            <a:endParaRPr lang="en-IN"/>
          </a:p>
        </p:txBody>
      </p:sp>
    </p:spTree>
    <p:extLst>
      <p:ext uri="{BB962C8B-B14F-4D97-AF65-F5344CB8AC3E}">
        <p14:creationId xmlns:p14="http://schemas.microsoft.com/office/powerpoint/2010/main" val="2735374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36</a:t>
            </a:fld>
            <a:endParaRPr lang="en-IN"/>
          </a:p>
        </p:txBody>
      </p:sp>
    </p:spTree>
    <p:extLst>
      <p:ext uri="{BB962C8B-B14F-4D97-AF65-F5344CB8AC3E}">
        <p14:creationId xmlns:p14="http://schemas.microsoft.com/office/powerpoint/2010/main" val="218774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37</a:t>
            </a:fld>
            <a:endParaRPr lang="en-IN"/>
          </a:p>
        </p:txBody>
      </p:sp>
    </p:spTree>
    <p:extLst>
      <p:ext uri="{BB962C8B-B14F-4D97-AF65-F5344CB8AC3E}">
        <p14:creationId xmlns:p14="http://schemas.microsoft.com/office/powerpoint/2010/main" val="2527089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38</a:t>
            </a:fld>
            <a:endParaRPr lang="en-IN"/>
          </a:p>
        </p:txBody>
      </p:sp>
    </p:spTree>
    <p:extLst>
      <p:ext uri="{BB962C8B-B14F-4D97-AF65-F5344CB8AC3E}">
        <p14:creationId xmlns:p14="http://schemas.microsoft.com/office/powerpoint/2010/main" val="2143326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39</a:t>
            </a:fld>
            <a:endParaRPr lang="en-IN"/>
          </a:p>
        </p:txBody>
      </p:sp>
    </p:spTree>
    <p:extLst>
      <p:ext uri="{BB962C8B-B14F-4D97-AF65-F5344CB8AC3E}">
        <p14:creationId xmlns:p14="http://schemas.microsoft.com/office/powerpoint/2010/main" val="342697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40</a:t>
            </a:fld>
            <a:endParaRPr lang="en-IN"/>
          </a:p>
        </p:txBody>
      </p:sp>
    </p:spTree>
    <p:extLst>
      <p:ext uri="{BB962C8B-B14F-4D97-AF65-F5344CB8AC3E}">
        <p14:creationId xmlns:p14="http://schemas.microsoft.com/office/powerpoint/2010/main" val="2482051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41</a:t>
            </a:fld>
            <a:endParaRPr lang="en-IN"/>
          </a:p>
        </p:txBody>
      </p:sp>
    </p:spTree>
    <p:extLst>
      <p:ext uri="{BB962C8B-B14F-4D97-AF65-F5344CB8AC3E}">
        <p14:creationId xmlns:p14="http://schemas.microsoft.com/office/powerpoint/2010/main" val="252756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3</a:t>
            </a:fld>
            <a:endParaRPr lang="en-IN"/>
          </a:p>
        </p:txBody>
      </p:sp>
    </p:spTree>
    <p:extLst>
      <p:ext uri="{BB962C8B-B14F-4D97-AF65-F5344CB8AC3E}">
        <p14:creationId xmlns:p14="http://schemas.microsoft.com/office/powerpoint/2010/main" val="425727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42</a:t>
            </a:fld>
            <a:endParaRPr lang="en-IN"/>
          </a:p>
        </p:txBody>
      </p:sp>
    </p:spTree>
    <p:extLst>
      <p:ext uri="{BB962C8B-B14F-4D97-AF65-F5344CB8AC3E}">
        <p14:creationId xmlns:p14="http://schemas.microsoft.com/office/powerpoint/2010/main" val="3371099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43</a:t>
            </a:fld>
            <a:endParaRPr lang="en-IN"/>
          </a:p>
        </p:txBody>
      </p:sp>
    </p:spTree>
    <p:extLst>
      <p:ext uri="{BB962C8B-B14F-4D97-AF65-F5344CB8AC3E}">
        <p14:creationId xmlns:p14="http://schemas.microsoft.com/office/powerpoint/2010/main" val="315357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44</a:t>
            </a:fld>
            <a:endParaRPr lang="en-IN"/>
          </a:p>
        </p:txBody>
      </p:sp>
    </p:spTree>
    <p:extLst>
      <p:ext uri="{BB962C8B-B14F-4D97-AF65-F5344CB8AC3E}">
        <p14:creationId xmlns:p14="http://schemas.microsoft.com/office/powerpoint/2010/main" val="340842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a:t>
            </a:fld>
            <a:endParaRPr lang="en-IN"/>
          </a:p>
        </p:txBody>
      </p:sp>
    </p:spTree>
    <p:extLst>
      <p:ext uri="{BB962C8B-B14F-4D97-AF65-F5344CB8AC3E}">
        <p14:creationId xmlns:p14="http://schemas.microsoft.com/office/powerpoint/2010/main" val="202627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Siubsetting</a:t>
            </a:r>
            <a:r>
              <a:rPr lang="en-IN" dirty="0" smtClean="0"/>
              <a:t> means selecting</a:t>
            </a:r>
            <a:r>
              <a:rPr lang="en-IN" baseline="0" dirty="0" smtClean="0"/>
              <a:t> some rows out of our data frame. In order to understand this let us load a data in our R session.</a:t>
            </a:r>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5</a:t>
            </a:fld>
            <a:endParaRPr lang="en-IN"/>
          </a:p>
        </p:txBody>
      </p:sp>
    </p:spTree>
    <p:extLst>
      <p:ext uri="{BB962C8B-B14F-4D97-AF65-F5344CB8AC3E}">
        <p14:creationId xmlns:p14="http://schemas.microsoft.com/office/powerpoint/2010/main" val="83587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Siubsetting</a:t>
            </a:r>
            <a:r>
              <a:rPr lang="en-IN" dirty="0" smtClean="0"/>
              <a:t> means selecting</a:t>
            </a:r>
            <a:r>
              <a:rPr lang="en-IN" baseline="0" dirty="0" smtClean="0"/>
              <a:t> some rows out of our data frame. In order to understand this let us load a data in our R session.</a:t>
            </a:r>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9</a:t>
            </a:fld>
            <a:endParaRPr lang="en-IN"/>
          </a:p>
        </p:txBody>
      </p:sp>
    </p:spTree>
    <p:extLst>
      <p:ext uri="{BB962C8B-B14F-4D97-AF65-F5344CB8AC3E}">
        <p14:creationId xmlns:p14="http://schemas.microsoft.com/office/powerpoint/2010/main" val="206614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19</a:t>
            </a:fld>
            <a:endParaRPr lang="en-IN"/>
          </a:p>
        </p:txBody>
      </p:sp>
    </p:spTree>
    <p:extLst>
      <p:ext uri="{BB962C8B-B14F-4D97-AF65-F5344CB8AC3E}">
        <p14:creationId xmlns:p14="http://schemas.microsoft.com/office/powerpoint/2010/main" val="2814997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20</a:t>
            </a:fld>
            <a:endParaRPr lang="en-IN"/>
          </a:p>
        </p:txBody>
      </p:sp>
    </p:spTree>
    <p:extLst>
      <p:ext uri="{BB962C8B-B14F-4D97-AF65-F5344CB8AC3E}">
        <p14:creationId xmlns:p14="http://schemas.microsoft.com/office/powerpoint/2010/main" val="317180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21</a:t>
            </a:fld>
            <a:endParaRPr lang="en-IN"/>
          </a:p>
        </p:txBody>
      </p:sp>
    </p:spTree>
    <p:extLst>
      <p:ext uri="{BB962C8B-B14F-4D97-AF65-F5344CB8AC3E}">
        <p14:creationId xmlns:p14="http://schemas.microsoft.com/office/powerpoint/2010/main" val="387742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1084BE-8C05-4BC4-9FFB-1CDC7EFB8FD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310864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084BE-8C05-4BC4-9FFB-1CDC7EFB8FD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320806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084BE-8C05-4BC4-9FFB-1CDC7EFB8FD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4166338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02B20-2E3C-4DD3-ABEF-009DFE95114C}" type="datetimeFigureOut">
              <a:rPr lang="en-US" smtClean="0"/>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F5914-6678-4021-8DC0-E90C8E9D8EB8}" type="slidenum">
              <a:rPr lang="en-US" smtClean="0"/>
              <a:t>‹#›</a:t>
            </a:fld>
            <a:endParaRPr lang="en-US"/>
          </a:p>
        </p:txBody>
      </p:sp>
      <p:sp>
        <p:nvSpPr>
          <p:cNvPr id="5" name="Title 1"/>
          <p:cNvSpPr>
            <a:spLocks noGrp="1"/>
          </p:cNvSpPr>
          <p:nvPr>
            <p:ph type="ctrTitle"/>
          </p:nvPr>
        </p:nvSpPr>
        <p:spPr>
          <a:xfrm>
            <a:off x="914400" y="2130428"/>
            <a:ext cx="10363200" cy="1470025"/>
          </a:xfrm>
        </p:spPr>
        <p:txBody>
          <a:bodyPr/>
          <a:lstStyle/>
          <a:p>
            <a:endParaRPr lang="en-US"/>
          </a:p>
        </p:txBody>
      </p:sp>
      <p:sp>
        <p:nvSpPr>
          <p:cNvPr id="6" name="Subtitle 2"/>
          <p:cNvSpPr>
            <a:spLocks noGrp="1"/>
          </p:cNvSpPr>
          <p:nvPr>
            <p:ph type="subTitle" idx="1"/>
          </p:nvPr>
        </p:nvSpPr>
        <p:spPr>
          <a:xfrm>
            <a:off x="1828800" y="3886200"/>
            <a:ext cx="8534400" cy="1752600"/>
          </a:xfrm>
        </p:spPr>
        <p:txBody>
          <a:bodyPr/>
          <a:lstStyle/>
          <a:p>
            <a:endParaRPr lang="en-US"/>
          </a:p>
        </p:txBody>
      </p:sp>
      <p:pic>
        <p:nvPicPr>
          <p:cNvPr id="7" name="Picture 6" descr="Slid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999313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1084BE-8C05-4BC4-9FFB-1CDC7EFB8FD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9315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4BE-8C05-4BC4-9FFB-1CDC7EFB8FD8}" type="datetimeFigureOut">
              <a:rPr lang="en-IN" smtClean="0"/>
              <a:t>11-12-2015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194100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1084BE-8C05-4BC4-9FFB-1CDC7EFB8FD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412892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1084BE-8C05-4BC4-9FFB-1CDC7EFB8FD8}" type="datetimeFigureOut">
              <a:rPr lang="en-IN" smtClean="0"/>
              <a:t>11-12-2015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9398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1084BE-8C05-4BC4-9FFB-1CDC7EFB8FD8}" type="datetimeFigureOut">
              <a:rPr lang="en-IN" smtClean="0"/>
              <a:t>11-12-2015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192660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4BE-8C05-4BC4-9FFB-1CDC7EFB8FD8}" type="datetimeFigureOut">
              <a:rPr lang="en-IN" smtClean="0"/>
              <a:t>11-12-2015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271123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4BE-8C05-4BC4-9FFB-1CDC7EFB8FD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416555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4BE-8C05-4BC4-9FFB-1CDC7EFB8FD8}" type="datetimeFigureOut">
              <a:rPr lang="en-IN" smtClean="0"/>
              <a:t>11-12-2015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052648-2696-4900-BBAC-2E70027589EA}" type="slidenum">
              <a:rPr lang="en-IN" smtClean="0"/>
              <a:t>‹#›</a:t>
            </a:fld>
            <a:endParaRPr lang="en-IN"/>
          </a:p>
        </p:txBody>
      </p:sp>
    </p:spTree>
    <p:extLst>
      <p:ext uri="{BB962C8B-B14F-4D97-AF65-F5344CB8AC3E}">
        <p14:creationId xmlns:p14="http://schemas.microsoft.com/office/powerpoint/2010/main" val="204329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4BE-8C05-4BC4-9FFB-1CDC7EFB8FD8}" type="datetimeFigureOut">
              <a:rPr lang="en-IN" smtClean="0"/>
              <a:t>11-12-2015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52648-2696-4900-BBAC-2E70027589EA}" type="slidenum">
              <a:rPr lang="en-IN" smtClean="0"/>
              <a:t>‹#›</a:t>
            </a:fld>
            <a:endParaRPr lang="en-IN"/>
          </a:p>
        </p:txBody>
      </p:sp>
    </p:spTree>
    <p:extLst>
      <p:ext uri="{BB962C8B-B14F-4D97-AF65-F5344CB8AC3E}">
        <p14:creationId xmlns:p14="http://schemas.microsoft.com/office/powerpoint/2010/main" val="352451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710" y="2866799"/>
            <a:ext cx="6877319" cy="1470025"/>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Visualization in 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036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Box and whiskers plot</a:t>
            </a:r>
            <a:endParaRPr lang="en-IN" sz="4000" dirty="0">
              <a:solidFill>
                <a:schemeClr val="bg1"/>
              </a:solidFill>
              <a:latin typeface="Fontin Sans "/>
            </a:endParaRP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Subtitle 1"/>
          <p:cNvSpPr>
            <a:spLocks noGrp="1"/>
          </p:cNvSpPr>
          <p:nvPr>
            <p:ph type="subTitle" idx="1"/>
          </p:nvPr>
        </p:nvSpPr>
        <p:spPr>
          <a:xfrm>
            <a:off x="1732678" y="2745671"/>
            <a:ext cx="4049936" cy="2045270"/>
          </a:xfrm>
        </p:spPr>
        <p:style>
          <a:lnRef idx="1">
            <a:schemeClr val="accent1"/>
          </a:lnRef>
          <a:fillRef idx="2">
            <a:schemeClr val="accent1"/>
          </a:fillRef>
          <a:effectRef idx="1">
            <a:schemeClr val="accent1"/>
          </a:effectRef>
          <a:fontRef idx="minor">
            <a:schemeClr val="dk1"/>
          </a:fontRef>
        </p:style>
        <p:txBody>
          <a:bodyPr>
            <a:noAutofit/>
          </a:bodyPr>
          <a:lstStyle/>
          <a:p>
            <a:r>
              <a:rPr lang="en-IN" sz="2400" dirty="0" smtClean="0">
                <a:latin typeface="Times New Roman" panose="02020603050405020304" pitchFamily="18" charset="0"/>
                <a:cs typeface="Times New Roman" panose="02020603050405020304" pitchFamily="18" charset="0"/>
              </a:rPr>
              <a:t>Boxplots are useful for studying the distribution of a variable</a:t>
            </a:r>
          </a:p>
          <a:p>
            <a:r>
              <a:rPr lang="en-IN" sz="2400" dirty="0" smtClean="0">
                <a:latin typeface="Times New Roman" panose="02020603050405020304" pitchFamily="18" charset="0"/>
                <a:cs typeface="Times New Roman" panose="02020603050405020304" pitchFamily="18" charset="0"/>
              </a:rPr>
              <a:t>Also useful for detecting outliers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986" y="1921423"/>
            <a:ext cx="3464416" cy="4067252"/>
          </a:xfrm>
          <a:prstGeom prst="rect">
            <a:avLst/>
          </a:prstGeom>
        </p:spPr>
      </p:pic>
    </p:spTree>
    <p:extLst>
      <p:ext uri="{BB962C8B-B14F-4D97-AF65-F5344CB8AC3E}">
        <p14:creationId xmlns:p14="http://schemas.microsoft.com/office/powerpoint/2010/main" val="2722821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Box and whiskers plot</a:t>
            </a:r>
            <a:endParaRPr lang="en-IN" sz="4000" dirty="0">
              <a:solidFill>
                <a:schemeClr val="bg1"/>
              </a:solidFill>
              <a:latin typeface="Fontin Sans "/>
            </a:endParaRP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965915" y="1980260"/>
            <a:ext cx="5924281" cy="65770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564" y="2637964"/>
            <a:ext cx="5705340" cy="3672684"/>
          </a:xfrm>
          <a:prstGeom prst="rect">
            <a:avLst/>
          </a:prstGeom>
        </p:spPr>
      </p:pic>
    </p:spTree>
    <p:extLst>
      <p:ext uri="{BB962C8B-B14F-4D97-AF65-F5344CB8AC3E}">
        <p14:creationId xmlns:p14="http://schemas.microsoft.com/office/powerpoint/2010/main" val="410663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Plot : Factor variables</a:t>
            </a:r>
            <a:endParaRPr lang="en-IN" sz="4000" dirty="0">
              <a:solidFill>
                <a:schemeClr val="bg1"/>
              </a:solidFill>
              <a:latin typeface="Fontin Sans "/>
            </a:endParaRPr>
          </a:p>
        </p:txBody>
      </p:sp>
      <p:pic>
        <p:nvPicPr>
          <p:cNvPr id="6" name="Picture 5"/>
          <p:cNvPicPr>
            <a:picLocks noChangeAspect="1"/>
          </p:cNvPicPr>
          <p:nvPr/>
        </p:nvPicPr>
        <p:blipFill>
          <a:blip r:embed="rId2"/>
          <a:stretch>
            <a:fillRect/>
          </a:stretch>
        </p:blipFill>
        <p:spPr>
          <a:xfrm>
            <a:off x="811369" y="1558352"/>
            <a:ext cx="6755035" cy="145530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701" y="2664728"/>
            <a:ext cx="5499279" cy="3787587"/>
          </a:xfrm>
          <a:prstGeom prst="rect">
            <a:avLst/>
          </a:prstGeom>
        </p:spPr>
      </p:pic>
    </p:spTree>
    <p:extLst>
      <p:ext uri="{BB962C8B-B14F-4D97-AF65-F5344CB8AC3E}">
        <p14:creationId xmlns:p14="http://schemas.microsoft.com/office/powerpoint/2010/main" val="1737132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Plot : Entire Dataframe</a:t>
            </a:r>
            <a:endParaRPr lang="en-IN" sz="4000" dirty="0">
              <a:solidFill>
                <a:schemeClr val="bg1"/>
              </a:solidFill>
              <a:latin typeface="Fontin Sans "/>
            </a:endParaRPr>
          </a:p>
        </p:txBody>
      </p:sp>
      <p:sp>
        <p:nvSpPr>
          <p:cNvPr id="7" name="Subtitle 1"/>
          <p:cNvSpPr>
            <a:spLocks noGrp="1"/>
          </p:cNvSpPr>
          <p:nvPr>
            <p:ph type="subTitle" idx="1"/>
          </p:nvPr>
        </p:nvSpPr>
        <p:spPr>
          <a:xfrm>
            <a:off x="811369" y="3492385"/>
            <a:ext cx="3554569" cy="1362952"/>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2400" dirty="0" smtClean="0">
                <a:solidFill>
                  <a:schemeClr val="tx1"/>
                </a:solidFill>
                <a:latin typeface="Times New Roman" panose="02020603050405020304" pitchFamily="18" charset="0"/>
                <a:cs typeface="Times New Roman" panose="02020603050405020304" pitchFamily="18" charset="0"/>
              </a:rPr>
              <a:t>plot function on the entire dataset generates pairwise displays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0" indent="0">
              <a:buNone/>
            </a:pPr>
            <a:endParaRPr lang="en-CA"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11369" y="1992309"/>
            <a:ext cx="2068036" cy="4675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711" y="1992309"/>
            <a:ext cx="6267450" cy="3800802"/>
          </a:xfrm>
          <a:prstGeom prst="rect">
            <a:avLst/>
          </a:prstGeom>
        </p:spPr>
      </p:pic>
    </p:spTree>
    <p:extLst>
      <p:ext uri="{BB962C8B-B14F-4D97-AF65-F5344CB8AC3E}">
        <p14:creationId xmlns:p14="http://schemas.microsoft.com/office/powerpoint/2010/main" val="901165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a:solidFill>
                  <a:schemeClr val="bg1"/>
                </a:solidFill>
                <a:latin typeface="Fontin Sans "/>
              </a:rPr>
              <a:t>p</a:t>
            </a:r>
            <a:r>
              <a:rPr lang="en-IN" sz="4000" dirty="0" smtClean="0">
                <a:solidFill>
                  <a:schemeClr val="bg1"/>
                </a:solidFill>
                <a:latin typeface="Fontin Sans "/>
              </a:rPr>
              <a:t>ar()</a:t>
            </a:r>
            <a:endParaRPr lang="en-IN" sz="4000" dirty="0">
              <a:solidFill>
                <a:schemeClr val="bg1"/>
              </a:solidFill>
              <a:latin typeface="Fontin Sans "/>
            </a:endParaRPr>
          </a:p>
        </p:txBody>
      </p:sp>
      <p:sp>
        <p:nvSpPr>
          <p:cNvPr id="4" name="Subtitle 1"/>
          <p:cNvSpPr>
            <a:spLocks noGrp="1"/>
          </p:cNvSpPr>
          <p:nvPr>
            <p:ph type="subTitle" idx="1"/>
          </p:nvPr>
        </p:nvSpPr>
        <p:spPr>
          <a:xfrm>
            <a:off x="811369" y="1957588"/>
            <a:ext cx="10595958" cy="2575775"/>
          </a:xfrm>
        </p:spPr>
        <p:txBody>
          <a:bodyPr>
            <a:noAutofit/>
          </a:bodyPr>
          <a:lstStyle/>
          <a:p>
            <a:r>
              <a:rPr lang="en-IN" sz="2400" dirty="0">
                <a:solidFill>
                  <a:srgbClr val="0070C0"/>
                </a:solidFill>
                <a:latin typeface="Times New Roman" panose="02020603050405020304" pitchFamily="18" charset="0"/>
                <a:cs typeface="Times New Roman" panose="02020603050405020304" pitchFamily="18" charset="0"/>
              </a:rPr>
              <a:t>p</a:t>
            </a:r>
            <a:r>
              <a:rPr lang="en-IN" sz="2400" dirty="0" smtClean="0">
                <a:solidFill>
                  <a:srgbClr val="0070C0"/>
                </a:solidFill>
                <a:latin typeface="Times New Roman" panose="02020603050405020304" pitchFamily="18" charset="0"/>
                <a:cs typeface="Times New Roman" panose="02020603050405020304" pitchFamily="18" charset="0"/>
              </a:rPr>
              <a:t>ar() </a:t>
            </a:r>
            <a:r>
              <a:rPr lang="en-IN" sz="2400" dirty="0" smtClean="0">
                <a:latin typeface="Times New Roman" panose="02020603050405020304" pitchFamily="18" charset="0"/>
                <a:cs typeface="Times New Roman" panose="02020603050405020304" pitchFamily="18" charset="0"/>
              </a:rPr>
              <a:t>function</a:t>
            </a:r>
            <a:r>
              <a:rPr lang="en-IN" sz="2400" dirty="0" smtClean="0">
                <a:solidFill>
                  <a:srgbClr val="0070C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is useful for setting additional graphics parameters</a:t>
            </a:r>
          </a:p>
          <a:p>
            <a:r>
              <a:rPr lang="en-IN" sz="2400" dirty="0" smtClean="0">
                <a:latin typeface="Times New Roman" panose="02020603050405020304" pitchFamily="18" charset="0"/>
                <a:cs typeface="Times New Roman" panose="02020603050405020304" pitchFamily="18" charset="0"/>
              </a:rPr>
              <a:t>Some of the parameters this function has are :</a:t>
            </a:r>
          </a:p>
          <a:p>
            <a:pPr lvl="1"/>
            <a:r>
              <a:rPr lang="en-IN" dirty="0" err="1" smtClean="0">
                <a:latin typeface="Times New Roman" panose="02020603050405020304" pitchFamily="18" charset="0"/>
                <a:cs typeface="Times New Roman" panose="02020603050405020304" pitchFamily="18" charset="0"/>
              </a:rPr>
              <a:t>mfrow</a:t>
            </a:r>
            <a:endParaRPr lang="en-IN" dirty="0" smtClean="0">
              <a:latin typeface="Times New Roman" panose="02020603050405020304" pitchFamily="18" charset="0"/>
              <a:cs typeface="Times New Roman" panose="02020603050405020304" pitchFamily="18" charset="0"/>
            </a:endParaRPr>
          </a:p>
          <a:p>
            <a:pPr lvl="1"/>
            <a:r>
              <a:rPr lang="en-IN" dirty="0" err="1" smtClean="0">
                <a:latin typeface="Times New Roman" panose="02020603050405020304" pitchFamily="18" charset="0"/>
                <a:cs typeface="Times New Roman" panose="02020603050405020304" pitchFamily="18" charset="0"/>
              </a:rPr>
              <a:t>cex.main</a:t>
            </a:r>
            <a:endParaRPr lang="en-IN" dirty="0" smtClean="0">
              <a:latin typeface="Times New Roman" panose="02020603050405020304" pitchFamily="18" charset="0"/>
              <a:cs typeface="Times New Roman" panose="02020603050405020304" pitchFamily="18" charset="0"/>
            </a:endParaRPr>
          </a:p>
          <a:p>
            <a:pPr lvl="1"/>
            <a:r>
              <a:rPr lang="en-IN" dirty="0" err="1" smtClean="0">
                <a:latin typeface="Times New Roman" panose="02020603050405020304" pitchFamily="18" charset="0"/>
                <a:cs typeface="Times New Roman" panose="02020603050405020304" pitchFamily="18" charset="0"/>
              </a:rPr>
              <a:t>cex.lab</a:t>
            </a:r>
            <a:endParaRPr lang="en-IN"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endParaRPr lang="en-CA" sz="2400" dirty="0" smtClean="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953035" y="5101222"/>
            <a:ext cx="9453095" cy="7694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sz="2200" dirty="0" smtClean="0">
                <a:solidFill>
                  <a:schemeClr val="tx1"/>
                </a:solidFill>
                <a:latin typeface="Times New Roman" panose="02020603050405020304" pitchFamily="18" charset="0"/>
                <a:cs typeface="Times New Roman" panose="02020603050405020304" pitchFamily="18" charset="0"/>
              </a:rPr>
              <a:t>To know the entire list of grahics parameters in par that can be altered : </a:t>
            </a:r>
          </a:p>
          <a:p>
            <a:r>
              <a:rPr lang="en-IN" sz="2200" b="1" dirty="0" smtClean="0">
                <a:solidFill>
                  <a:schemeClr val="tx1"/>
                </a:solidFill>
                <a:latin typeface="Times New Roman" panose="02020603050405020304" pitchFamily="18" charset="0"/>
                <a:cs typeface="Times New Roman" panose="02020603050405020304" pitchFamily="18" charset="0"/>
              </a:rPr>
              <a:t>?par</a:t>
            </a:r>
          </a:p>
        </p:txBody>
      </p:sp>
    </p:spTree>
    <p:extLst>
      <p:ext uri="{BB962C8B-B14F-4D97-AF65-F5344CB8AC3E}">
        <p14:creationId xmlns:p14="http://schemas.microsoft.com/office/powerpoint/2010/main" val="891827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a:solidFill>
                  <a:schemeClr val="bg1"/>
                </a:solidFill>
                <a:latin typeface="Fontin Sans "/>
              </a:rPr>
              <a:t>p</a:t>
            </a:r>
            <a:r>
              <a:rPr lang="en-IN" sz="4000" dirty="0" smtClean="0">
                <a:solidFill>
                  <a:schemeClr val="bg1"/>
                </a:solidFill>
                <a:latin typeface="Fontin Sans "/>
              </a:rPr>
              <a:t>ar(): multi-plotting</a:t>
            </a:r>
            <a:endParaRPr lang="en-IN" sz="4000" dirty="0">
              <a:solidFill>
                <a:schemeClr val="bg1"/>
              </a:solidFill>
              <a:latin typeface="Fontin Sans "/>
            </a:endParaRPr>
          </a:p>
        </p:txBody>
      </p:sp>
      <p:sp>
        <p:nvSpPr>
          <p:cNvPr id="4" name="Subtitle 1"/>
          <p:cNvSpPr>
            <a:spLocks noGrp="1"/>
          </p:cNvSpPr>
          <p:nvPr>
            <p:ph type="subTitle" idx="1"/>
          </p:nvPr>
        </p:nvSpPr>
        <p:spPr>
          <a:xfrm>
            <a:off x="811369" y="3541690"/>
            <a:ext cx="4232297" cy="1880315"/>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2200" dirty="0" err="1" smtClean="0">
                <a:solidFill>
                  <a:srgbClr val="0070C0"/>
                </a:solidFill>
                <a:latin typeface="Times New Roman" panose="02020603050405020304" pitchFamily="18" charset="0"/>
                <a:cs typeface="Times New Roman" panose="02020603050405020304" pitchFamily="18" charset="0"/>
              </a:rPr>
              <a:t>mfrow</a:t>
            </a:r>
            <a:r>
              <a:rPr lang="en-IN" sz="2200" dirty="0" smtClean="0">
                <a:solidFill>
                  <a:srgbClr val="0070C0"/>
                </a:solidFill>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p>
          <a:p>
            <a:pPr marL="0" indent="0">
              <a:buNone/>
            </a:pPr>
            <a:r>
              <a:rPr lang="en-IN" sz="2200" dirty="0" smtClean="0">
                <a:latin typeface="Times New Roman" panose="02020603050405020304" pitchFamily="18" charset="0"/>
                <a:cs typeface="Times New Roman" panose="02020603050405020304" pitchFamily="18" charset="0"/>
              </a:rPr>
              <a:t>It controls </a:t>
            </a:r>
            <a:r>
              <a:rPr lang="en-IN" sz="2200" dirty="0">
                <a:latin typeface="Times New Roman" panose="02020603050405020304" pitchFamily="18" charset="0"/>
                <a:cs typeface="Times New Roman" panose="02020603050405020304" pitchFamily="18" charset="0"/>
              </a:rPr>
              <a:t>the number of rows and </a:t>
            </a:r>
            <a:r>
              <a:rPr lang="en-IN" sz="2200" dirty="0" smtClean="0">
                <a:latin typeface="Times New Roman" panose="02020603050405020304" pitchFamily="18" charset="0"/>
                <a:cs typeface="Times New Roman" panose="02020603050405020304" pitchFamily="18" charset="0"/>
              </a:rPr>
              <a:t>columns, allowing </a:t>
            </a:r>
            <a:r>
              <a:rPr lang="en-IN" sz="2200" dirty="0">
                <a:latin typeface="Times New Roman" panose="02020603050405020304" pitchFamily="18" charset="0"/>
                <a:cs typeface="Times New Roman" panose="02020603050405020304" pitchFamily="18" charset="0"/>
              </a:rPr>
              <a:t>you to put multiple plots </a:t>
            </a:r>
            <a:r>
              <a:rPr lang="en-IN" sz="2200" dirty="0" smtClean="0">
                <a:latin typeface="Times New Roman" panose="02020603050405020304" pitchFamily="18" charset="0"/>
                <a:cs typeface="Times New Roman" panose="02020603050405020304" pitchFamily="18" charset="0"/>
              </a:rPr>
              <a:t>on a page</a:t>
            </a: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811369" y="1563393"/>
            <a:ext cx="8332631" cy="10896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499" y="2822944"/>
            <a:ext cx="6078828" cy="3000375"/>
          </a:xfrm>
          <a:prstGeom prst="rect">
            <a:avLst/>
          </a:prstGeom>
        </p:spPr>
      </p:pic>
    </p:spTree>
    <p:extLst>
      <p:ext uri="{BB962C8B-B14F-4D97-AF65-F5344CB8AC3E}">
        <p14:creationId xmlns:p14="http://schemas.microsoft.com/office/powerpoint/2010/main" val="1695266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Histograms</a:t>
            </a:r>
            <a:endParaRPr lang="en-IN" sz="4000" dirty="0">
              <a:solidFill>
                <a:schemeClr val="bg1"/>
              </a:solidFill>
              <a:latin typeface="Fontin Sans "/>
            </a:endParaRPr>
          </a:p>
        </p:txBody>
      </p:sp>
      <p:sp>
        <p:nvSpPr>
          <p:cNvPr id="4" name="Subtitle 1"/>
          <p:cNvSpPr>
            <a:spLocks noGrp="1"/>
          </p:cNvSpPr>
          <p:nvPr>
            <p:ph type="subTitle" idx="1"/>
          </p:nvPr>
        </p:nvSpPr>
        <p:spPr>
          <a:xfrm>
            <a:off x="1159099" y="3168203"/>
            <a:ext cx="4018208" cy="2833352"/>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2200" dirty="0" smtClean="0">
                <a:latin typeface="Times New Roman" panose="02020603050405020304" pitchFamily="18" charset="0"/>
                <a:cs typeface="Times New Roman" panose="02020603050405020304" pitchFamily="18" charset="0"/>
              </a:rPr>
              <a:t>Histograms give the frequency distribution of a variable.</a:t>
            </a:r>
          </a:p>
          <a:p>
            <a:pPr marL="0" indent="0">
              <a:buNone/>
            </a:pPr>
            <a:r>
              <a:rPr lang="en-IN" sz="2200" b="1" dirty="0" err="1" smtClean="0">
                <a:latin typeface="Times New Roman" panose="02020603050405020304" pitchFamily="18" charset="0"/>
                <a:cs typeface="Times New Roman" panose="02020603050405020304" pitchFamily="18" charset="0"/>
              </a:rPr>
              <a:t>hist</a:t>
            </a:r>
            <a:r>
              <a:rPr lang="en-IN" sz="2200" b="1"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function is used</a:t>
            </a:r>
          </a:p>
          <a:p>
            <a:pPr marL="0" indent="0">
              <a:buNone/>
            </a:pPr>
            <a:r>
              <a:rPr lang="en-IN" sz="2200" b="1" dirty="0">
                <a:latin typeface="Times New Roman" panose="02020603050405020304" pitchFamily="18" charset="0"/>
                <a:cs typeface="Times New Roman" panose="02020603050405020304" pitchFamily="18" charset="0"/>
              </a:rPr>
              <a:t>b</a:t>
            </a:r>
            <a:r>
              <a:rPr lang="en-IN" sz="2200" b="1" dirty="0" smtClean="0">
                <a:latin typeface="Times New Roman" panose="02020603050405020304" pitchFamily="18" charset="0"/>
                <a:cs typeface="Times New Roman" panose="02020603050405020304" pitchFamily="18" charset="0"/>
              </a:rPr>
              <a:t>reaks : </a:t>
            </a:r>
            <a:r>
              <a:rPr lang="en-IN" sz="2200" dirty="0" smtClean="0">
                <a:latin typeface="Times New Roman" panose="02020603050405020304" pitchFamily="18" charset="0"/>
                <a:cs typeface="Times New Roman" panose="02020603050405020304" pitchFamily="18" charset="0"/>
              </a:rPr>
              <a:t>The number of bins</a:t>
            </a:r>
          </a:p>
          <a:p>
            <a:pPr marL="0" indent="0">
              <a:buNone/>
            </a:pPr>
            <a:r>
              <a:rPr lang="en-IN" sz="2200" b="1" dirty="0">
                <a:latin typeface="Times New Roman" panose="02020603050405020304" pitchFamily="18" charset="0"/>
                <a:cs typeface="Times New Roman" panose="02020603050405020304" pitchFamily="18" charset="0"/>
              </a:rPr>
              <a:t>l</a:t>
            </a:r>
            <a:r>
              <a:rPr lang="en-IN" sz="2200" b="1" dirty="0" smtClean="0">
                <a:latin typeface="Times New Roman" panose="02020603050405020304" pitchFamily="18" charset="0"/>
                <a:cs typeface="Times New Roman" panose="02020603050405020304" pitchFamily="18" charset="0"/>
              </a:rPr>
              <a:t>abel : </a:t>
            </a:r>
            <a:r>
              <a:rPr lang="en-IN" sz="2200" dirty="0" smtClean="0">
                <a:latin typeface="Times New Roman" panose="02020603050405020304" pitchFamily="18" charset="0"/>
                <a:cs typeface="Times New Roman" panose="02020603050405020304" pitchFamily="18" charset="0"/>
              </a:rPr>
              <a:t>Labels the frequency of each bin</a:t>
            </a:r>
          </a:p>
          <a:p>
            <a:pPr marL="0" indent="0">
              <a:buNone/>
            </a:pPr>
            <a:r>
              <a:rPr lang="en-IN" sz="2200" b="1" dirty="0" err="1">
                <a:latin typeface="Times New Roman" panose="02020603050405020304" pitchFamily="18" charset="0"/>
                <a:cs typeface="Times New Roman" panose="02020603050405020304" pitchFamily="18" charset="0"/>
              </a:rPr>
              <a:t>x</a:t>
            </a:r>
            <a:r>
              <a:rPr lang="en-IN" sz="2200" b="1" dirty="0" err="1" smtClean="0">
                <a:latin typeface="Times New Roman" panose="02020603050405020304" pitchFamily="18" charset="0"/>
                <a:cs typeface="Times New Roman" panose="02020603050405020304" pitchFamily="18" charset="0"/>
              </a:rPr>
              <a:t>lim</a:t>
            </a:r>
            <a:r>
              <a:rPr lang="en-IN" sz="2200" b="1"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sets the range for x-axis</a:t>
            </a: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991080" y="1784287"/>
            <a:ext cx="8105172" cy="63488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825" y="2586593"/>
            <a:ext cx="5228823" cy="3414962"/>
          </a:xfrm>
          <a:prstGeom prst="rect">
            <a:avLst/>
          </a:prstGeom>
        </p:spPr>
      </p:pic>
    </p:spTree>
    <p:extLst>
      <p:ext uri="{BB962C8B-B14F-4D97-AF65-F5344CB8AC3E}">
        <p14:creationId xmlns:p14="http://schemas.microsoft.com/office/powerpoint/2010/main" val="3799389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Histogram : freq</a:t>
            </a:r>
            <a:endParaRPr lang="en-IN" sz="4000" dirty="0">
              <a:solidFill>
                <a:schemeClr val="bg1"/>
              </a:solidFill>
              <a:latin typeface="Fontin Sans "/>
            </a:endParaRPr>
          </a:p>
        </p:txBody>
      </p:sp>
      <p:sp>
        <p:nvSpPr>
          <p:cNvPr id="4" name="Subtitle 1"/>
          <p:cNvSpPr>
            <a:spLocks noGrp="1"/>
          </p:cNvSpPr>
          <p:nvPr>
            <p:ph type="subTitle" idx="1"/>
          </p:nvPr>
        </p:nvSpPr>
        <p:spPr>
          <a:xfrm>
            <a:off x="1166008" y="3155323"/>
            <a:ext cx="4018208" cy="2421228"/>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2400" b="1" dirty="0" smtClean="0">
                <a:latin typeface="Times New Roman" panose="02020603050405020304" pitchFamily="18" charset="0"/>
                <a:cs typeface="Times New Roman" panose="02020603050405020304" pitchFamily="18" charset="0"/>
              </a:rPr>
              <a:t>freq : </a:t>
            </a:r>
          </a:p>
          <a:p>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req=TRUE(default) means frequency distribution</a:t>
            </a:r>
          </a:p>
          <a:p>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req=FALSE means probability density</a:t>
            </a: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992612" y="1858839"/>
            <a:ext cx="8383208" cy="63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58" y="2688564"/>
            <a:ext cx="5357610" cy="3354745"/>
          </a:xfrm>
          <a:prstGeom prst="rect">
            <a:avLst/>
          </a:prstGeom>
        </p:spPr>
      </p:pic>
    </p:spTree>
    <p:extLst>
      <p:ext uri="{BB962C8B-B14F-4D97-AF65-F5344CB8AC3E}">
        <p14:creationId xmlns:p14="http://schemas.microsoft.com/office/powerpoint/2010/main" val="74297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Histogram : adding density lines</a:t>
            </a:r>
            <a:endParaRPr lang="en-IN" sz="4000" dirty="0">
              <a:solidFill>
                <a:schemeClr val="bg1"/>
              </a:solidFill>
              <a:latin typeface="Fontin Sans "/>
            </a:endParaRPr>
          </a:p>
        </p:txBody>
      </p:sp>
      <p:sp>
        <p:nvSpPr>
          <p:cNvPr id="2" name="Rectangle 1"/>
          <p:cNvSpPr>
            <a:spLocks noChangeArrowheads="1"/>
          </p:cNvSpPr>
          <p:nvPr/>
        </p:nvSpPr>
        <p:spPr bwMode="auto">
          <a:xfrm>
            <a:off x="0" y="0"/>
            <a:ext cx="12192000" cy="0"/>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cex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811369" y="2637964"/>
            <a:ext cx="2698258" cy="650844"/>
          </a:xfrm>
          <a:prstGeom prst="rect">
            <a:avLst/>
          </a:prstGeom>
        </p:spPr>
      </p:pic>
      <p:pic>
        <p:nvPicPr>
          <p:cNvPr id="9" name="Picture 8"/>
          <p:cNvPicPr>
            <a:picLocks noChangeAspect="1"/>
          </p:cNvPicPr>
          <p:nvPr/>
        </p:nvPicPr>
        <p:blipFill>
          <a:blip r:embed="rId3"/>
          <a:stretch>
            <a:fillRect/>
          </a:stretch>
        </p:blipFill>
        <p:spPr>
          <a:xfrm>
            <a:off x="811369" y="1694016"/>
            <a:ext cx="7868992" cy="84312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9274" y="2637964"/>
            <a:ext cx="5486399" cy="3500445"/>
          </a:xfrm>
          <a:prstGeom prst="rect">
            <a:avLst/>
          </a:prstGeom>
        </p:spPr>
      </p:pic>
    </p:spTree>
    <p:extLst>
      <p:ext uri="{BB962C8B-B14F-4D97-AF65-F5344CB8AC3E}">
        <p14:creationId xmlns:p14="http://schemas.microsoft.com/office/powerpoint/2010/main" val="886735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178" y="2844800"/>
            <a:ext cx="7710311" cy="1469446"/>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Visualization: ggplot2()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209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ggplot2</a:t>
            </a:r>
            <a:r>
              <a:rPr lang="en-IN"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in R</a:t>
            </a:r>
            <a:endParaRPr lang="en-IN" sz="3900" dirty="0">
              <a:solidFill>
                <a:schemeClr val="bg1"/>
              </a:solidFill>
              <a:latin typeface="Fontin Sans "/>
            </a:endParaRPr>
          </a:p>
        </p:txBody>
      </p:sp>
    </p:spTree>
    <p:extLst>
      <p:ext uri="{BB962C8B-B14F-4D97-AF65-F5344CB8AC3E}">
        <p14:creationId xmlns:p14="http://schemas.microsoft.com/office/powerpoint/2010/main" val="1579736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ggplot2(): What and Why</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ggplot2(): Architecture : Understanding Grammar of Graphics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g</a:t>
            </a:r>
            <a:r>
              <a:rPr lang="en-IN" sz="2200" dirty="0" smtClean="0">
                <a:latin typeface="Times New Roman" panose="02020603050405020304" pitchFamily="18" charset="0"/>
                <a:cs typeface="Times New Roman" panose="02020603050405020304" pitchFamily="18" charset="0"/>
              </a:rPr>
              <a:t>gplot2(): Common plots</a:t>
            </a: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265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 graphics: Good for simple tasks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Comparatively difficult syntax</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 Simple syntax, interfaces with </a:t>
            </a:r>
            <a:r>
              <a:rPr lang="en-IN" sz="2200" dirty="0" err="1" smtClean="0">
                <a:latin typeface="Times New Roman" panose="02020603050405020304" pitchFamily="18" charset="0"/>
                <a:cs typeface="Times New Roman" panose="02020603050405020304" pitchFamily="18" charset="0"/>
              </a:rPr>
              <a:t>ggmap</a:t>
            </a:r>
            <a:r>
              <a:rPr lang="en-IN" sz="2200" dirty="0" smtClean="0">
                <a:latin typeface="Times New Roman" panose="02020603050405020304" pitchFamily="18" charset="0"/>
                <a:cs typeface="Times New Roman" panose="02020603050405020304" pitchFamily="18" charset="0"/>
              </a:rPr>
              <a:t> and other packages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109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178" y="2844800"/>
            <a:ext cx="7710311" cy="1469446"/>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Grammar of Graphics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068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 plot composed of : Aesthetic Mapping,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Statistical Transformations, Coordinate Systems and Scales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31918868"/>
              </p:ext>
            </p:extLst>
          </p:nvPr>
        </p:nvGraphicFramePr>
        <p:xfrm>
          <a:off x="811369" y="3361266"/>
          <a:ext cx="10477520" cy="2487389"/>
        </p:xfrm>
        <a:graphic>
          <a:graphicData uri="http://schemas.openxmlformats.org/drawingml/2006/table">
            <a:tbl>
              <a:tblPr firstRow="1" bandRow="1">
                <a:tableStyleId>{5C22544A-7EE6-4342-B048-85BDC9FD1C3A}</a:tableStyleId>
              </a:tblPr>
              <a:tblGrid>
                <a:gridCol w="3184898"/>
                <a:gridCol w="7292622"/>
              </a:tblGrid>
              <a:tr h="443090">
                <a:tc>
                  <a:txBody>
                    <a:bodyPr/>
                    <a:lstStyle/>
                    <a:p>
                      <a:r>
                        <a:rPr lang="en-IN" dirty="0" smtClean="0"/>
                        <a:t>Components</a:t>
                      </a:r>
                      <a:endParaRPr lang="en-IN" dirty="0"/>
                    </a:p>
                  </a:txBody>
                  <a:tcPr/>
                </a:tc>
                <a:tc>
                  <a:txBody>
                    <a:bodyPr/>
                    <a:lstStyle/>
                    <a:p>
                      <a:r>
                        <a:rPr lang="en-IN" dirty="0" smtClean="0"/>
                        <a:t>Description</a:t>
                      </a:r>
                      <a:endParaRPr lang="en-IN" dirty="0"/>
                    </a:p>
                  </a:txBody>
                  <a:tcPr/>
                </a:tc>
              </a:tr>
              <a:tr h="474133">
                <a:tc>
                  <a:txBody>
                    <a:bodyPr/>
                    <a:lstStyle/>
                    <a:p>
                      <a:r>
                        <a:rPr lang="en-IN" dirty="0" smtClean="0"/>
                        <a:t>Aesthetic Mapping</a:t>
                      </a:r>
                      <a:endParaRPr lang="en-IN" dirty="0"/>
                    </a:p>
                  </a:txBody>
                  <a:tcPr/>
                </a:tc>
                <a:tc>
                  <a:txBody>
                    <a:bodyPr/>
                    <a:lstStyle/>
                    <a:p>
                      <a:r>
                        <a:rPr lang="en-IN" dirty="0" smtClean="0"/>
                        <a:t>What</a:t>
                      </a:r>
                      <a:r>
                        <a:rPr lang="en-IN" baseline="0" dirty="0" smtClean="0"/>
                        <a:t> component of data appears on X axis, Y axis, how is the </a:t>
                      </a:r>
                      <a:r>
                        <a:rPr lang="en-IN" baseline="0" dirty="0" err="1" smtClean="0"/>
                        <a:t>color</a:t>
                      </a:r>
                      <a:r>
                        <a:rPr lang="en-IN" baseline="0" dirty="0" smtClean="0"/>
                        <a:t>, size, fill and position of elements is related with the data</a:t>
                      </a:r>
                      <a:endParaRPr lang="en-IN" dirty="0"/>
                    </a:p>
                  </a:txBody>
                  <a:tcPr/>
                </a:tc>
              </a:tr>
              <a:tr h="672699">
                <a:tc>
                  <a:txBody>
                    <a:bodyPr/>
                    <a:lstStyle/>
                    <a:p>
                      <a:r>
                        <a:rPr lang="en-IN" dirty="0" err="1" smtClean="0"/>
                        <a:t>Geoms</a:t>
                      </a:r>
                      <a:r>
                        <a:rPr lang="en-IN" baseline="0" dirty="0" smtClean="0"/>
                        <a:t> (Geometrical Objects)</a:t>
                      </a:r>
                      <a:endParaRPr lang="en-IN" dirty="0"/>
                    </a:p>
                  </a:txBody>
                  <a:tcPr/>
                </a:tc>
                <a:tc>
                  <a:txBody>
                    <a:bodyPr/>
                    <a:lstStyle/>
                    <a:p>
                      <a:r>
                        <a:rPr lang="en-IN" dirty="0" smtClean="0"/>
                        <a:t>What</a:t>
                      </a:r>
                      <a:r>
                        <a:rPr lang="en-IN" baseline="0" dirty="0" smtClean="0"/>
                        <a:t> geometrical objects appear on the plot: points, lines, polygons, area, boxplot, rectangle, tile </a:t>
                      </a:r>
                      <a:r>
                        <a:rPr lang="en-IN" baseline="0" dirty="0" err="1" smtClean="0"/>
                        <a:t>etc</a:t>
                      </a:r>
                      <a:endParaRPr lang="en-IN" dirty="0"/>
                    </a:p>
                  </a:txBody>
                  <a:tcPr/>
                </a:tc>
              </a:tr>
              <a:tr h="336350">
                <a:tc>
                  <a:txBody>
                    <a:bodyPr/>
                    <a:lstStyle/>
                    <a:p>
                      <a:r>
                        <a:rPr lang="en-IN" dirty="0" smtClean="0"/>
                        <a:t>Statistical Transformations</a:t>
                      </a:r>
                      <a:endParaRPr lang="en-IN" dirty="0"/>
                    </a:p>
                  </a:txBody>
                  <a:tcPr/>
                </a:tc>
                <a:tc>
                  <a:txBody>
                    <a:bodyPr/>
                    <a:lstStyle/>
                    <a:p>
                      <a:r>
                        <a:rPr lang="en-IN" dirty="0" smtClean="0"/>
                        <a:t>Compute</a:t>
                      </a:r>
                      <a:r>
                        <a:rPr lang="en-IN" baseline="0" dirty="0" smtClean="0"/>
                        <a:t> density, counts, (Histogram: Need to bin and count data)</a:t>
                      </a:r>
                      <a:endParaRPr lang="en-IN" dirty="0"/>
                    </a:p>
                  </a:txBody>
                  <a:tcPr/>
                </a:tc>
              </a:tr>
              <a:tr h="336350">
                <a:tc>
                  <a:txBody>
                    <a:bodyPr/>
                    <a:lstStyle/>
                    <a:p>
                      <a:r>
                        <a:rPr lang="en-IN" dirty="0" smtClean="0"/>
                        <a:t>Scales</a:t>
                      </a:r>
                      <a:r>
                        <a:rPr lang="en-IN" baseline="0" dirty="0" smtClean="0"/>
                        <a:t> and Coordinate System</a:t>
                      </a:r>
                      <a:endParaRPr lang="en-IN" dirty="0"/>
                    </a:p>
                  </a:txBody>
                  <a:tcPr/>
                </a:tc>
                <a:tc>
                  <a:txBody>
                    <a:bodyPr/>
                    <a:lstStyle/>
                    <a:p>
                      <a:r>
                        <a:rPr lang="en-IN" dirty="0" smtClean="0"/>
                        <a:t>Discreet scale or </a:t>
                      </a:r>
                      <a:r>
                        <a:rPr lang="en-IN" dirty="0" err="1" smtClean="0"/>
                        <a:t>Continous</a:t>
                      </a:r>
                      <a:r>
                        <a:rPr lang="en-IN" dirty="0" smtClean="0"/>
                        <a:t>.</a:t>
                      </a:r>
                      <a:r>
                        <a:rPr lang="en-IN" baseline="0" dirty="0" smtClean="0"/>
                        <a:t> Cartesian or Spherical.</a:t>
                      </a:r>
                      <a:endParaRPr lang="en-IN" dirty="0"/>
                    </a:p>
                  </a:txBody>
                  <a:tcPr/>
                </a:tc>
              </a:tr>
            </a:tbl>
          </a:graphicData>
        </a:graphic>
      </p:graphicFrame>
    </p:spTree>
    <p:extLst>
      <p:ext uri="{BB962C8B-B14F-4D97-AF65-F5344CB8AC3E}">
        <p14:creationId xmlns:p14="http://schemas.microsoft.com/office/powerpoint/2010/main" val="929995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476" y="1609859"/>
            <a:ext cx="6753225" cy="2838450"/>
          </a:xfrm>
          <a:prstGeom prst="rect">
            <a:avLst/>
          </a:prstGeom>
        </p:spPr>
      </p:pic>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38320218"/>
              </p:ext>
            </p:extLst>
          </p:nvPr>
        </p:nvGraphicFramePr>
        <p:xfrm>
          <a:off x="7981245" y="1767272"/>
          <a:ext cx="3533421" cy="2194560"/>
        </p:xfrm>
        <a:graphic>
          <a:graphicData uri="http://schemas.openxmlformats.org/drawingml/2006/table">
            <a:tbl>
              <a:tblPr firstRow="1" bandRow="1">
                <a:tableStyleId>{5C22544A-7EE6-4342-B048-85BDC9FD1C3A}</a:tableStyleId>
              </a:tblPr>
              <a:tblGrid>
                <a:gridCol w="1177807"/>
                <a:gridCol w="1177807"/>
                <a:gridCol w="1177807"/>
              </a:tblGrid>
              <a:tr h="337764">
                <a:tc>
                  <a:txBody>
                    <a:bodyPr/>
                    <a:lstStyle/>
                    <a:p>
                      <a:r>
                        <a:rPr lang="en-IN" dirty="0" smtClean="0"/>
                        <a:t>temp</a:t>
                      </a:r>
                      <a:endParaRPr lang="en-IN" dirty="0"/>
                    </a:p>
                  </a:txBody>
                  <a:tcPr/>
                </a:tc>
                <a:tc>
                  <a:txBody>
                    <a:bodyPr/>
                    <a:lstStyle/>
                    <a:p>
                      <a:r>
                        <a:rPr lang="en-IN" dirty="0" err="1" smtClean="0"/>
                        <a:t>dewpoint</a:t>
                      </a:r>
                      <a:endParaRPr lang="en-IN" dirty="0"/>
                    </a:p>
                  </a:txBody>
                  <a:tcPr/>
                </a:tc>
                <a:tc>
                  <a:txBody>
                    <a:bodyPr/>
                    <a:lstStyle/>
                    <a:p>
                      <a:r>
                        <a:rPr lang="en-IN" dirty="0" smtClean="0"/>
                        <a:t>season</a:t>
                      </a:r>
                      <a:endParaRPr lang="en-IN" dirty="0"/>
                    </a:p>
                  </a:txBody>
                  <a:tcPr/>
                </a:tc>
              </a:tr>
              <a:tr h="342455">
                <a:tc>
                  <a:txBody>
                    <a:bodyPr/>
                    <a:lstStyle/>
                    <a:p>
                      <a:r>
                        <a:rPr lang="en-IN" dirty="0" smtClean="0"/>
                        <a:t>12</a:t>
                      </a:r>
                      <a:endParaRPr lang="en-IN" dirty="0"/>
                    </a:p>
                  </a:txBody>
                  <a:tcPr/>
                </a:tc>
                <a:tc>
                  <a:txBody>
                    <a:bodyPr/>
                    <a:lstStyle/>
                    <a:p>
                      <a:r>
                        <a:rPr lang="en-IN" dirty="0" smtClean="0"/>
                        <a:t>30</a:t>
                      </a:r>
                      <a:endParaRPr lang="en-IN" dirty="0"/>
                    </a:p>
                  </a:txBody>
                  <a:tcPr/>
                </a:tc>
                <a:tc>
                  <a:txBody>
                    <a:bodyPr/>
                    <a:lstStyle/>
                    <a:p>
                      <a:r>
                        <a:rPr lang="en-IN" dirty="0" smtClean="0"/>
                        <a:t>Autumn</a:t>
                      </a:r>
                      <a:endParaRPr lang="en-IN" dirty="0"/>
                    </a:p>
                  </a:txBody>
                  <a:tcPr/>
                </a:tc>
              </a:tr>
              <a:tr h="342455">
                <a:tc>
                  <a:txBody>
                    <a:bodyPr/>
                    <a:lstStyle/>
                    <a:p>
                      <a:r>
                        <a:rPr lang="en-IN" dirty="0" smtClean="0"/>
                        <a:t>34</a:t>
                      </a:r>
                      <a:endParaRPr lang="en-IN" dirty="0"/>
                    </a:p>
                  </a:txBody>
                  <a:tcPr/>
                </a:tc>
                <a:tc>
                  <a:txBody>
                    <a:bodyPr/>
                    <a:lstStyle/>
                    <a:p>
                      <a:r>
                        <a:rPr lang="en-IN" dirty="0" smtClean="0"/>
                        <a:t>28</a:t>
                      </a:r>
                      <a:endParaRPr lang="en-IN" dirty="0"/>
                    </a:p>
                  </a:txBody>
                  <a:tcPr/>
                </a:tc>
                <a:tc>
                  <a:txBody>
                    <a:bodyPr/>
                    <a:lstStyle/>
                    <a:p>
                      <a:r>
                        <a:rPr lang="en-IN" dirty="0" smtClean="0"/>
                        <a:t>Spring</a:t>
                      </a:r>
                      <a:endParaRPr lang="en-IN" dirty="0"/>
                    </a:p>
                  </a:txBody>
                  <a:tcPr/>
                </a:tc>
              </a:tr>
              <a:tr h="342455">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Summer</a:t>
                      </a:r>
                      <a:endParaRPr lang="en-IN" dirty="0"/>
                    </a:p>
                  </a:txBody>
                  <a:tcPr/>
                </a:tc>
              </a:tr>
              <a:tr h="342455">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Winter</a:t>
                      </a:r>
                      <a:endParaRPr lang="en-IN" dirty="0"/>
                    </a:p>
                  </a:txBody>
                  <a:tcPr/>
                </a:tc>
              </a:tr>
              <a:tr h="342455">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r>
            </a:tbl>
          </a:graphicData>
        </a:graphic>
      </p:graphicFrame>
    </p:spTree>
    <p:extLst>
      <p:ext uri="{BB962C8B-B14F-4D97-AF65-F5344CB8AC3E}">
        <p14:creationId xmlns:p14="http://schemas.microsoft.com/office/powerpoint/2010/main" val="781903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476" y="1609859"/>
            <a:ext cx="6753225" cy="2838450"/>
          </a:xfrm>
          <a:prstGeom prst="rect">
            <a:avLst/>
          </a:prstGeom>
        </p:spPr>
      </p:pic>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2325511"/>
            <a:ext cx="3352800" cy="14321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Aesthetics:</a:t>
            </a:r>
          </a:p>
          <a:p>
            <a:pPr algn="ctr"/>
            <a:r>
              <a:rPr lang="en-IN" b="1" dirty="0" smtClean="0"/>
              <a:t>Axis Mappings</a:t>
            </a:r>
            <a:r>
              <a:rPr lang="en-IN" dirty="0" smtClean="0"/>
              <a:t>: X=temp, y=</a:t>
            </a:r>
            <a:r>
              <a:rPr lang="en-IN" dirty="0" err="1" smtClean="0"/>
              <a:t>dewpoint</a:t>
            </a:r>
            <a:endParaRPr lang="en-IN" dirty="0" smtClean="0"/>
          </a:p>
          <a:p>
            <a:pPr algn="ctr"/>
            <a:r>
              <a:rPr lang="en-IN" b="1" dirty="0" smtClean="0"/>
              <a:t>Colour: </a:t>
            </a:r>
            <a:r>
              <a:rPr lang="en-IN" dirty="0" smtClean="0"/>
              <a:t>Seasons</a:t>
            </a:r>
          </a:p>
          <a:p>
            <a:pPr algn="ctr"/>
            <a:r>
              <a:rPr lang="en-IN" b="1" dirty="0" smtClean="0"/>
              <a:t> </a:t>
            </a:r>
            <a:endParaRPr lang="en-IN" b="1" dirty="0"/>
          </a:p>
        </p:txBody>
      </p:sp>
    </p:spTree>
    <p:extLst>
      <p:ext uri="{BB962C8B-B14F-4D97-AF65-F5344CB8AC3E}">
        <p14:creationId xmlns:p14="http://schemas.microsoft.com/office/powerpoint/2010/main" val="3621028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476" y="1609859"/>
            <a:ext cx="6753225" cy="2838450"/>
          </a:xfrm>
          <a:prstGeom prst="rect">
            <a:avLst/>
          </a:prstGeom>
        </p:spPr>
      </p:pic>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2325511"/>
            <a:ext cx="3352800" cy="13885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Points (Scatter plot)</a:t>
            </a:r>
          </a:p>
          <a:p>
            <a:pPr algn="ctr"/>
            <a:r>
              <a:rPr lang="en-IN" b="1" dirty="0" smtClean="0"/>
              <a:t>Bars, Lines, Polygons, Area, Density, Boxplots….</a:t>
            </a:r>
          </a:p>
        </p:txBody>
      </p:sp>
    </p:spTree>
    <p:extLst>
      <p:ext uri="{BB962C8B-B14F-4D97-AF65-F5344CB8AC3E}">
        <p14:creationId xmlns:p14="http://schemas.microsoft.com/office/powerpoint/2010/main" val="2901789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476" y="1609859"/>
            <a:ext cx="6753225" cy="2838450"/>
          </a:xfrm>
          <a:prstGeom prst="rect">
            <a:avLst/>
          </a:prstGeom>
        </p:spPr>
      </p:pic>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2325511"/>
            <a:ext cx="3352800" cy="13885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Statistical Transformation</a:t>
            </a:r>
          </a:p>
          <a:p>
            <a:pPr algn="ctr"/>
            <a:r>
              <a:rPr lang="en-IN" b="1" dirty="0" smtClean="0"/>
              <a:t>Identity (none)</a:t>
            </a:r>
          </a:p>
        </p:txBody>
      </p:sp>
    </p:spTree>
    <p:extLst>
      <p:ext uri="{BB962C8B-B14F-4D97-AF65-F5344CB8AC3E}">
        <p14:creationId xmlns:p14="http://schemas.microsoft.com/office/powerpoint/2010/main" val="928210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1661462"/>
            <a:ext cx="3352800" cy="3621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Density</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X=temp,</a:t>
            </a:r>
          </a:p>
          <a:p>
            <a:pPr algn="ctr"/>
            <a:r>
              <a:rPr lang="en-IN" dirty="0" smtClean="0"/>
              <a:t>Y= density</a:t>
            </a:r>
            <a:endParaRPr lang="en-IN" dirty="0"/>
          </a:p>
          <a:p>
            <a:pPr algn="ctr"/>
            <a:r>
              <a:rPr lang="en-IN" b="1" dirty="0"/>
              <a:t>Fill: </a:t>
            </a:r>
            <a:r>
              <a:rPr lang="en-IN" dirty="0" smtClean="0"/>
              <a:t>Seasons</a:t>
            </a:r>
          </a:p>
          <a:p>
            <a:pPr algn="ctr"/>
            <a:endParaRPr lang="en-IN" dirty="0"/>
          </a:p>
          <a:p>
            <a:pPr algn="ctr"/>
            <a:r>
              <a:rPr lang="en-IN" b="1" dirty="0" smtClean="0"/>
              <a:t>Statistical Transformation:</a:t>
            </a:r>
          </a:p>
          <a:p>
            <a:pPr algn="ctr"/>
            <a:r>
              <a:rPr lang="en-IN" dirty="0" smtClean="0"/>
              <a:t>Density computation</a:t>
            </a:r>
            <a:endParaRPr lang="en-IN" dirty="0"/>
          </a:p>
          <a:p>
            <a:pPr algn="ctr"/>
            <a:endParaRPr lang="en-IN"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76" y="1600552"/>
            <a:ext cx="6753225" cy="2838450"/>
          </a:xfrm>
          <a:prstGeom prst="rect">
            <a:avLst/>
          </a:prstGeom>
        </p:spPr>
      </p:pic>
    </p:spTree>
    <p:extLst>
      <p:ext uri="{BB962C8B-B14F-4D97-AF65-F5344CB8AC3E}">
        <p14:creationId xmlns:p14="http://schemas.microsoft.com/office/powerpoint/2010/main" val="519265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1661462"/>
            <a:ext cx="3352800" cy="3621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a:t>?</a:t>
            </a:r>
            <a:endParaRPr lang="en-IN" b="1" dirty="0" smtClean="0"/>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a:t>
            </a:r>
          </a:p>
          <a:p>
            <a:pPr algn="ctr"/>
            <a:r>
              <a:rPr lang="en-IN" dirty="0" smtClean="0"/>
              <a:t>Y= ?</a:t>
            </a:r>
            <a:endParaRPr lang="en-IN" dirty="0"/>
          </a:p>
          <a:p>
            <a:pPr algn="ctr"/>
            <a:r>
              <a:rPr lang="en-IN" b="1" dirty="0"/>
              <a:t>Fill: </a:t>
            </a:r>
            <a:r>
              <a:rPr lang="en-IN" dirty="0"/>
              <a:t>?</a:t>
            </a:r>
            <a:endParaRPr lang="en-IN" dirty="0" smtClean="0"/>
          </a:p>
          <a:p>
            <a:pPr algn="ctr"/>
            <a:endParaRPr lang="en-IN" dirty="0"/>
          </a:p>
          <a:p>
            <a:pPr algn="ctr"/>
            <a:r>
              <a:rPr lang="en-IN" b="1" dirty="0" smtClean="0"/>
              <a:t>Statistical Transformation:</a:t>
            </a:r>
          </a:p>
          <a:p>
            <a:pPr algn="ctr"/>
            <a:r>
              <a:rPr lang="en-IN" dirty="0"/>
              <a:t>?</a:t>
            </a:r>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75" y="1506829"/>
            <a:ext cx="6753225" cy="2838450"/>
          </a:xfrm>
          <a:prstGeom prst="rect">
            <a:avLst/>
          </a:prstGeom>
        </p:spPr>
      </p:pic>
    </p:spTree>
    <p:extLst>
      <p:ext uri="{BB962C8B-B14F-4D97-AF65-F5344CB8AC3E}">
        <p14:creationId xmlns:p14="http://schemas.microsoft.com/office/powerpoint/2010/main" val="3948748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178" y="2844800"/>
            <a:ext cx="7710311" cy="1469446"/>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Visualization: Base Graphics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39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1661462"/>
            <a:ext cx="3352800" cy="3621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dirty="0" smtClean="0"/>
              <a:t>Bar</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b="1" dirty="0" smtClean="0"/>
              <a:t>X</a:t>
            </a:r>
            <a:r>
              <a:rPr lang="en-IN" dirty="0" smtClean="0"/>
              <a:t>=temp</a:t>
            </a:r>
          </a:p>
          <a:p>
            <a:pPr algn="ctr"/>
            <a:r>
              <a:rPr lang="en-IN" b="1" dirty="0" smtClean="0"/>
              <a:t>Y</a:t>
            </a:r>
            <a:r>
              <a:rPr lang="en-IN" dirty="0" smtClean="0"/>
              <a:t>= Counts</a:t>
            </a:r>
            <a:endParaRPr lang="en-IN" dirty="0"/>
          </a:p>
          <a:p>
            <a:pPr algn="ctr"/>
            <a:r>
              <a:rPr lang="en-IN" b="1" dirty="0"/>
              <a:t>Fill: </a:t>
            </a:r>
            <a:r>
              <a:rPr lang="en-IN" dirty="0" smtClean="0"/>
              <a:t>Pink</a:t>
            </a:r>
          </a:p>
          <a:p>
            <a:pPr algn="ctr"/>
            <a:endParaRPr lang="en-IN" dirty="0"/>
          </a:p>
          <a:p>
            <a:pPr algn="ctr"/>
            <a:r>
              <a:rPr lang="en-IN" b="1" dirty="0" smtClean="0"/>
              <a:t>Statistical Transformation:</a:t>
            </a:r>
          </a:p>
          <a:p>
            <a:pPr algn="ctr"/>
            <a:r>
              <a:rPr lang="en-IN" dirty="0" smtClean="0"/>
              <a:t>Counts in binned data</a:t>
            </a:r>
            <a:endParaRPr lang="en-IN" dirty="0"/>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75" y="1506829"/>
            <a:ext cx="6753225" cy="2838450"/>
          </a:xfrm>
          <a:prstGeom prst="rect">
            <a:avLst/>
          </a:prstGeom>
        </p:spPr>
      </p:pic>
    </p:spTree>
    <p:extLst>
      <p:ext uri="{BB962C8B-B14F-4D97-AF65-F5344CB8AC3E}">
        <p14:creationId xmlns:p14="http://schemas.microsoft.com/office/powerpoint/2010/main" val="1953082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1661462"/>
            <a:ext cx="3352800" cy="3621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a:t>?</a:t>
            </a:r>
            <a:endParaRPr lang="en-IN" b="1" dirty="0" smtClean="0"/>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b="1" dirty="0" smtClean="0"/>
              <a:t>X</a:t>
            </a:r>
            <a:r>
              <a:rPr lang="en-IN" dirty="0" smtClean="0"/>
              <a:t>=?,</a:t>
            </a:r>
          </a:p>
          <a:p>
            <a:pPr algn="ctr"/>
            <a:r>
              <a:rPr lang="en-IN" b="1" dirty="0" smtClean="0"/>
              <a:t>Y</a:t>
            </a:r>
            <a:r>
              <a:rPr lang="en-IN" dirty="0" smtClean="0"/>
              <a:t>= ?</a:t>
            </a:r>
            <a:endParaRPr lang="en-IN" dirty="0"/>
          </a:p>
          <a:p>
            <a:pPr algn="ctr"/>
            <a:r>
              <a:rPr lang="en-IN" b="1" dirty="0"/>
              <a:t>Fill: </a:t>
            </a:r>
            <a:r>
              <a:rPr lang="en-IN" dirty="0" smtClean="0"/>
              <a:t>?</a:t>
            </a:r>
          </a:p>
          <a:p>
            <a:pPr algn="ctr"/>
            <a:endParaRPr lang="en-IN" dirty="0"/>
          </a:p>
          <a:p>
            <a:pPr algn="ctr"/>
            <a:r>
              <a:rPr lang="en-IN" b="1" dirty="0" smtClean="0"/>
              <a:t>Statistical Transformation:</a:t>
            </a:r>
          </a:p>
          <a:p>
            <a:pPr algn="ctr"/>
            <a:r>
              <a:rPr lang="en-IN" dirty="0"/>
              <a:t>?</a:t>
            </a:r>
          </a:p>
          <a:p>
            <a:pPr algn="ctr"/>
            <a:r>
              <a:rPr lang="en-IN" b="1" dirty="0"/>
              <a:t>Position</a:t>
            </a:r>
            <a:r>
              <a:rPr lang="en-IN" dirty="0" smtClean="0"/>
              <a:t>:?</a:t>
            </a:r>
            <a:endParaRPr lang="en-IN" dirty="0"/>
          </a:p>
          <a:p>
            <a:pPr algn="ctr"/>
            <a:endParaRPr lang="en-IN"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69" y="1403798"/>
            <a:ext cx="6753225" cy="2838450"/>
          </a:xfrm>
          <a:prstGeom prst="rect">
            <a:avLst/>
          </a:prstGeom>
        </p:spPr>
      </p:pic>
    </p:spTree>
    <p:extLst>
      <p:ext uri="{BB962C8B-B14F-4D97-AF65-F5344CB8AC3E}">
        <p14:creationId xmlns:p14="http://schemas.microsoft.com/office/powerpoint/2010/main" val="3003371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083733" y="4448310"/>
            <a:ext cx="6672968" cy="1252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Based on “grammar of graphics”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Components: Aesthetics, </a:t>
            </a:r>
            <a:r>
              <a:rPr lang="en-IN" sz="2200" dirty="0" err="1" smtClean="0">
                <a:latin typeface="Times New Roman" panose="02020603050405020304" pitchFamily="18" charset="0"/>
                <a:cs typeface="Times New Roman" panose="02020603050405020304" pitchFamily="18" charset="0"/>
              </a:rPr>
              <a:t>Geoms</a:t>
            </a:r>
            <a:r>
              <a:rPr lang="en-IN" sz="2200" dirty="0" smtClean="0">
                <a:latin typeface="Times New Roman" panose="02020603050405020304" pitchFamily="18" charset="0"/>
                <a:cs typeface="Times New Roman" panose="02020603050405020304" pitchFamily="18" charset="0"/>
              </a:rPr>
              <a:t>  and Statistical Transformations </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8139289" y="1501422"/>
            <a:ext cx="3352800" cy="37817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dirty="0" smtClean="0"/>
              <a:t>Bars</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b="1" dirty="0" smtClean="0"/>
              <a:t>X</a:t>
            </a:r>
            <a:r>
              <a:rPr lang="en-IN" dirty="0" smtClean="0"/>
              <a:t>=temp</a:t>
            </a:r>
          </a:p>
          <a:p>
            <a:pPr algn="ctr"/>
            <a:r>
              <a:rPr lang="en-IN" b="1" dirty="0" smtClean="0"/>
              <a:t>Y</a:t>
            </a:r>
            <a:r>
              <a:rPr lang="en-IN" dirty="0" smtClean="0"/>
              <a:t>= Counts</a:t>
            </a:r>
            <a:endParaRPr lang="en-IN" dirty="0"/>
          </a:p>
          <a:p>
            <a:pPr algn="ctr"/>
            <a:r>
              <a:rPr lang="en-IN" b="1" dirty="0"/>
              <a:t>Fill: </a:t>
            </a:r>
            <a:r>
              <a:rPr lang="en-IN" b="1" dirty="0" smtClean="0"/>
              <a:t> </a:t>
            </a:r>
            <a:r>
              <a:rPr lang="en-IN" dirty="0" smtClean="0"/>
              <a:t>seasons</a:t>
            </a:r>
          </a:p>
          <a:p>
            <a:pPr algn="ctr"/>
            <a:endParaRPr lang="en-IN" dirty="0"/>
          </a:p>
          <a:p>
            <a:pPr algn="ctr"/>
            <a:r>
              <a:rPr lang="en-IN" b="1" dirty="0" smtClean="0"/>
              <a:t>Statistical Transformation:</a:t>
            </a:r>
          </a:p>
          <a:p>
            <a:pPr algn="ctr"/>
            <a:r>
              <a:rPr lang="en-IN" dirty="0" smtClean="0"/>
              <a:t>Count</a:t>
            </a:r>
          </a:p>
          <a:p>
            <a:pPr algn="ctr"/>
            <a:r>
              <a:rPr lang="en-IN" b="1" dirty="0" smtClean="0"/>
              <a:t>Position:</a:t>
            </a:r>
            <a:r>
              <a:rPr lang="en-IN" dirty="0"/>
              <a:t> </a:t>
            </a:r>
            <a:r>
              <a:rPr lang="en-IN" dirty="0" smtClean="0"/>
              <a:t>Bars arranged side by side (Dodged)</a:t>
            </a:r>
            <a:endParaRPr lang="en-IN" b="1" dirty="0"/>
          </a:p>
          <a:p>
            <a:pPr algn="ctr"/>
            <a:endParaRPr lang="en-IN"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69" y="1403798"/>
            <a:ext cx="6753225" cy="2838450"/>
          </a:xfrm>
          <a:prstGeom prst="rect">
            <a:avLst/>
          </a:prstGeom>
        </p:spPr>
      </p:pic>
    </p:spTree>
    <p:extLst>
      <p:ext uri="{BB962C8B-B14F-4D97-AF65-F5344CB8AC3E}">
        <p14:creationId xmlns:p14="http://schemas.microsoft.com/office/powerpoint/2010/main" val="4192452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11368" y="1403796"/>
            <a:ext cx="7113431" cy="46482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How to code the grammar?</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65" y="2172209"/>
            <a:ext cx="6753225" cy="2838450"/>
          </a:xfrm>
          <a:prstGeom prst="rect">
            <a:avLst/>
          </a:prstGeom>
        </p:spPr>
      </p:pic>
      <p:sp>
        <p:nvSpPr>
          <p:cNvPr id="9" name="Subtitle 2"/>
          <p:cNvSpPr txBox="1">
            <a:spLocks/>
          </p:cNvSpPr>
          <p:nvPr/>
        </p:nvSpPr>
        <p:spPr>
          <a:xfrm>
            <a:off x="7049277" y="1918504"/>
            <a:ext cx="4491743" cy="2061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Setting up aesthetic maps:</a:t>
            </a:r>
          </a:p>
          <a:p>
            <a:pPr>
              <a:buFont typeface="Wingdings" panose="05000000000000000000" pitchFamily="2" charset="2"/>
              <a:buChar char="§"/>
            </a:pPr>
            <a:endParaRPr lang="en-IN"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400" dirty="0" err="1" smtClean="0">
                <a:latin typeface="Times New Roman" panose="02020603050405020304" pitchFamily="18" charset="0"/>
                <a:cs typeface="Times New Roman" panose="02020603050405020304" pitchFamily="18" charset="0"/>
              </a:rPr>
              <a:t>ggplot</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data,aes</a:t>
            </a:r>
            <a:r>
              <a:rPr lang="en-IN" sz="1400" dirty="0" smtClean="0">
                <a:latin typeface="Times New Roman" panose="02020603050405020304" pitchFamily="18" charset="0"/>
                <a:cs typeface="Times New Roman" panose="02020603050405020304" pitchFamily="18" charset="0"/>
              </a:rPr>
              <a:t>(x=variable to be mapped to x </a:t>
            </a:r>
            <a:r>
              <a:rPr lang="en-IN" sz="1400" dirty="0" err="1" smtClean="0">
                <a:latin typeface="Times New Roman" panose="02020603050405020304" pitchFamily="18" charset="0"/>
                <a:cs typeface="Times New Roman" panose="02020603050405020304" pitchFamily="18" charset="0"/>
              </a:rPr>
              <a:t>axis,y</a:t>
            </a:r>
            <a:r>
              <a:rPr lang="en-IN" sz="1400" dirty="0" smtClean="0">
                <a:latin typeface="Times New Roman" panose="02020603050405020304" pitchFamily="18" charset="0"/>
                <a:cs typeface="Times New Roman" panose="02020603050405020304" pitchFamily="18" charset="0"/>
              </a:rPr>
              <a:t>=variable to be mapped to y </a:t>
            </a:r>
            <a:r>
              <a:rPr lang="en-IN" sz="1400" dirty="0" err="1" smtClean="0">
                <a:latin typeface="Times New Roman" panose="02020603050405020304" pitchFamily="18" charset="0"/>
                <a:cs typeface="Times New Roman" panose="02020603050405020304" pitchFamily="18" charset="0"/>
              </a:rPr>
              <a:t>axis,colour</a:t>
            </a:r>
            <a:r>
              <a:rPr lang="en-IN" sz="1400" dirty="0" smtClean="0">
                <a:latin typeface="Times New Roman" panose="02020603050405020304" pitchFamily="18" charset="0"/>
                <a:cs typeface="Times New Roman" panose="02020603050405020304" pitchFamily="18" charset="0"/>
              </a:rPr>
              <a:t>=variable by which colour should change))</a:t>
            </a: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7102674" y="2671409"/>
            <a:ext cx="4804055" cy="151801"/>
          </a:xfrm>
          <a:prstGeom prst="rect">
            <a:avLst/>
          </a:prstGeom>
        </p:spPr>
      </p:pic>
    </p:spTree>
    <p:extLst>
      <p:ext uri="{BB962C8B-B14F-4D97-AF65-F5344CB8AC3E}">
        <p14:creationId xmlns:p14="http://schemas.microsoft.com/office/powerpoint/2010/main" val="1085243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11368" y="1403796"/>
            <a:ext cx="7113431" cy="46482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How to code the grammar?</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65" y="2172209"/>
            <a:ext cx="6753225" cy="2838450"/>
          </a:xfrm>
          <a:prstGeom prst="rect">
            <a:avLst/>
          </a:prstGeom>
        </p:spPr>
      </p:pic>
      <p:sp>
        <p:nvSpPr>
          <p:cNvPr id="9" name="Subtitle 2"/>
          <p:cNvSpPr txBox="1">
            <a:spLocks/>
          </p:cNvSpPr>
          <p:nvPr/>
        </p:nvSpPr>
        <p:spPr>
          <a:xfrm>
            <a:off x="7361589" y="1907822"/>
            <a:ext cx="4491743" cy="2061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layer with </a:t>
            </a:r>
            <a:r>
              <a:rPr lang="en-IN" sz="2200" dirty="0" err="1" smtClean="0">
                <a:latin typeface="Times New Roman" panose="02020603050405020304" pitchFamily="18" charset="0"/>
                <a:cs typeface="Times New Roman" panose="02020603050405020304" pitchFamily="18" charset="0"/>
              </a:rPr>
              <a:t>geom</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IN"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err="1" smtClean="0">
                <a:latin typeface="Times New Roman" panose="02020603050405020304" pitchFamily="18" charset="0"/>
                <a:cs typeface="Times New Roman" panose="02020603050405020304" pitchFamily="18" charset="0"/>
              </a:rPr>
              <a:t>p+geom_type</a:t>
            </a:r>
            <a:r>
              <a:rPr lang="en-IN" sz="1600" dirty="0" smtClean="0">
                <a:latin typeface="Times New Roman" panose="02020603050405020304" pitchFamily="18" charset="0"/>
                <a:cs typeface="Times New Roman" panose="02020603050405020304" pitchFamily="18" charset="0"/>
              </a:rPr>
              <a:t> of geometry(stat=“statistical transformation on data”)</a:t>
            </a: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7559948" y="2684110"/>
            <a:ext cx="2895600" cy="161925"/>
          </a:xfrm>
          <a:prstGeom prst="rect">
            <a:avLst/>
          </a:prstGeom>
        </p:spPr>
      </p:pic>
    </p:spTree>
    <p:extLst>
      <p:ext uri="{BB962C8B-B14F-4D97-AF65-F5344CB8AC3E}">
        <p14:creationId xmlns:p14="http://schemas.microsoft.com/office/powerpoint/2010/main" val="2993291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1053462" y="4596400"/>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811369" y="4247444"/>
            <a:ext cx="8534400" cy="1752600"/>
          </a:xfrm>
        </p:spPr>
        <p:txBody>
          <a:bodyPr/>
          <a:lstStyle/>
          <a:p>
            <a:endParaRPr lang="en-IN" dirty="0" smtClean="0"/>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20" y="1508125"/>
            <a:ext cx="6753225" cy="2838450"/>
          </a:xfrm>
          <a:prstGeom prst="rect">
            <a:avLst/>
          </a:prstGeom>
        </p:spPr>
      </p:pic>
      <p:pic>
        <p:nvPicPr>
          <p:cNvPr id="10" name="Picture 9"/>
          <p:cNvPicPr>
            <a:picLocks noChangeAspect="1"/>
          </p:cNvPicPr>
          <p:nvPr/>
        </p:nvPicPr>
        <p:blipFill>
          <a:blip r:embed="rId4"/>
          <a:stretch>
            <a:fillRect/>
          </a:stretch>
        </p:blipFill>
        <p:spPr>
          <a:xfrm>
            <a:off x="811369" y="4304712"/>
            <a:ext cx="8995836" cy="532298"/>
          </a:xfrm>
          <a:prstGeom prst="rect">
            <a:avLst/>
          </a:prstGeom>
        </p:spPr>
      </p:pic>
      <p:pic>
        <p:nvPicPr>
          <p:cNvPr id="11" name="Picture 10"/>
          <p:cNvPicPr>
            <a:picLocks noChangeAspect="1"/>
          </p:cNvPicPr>
          <p:nvPr/>
        </p:nvPicPr>
        <p:blipFill>
          <a:blip r:embed="rId5"/>
          <a:stretch>
            <a:fillRect/>
          </a:stretch>
        </p:blipFill>
        <p:spPr>
          <a:xfrm>
            <a:off x="811368" y="5257696"/>
            <a:ext cx="7871738" cy="571485"/>
          </a:xfrm>
          <a:prstGeom prst="rect">
            <a:avLst/>
          </a:prstGeom>
        </p:spPr>
      </p:pic>
    </p:spTree>
    <p:extLst>
      <p:ext uri="{BB962C8B-B14F-4D97-AF65-F5344CB8AC3E}">
        <p14:creationId xmlns:p14="http://schemas.microsoft.com/office/powerpoint/2010/main" val="4129400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22457291"/>
              </p:ext>
            </p:extLst>
          </p:nvPr>
        </p:nvGraphicFramePr>
        <p:xfrm>
          <a:off x="811369" y="1634760"/>
          <a:ext cx="10342053" cy="3280422"/>
        </p:xfrm>
        <a:graphic>
          <a:graphicData uri="http://schemas.openxmlformats.org/drawingml/2006/table">
            <a:tbl>
              <a:tblPr firstRow="1" bandRow="1">
                <a:tableStyleId>{5C22544A-7EE6-4342-B048-85BDC9FD1C3A}</a:tableStyleId>
              </a:tblPr>
              <a:tblGrid>
                <a:gridCol w="3234564"/>
                <a:gridCol w="1417889"/>
                <a:gridCol w="5689600"/>
              </a:tblGrid>
              <a:tr h="0">
                <a:tc>
                  <a:txBody>
                    <a:bodyPr/>
                    <a:lstStyle/>
                    <a:p>
                      <a:r>
                        <a:rPr lang="en-IN" dirty="0" err="1" smtClean="0"/>
                        <a:t>Geom</a:t>
                      </a:r>
                      <a:endParaRPr lang="en-IN" dirty="0"/>
                    </a:p>
                  </a:txBody>
                  <a:tcPr/>
                </a:tc>
                <a:tc>
                  <a:txBody>
                    <a:bodyPr/>
                    <a:lstStyle/>
                    <a:p>
                      <a:r>
                        <a:rPr lang="en-IN" dirty="0" smtClean="0"/>
                        <a:t>Default Stat</a:t>
                      </a:r>
                      <a:endParaRPr lang="en-IN" dirty="0"/>
                    </a:p>
                  </a:txBody>
                  <a:tcPr/>
                </a:tc>
                <a:tc>
                  <a:txBody>
                    <a:bodyPr/>
                    <a:lstStyle/>
                    <a:p>
                      <a:r>
                        <a:rPr lang="en-IN" dirty="0" smtClean="0"/>
                        <a:t>Default Aesthetics</a:t>
                      </a:r>
                      <a:endParaRPr lang="en-IN" dirty="0"/>
                    </a:p>
                  </a:txBody>
                  <a:tcPr/>
                </a:tc>
              </a:tr>
              <a:tr h="370840">
                <a:tc>
                  <a:txBody>
                    <a:bodyPr/>
                    <a:lstStyle/>
                    <a:p>
                      <a:r>
                        <a:rPr lang="en-IN" dirty="0" err="1" smtClean="0"/>
                        <a:t>geom_point</a:t>
                      </a:r>
                      <a:endParaRPr lang="en-IN" dirty="0"/>
                    </a:p>
                  </a:txBody>
                  <a:tcPr/>
                </a:tc>
                <a:tc>
                  <a:txBody>
                    <a:bodyPr/>
                    <a:lstStyle/>
                    <a:p>
                      <a:r>
                        <a:rPr lang="en-IN" dirty="0" smtClean="0"/>
                        <a:t>“identity”</a:t>
                      </a:r>
                      <a:endParaRPr lang="en-IN" dirty="0"/>
                    </a:p>
                  </a:txBody>
                  <a:tcPr/>
                </a:tc>
                <a:tc>
                  <a:txBody>
                    <a:bodyPr/>
                    <a:lstStyle/>
                    <a:p>
                      <a:r>
                        <a:rPr lang="en-IN" dirty="0" err="1" smtClean="0"/>
                        <a:t>colour,fill,shape,size,</a:t>
                      </a:r>
                      <a:r>
                        <a:rPr lang="en-IN" b="1" dirty="0" err="1" smtClean="0"/>
                        <a:t>x,y</a:t>
                      </a:r>
                      <a:endParaRPr lang="en-IN" b="1" dirty="0"/>
                    </a:p>
                  </a:txBody>
                  <a:tcPr/>
                </a:tc>
              </a:tr>
              <a:tr h="370840">
                <a:tc>
                  <a:txBody>
                    <a:bodyPr/>
                    <a:lstStyle/>
                    <a:p>
                      <a:r>
                        <a:rPr lang="en-IN" dirty="0" err="1" smtClean="0"/>
                        <a:t>geom_histogram</a:t>
                      </a:r>
                      <a:endParaRPr lang="en-IN" dirty="0"/>
                    </a:p>
                  </a:txBody>
                  <a:tcPr/>
                </a:tc>
                <a:tc>
                  <a:txBody>
                    <a:bodyPr/>
                    <a:lstStyle/>
                    <a:p>
                      <a:r>
                        <a:rPr lang="en-IN" dirty="0" smtClean="0"/>
                        <a:t>“bin”</a:t>
                      </a:r>
                      <a:endParaRPr lang="en-IN" dirty="0"/>
                    </a:p>
                  </a:txBody>
                  <a:tcPr/>
                </a:tc>
                <a:tc>
                  <a:txBody>
                    <a:bodyPr/>
                    <a:lstStyle/>
                    <a:p>
                      <a:r>
                        <a:rPr lang="en-IN" dirty="0" err="1" smtClean="0"/>
                        <a:t>colour,fill,linetype,size,weight,</a:t>
                      </a:r>
                      <a:r>
                        <a:rPr lang="en-IN" b="1" dirty="0" err="1" smtClean="0"/>
                        <a:t>x</a:t>
                      </a:r>
                      <a:endParaRPr lang="en-IN" b="1" dirty="0"/>
                    </a:p>
                  </a:txBody>
                  <a:tcPr/>
                </a:tc>
              </a:tr>
              <a:tr h="384822">
                <a:tc>
                  <a:txBody>
                    <a:bodyPr/>
                    <a:lstStyle/>
                    <a:p>
                      <a:r>
                        <a:rPr lang="en-IN" dirty="0" err="1" smtClean="0"/>
                        <a:t>geom_density</a:t>
                      </a:r>
                      <a:endParaRPr lang="en-IN" dirty="0"/>
                    </a:p>
                  </a:txBody>
                  <a:tcPr/>
                </a:tc>
                <a:tc>
                  <a:txBody>
                    <a:bodyPr/>
                    <a:lstStyle/>
                    <a:p>
                      <a:r>
                        <a:rPr lang="en-IN" dirty="0" smtClean="0"/>
                        <a:t>“density”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colour,fill,linetype,size,weight,</a:t>
                      </a:r>
                      <a:r>
                        <a:rPr lang="en-IN" b="1" dirty="0" err="1" smtClean="0"/>
                        <a:t>x,y</a:t>
                      </a:r>
                      <a:endParaRPr lang="en-IN" b="1" dirty="0"/>
                    </a:p>
                  </a:txBody>
                  <a:tcPr/>
                </a:tc>
              </a:tr>
              <a:tr h="406400">
                <a:tc>
                  <a:txBody>
                    <a:bodyPr/>
                    <a:lstStyle/>
                    <a:p>
                      <a:r>
                        <a:rPr lang="en-IN" dirty="0" err="1" smtClean="0"/>
                        <a:t>geom_polygon</a:t>
                      </a:r>
                      <a:endParaRPr lang="en-IN" dirty="0"/>
                    </a:p>
                  </a:txBody>
                  <a:tcPr/>
                </a:tc>
                <a:tc>
                  <a:txBody>
                    <a:bodyPr/>
                    <a:lstStyle/>
                    <a:p>
                      <a:r>
                        <a:rPr lang="en-IN" dirty="0" smtClean="0"/>
                        <a:t>“identity”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colour,fill,linetype,size,</a:t>
                      </a:r>
                      <a:r>
                        <a:rPr lang="en-IN" b="1" dirty="0" err="1" smtClean="0"/>
                        <a:t>x,y</a:t>
                      </a:r>
                      <a:endParaRPr lang="en-IN" b="1" dirty="0"/>
                    </a:p>
                  </a:txBody>
                  <a:tcPr/>
                </a:tc>
              </a:tr>
              <a:tr h="370840">
                <a:tc>
                  <a:txBody>
                    <a:bodyPr/>
                    <a:lstStyle/>
                    <a:p>
                      <a:r>
                        <a:rPr lang="en-IN" dirty="0" err="1" smtClean="0"/>
                        <a:t>geom_line</a:t>
                      </a:r>
                      <a:endParaRPr lang="en-IN" dirty="0"/>
                    </a:p>
                  </a:txBody>
                  <a:tcPr/>
                </a:tc>
                <a:tc>
                  <a:txBody>
                    <a:bodyPr/>
                    <a:lstStyle/>
                    <a:p>
                      <a:r>
                        <a:rPr lang="en-IN" dirty="0" smtClean="0"/>
                        <a:t>“identity”</a:t>
                      </a:r>
                      <a:endParaRPr lang="en-IN" dirty="0"/>
                    </a:p>
                  </a:txBody>
                  <a:tcPr/>
                </a:tc>
                <a:tc>
                  <a:txBody>
                    <a:bodyPr/>
                    <a:lstStyle/>
                    <a:p>
                      <a:r>
                        <a:rPr lang="fr-FR" dirty="0" err="1" smtClean="0"/>
                        <a:t>colour</a:t>
                      </a:r>
                      <a:r>
                        <a:rPr lang="fr-FR" dirty="0" smtClean="0"/>
                        <a:t>, </a:t>
                      </a:r>
                      <a:r>
                        <a:rPr lang="fr-FR" dirty="0" err="1" smtClean="0"/>
                        <a:t>linetype</a:t>
                      </a:r>
                      <a:r>
                        <a:rPr lang="fr-FR" dirty="0" smtClean="0"/>
                        <a:t>, size, </a:t>
                      </a:r>
                      <a:r>
                        <a:rPr lang="fr-FR" b="1" dirty="0" smtClean="0"/>
                        <a:t>x, y</a:t>
                      </a:r>
                      <a:endParaRPr lang="en-IN" b="1" dirty="0"/>
                    </a:p>
                  </a:txBody>
                  <a:tcPr/>
                </a:tc>
              </a:tr>
              <a:tr h="370840">
                <a:tc>
                  <a:txBody>
                    <a:bodyPr/>
                    <a:lstStyle/>
                    <a:p>
                      <a:r>
                        <a:rPr lang="en-IN" dirty="0" err="1" smtClean="0"/>
                        <a:t>geom_tile</a:t>
                      </a:r>
                      <a:endParaRPr lang="en-IN" dirty="0"/>
                    </a:p>
                  </a:txBody>
                  <a:tcPr/>
                </a:tc>
                <a:tc>
                  <a:txBody>
                    <a:bodyPr/>
                    <a:lstStyle/>
                    <a:p>
                      <a:r>
                        <a:rPr lang="en-IN" dirty="0" smtClean="0"/>
                        <a:t>“identity”</a:t>
                      </a:r>
                      <a:endParaRPr lang="en-IN" dirty="0"/>
                    </a:p>
                  </a:txBody>
                  <a:tcPr/>
                </a:tc>
                <a:tc>
                  <a:txBody>
                    <a:bodyPr/>
                    <a:lstStyle/>
                    <a:p>
                      <a:r>
                        <a:rPr lang="en-IN" dirty="0" smtClean="0"/>
                        <a:t>colour, fill, </a:t>
                      </a:r>
                      <a:r>
                        <a:rPr lang="en-IN" dirty="0" err="1" smtClean="0"/>
                        <a:t>linetype</a:t>
                      </a:r>
                      <a:r>
                        <a:rPr lang="en-IN" dirty="0" smtClean="0"/>
                        <a:t>, size, </a:t>
                      </a:r>
                      <a:r>
                        <a:rPr lang="en-IN" b="1" dirty="0" smtClean="0"/>
                        <a:t>x, y</a:t>
                      </a:r>
                      <a:endParaRPr lang="en-IN" b="1" dirty="0"/>
                    </a:p>
                  </a:txBody>
                  <a:tcPr/>
                </a:tc>
              </a:tr>
              <a:tr h="370840">
                <a:tc>
                  <a:txBody>
                    <a:bodyPr/>
                    <a:lstStyle/>
                    <a:p>
                      <a:r>
                        <a:rPr lang="en-IN" dirty="0" err="1" smtClean="0"/>
                        <a:t>geom_boxplot</a:t>
                      </a:r>
                      <a:endParaRPr lang="en-IN" dirty="0"/>
                    </a:p>
                  </a:txBody>
                  <a:tcPr/>
                </a:tc>
                <a:tc>
                  <a:txBody>
                    <a:bodyPr/>
                    <a:lstStyle/>
                    <a:p>
                      <a:r>
                        <a:rPr lang="en-IN" dirty="0" smtClean="0"/>
                        <a:t>“boxplot”</a:t>
                      </a:r>
                      <a:endParaRPr lang="en-IN" dirty="0"/>
                    </a:p>
                  </a:txBody>
                  <a:tcPr/>
                </a:tc>
                <a:tc>
                  <a:txBody>
                    <a:bodyPr/>
                    <a:lstStyle/>
                    <a:p>
                      <a:r>
                        <a:rPr lang="en-IN" dirty="0" smtClean="0"/>
                        <a:t>colour, fill, </a:t>
                      </a:r>
                      <a:r>
                        <a:rPr lang="en-IN" b="0" dirty="0" smtClean="0"/>
                        <a:t>lower, middle, size,</a:t>
                      </a:r>
                      <a:r>
                        <a:rPr lang="en-IN" b="1" dirty="0" smtClean="0"/>
                        <a:t> </a:t>
                      </a:r>
                      <a:r>
                        <a:rPr lang="en-IN" b="0" dirty="0" smtClean="0"/>
                        <a:t>upper,</a:t>
                      </a:r>
                      <a:r>
                        <a:rPr lang="en-IN" b="1" dirty="0" smtClean="0"/>
                        <a:t> </a:t>
                      </a:r>
                      <a:r>
                        <a:rPr lang="en-IN" b="0" dirty="0" smtClean="0"/>
                        <a:t>weight</a:t>
                      </a:r>
                      <a:r>
                        <a:rPr lang="en-IN" b="1" dirty="0" smtClean="0"/>
                        <a:t>, x,</a:t>
                      </a:r>
                    </a:p>
                    <a:p>
                      <a:r>
                        <a:rPr lang="en-IN" b="0" dirty="0" err="1" smtClean="0"/>
                        <a:t>ymax</a:t>
                      </a:r>
                      <a:r>
                        <a:rPr lang="en-IN" b="0" dirty="0" smtClean="0"/>
                        <a:t>, </a:t>
                      </a:r>
                      <a:r>
                        <a:rPr lang="en-IN" b="0" dirty="0" err="1" smtClean="0"/>
                        <a:t>ymin</a:t>
                      </a:r>
                      <a:endParaRPr lang="en-IN" b="0" dirty="0"/>
                    </a:p>
                  </a:txBody>
                  <a:tcPr/>
                </a:tc>
              </a:tr>
            </a:tbl>
          </a:graphicData>
        </a:graphic>
      </p:graphicFrame>
      <p:sp>
        <p:nvSpPr>
          <p:cNvPr id="7" name="Subtitle 6"/>
          <p:cNvSpPr>
            <a:spLocks noGrp="1"/>
          </p:cNvSpPr>
          <p:nvPr>
            <p:ph type="subTitle" idx="1"/>
          </p:nvPr>
        </p:nvSpPr>
        <p:spPr>
          <a:xfrm>
            <a:off x="711200" y="5053600"/>
            <a:ext cx="6728178" cy="561622"/>
          </a:xfrm>
        </p:spPr>
        <p:txBody>
          <a:bodyPr>
            <a:normAutofit/>
          </a:bodyPr>
          <a:lstStyle/>
          <a:p>
            <a:pPr marL="0" indent="0">
              <a:buNone/>
            </a:pPr>
            <a:r>
              <a:rPr lang="en-IN" sz="1200" dirty="0" smtClean="0"/>
              <a:t>*Items in bold are required, others are optional and have default values or are computed by a default stat transform</a:t>
            </a:r>
            <a:endParaRPr lang="en-IN" sz="1200" dirty="0"/>
          </a:p>
        </p:txBody>
      </p:sp>
    </p:spTree>
    <p:extLst>
      <p:ext uri="{BB962C8B-B14F-4D97-AF65-F5344CB8AC3E}">
        <p14:creationId xmlns:p14="http://schemas.microsoft.com/office/powerpoint/2010/main" val="2157808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178" y="2844800"/>
            <a:ext cx="7710311" cy="1469446"/>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Creating Common Plots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003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10404320" cy="4520260"/>
          </a:xfrm>
        </p:spPr>
        <p:txBody>
          <a:bodyPr>
            <a:normAutofit fontScale="92500" lnSpcReduction="10000"/>
          </a:bodyPr>
          <a:lstStyle/>
          <a:p>
            <a:r>
              <a:rPr lang="en-IN" sz="2000" dirty="0" smtClean="0"/>
              <a:t>Direct Marketing dataset with information demographic information such as age, location, income level; and information on the amount of money spent by the individual</a:t>
            </a:r>
          </a:p>
          <a:p>
            <a:r>
              <a:rPr lang="en-IN" sz="2000" b="1" dirty="0" smtClean="0"/>
              <a:t>Following are the variables:</a:t>
            </a:r>
          </a:p>
          <a:p>
            <a:r>
              <a:rPr lang="en-IN" sz="2000" dirty="0" smtClean="0"/>
              <a:t>Age</a:t>
            </a:r>
          </a:p>
          <a:p>
            <a:r>
              <a:rPr lang="en-IN" sz="2000" dirty="0" smtClean="0"/>
              <a:t>Gender</a:t>
            </a:r>
          </a:p>
          <a:p>
            <a:r>
              <a:rPr lang="en-IN" sz="2000" dirty="0" smtClean="0"/>
              <a:t>Own Home</a:t>
            </a:r>
          </a:p>
          <a:p>
            <a:r>
              <a:rPr lang="en-IN" sz="2000" dirty="0" smtClean="0"/>
              <a:t>Married</a:t>
            </a:r>
          </a:p>
          <a:p>
            <a:r>
              <a:rPr lang="en-IN" sz="2000" dirty="0" smtClean="0"/>
              <a:t>Location</a:t>
            </a:r>
          </a:p>
          <a:p>
            <a:r>
              <a:rPr lang="en-IN" sz="2000" dirty="0" smtClean="0"/>
              <a:t>Salary</a:t>
            </a:r>
          </a:p>
          <a:p>
            <a:r>
              <a:rPr lang="en-IN" sz="2000" dirty="0" smtClean="0"/>
              <a:t>Children</a:t>
            </a:r>
          </a:p>
          <a:p>
            <a:r>
              <a:rPr lang="en-IN" sz="2000" dirty="0" smtClean="0"/>
              <a:t>History</a:t>
            </a:r>
          </a:p>
          <a:p>
            <a:r>
              <a:rPr lang="en-IN" sz="2000" dirty="0" err="1" smtClean="0"/>
              <a:t>Catalogs</a:t>
            </a:r>
            <a:endParaRPr lang="en-IN" sz="2000" dirty="0" smtClean="0"/>
          </a:p>
          <a:p>
            <a:r>
              <a:rPr lang="en-IN" sz="2000" dirty="0" smtClean="0"/>
              <a:t>Amount Spent</a:t>
            </a:r>
          </a:p>
          <a:p>
            <a:endParaRPr lang="en-IN" sz="2000" dirty="0"/>
          </a:p>
        </p:txBody>
      </p:sp>
    </p:spTree>
    <p:extLst>
      <p:ext uri="{BB962C8B-B14F-4D97-AF65-F5344CB8AC3E}">
        <p14:creationId xmlns:p14="http://schemas.microsoft.com/office/powerpoint/2010/main" val="3386291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Bivariate Relationship: Scatter plot</a:t>
            </a:r>
            <a:endParaRPr lang="en-IN" sz="2000" dirty="0"/>
          </a:p>
        </p:txBody>
      </p:sp>
      <p:sp>
        <p:nvSpPr>
          <p:cNvPr id="8" name="Rounded Rectangle 7"/>
          <p:cNvSpPr/>
          <p:nvPr/>
        </p:nvSpPr>
        <p:spPr>
          <a:xfrm>
            <a:off x="982133" y="2161733"/>
            <a:ext cx="3352800" cy="34149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Point: </a:t>
            </a:r>
            <a:r>
              <a:rPr lang="en-IN" b="1" dirty="0" err="1" smtClean="0"/>
              <a:t>geom_point</a:t>
            </a:r>
            <a:r>
              <a:rPr lang="en-IN" b="1" dirty="0" smtClean="0"/>
              <a:t>()</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X=X variable</a:t>
            </a:r>
          </a:p>
          <a:p>
            <a:pPr algn="ctr"/>
            <a:r>
              <a:rPr lang="en-IN" dirty="0" smtClean="0"/>
              <a:t>Y= Y Variables</a:t>
            </a:r>
          </a:p>
          <a:p>
            <a:pPr algn="ctr"/>
            <a:r>
              <a:rPr lang="en-IN" dirty="0" smtClean="0"/>
              <a:t>Fill, </a:t>
            </a:r>
            <a:r>
              <a:rPr lang="en-IN" dirty="0" err="1" smtClean="0"/>
              <a:t>Color</a:t>
            </a:r>
            <a:r>
              <a:rPr lang="en-IN" dirty="0" smtClean="0"/>
              <a:t>, Size…optional</a:t>
            </a:r>
            <a:endParaRPr lang="en-IN" dirty="0"/>
          </a:p>
          <a:p>
            <a:pPr algn="ctr"/>
            <a:endParaRPr lang="en-IN" b="1" dirty="0" smtClean="0"/>
          </a:p>
          <a:p>
            <a:pPr algn="ctr"/>
            <a:r>
              <a:rPr lang="en-IN" b="1" dirty="0" smtClean="0"/>
              <a:t>Statistical Transformation</a:t>
            </a:r>
          </a:p>
          <a:p>
            <a:pPr algn="ctr"/>
            <a:r>
              <a:rPr lang="en-IN" dirty="0" smtClean="0"/>
              <a:t>Identity (No change)</a:t>
            </a:r>
            <a:endParaRPr lang="en-IN" dirty="0"/>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648" y="2161733"/>
            <a:ext cx="3999796" cy="3120260"/>
          </a:xfrm>
          <a:prstGeom prst="rect">
            <a:avLst/>
          </a:prstGeom>
        </p:spPr>
      </p:pic>
    </p:spTree>
    <p:extLst>
      <p:ext uri="{BB962C8B-B14F-4D97-AF65-F5344CB8AC3E}">
        <p14:creationId xmlns:p14="http://schemas.microsoft.com/office/powerpoint/2010/main" val="359183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Data Visualization: Base Graphics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p</a:t>
            </a:r>
            <a:r>
              <a:rPr lang="en-IN" sz="2200" dirty="0" smtClean="0">
                <a:latin typeface="Times New Roman" panose="02020603050405020304" pitchFamily="18" charset="0"/>
                <a:cs typeface="Times New Roman" panose="02020603050405020304" pitchFamily="18" charset="0"/>
              </a:rPr>
              <a:t>lot(): Bivariate relationships and continuous variable across groups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Doing Univariate analysis: </a:t>
            </a:r>
            <a:r>
              <a:rPr lang="en-IN" sz="2200" dirty="0" err="1" smtClean="0">
                <a:latin typeface="Times New Roman" panose="02020603050405020304" pitchFamily="18" charset="0"/>
                <a:cs typeface="Times New Roman" panose="02020603050405020304" pitchFamily="18" charset="0"/>
              </a:rPr>
              <a:t>hist</a:t>
            </a:r>
            <a:r>
              <a:rPr lang="en-IN" sz="2200" dirty="0" smtClean="0">
                <a:latin typeface="Times New Roman" panose="02020603050405020304" pitchFamily="18" charset="0"/>
                <a:cs typeface="Times New Roman" panose="02020603050405020304" pitchFamily="18" charset="0"/>
              </a:rPr>
              <a:t>(), boxplot()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Making more than 1 plot using </a:t>
            </a:r>
            <a:r>
              <a:rPr lang="en-IN" sz="2200" dirty="0" err="1" smtClean="0">
                <a:latin typeface="Times New Roman" panose="02020603050405020304" pitchFamily="18" charset="0"/>
                <a:cs typeface="Times New Roman" panose="02020603050405020304" pitchFamily="18" charset="0"/>
              </a:rPr>
              <a:t>mfrow</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74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Understanding </a:t>
            </a:r>
            <a:r>
              <a:rPr lang="en-IN" sz="2000" dirty="0" err="1" smtClean="0"/>
              <a:t>univarites</a:t>
            </a:r>
            <a:r>
              <a:rPr lang="en-IN" sz="2000" dirty="0"/>
              <a:t> </a:t>
            </a:r>
            <a:r>
              <a:rPr lang="en-IN" sz="2000" dirty="0" smtClean="0"/>
              <a:t>: Histograms</a:t>
            </a:r>
            <a:endParaRPr lang="en-IN" sz="2000" dirty="0"/>
          </a:p>
        </p:txBody>
      </p:sp>
      <p:sp>
        <p:nvSpPr>
          <p:cNvPr id="8" name="Rounded Rectangle 7"/>
          <p:cNvSpPr/>
          <p:nvPr/>
        </p:nvSpPr>
        <p:spPr>
          <a:xfrm>
            <a:off x="982132" y="2077507"/>
            <a:ext cx="3518431" cy="37362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Bars: </a:t>
            </a:r>
            <a:r>
              <a:rPr lang="en-IN" b="1" dirty="0" err="1" smtClean="0"/>
              <a:t>geom_histogram</a:t>
            </a:r>
            <a:r>
              <a:rPr lang="en-IN" b="1" dirty="0" smtClean="0"/>
              <a:t>()</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X=X variable</a:t>
            </a:r>
          </a:p>
          <a:p>
            <a:pPr algn="ctr"/>
            <a:r>
              <a:rPr lang="en-IN" dirty="0" smtClean="0"/>
              <a:t>Y= Count of data in Bins</a:t>
            </a:r>
          </a:p>
          <a:p>
            <a:pPr algn="ctr"/>
            <a:r>
              <a:rPr lang="en-IN" dirty="0" smtClean="0"/>
              <a:t>Fill, Colour, …optional</a:t>
            </a:r>
            <a:endParaRPr lang="en-IN" dirty="0"/>
          </a:p>
          <a:p>
            <a:pPr algn="ctr"/>
            <a:endParaRPr lang="en-IN" b="1" dirty="0" smtClean="0"/>
          </a:p>
          <a:p>
            <a:pPr algn="ctr"/>
            <a:r>
              <a:rPr lang="en-IN" b="1" dirty="0" smtClean="0"/>
              <a:t>Statistical Transformation</a:t>
            </a:r>
          </a:p>
          <a:p>
            <a:pPr algn="ctr"/>
            <a:r>
              <a:rPr lang="en-IN" dirty="0" smtClean="0"/>
              <a:t>bins (Binned count of observations, to be shown on Y axis)</a:t>
            </a:r>
            <a:endParaRPr lang="en-IN" dirty="0"/>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244" y="2222241"/>
            <a:ext cx="6067425" cy="3124200"/>
          </a:xfrm>
          <a:prstGeom prst="rect">
            <a:avLst/>
          </a:prstGeom>
        </p:spPr>
      </p:pic>
    </p:spTree>
    <p:extLst>
      <p:ext uri="{BB962C8B-B14F-4D97-AF65-F5344CB8AC3E}">
        <p14:creationId xmlns:p14="http://schemas.microsoft.com/office/powerpoint/2010/main" val="2598167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Understanding </a:t>
            </a:r>
            <a:r>
              <a:rPr lang="en-IN" sz="2000" dirty="0" err="1" smtClean="0"/>
              <a:t>univarites</a:t>
            </a:r>
            <a:r>
              <a:rPr lang="en-IN" sz="2000" dirty="0"/>
              <a:t> </a:t>
            </a:r>
            <a:r>
              <a:rPr lang="en-IN" sz="2000" dirty="0" smtClean="0"/>
              <a:t>: Box and Whiskers </a:t>
            </a:r>
            <a:endParaRPr lang="en-IN" sz="2000" dirty="0"/>
          </a:p>
        </p:txBody>
      </p:sp>
      <p:sp>
        <p:nvSpPr>
          <p:cNvPr id="8" name="Rounded Rectangle 7"/>
          <p:cNvSpPr/>
          <p:nvPr/>
        </p:nvSpPr>
        <p:spPr>
          <a:xfrm>
            <a:off x="982132" y="2114413"/>
            <a:ext cx="4152576" cy="41691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Boxplot: </a:t>
            </a:r>
            <a:r>
              <a:rPr lang="en-IN" b="1" dirty="0" err="1" smtClean="0"/>
              <a:t>geom_boxplot</a:t>
            </a:r>
            <a:r>
              <a:rPr lang="en-IN" b="1" dirty="0" smtClean="0"/>
              <a:t>()</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X=X variable (A factor variable)</a:t>
            </a:r>
          </a:p>
          <a:p>
            <a:pPr algn="ctr"/>
            <a:r>
              <a:rPr lang="en-IN" dirty="0" smtClean="0"/>
              <a:t>Y=The variable whose mapping we are interested in, Boxplot statistics : lower, middle, upper, </a:t>
            </a:r>
            <a:r>
              <a:rPr lang="en-IN" dirty="0" err="1" smtClean="0"/>
              <a:t>ymax</a:t>
            </a:r>
            <a:r>
              <a:rPr lang="en-IN" dirty="0" smtClean="0"/>
              <a:t>,  </a:t>
            </a:r>
            <a:r>
              <a:rPr lang="en-IN" dirty="0" err="1" smtClean="0"/>
              <a:t>ymin</a:t>
            </a:r>
            <a:endParaRPr lang="en-IN" dirty="0" smtClean="0"/>
          </a:p>
          <a:p>
            <a:pPr algn="ctr"/>
            <a:r>
              <a:rPr lang="en-IN" dirty="0" smtClean="0"/>
              <a:t>Colour, fill</a:t>
            </a:r>
          </a:p>
          <a:p>
            <a:pPr algn="ctr"/>
            <a:r>
              <a:rPr lang="en-IN" b="1" dirty="0" smtClean="0"/>
              <a:t>Statistical Transformation</a:t>
            </a:r>
          </a:p>
          <a:p>
            <a:pPr algn="ctr"/>
            <a:r>
              <a:rPr lang="en-IN" dirty="0" smtClean="0"/>
              <a:t>Boxplot statistics (To be shown on Y axis)</a:t>
            </a:r>
            <a:endParaRPr lang="en-IN" dirty="0"/>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857" y="2032352"/>
            <a:ext cx="4167193" cy="3250847"/>
          </a:xfrm>
          <a:prstGeom prst="rect">
            <a:avLst/>
          </a:prstGeom>
        </p:spPr>
      </p:pic>
    </p:spTree>
    <p:extLst>
      <p:ext uri="{BB962C8B-B14F-4D97-AF65-F5344CB8AC3E}">
        <p14:creationId xmlns:p14="http://schemas.microsoft.com/office/powerpoint/2010/main" val="2584576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Understanding univariates : Density plots </a:t>
            </a:r>
            <a:endParaRPr lang="en-IN" sz="2000" dirty="0"/>
          </a:p>
        </p:txBody>
      </p:sp>
      <p:sp>
        <p:nvSpPr>
          <p:cNvPr id="8" name="Rounded Rectangle 7"/>
          <p:cNvSpPr/>
          <p:nvPr/>
        </p:nvSpPr>
        <p:spPr>
          <a:xfrm>
            <a:off x="982132" y="2161733"/>
            <a:ext cx="3714046" cy="39449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err="1" smtClean="0"/>
              <a:t>geom_density</a:t>
            </a:r>
            <a:r>
              <a:rPr lang="en-IN" b="1" dirty="0" smtClean="0"/>
              <a:t>()</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X=Variable whose density we are interested in.</a:t>
            </a:r>
          </a:p>
          <a:p>
            <a:pPr algn="ctr"/>
            <a:r>
              <a:rPr lang="en-IN" dirty="0" smtClean="0"/>
              <a:t>Y=Density measurements</a:t>
            </a:r>
          </a:p>
          <a:p>
            <a:pPr algn="ctr"/>
            <a:r>
              <a:rPr lang="en-IN" dirty="0" smtClean="0"/>
              <a:t>Colour, fill…..</a:t>
            </a:r>
          </a:p>
          <a:p>
            <a:pPr algn="ctr"/>
            <a:r>
              <a:rPr lang="en-IN" b="1" dirty="0" smtClean="0"/>
              <a:t>Statistical Transformation</a:t>
            </a:r>
          </a:p>
          <a:p>
            <a:pPr algn="ctr"/>
            <a:r>
              <a:rPr lang="en-IN" dirty="0" smtClean="0"/>
              <a:t>Density (To be shown on Y axis)</a:t>
            </a:r>
            <a:endParaRPr lang="en-IN" dirty="0"/>
          </a:p>
          <a:p>
            <a:pPr algn="ctr"/>
            <a:endParaRPr lang="en-IN"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13" y="1987197"/>
            <a:ext cx="4438297" cy="3462336"/>
          </a:xfrm>
          <a:prstGeom prst="rect">
            <a:avLst/>
          </a:prstGeom>
        </p:spPr>
      </p:pic>
    </p:spTree>
    <p:extLst>
      <p:ext uri="{BB962C8B-B14F-4D97-AF65-F5344CB8AC3E}">
        <p14:creationId xmlns:p14="http://schemas.microsoft.com/office/powerpoint/2010/main" val="3039695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Understanding univariates : Density plots </a:t>
            </a:r>
            <a:endParaRPr lang="en-IN" sz="2000" dirty="0"/>
          </a:p>
        </p:txBody>
      </p:sp>
      <p:sp>
        <p:nvSpPr>
          <p:cNvPr id="8" name="Rounded Rectangle 7"/>
          <p:cNvSpPr/>
          <p:nvPr/>
        </p:nvSpPr>
        <p:spPr>
          <a:xfrm>
            <a:off x="982132" y="2161733"/>
            <a:ext cx="3714046" cy="39449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err="1" smtClean="0"/>
              <a:t>geom_density</a:t>
            </a:r>
            <a:r>
              <a:rPr lang="en-IN" b="1" dirty="0" smtClean="0"/>
              <a:t>()</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X=Variable whose density we are interested in.</a:t>
            </a:r>
          </a:p>
          <a:p>
            <a:pPr algn="ctr"/>
            <a:r>
              <a:rPr lang="en-IN" dirty="0" smtClean="0"/>
              <a:t>Y=Density measurements</a:t>
            </a:r>
          </a:p>
          <a:p>
            <a:pPr algn="ctr"/>
            <a:r>
              <a:rPr lang="en-IN" dirty="0" smtClean="0"/>
              <a:t>Colour, fill…..</a:t>
            </a:r>
          </a:p>
          <a:p>
            <a:pPr algn="ctr"/>
            <a:r>
              <a:rPr lang="en-IN" b="1" dirty="0" smtClean="0"/>
              <a:t>Statistical Transformation</a:t>
            </a:r>
          </a:p>
          <a:p>
            <a:pPr algn="ctr"/>
            <a:r>
              <a:rPr lang="en-IN" dirty="0" smtClean="0"/>
              <a:t>Density (To be shown on Y axis)</a:t>
            </a:r>
            <a:endParaRPr lang="en-IN" dirty="0"/>
          </a:p>
          <a:p>
            <a:pPr algn="ctr"/>
            <a:endParaRPr lang="en-IN"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13" y="1987197"/>
            <a:ext cx="4438297" cy="3462336"/>
          </a:xfrm>
          <a:prstGeom prst="rect">
            <a:avLst/>
          </a:prstGeom>
        </p:spPr>
      </p:pic>
    </p:spTree>
    <p:extLst>
      <p:ext uri="{BB962C8B-B14F-4D97-AF65-F5344CB8AC3E}">
        <p14:creationId xmlns:p14="http://schemas.microsoft.com/office/powerpoint/2010/main" val="4000678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Visualization: ggplot2() </a:t>
            </a:r>
            <a:endParaRPr lang="en-IN" sz="3900" dirty="0">
              <a:solidFill>
                <a:schemeClr val="bg1"/>
              </a:solidFill>
              <a:latin typeface="Fontin Sans "/>
            </a:endParaRPr>
          </a:p>
        </p:txBody>
      </p:sp>
      <p:sp>
        <p:nvSpPr>
          <p:cNvPr id="6" name="Subtitle 2"/>
          <p:cNvSpPr txBox="1">
            <a:spLocks/>
          </p:cNvSpPr>
          <p:nvPr/>
        </p:nvSpPr>
        <p:spPr>
          <a:xfrm>
            <a:off x="590618" y="5123744"/>
            <a:ext cx="8050213" cy="982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11368" y="1723378"/>
            <a:ext cx="6865075" cy="1019822"/>
          </a:xfrm>
        </p:spPr>
        <p:txBody>
          <a:bodyPr>
            <a:normAutofit/>
          </a:bodyPr>
          <a:lstStyle/>
          <a:p>
            <a:r>
              <a:rPr lang="en-IN" sz="2000" dirty="0" smtClean="0"/>
              <a:t>Understanding bivariate counts : 2 d bivariate plots, 2d </a:t>
            </a:r>
            <a:r>
              <a:rPr lang="en-IN" sz="2000" dirty="0" err="1" smtClean="0"/>
              <a:t>heatmaps</a:t>
            </a:r>
            <a:r>
              <a:rPr lang="en-IN" sz="2000" dirty="0" smtClean="0"/>
              <a:t> </a:t>
            </a:r>
            <a:endParaRPr lang="en-IN" sz="2000" dirty="0"/>
          </a:p>
        </p:txBody>
      </p:sp>
      <p:sp>
        <p:nvSpPr>
          <p:cNvPr id="8" name="Rounded Rectangle 7"/>
          <p:cNvSpPr/>
          <p:nvPr/>
        </p:nvSpPr>
        <p:spPr>
          <a:xfrm>
            <a:off x="901678" y="2372748"/>
            <a:ext cx="3714046" cy="39449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Geoms</a:t>
            </a:r>
            <a:r>
              <a:rPr lang="en-IN" b="1" dirty="0" smtClean="0"/>
              <a:t>:</a:t>
            </a:r>
          </a:p>
          <a:p>
            <a:pPr algn="ctr"/>
            <a:r>
              <a:rPr lang="en-IN" b="1" dirty="0" smtClean="0"/>
              <a:t>geom_bin2d()</a:t>
            </a:r>
          </a:p>
          <a:p>
            <a:pPr algn="ctr"/>
            <a:endParaRPr lang="en-IN" b="1" dirty="0" smtClean="0"/>
          </a:p>
          <a:p>
            <a:pPr algn="ctr"/>
            <a:r>
              <a:rPr lang="en-IN" b="1" dirty="0" smtClean="0"/>
              <a:t>Aesthetics</a:t>
            </a:r>
            <a:r>
              <a:rPr lang="en-IN" b="1" dirty="0"/>
              <a:t>:</a:t>
            </a:r>
          </a:p>
          <a:p>
            <a:pPr algn="ctr"/>
            <a:r>
              <a:rPr lang="en-IN" b="1" dirty="0"/>
              <a:t>Axis Mappings</a:t>
            </a:r>
            <a:r>
              <a:rPr lang="en-IN" dirty="0"/>
              <a:t>: </a:t>
            </a:r>
            <a:endParaRPr lang="en-IN" dirty="0" smtClean="0"/>
          </a:p>
          <a:p>
            <a:pPr algn="ctr"/>
            <a:r>
              <a:rPr lang="en-IN" dirty="0" smtClean="0"/>
              <a:t>X= X variable</a:t>
            </a:r>
          </a:p>
          <a:p>
            <a:pPr algn="ctr"/>
            <a:r>
              <a:rPr lang="en-IN" dirty="0" smtClean="0"/>
              <a:t>Y= Y variable</a:t>
            </a:r>
          </a:p>
          <a:p>
            <a:pPr algn="ctr"/>
            <a:r>
              <a:rPr lang="en-IN" dirty="0" smtClean="0"/>
              <a:t>Colour, fill…..</a:t>
            </a:r>
          </a:p>
          <a:p>
            <a:pPr algn="ctr"/>
            <a:r>
              <a:rPr lang="en-IN" b="1" dirty="0" smtClean="0"/>
              <a:t>Statistical Transformation</a:t>
            </a:r>
          </a:p>
          <a:p>
            <a:pPr algn="ctr"/>
            <a:r>
              <a:rPr lang="en-IN" dirty="0" smtClean="0"/>
              <a:t>2 d density </a:t>
            </a:r>
            <a:endParaRPr lang="en-IN" dirty="0"/>
          </a:p>
          <a:p>
            <a:pPr algn="ctr"/>
            <a:endParaRPr lang="en-IN"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30" y="2285294"/>
            <a:ext cx="3842281" cy="3069704"/>
          </a:xfrm>
          <a:prstGeom prst="rect">
            <a:avLst/>
          </a:prstGeom>
        </p:spPr>
      </p:pic>
    </p:spTree>
    <p:extLst>
      <p:ext uri="{BB962C8B-B14F-4D97-AF65-F5344CB8AC3E}">
        <p14:creationId xmlns:p14="http://schemas.microsoft.com/office/powerpoint/2010/main" val="22834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Base Graphics: plot()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46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811369" y="2446985"/>
            <a:ext cx="10595958" cy="2331077"/>
          </a:xfrm>
        </p:spPr>
        <p:txBody>
          <a:bodyPr>
            <a:noAutofit/>
          </a:bodyPr>
          <a:lstStyle/>
          <a:p>
            <a:r>
              <a:rPr lang="en-IN" sz="2400" dirty="0" smtClean="0">
                <a:latin typeface="Times New Roman" panose="02020603050405020304" pitchFamily="18" charset="0"/>
                <a:cs typeface="Times New Roman" panose="02020603050405020304" pitchFamily="18" charset="0"/>
              </a:rPr>
              <a:t>The plot function can be used for plotting</a:t>
            </a:r>
          </a:p>
          <a:p>
            <a:pPr lvl="1"/>
            <a:r>
              <a:rPr lang="en-IN" dirty="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umeric variables</a:t>
            </a:r>
          </a:p>
          <a:p>
            <a:pPr lvl="1"/>
            <a:r>
              <a:rPr lang="en-IN" dirty="0" smtClean="0">
                <a:latin typeface="Times New Roman" panose="02020603050405020304" pitchFamily="18" charset="0"/>
                <a:cs typeface="Times New Roman" panose="02020603050405020304" pitchFamily="18" charset="0"/>
              </a:rPr>
              <a:t>character and factor variables</a:t>
            </a:r>
          </a:p>
          <a:p>
            <a:pPr lvl="1"/>
            <a:r>
              <a:rPr lang="en-IN" dirty="0" smtClean="0">
                <a:latin typeface="Times New Roman" panose="02020603050405020304" pitchFamily="18" charset="0"/>
                <a:cs typeface="Times New Roman" panose="02020603050405020304" pitchFamily="18" charset="0"/>
              </a:rPr>
              <a:t>Scatter plots</a:t>
            </a:r>
          </a:p>
          <a:p>
            <a:pPr lvl="1"/>
            <a:r>
              <a:rPr lang="en-IN" dirty="0" smtClean="0">
                <a:latin typeface="Times New Roman" panose="02020603050405020304" pitchFamily="18" charset="0"/>
                <a:cs typeface="Times New Roman" panose="02020603050405020304" pitchFamily="18" charset="0"/>
              </a:rPr>
              <a:t>Entire dataset</a:t>
            </a:r>
          </a:p>
          <a:p>
            <a:endParaRPr lang="en-IN" sz="2400" dirty="0" smtClean="0">
              <a:latin typeface="Times New Roman" panose="02020603050405020304" pitchFamily="18" charset="0"/>
              <a:cs typeface="Times New Roman" panose="02020603050405020304" pitchFamily="18" charset="0"/>
            </a:endParaRPr>
          </a:p>
          <a:p>
            <a:endParaRPr lang="en-CA" sz="24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Plot</a:t>
            </a:r>
            <a:endParaRPr lang="en-IN" sz="4000" dirty="0">
              <a:solidFill>
                <a:schemeClr val="bg1"/>
              </a:solidFill>
              <a:latin typeface="Fontin Sans "/>
            </a:endParaRPr>
          </a:p>
        </p:txBody>
      </p:sp>
      <p:sp>
        <p:nvSpPr>
          <p:cNvPr id="2" name="Rectangle 1"/>
          <p:cNvSpPr/>
          <p:nvPr/>
        </p:nvSpPr>
        <p:spPr>
          <a:xfrm>
            <a:off x="811369" y="1733691"/>
            <a:ext cx="6463629" cy="430887"/>
          </a:xfrm>
          <a:prstGeom prst="rect">
            <a:avLst/>
          </a:prstGeom>
        </p:spPr>
        <p:txBody>
          <a:bodyPr wrap="none">
            <a:spAutoFit/>
          </a:bodyPr>
          <a:lstStyle/>
          <a:p>
            <a:r>
              <a:rPr lang="en-IN" sz="2200" dirty="0" smtClean="0">
                <a:latin typeface="Times New Roman" panose="02020603050405020304" pitchFamily="18" charset="0"/>
                <a:cs typeface="Times New Roman" panose="02020603050405020304" pitchFamily="18" charset="0"/>
              </a:rPr>
              <a:t>The package used for Base Graphics in R is “graphics” </a:t>
            </a:r>
          </a:p>
        </p:txBody>
      </p:sp>
    </p:spTree>
    <p:extLst>
      <p:ext uri="{BB962C8B-B14F-4D97-AF65-F5344CB8AC3E}">
        <p14:creationId xmlns:p14="http://schemas.microsoft.com/office/powerpoint/2010/main" val="32981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Plot : scatter plot</a:t>
            </a:r>
            <a:endParaRPr lang="en-IN" sz="4000" dirty="0">
              <a:solidFill>
                <a:schemeClr val="bg1"/>
              </a:solidFill>
              <a:latin typeface="Fontin Sans "/>
            </a:endParaRPr>
          </a:p>
        </p:txBody>
      </p:sp>
      <p:pic>
        <p:nvPicPr>
          <p:cNvPr id="3" name="Picture 2"/>
          <p:cNvPicPr>
            <a:picLocks noChangeAspect="1"/>
          </p:cNvPicPr>
          <p:nvPr/>
        </p:nvPicPr>
        <p:blipFill>
          <a:blip r:embed="rId2"/>
          <a:stretch>
            <a:fillRect/>
          </a:stretch>
        </p:blipFill>
        <p:spPr>
          <a:xfrm>
            <a:off x="811369" y="1817907"/>
            <a:ext cx="5212792" cy="19600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887" y="1877834"/>
            <a:ext cx="5547440" cy="3917660"/>
          </a:xfrm>
          <a:prstGeom prst="rect">
            <a:avLst/>
          </a:prstGeom>
        </p:spPr>
      </p:pic>
      <p:sp>
        <p:nvSpPr>
          <p:cNvPr id="7" name="Subtitle 1"/>
          <p:cNvSpPr>
            <a:spLocks noGrp="1"/>
          </p:cNvSpPr>
          <p:nvPr>
            <p:ph type="subTitle" idx="1"/>
          </p:nvPr>
        </p:nvSpPr>
        <p:spPr>
          <a:xfrm>
            <a:off x="811370" y="3987215"/>
            <a:ext cx="3296992" cy="2220403"/>
          </a:xfrm>
        </p:spPr>
        <p:style>
          <a:lnRef idx="1">
            <a:schemeClr val="accent1"/>
          </a:lnRef>
          <a:fillRef idx="2">
            <a:schemeClr val="accent1"/>
          </a:fillRef>
          <a:effectRef idx="1">
            <a:schemeClr val="accent1"/>
          </a:effectRef>
          <a:fontRef idx="minor">
            <a:schemeClr val="dk1"/>
          </a:fontRef>
        </p:style>
        <p:txBody>
          <a:bodyPr>
            <a:noAutofit/>
          </a:bodyPr>
          <a:lstStyle/>
          <a:p>
            <a:r>
              <a:rPr lang="en-IN" sz="2000" b="1" dirty="0" smtClean="0">
                <a:latin typeface="Times New Roman" panose="02020603050405020304" pitchFamily="18" charset="0"/>
                <a:cs typeface="Times New Roman" panose="02020603050405020304" pitchFamily="18" charset="0"/>
              </a:rPr>
              <a:t>type :</a:t>
            </a:r>
          </a:p>
          <a:p>
            <a:pPr lvl="1"/>
            <a:r>
              <a:rPr lang="en-IN" sz="2000" dirty="0" smtClean="0">
                <a:latin typeface="Times New Roman" panose="02020603050405020304" pitchFamily="18" charset="0"/>
                <a:cs typeface="Times New Roman" panose="02020603050405020304" pitchFamily="18" charset="0"/>
              </a:rPr>
              <a:t>the type of plot</a:t>
            </a:r>
          </a:p>
          <a:p>
            <a:r>
              <a:rPr lang="en-IN" sz="2000" b="1" dirty="0" smtClean="0">
                <a:latin typeface="Times New Roman" panose="02020603050405020304" pitchFamily="18" charset="0"/>
                <a:cs typeface="Times New Roman" panose="02020603050405020304" pitchFamily="18" charset="0"/>
              </a:rPr>
              <a:t>Some of the types are :</a:t>
            </a:r>
          </a:p>
          <a:p>
            <a:pPr lvl="1"/>
            <a:r>
              <a:rPr lang="en-IN" sz="2000" dirty="0" smtClean="0">
                <a:latin typeface="Times New Roman" panose="02020603050405020304" pitchFamily="18" charset="0"/>
                <a:cs typeface="Times New Roman" panose="02020603050405020304" pitchFamily="18" charset="0"/>
              </a:rPr>
              <a:t>p=point</a:t>
            </a:r>
          </a:p>
          <a:p>
            <a:pPr lvl="1"/>
            <a:r>
              <a:rPr lang="en-IN" sz="2000" dirty="0" smtClean="0">
                <a:latin typeface="Times New Roman" panose="02020603050405020304" pitchFamily="18" charset="0"/>
                <a:cs typeface="Times New Roman" panose="02020603050405020304" pitchFamily="18" charset="0"/>
              </a:rPr>
              <a:t>l=line</a:t>
            </a:r>
          </a:p>
          <a:p>
            <a:pPr lvl="1"/>
            <a:r>
              <a:rPr lang="en-IN" sz="2000" dirty="0" smtClean="0">
                <a:latin typeface="Times New Roman" panose="02020603050405020304" pitchFamily="18" charset="0"/>
                <a:cs typeface="Times New Roman" panose="02020603050405020304" pitchFamily="18" charset="0"/>
              </a:rPr>
              <a:t>b= point and line</a:t>
            </a:r>
          </a:p>
          <a:p>
            <a:pPr marL="457200" lvl="1"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marL="0" indent="0">
              <a:buNone/>
            </a:pPr>
            <a:endParaRPr lang="en-CA"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8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11999"/>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dirty="0" smtClean="0">
                <a:solidFill>
                  <a:schemeClr val="bg1"/>
                </a:solidFill>
                <a:latin typeface="Fontin Sans "/>
              </a:rPr>
              <a:t>Plot : pch</a:t>
            </a:r>
            <a:endParaRPr lang="en-IN" sz="40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954446" y="1488249"/>
            <a:ext cx="8421374" cy="129358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458" y="2957631"/>
            <a:ext cx="6877318" cy="3314849"/>
          </a:xfrm>
          <a:prstGeom prst="rect">
            <a:avLst/>
          </a:prstGeom>
        </p:spPr>
      </p:pic>
      <p:sp>
        <p:nvSpPr>
          <p:cNvPr id="6" name="Subtitle 1"/>
          <p:cNvSpPr>
            <a:spLocks noGrp="1"/>
          </p:cNvSpPr>
          <p:nvPr>
            <p:ph type="subTitle" idx="1"/>
          </p:nvPr>
        </p:nvSpPr>
        <p:spPr>
          <a:xfrm>
            <a:off x="954446" y="3827235"/>
            <a:ext cx="3657600" cy="1581892"/>
          </a:xfrm>
        </p:spPr>
        <p:style>
          <a:lnRef idx="1">
            <a:schemeClr val="accent1"/>
          </a:lnRef>
          <a:fillRef idx="2">
            <a:schemeClr val="accent1"/>
          </a:fillRef>
          <a:effectRef idx="1">
            <a:schemeClr val="accent1"/>
          </a:effectRef>
          <a:fontRef idx="minor">
            <a:schemeClr val="dk1"/>
          </a:fontRef>
        </p:style>
        <p:txBody>
          <a:bodyPr>
            <a:noAutofit/>
          </a:bodyPr>
          <a:lstStyle/>
          <a:p>
            <a:r>
              <a:rPr lang="en-IN" sz="2200" b="1" dirty="0" smtClean="0">
                <a:latin typeface="Times New Roman" panose="02020603050405020304" pitchFamily="18" charset="0"/>
                <a:cs typeface="Times New Roman" panose="02020603050405020304" pitchFamily="18" charset="0"/>
              </a:rPr>
              <a:t>pch :</a:t>
            </a:r>
          </a:p>
          <a:p>
            <a:pPr lvl="1"/>
            <a:r>
              <a:rPr lang="en-IN" sz="2200" dirty="0" smtClean="0">
                <a:latin typeface="Times New Roman" panose="02020603050405020304" pitchFamily="18" charset="0"/>
                <a:cs typeface="Times New Roman" panose="02020603050405020304" pitchFamily="18" charset="0"/>
              </a:rPr>
              <a:t>Used for plotting symbols</a:t>
            </a:r>
          </a:p>
          <a:p>
            <a:pPr lvl="1"/>
            <a:r>
              <a:rPr lang="en-IN" sz="2200" dirty="0" smtClean="0">
                <a:latin typeface="Times New Roman" panose="02020603050405020304" pitchFamily="18" charset="0"/>
                <a:cs typeface="Times New Roman" panose="02020603050405020304" pitchFamily="18" charset="0"/>
              </a:rPr>
              <a:t>Values = 0:18</a:t>
            </a:r>
          </a:p>
          <a:p>
            <a:pPr marL="457200" lvl="1"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pPr marL="0" indent="0">
              <a:buNone/>
            </a:pPr>
            <a:endParaRPr lang="en-CA"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670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Studying Univariates()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322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6767</TotalTime>
  <Words>3424</Words>
  <Application>Microsoft Office PowerPoint</Application>
  <PresentationFormat>Widescreen</PresentationFormat>
  <Paragraphs>903</Paragraphs>
  <Slides>44</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Fontin Sans </vt:lpstr>
      <vt:lpstr>Lucida Console</vt:lpstr>
      <vt:lpstr>Times New Roman</vt:lpstr>
      <vt:lpstr>Wingdings</vt:lpstr>
      <vt:lpstr>Office Theme</vt:lpstr>
      <vt:lpstr>    Visualization in R</vt:lpstr>
      <vt:lpstr>PowerPoint Presentation</vt:lpstr>
      <vt:lpstr>      Visualization: Base Graphics</vt:lpstr>
      <vt:lpstr>PowerPoint Presentation</vt:lpstr>
      <vt:lpstr>Base Graphics: plot()</vt:lpstr>
      <vt:lpstr>PowerPoint Presentation</vt:lpstr>
      <vt:lpstr>PowerPoint Presentation</vt:lpstr>
      <vt:lpstr>PowerPoint Presentation</vt:lpstr>
      <vt:lpstr>Studying Univariates()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Visualization: ggplot2()</vt:lpstr>
      <vt:lpstr>PowerPoint Presentation</vt:lpstr>
      <vt:lpstr>PowerPoint Presentation</vt:lpstr>
      <vt:lpstr>      Grammar of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Creating Common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in R</dc:title>
  <dc:creator>Gunnvant</dc:creator>
  <cp:lastModifiedBy>Gunnvant</cp:lastModifiedBy>
  <cp:revision>82</cp:revision>
  <dcterms:created xsi:type="dcterms:W3CDTF">2015-03-19T06:14:51Z</dcterms:created>
  <dcterms:modified xsi:type="dcterms:W3CDTF">2015-12-11T11:26:07Z</dcterms:modified>
</cp:coreProperties>
</file>