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90" r:id="rId34"/>
    <p:sldId id="289" r:id="rId35"/>
    <p:sldId id="291"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304D8A-5545-4F02-9FDB-D0CEE9FBBBBF}" type="datetimeFigureOut">
              <a:rPr lang="es-ES" smtClean="0"/>
              <a:t>16/12/2016</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10433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E304D8A-5545-4F02-9FDB-D0CEE9FBBBBF}" type="datetimeFigureOut">
              <a:rPr lang="es-ES" smtClean="0"/>
              <a:t>16/12/2016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208051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E304D8A-5545-4F02-9FDB-D0CEE9FBBBBF}" type="datetimeFigureOut">
              <a:rPr lang="es-ES" smtClean="0"/>
              <a:t>16/12/2016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4283961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E304D8A-5545-4F02-9FDB-D0CEE9FBBBBF}" type="datetimeFigureOut">
              <a:rPr lang="es-ES" smtClean="0"/>
              <a:t>16/12/2016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A1A117C-4571-4735-9823-C8D5E2973EFE}"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3870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E304D8A-5545-4F02-9FDB-D0CEE9FBBBBF}" type="datetimeFigureOut">
              <a:rPr lang="es-ES" smtClean="0"/>
              <a:t>16/12/2016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161204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6E304D8A-5545-4F02-9FDB-D0CEE9FBBBBF}" type="datetimeFigureOut">
              <a:rPr lang="es-ES" smtClean="0"/>
              <a:t>16/12/2016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3758037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6E304D8A-5545-4F02-9FDB-D0CEE9FBBBBF}" type="datetimeFigureOut">
              <a:rPr lang="es-ES" smtClean="0"/>
              <a:t>16/12/2016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1315276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04D8A-5545-4F02-9FDB-D0CEE9FBBBBF}" type="datetimeFigureOut">
              <a:rPr lang="es-ES" smtClean="0"/>
              <a:t>16/12/2016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3589583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04D8A-5545-4F02-9FDB-D0CEE9FBBBBF}" type="datetimeFigureOut">
              <a:rPr lang="es-ES" smtClean="0"/>
              <a:t>16/12/2016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141468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04D8A-5545-4F02-9FDB-D0CEE9FBBBBF}" type="datetimeFigureOut">
              <a:rPr lang="es-ES" smtClean="0"/>
              <a:t>16/12/2016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286070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E304D8A-5545-4F02-9FDB-D0CEE9FBBBBF}" type="datetimeFigureOut">
              <a:rPr lang="es-ES" smtClean="0"/>
              <a:t>16/12/2016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61180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E304D8A-5545-4F02-9FDB-D0CEE9FBBBBF}" type="datetimeFigureOut">
              <a:rPr lang="es-ES" smtClean="0"/>
              <a:t>16/12/2016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115302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E304D8A-5545-4F02-9FDB-D0CEE9FBBBBF}" type="datetimeFigureOut">
              <a:rPr lang="es-ES" smtClean="0"/>
              <a:t>16/12/2016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174090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E304D8A-5545-4F02-9FDB-D0CEE9FBBBBF}" type="datetimeFigureOut">
              <a:rPr lang="es-ES" smtClean="0"/>
              <a:t>16/12/2016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91800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04D8A-5545-4F02-9FDB-D0CEE9FBBBBF}" type="datetimeFigureOut">
              <a:rPr lang="es-ES" smtClean="0"/>
              <a:t>16/12/2016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27860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E304D8A-5545-4F02-9FDB-D0CEE9FBBBBF}" type="datetimeFigureOut">
              <a:rPr lang="es-ES" smtClean="0"/>
              <a:t>16/12/2016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41719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E304D8A-5545-4F02-9FDB-D0CEE9FBBBBF}" type="datetimeFigureOut">
              <a:rPr lang="es-ES" smtClean="0"/>
              <a:t>16/12/2016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A1A117C-4571-4735-9823-C8D5E2973EFE}" type="slidenum">
              <a:rPr lang="es-ES" smtClean="0"/>
              <a:t>‹Nº›</a:t>
            </a:fld>
            <a:endParaRPr lang="es-ES"/>
          </a:p>
        </p:txBody>
      </p:sp>
    </p:spTree>
    <p:extLst>
      <p:ext uri="{BB962C8B-B14F-4D97-AF65-F5344CB8AC3E}">
        <p14:creationId xmlns:p14="http://schemas.microsoft.com/office/powerpoint/2010/main" val="402758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04D8A-5545-4F02-9FDB-D0CEE9FBBBBF}" type="datetimeFigureOut">
              <a:rPr lang="es-ES" smtClean="0"/>
              <a:t>16/12/2016</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1A117C-4571-4735-9823-C8D5E2973EFE}" type="slidenum">
              <a:rPr lang="es-ES" smtClean="0"/>
              <a:t>‹Nº›</a:t>
            </a:fld>
            <a:endParaRPr lang="es-ES"/>
          </a:p>
        </p:txBody>
      </p:sp>
    </p:spTree>
    <p:extLst>
      <p:ext uri="{BB962C8B-B14F-4D97-AF65-F5344CB8AC3E}">
        <p14:creationId xmlns:p14="http://schemas.microsoft.com/office/powerpoint/2010/main" val="25398833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s.slideshare.net/rramabad/azure-overview-business-model-overview" TargetMode="External"/><Relationship Id="rId2" Type="http://schemas.openxmlformats.org/officeDocument/2006/relationships/hyperlink" Target="https://azure.microsoft.com/" TargetMode="External"/><Relationship Id="rId1" Type="http://schemas.openxmlformats.org/officeDocument/2006/relationships/slideLayout" Target="../slideLayouts/slideLayout2.xml"/><Relationship Id="rId6" Type="http://schemas.openxmlformats.org/officeDocument/2006/relationships/hyperlink" Target="https://www.wikipedia.org/" TargetMode="External"/><Relationship Id="rId5" Type="http://schemas.openxmlformats.org/officeDocument/2006/relationships/hyperlink" Target="http://www.oracle.com/" TargetMode="External"/><Relationship Id="rId4" Type="http://schemas.openxmlformats.org/officeDocument/2006/relationships/hyperlink" Target="http://blogs.itpro.es/eduardocloud/2014/05/16/cuales-son-los-componentes-de-la-plataforma-az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SaaS, </a:t>
            </a:r>
            <a:r>
              <a:rPr lang="es-ES" dirty="0" err="1"/>
              <a:t>PaaS</a:t>
            </a:r>
            <a:r>
              <a:rPr lang="es-ES" dirty="0"/>
              <a:t> and </a:t>
            </a:r>
            <a:r>
              <a:rPr lang="es-ES" dirty="0" err="1"/>
              <a:t>IaaS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361240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Platform</a:t>
            </a:r>
            <a:r>
              <a:rPr lang="es-ES" dirty="0"/>
              <a:t> as a </a:t>
            </a:r>
            <a:r>
              <a:rPr lang="es-ES" dirty="0" err="1"/>
              <a:t>Service</a:t>
            </a:r>
            <a:r>
              <a:rPr lang="es-ES" dirty="0"/>
              <a:t> Oracle Cloud</a:t>
            </a:r>
          </a:p>
        </p:txBody>
      </p:sp>
      <p:sp>
        <p:nvSpPr>
          <p:cNvPr id="3" name="Marcador de contenido 2"/>
          <p:cNvSpPr>
            <a:spLocks noGrp="1"/>
          </p:cNvSpPr>
          <p:nvPr>
            <p:ph idx="1"/>
          </p:nvPr>
        </p:nvSpPr>
        <p:spPr/>
        <p:txBody>
          <a:bodyPr>
            <a:normAutofit lnSpcReduction="10000"/>
          </a:bodyPr>
          <a:lstStyle/>
          <a:p>
            <a:r>
              <a:rPr lang="en-US" dirty="0"/>
              <a:t>The Oracle Cloud PaaS provides a shared and elastically scalable platform for consolidation of existing applications and new application development and deployment.</a:t>
            </a:r>
          </a:p>
          <a:p>
            <a:r>
              <a:rPr lang="en-US" dirty="0"/>
              <a:t>The Oracle Cloud PaaS provides some benefits:</a:t>
            </a:r>
          </a:p>
          <a:p>
            <a:pPr lvl="1"/>
            <a:r>
              <a:rPr lang="en-US" dirty="0"/>
              <a:t>Engineered systems deliver unparalleled speed and the highest consolidation efficiency.</a:t>
            </a:r>
          </a:p>
          <a:p>
            <a:pPr lvl="1"/>
            <a:r>
              <a:rPr lang="en-US" dirty="0"/>
              <a:t>Oracle PaaS includes capabilities for cloud application development and deployment, cloud management, cloud security, and cloud integration.</a:t>
            </a:r>
          </a:p>
          <a:p>
            <a:pPr lvl="1"/>
            <a:r>
              <a:rPr lang="en-US" dirty="0"/>
              <a:t>Etc.</a:t>
            </a:r>
            <a:endParaRPr lang="es-ES" dirty="0"/>
          </a:p>
          <a:p>
            <a:pPr lvl="1"/>
            <a:endParaRPr lang="es-ES" dirty="0"/>
          </a:p>
          <a:p>
            <a:pPr lvl="1"/>
            <a:endParaRPr lang="es-ES" dirty="0"/>
          </a:p>
        </p:txBody>
      </p:sp>
    </p:spTree>
    <p:extLst>
      <p:ext uri="{BB962C8B-B14F-4D97-AF65-F5344CB8AC3E}">
        <p14:creationId xmlns:p14="http://schemas.microsoft.com/office/powerpoint/2010/main" val="364780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Infrastructure</a:t>
            </a:r>
            <a:r>
              <a:rPr lang="es-ES" dirty="0"/>
              <a:t> as a </a:t>
            </a:r>
            <a:r>
              <a:rPr lang="es-ES" dirty="0" err="1"/>
              <a:t>Service</a:t>
            </a:r>
            <a:r>
              <a:rPr lang="es-ES" dirty="0"/>
              <a:t> Oracle Cloud</a:t>
            </a:r>
          </a:p>
        </p:txBody>
      </p:sp>
      <p:sp>
        <p:nvSpPr>
          <p:cNvPr id="3" name="Marcador de contenido 2"/>
          <p:cNvSpPr>
            <a:spLocks noGrp="1"/>
          </p:cNvSpPr>
          <p:nvPr>
            <p:ph idx="1"/>
          </p:nvPr>
        </p:nvSpPr>
        <p:spPr/>
        <p:txBody>
          <a:bodyPr/>
          <a:lstStyle/>
          <a:p>
            <a:r>
              <a:rPr lang="en-US" dirty="0"/>
              <a:t>Oracle Infrastructure as a Service now includes a high-performance architecture that avoids overprovisioning and provides industry-leading compute and network price and performance.</a:t>
            </a:r>
          </a:p>
          <a:p>
            <a:r>
              <a:rPr lang="en-US" dirty="0"/>
              <a:t>With parallel capabilities to your own corporate data center, you can rely on the Oracle Cloud for all enterprise workloads.</a:t>
            </a:r>
          </a:p>
          <a:p>
            <a:r>
              <a:rPr lang="en-US" dirty="0"/>
              <a:t>No other public cloud provider has engineered as extensive a solution to meet enterprise needs.</a:t>
            </a:r>
            <a:endParaRPr lang="es-ES" dirty="0"/>
          </a:p>
        </p:txBody>
      </p:sp>
    </p:spTree>
    <p:extLst>
      <p:ext uri="{BB962C8B-B14F-4D97-AF65-F5344CB8AC3E}">
        <p14:creationId xmlns:p14="http://schemas.microsoft.com/office/powerpoint/2010/main" val="417940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Logical</a:t>
            </a:r>
            <a:r>
              <a:rPr lang="es-ES" dirty="0"/>
              <a:t> </a:t>
            </a:r>
            <a:r>
              <a:rPr lang="es-ES" dirty="0" err="1"/>
              <a:t>components</a:t>
            </a:r>
            <a:r>
              <a:rPr lang="es-ES" dirty="0"/>
              <a:t> in Oracle Cloud</a:t>
            </a:r>
          </a:p>
        </p:txBody>
      </p:sp>
      <p:sp>
        <p:nvSpPr>
          <p:cNvPr id="3" name="Marcador de contenido 2"/>
          <p:cNvSpPr>
            <a:spLocks noGrp="1"/>
          </p:cNvSpPr>
          <p:nvPr>
            <p:ph idx="1"/>
          </p:nvPr>
        </p:nvSpPr>
        <p:spPr/>
        <p:txBody>
          <a:bodyPr/>
          <a:lstStyle/>
          <a:p>
            <a:r>
              <a:rPr lang="es-ES" dirty="0"/>
              <a:t>Oracle Cloud has a </a:t>
            </a:r>
            <a:r>
              <a:rPr lang="es-ES" dirty="0" err="1"/>
              <a:t>lot</a:t>
            </a:r>
            <a:r>
              <a:rPr lang="es-ES" dirty="0"/>
              <a:t> of </a:t>
            </a:r>
            <a:r>
              <a:rPr lang="es-ES" dirty="0" err="1"/>
              <a:t>logical</a:t>
            </a:r>
            <a:r>
              <a:rPr lang="es-ES" dirty="0"/>
              <a:t> </a:t>
            </a:r>
            <a:r>
              <a:rPr lang="es-ES" dirty="0" err="1"/>
              <a:t>components</a:t>
            </a:r>
            <a:r>
              <a:rPr lang="es-ES" dirty="0"/>
              <a:t>, </a:t>
            </a:r>
            <a:r>
              <a:rPr lang="es-ES" dirty="0" err="1"/>
              <a:t>one</a:t>
            </a:r>
            <a:r>
              <a:rPr lang="es-ES" dirty="0"/>
              <a:t> of </a:t>
            </a:r>
            <a:r>
              <a:rPr lang="es-ES" dirty="0" err="1"/>
              <a:t>this</a:t>
            </a:r>
            <a:r>
              <a:rPr lang="es-ES" dirty="0"/>
              <a:t> are </a:t>
            </a:r>
            <a:r>
              <a:rPr lang="es-ES" dirty="0" err="1"/>
              <a:t>the</a:t>
            </a:r>
            <a:r>
              <a:rPr lang="es-ES" dirty="0"/>
              <a:t> </a:t>
            </a:r>
            <a:r>
              <a:rPr lang="es-ES" dirty="0" err="1"/>
              <a:t>logical</a:t>
            </a:r>
            <a:r>
              <a:rPr lang="es-ES" dirty="0"/>
              <a:t> </a:t>
            </a:r>
            <a:r>
              <a:rPr lang="es-ES" dirty="0" err="1"/>
              <a:t>database</a:t>
            </a:r>
            <a:r>
              <a:rPr lang="es-ES" dirty="0"/>
              <a:t> </a:t>
            </a:r>
            <a:r>
              <a:rPr lang="es-ES" dirty="0" err="1"/>
              <a:t>structures</a:t>
            </a:r>
            <a:r>
              <a:rPr lang="es-ES" dirty="0"/>
              <a:t>, </a:t>
            </a:r>
            <a:r>
              <a:rPr lang="es-ES" dirty="0" err="1"/>
              <a:t>this</a:t>
            </a:r>
            <a:r>
              <a:rPr lang="es-ES" dirty="0"/>
              <a:t> </a:t>
            </a:r>
            <a:r>
              <a:rPr lang="es-ES" dirty="0" err="1"/>
              <a:t>include</a:t>
            </a:r>
            <a:r>
              <a:rPr lang="es-ES" dirty="0"/>
              <a:t>:</a:t>
            </a:r>
          </a:p>
          <a:p>
            <a:pPr lvl="1"/>
            <a:r>
              <a:rPr lang="es-ES" dirty="0" err="1"/>
              <a:t>Tablespaces</a:t>
            </a:r>
            <a:endParaRPr lang="es-ES" dirty="0"/>
          </a:p>
          <a:p>
            <a:pPr lvl="1"/>
            <a:r>
              <a:rPr lang="es-ES" dirty="0" err="1"/>
              <a:t>Schema</a:t>
            </a:r>
            <a:r>
              <a:rPr lang="es-ES" dirty="0"/>
              <a:t> </a:t>
            </a:r>
            <a:r>
              <a:rPr lang="es-ES" dirty="0" err="1"/>
              <a:t>objects</a:t>
            </a:r>
            <a:endParaRPr lang="es-ES" dirty="0"/>
          </a:p>
          <a:p>
            <a:pPr lvl="1"/>
            <a:r>
              <a:rPr lang="es-ES" dirty="0"/>
              <a:t>Data blocks</a:t>
            </a:r>
          </a:p>
          <a:p>
            <a:pPr lvl="1"/>
            <a:r>
              <a:rPr lang="es-ES" dirty="0" err="1"/>
              <a:t>Extents</a:t>
            </a:r>
            <a:endParaRPr lang="es-ES" dirty="0"/>
          </a:p>
          <a:p>
            <a:pPr lvl="1"/>
            <a:r>
              <a:rPr lang="es-ES" dirty="0" err="1"/>
              <a:t>Segments</a:t>
            </a:r>
            <a:endParaRPr lang="es-ES" dirty="0"/>
          </a:p>
        </p:txBody>
      </p:sp>
    </p:spTree>
    <p:extLst>
      <p:ext uri="{BB962C8B-B14F-4D97-AF65-F5344CB8AC3E}">
        <p14:creationId xmlns:p14="http://schemas.microsoft.com/office/powerpoint/2010/main" val="228617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Architecture</a:t>
            </a:r>
            <a:r>
              <a:rPr lang="es-ES" dirty="0"/>
              <a:t> in Oracle Cloud</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760" y="2249488"/>
            <a:ext cx="9189306" cy="3541712"/>
          </a:xfrm>
        </p:spPr>
      </p:pic>
    </p:spTree>
    <p:extLst>
      <p:ext uri="{BB962C8B-B14F-4D97-AF65-F5344CB8AC3E}">
        <p14:creationId xmlns:p14="http://schemas.microsoft.com/office/powerpoint/2010/main" val="31694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Architecture</a:t>
            </a:r>
            <a:r>
              <a:rPr lang="es-ES" dirty="0"/>
              <a:t> in Oracle Cloud</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428471"/>
            <a:ext cx="9906000" cy="3183746"/>
          </a:xfrm>
        </p:spPr>
      </p:pic>
    </p:spTree>
    <p:extLst>
      <p:ext uri="{BB962C8B-B14F-4D97-AF65-F5344CB8AC3E}">
        <p14:creationId xmlns:p14="http://schemas.microsoft.com/office/powerpoint/2010/main" val="190848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Architecture</a:t>
            </a:r>
            <a:r>
              <a:rPr lang="es-ES" dirty="0"/>
              <a:t> in Oracle Cloud</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238" y="2249488"/>
            <a:ext cx="9582350" cy="3541712"/>
          </a:xfrm>
        </p:spPr>
      </p:pic>
    </p:spTree>
    <p:extLst>
      <p:ext uri="{BB962C8B-B14F-4D97-AF65-F5344CB8AC3E}">
        <p14:creationId xmlns:p14="http://schemas.microsoft.com/office/powerpoint/2010/main" val="255654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Architecture</a:t>
            </a:r>
            <a:r>
              <a:rPr lang="es-ES" dirty="0"/>
              <a:t> in Oracle Cloud</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519163"/>
            <a:ext cx="9906000" cy="3002362"/>
          </a:xfrm>
        </p:spPr>
      </p:pic>
    </p:spTree>
    <p:extLst>
      <p:ext uri="{BB962C8B-B14F-4D97-AF65-F5344CB8AC3E}">
        <p14:creationId xmlns:p14="http://schemas.microsoft.com/office/powerpoint/2010/main" val="2313671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Architecture</a:t>
            </a:r>
            <a:r>
              <a:rPr lang="es-ES" dirty="0"/>
              <a:t> in Oracle Cloud</a:t>
            </a: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044" y="2249488"/>
            <a:ext cx="7410738" cy="3541712"/>
          </a:xfrm>
        </p:spPr>
      </p:pic>
    </p:spTree>
    <p:extLst>
      <p:ext uri="{BB962C8B-B14F-4D97-AF65-F5344CB8AC3E}">
        <p14:creationId xmlns:p14="http://schemas.microsoft.com/office/powerpoint/2010/main" val="80241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Business </a:t>
            </a:r>
            <a:r>
              <a:rPr lang="es-ES" dirty="0" err="1"/>
              <a:t>model</a:t>
            </a:r>
            <a:r>
              <a:rPr lang="es-ES" dirty="0"/>
              <a:t> in Oracle Cloud</a:t>
            </a:r>
          </a:p>
        </p:txBody>
      </p:sp>
      <p:sp>
        <p:nvSpPr>
          <p:cNvPr id="3" name="Marcador de contenido 2"/>
          <p:cNvSpPr>
            <a:spLocks noGrp="1"/>
          </p:cNvSpPr>
          <p:nvPr>
            <p:ph idx="1"/>
          </p:nvPr>
        </p:nvSpPr>
        <p:spPr/>
        <p:txBody>
          <a:bodyPr/>
          <a:lstStyle/>
          <a:p>
            <a:r>
              <a:rPr lang="es-ES" dirty="0"/>
              <a:t>David </a:t>
            </a:r>
            <a:r>
              <a:rPr lang="es-ES" dirty="0" err="1"/>
              <a:t>Vellante</a:t>
            </a:r>
            <a:r>
              <a:rPr lang="es-ES" dirty="0"/>
              <a:t> Co-</a:t>
            </a:r>
            <a:r>
              <a:rPr lang="es-ES" dirty="0" err="1"/>
              <a:t>founder</a:t>
            </a:r>
            <a:r>
              <a:rPr lang="es-ES" dirty="0"/>
              <a:t> &amp; </a:t>
            </a:r>
            <a:r>
              <a:rPr lang="es-ES" dirty="0" err="1"/>
              <a:t>co</a:t>
            </a:r>
            <a:r>
              <a:rPr lang="es-ES" dirty="0"/>
              <a:t>-CEO </a:t>
            </a:r>
            <a:r>
              <a:rPr lang="es-ES" dirty="0" err="1"/>
              <a:t>SiliconANGLE</a:t>
            </a:r>
            <a:r>
              <a:rPr lang="es-ES" dirty="0"/>
              <a:t> Media, </a:t>
            </a:r>
            <a:r>
              <a:rPr lang="es-ES" dirty="0" err="1"/>
              <a:t>says</a:t>
            </a:r>
            <a:r>
              <a:rPr lang="es-ES" dirty="0"/>
              <a:t> “</a:t>
            </a:r>
            <a:r>
              <a:rPr lang="en-US" dirty="0"/>
              <a:t>The cloud is really a business model, Oracle is now starting to recognize it as revenue. They’re running now at almost $2 billion a year in cloud revenue</a:t>
            </a:r>
            <a:r>
              <a:rPr lang="es-ES" dirty="0"/>
              <a:t>”.</a:t>
            </a:r>
          </a:p>
          <a:p>
            <a:endParaRPr lang="es-ES" dirty="0"/>
          </a:p>
        </p:txBody>
      </p:sp>
    </p:spTree>
    <p:extLst>
      <p:ext uri="{BB962C8B-B14F-4D97-AF65-F5344CB8AC3E}">
        <p14:creationId xmlns:p14="http://schemas.microsoft.com/office/powerpoint/2010/main" val="336141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Service</a:t>
            </a:r>
            <a:r>
              <a:rPr lang="es-ES" dirty="0"/>
              <a:t> </a:t>
            </a:r>
            <a:r>
              <a:rPr lang="es-ES" dirty="0" err="1"/>
              <a:t>level</a:t>
            </a:r>
            <a:r>
              <a:rPr lang="es-ES" dirty="0"/>
              <a:t> </a:t>
            </a:r>
            <a:r>
              <a:rPr lang="es-ES" dirty="0" err="1"/>
              <a:t>agreement</a:t>
            </a:r>
            <a:r>
              <a:rPr lang="es-ES" dirty="0"/>
              <a:t> </a:t>
            </a:r>
            <a:r>
              <a:rPr lang="es-ES" dirty="0" err="1"/>
              <a:t>for</a:t>
            </a:r>
            <a:r>
              <a:rPr lang="es-ES" dirty="0"/>
              <a:t> Oracle Cloud</a:t>
            </a:r>
          </a:p>
        </p:txBody>
      </p:sp>
      <p:sp>
        <p:nvSpPr>
          <p:cNvPr id="3" name="Marcador de contenido 2"/>
          <p:cNvSpPr>
            <a:spLocks noGrp="1"/>
          </p:cNvSpPr>
          <p:nvPr>
            <p:ph idx="1"/>
          </p:nvPr>
        </p:nvSpPr>
        <p:spPr/>
        <p:txBody>
          <a:bodyPr>
            <a:normAutofit fontScale="92500" lnSpcReduction="20000"/>
          </a:bodyPr>
          <a:lstStyle/>
          <a:p>
            <a:r>
              <a:rPr lang="en-US" dirty="0"/>
              <a:t>Service level agreements (SLA) are technical specifications that determine how the system must perform under certain conditions.</a:t>
            </a:r>
          </a:p>
          <a:p>
            <a:r>
              <a:rPr lang="en-US" dirty="0"/>
              <a:t>Oracle Cloud has SLA for some requirements like:</a:t>
            </a:r>
          </a:p>
          <a:p>
            <a:pPr lvl="1"/>
            <a:r>
              <a:rPr lang="en-US" dirty="0"/>
              <a:t>Defining Performance Requirements</a:t>
            </a:r>
          </a:p>
          <a:p>
            <a:pPr lvl="1"/>
            <a:r>
              <a:rPr lang="en-US" dirty="0"/>
              <a:t>Defining Availability Requirements</a:t>
            </a:r>
          </a:p>
          <a:p>
            <a:pPr lvl="1"/>
            <a:r>
              <a:rPr lang="en-US" dirty="0"/>
              <a:t>Defining Scalability Requirements</a:t>
            </a:r>
          </a:p>
          <a:p>
            <a:pPr lvl="1"/>
            <a:r>
              <a:rPr lang="en-US" dirty="0"/>
              <a:t>Defining Security Requirements</a:t>
            </a:r>
          </a:p>
          <a:p>
            <a:pPr lvl="1"/>
            <a:r>
              <a:rPr lang="en-US" dirty="0"/>
              <a:t>Defining Latent Capacity Requirements</a:t>
            </a:r>
          </a:p>
          <a:p>
            <a:pPr lvl="1"/>
            <a:r>
              <a:rPr lang="en-US" dirty="0"/>
              <a:t>Defining Serviceability Requirements</a:t>
            </a:r>
          </a:p>
          <a:p>
            <a:pPr marL="457200" lvl="1" indent="0">
              <a:buNone/>
            </a:pPr>
            <a:endParaRPr lang="es-ES" dirty="0"/>
          </a:p>
        </p:txBody>
      </p:sp>
    </p:spTree>
    <p:extLst>
      <p:ext uri="{BB962C8B-B14F-4D97-AF65-F5344CB8AC3E}">
        <p14:creationId xmlns:p14="http://schemas.microsoft.com/office/powerpoint/2010/main" val="276897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Software as a </a:t>
            </a:r>
            <a:r>
              <a:rPr lang="es-ES" dirty="0" err="1"/>
              <a:t>Service</a:t>
            </a:r>
            <a:endParaRPr lang="es-ES" dirty="0"/>
          </a:p>
        </p:txBody>
      </p:sp>
      <p:sp>
        <p:nvSpPr>
          <p:cNvPr id="3" name="Marcador de contenido 2"/>
          <p:cNvSpPr>
            <a:spLocks noGrp="1"/>
          </p:cNvSpPr>
          <p:nvPr>
            <p:ph idx="1"/>
          </p:nvPr>
        </p:nvSpPr>
        <p:spPr/>
        <p:txBody>
          <a:bodyPr/>
          <a:lstStyle/>
          <a:p>
            <a:r>
              <a:rPr lang="en-US" dirty="0"/>
              <a:t>Software as a service (SaaS) is a software licensing and delivery model in which software is licensed on a subscription basis and is centrally hosted.</a:t>
            </a:r>
          </a:p>
          <a:p>
            <a:r>
              <a:rPr lang="en-US" dirty="0"/>
              <a:t>It is sometimes referred to as "on-demand software".</a:t>
            </a:r>
            <a:endParaRPr lang="en-US" u="sng" baseline="30000" dirty="0"/>
          </a:p>
          <a:p>
            <a:r>
              <a:rPr lang="en-US" dirty="0"/>
              <a:t>SaaS has become a common delivery model for many business applications, including office and messaging software, payroll processing software, DBMS software, etc.</a:t>
            </a:r>
            <a:endParaRPr lang="es-ES" dirty="0"/>
          </a:p>
        </p:txBody>
      </p:sp>
    </p:spTree>
    <p:extLst>
      <p:ext uri="{BB962C8B-B14F-4D97-AF65-F5344CB8AC3E}">
        <p14:creationId xmlns:p14="http://schemas.microsoft.com/office/powerpoint/2010/main" val="1537541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Microsoft </a:t>
            </a:r>
            <a:r>
              <a:rPr lang="es-ES" dirty="0" err="1"/>
              <a:t>Azure</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72695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Software as a </a:t>
            </a:r>
            <a:r>
              <a:rPr lang="es-ES" dirty="0" err="1"/>
              <a:t>Service</a:t>
            </a:r>
            <a:r>
              <a:rPr lang="es-ES" dirty="0"/>
              <a:t> Microsoft </a:t>
            </a:r>
            <a:r>
              <a:rPr lang="es-ES" dirty="0" err="1"/>
              <a:t>Azure</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2863" y="2372519"/>
            <a:ext cx="9563100" cy="3295650"/>
          </a:xfrm>
        </p:spPr>
      </p:pic>
    </p:spTree>
    <p:extLst>
      <p:ext uri="{BB962C8B-B14F-4D97-AF65-F5344CB8AC3E}">
        <p14:creationId xmlns:p14="http://schemas.microsoft.com/office/powerpoint/2010/main" val="669679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Software as a </a:t>
            </a:r>
            <a:r>
              <a:rPr lang="es-ES" dirty="0" err="1"/>
              <a:t>Service</a:t>
            </a:r>
            <a:r>
              <a:rPr lang="es-ES" dirty="0"/>
              <a:t> Microsoft </a:t>
            </a:r>
            <a:r>
              <a:rPr lang="es-ES" dirty="0" err="1"/>
              <a:t>Azure</a:t>
            </a:r>
            <a:endParaRPr lang="es-ES" dirty="0"/>
          </a:p>
        </p:txBody>
      </p:sp>
      <p:sp>
        <p:nvSpPr>
          <p:cNvPr id="3" name="Marcador de contenido 2"/>
          <p:cNvSpPr>
            <a:spLocks noGrp="1"/>
          </p:cNvSpPr>
          <p:nvPr>
            <p:ph idx="1"/>
          </p:nvPr>
        </p:nvSpPr>
        <p:spPr/>
        <p:txBody>
          <a:bodyPr/>
          <a:lstStyle/>
          <a:p>
            <a:r>
              <a:rPr lang="en-US" dirty="0"/>
              <a:t>SaaS provides a complete software solution that you purchase on a pay-as-you-go basis from a cloud service provider.</a:t>
            </a:r>
          </a:p>
          <a:p>
            <a:r>
              <a:rPr lang="en-US" dirty="0"/>
              <a:t>You rent the use of an app for your organization, and your users connect to it over the Internet, usually with a web browser.</a:t>
            </a:r>
          </a:p>
          <a:p>
            <a:r>
              <a:rPr lang="en-US" dirty="0"/>
              <a:t>All of the underlying infrastructure, middleware, app software, and app data are located in the service provider’s data center.</a:t>
            </a:r>
            <a:endParaRPr lang="es-ES" dirty="0"/>
          </a:p>
        </p:txBody>
      </p:sp>
    </p:spTree>
    <p:extLst>
      <p:ext uri="{BB962C8B-B14F-4D97-AF65-F5344CB8AC3E}">
        <p14:creationId xmlns:p14="http://schemas.microsoft.com/office/powerpoint/2010/main" val="1985914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Platform</a:t>
            </a:r>
            <a:r>
              <a:rPr lang="es-ES" dirty="0"/>
              <a:t> as a </a:t>
            </a:r>
            <a:r>
              <a:rPr lang="es-ES" dirty="0" err="1"/>
              <a:t>Service</a:t>
            </a:r>
            <a:r>
              <a:rPr lang="es-ES" dirty="0"/>
              <a:t> Microsoft </a:t>
            </a:r>
            <a:r>
              <a:rPr lang="es-ES" dirty="0" err="1"/>
              <a:t>Azure</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875" y="2343944"/>
            <a:ext cx="9363075" cy="3352800"/>
          </a:xfrm>
        </p:spPr>
      </p:pic>
    </p:spTree>
    <p:extLst>
      <p:ext uri="{BB962C8B-B14F-4D97-AF65-F5344CB8AC3E}">
        <p14:creationId xmlns:p14="http://schemas.microsoft.com/office/powerpoint/2010/main" val="221469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Platform</a:t>
            </a:r>
            <a:r>
              <a:rPr lang="es-ES" dirty="0"/>
              <a:t> as a </a:t>
            </a:r>
            <a:r>
              <a:rPr lang="es-ES" dirty="0" err="1"/>
              <a:t>Service</a:t>
            </a:r>
            <a:r>
              <a:rPr lang="es-ES" dirty="0"/>
              <a:t> Microsoft </a:t>
            </a:r>
            <a:r>
              <a:rPr lang="es-ES" dirty="0" err="1"/>
              <a:t>Azure</a:t>
            </a:r>
            <a:endParaRPr lang="es-ES" dirty="0"/>
          </a:p>
        </p:txBody>
      </p:sp>
      <p:sp>
        <p:nvSpPr>
          <p:cNvPr id="3" name="Marcador de contenido 2"/>
          <p:cNvSpPr>
            <a:spLocks noGrp="1"/>
          </p:cNvSpPr>
          <p:nvPr>
            <p:ph idx="1"/>
          </p:nvPr>
        </p:nvSpPr>
        <p:spPr/>
        <p:txBody>
          <a:bodyPr/>
          <a:lstStyle/>
          <a:p>
            <a:r>
              <a:rPr lang="en-US" dirty="0"/>
              <a:t>PaaS is a complete development and deployment environment in the cloud, with resources that enable you to deliver everything from simple cloud-based apps to sophisticated, cloud-enabled enterprise applications.</a:t>
            </a:r>
          </a:p>
          <a:p>
            <a:r>
              <a:rPr lang="en-US" dirty="0"/>
              <a:t>You purchase the resources you need from a cloud service provider on a pay-as-you-go basis and access them over a secure Internet connection. </a:t>
            </a:r>
            <a:endParaRPr lang="es-ES" dirty="0"/>
          </a:p>
        </p:txBody>
      </p:sp>
    </p:spTree>
    <p:extLst>
      <p:ext uri="{BB962C8B-B14F-4D97-AF65-F5344CB8AC3E}">
        <p14:creationId xmlns:p14="http://schemas.microsoft.com/office/powerpoint/2010/main" val="319901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Infrastructure</a:t>
            </a:r>
            <a:r>
              <a:rPr lang="es-ES" dirty="0"/>
              <a:t> as a </a:t>
            </a:r>
            <a:r>
              <a:rPr lang="es-ES" dirty="0" err="1"/>
              <a:t>Service</a:t>
            </a:r>
            <a:r>
              <a:rPr lang="es-ES" dirty="0"/>
              <a:t> Microsoft </a:t>
            </a:r>
            <a:r>
              <a:rPr lang="es-ES" dirty="0" err="1"/>
              <a:t>Azure</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3" y="2443956"/>
            <a:ext cx="9296400" cy="3152775"/>
          </a:xfrm>
        </p:spPr>
      </p:pic>
    </p:spTree>
    <p:extLst>
      <p:ext uri="{BB962C8B-B14F-4D97-AF65-F5344CB8AC3E}">
        <p14:creationId xmlns:p14="http://schemas.microsoft.com/office/powerpoint/2010/main" val="1594394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Infrastructure</a:t>
            </a:r>
            <a:r>
              <a:rPr lang="es-ES" dirty="0"/>
              <a:t> as a </a:t>
            </a:r>
            <a:r>
              <a:rPr lang="es-ES" dirty="0" err="1"/>
              <a:t>Service</a:t>
            </a:r>
            <a:r>
              <a:rPr lang="es-ES" dirty="0"/>
              <a:t> Microsoft </a:t>
            </a:r>
            <a:r>
              <a:rPr lang="es-ES" dirty="0" err="1"/>
              <a:t>Azure</a:t>
            </a:r>
            <a:endParaRPr lang="es-ES" dirty="0"/>
          </a:p>
        </p:txBody>
      </p:sp>
      <p:sp>
        <p:nvSpPr>
          <p:cNvPr id="3" name="Marcador de contenido 2"/>
          <p:cNvSpPr>
            <a:spLocks noGrp="1"/>
          </p:cNvSpPr>
          <p:nvPr>
            <p:ph idx="1"/>
          </p:nvPr>
        </p:nvSpPr>
        <p:spPr/>
        <p:txBody>
          <a:bodyPr/>
          <a:lstStyle/>
          <a:p>
            <a:r>
              <a:rPr lang="en-US" dirty="0"/>
              <a:t>IaaS is an instant computing infrastructure, provisioned and managed over the Internet. Quickly scale up and down with demand, and pay only for what you use.</a:t>
            </a:r>
          </a:p>
          <a:p>
            <a:r>
              <a:rPr lang="en-US" dirty="0"/>
              <a:t>Each resource is offered as a separate service component, and you only need to rent a particular one for as long as you need it.</a:t>
            </a:r>
            <a:endParaRPr lang="es-ES" dirty="0"/>
          </a:p>
        </p:txBody>
      </p:sp>
    </p:spTree>
    <p:extLst>
      <p:ext uri="{BB962C8B-B14F-4D97-AF65-F5344CB8AC3E}">
        <p14:creationId xmlns:p14="http://schemas.microsoft.com/office/powerpoint/2010/main" val="1707613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Logical</a:t>
            </a:r>
            <a:r>
              <a:rPr lang="es-ES" dirty="0"/>
              <a:t> </a:t>
            </a:r>
            <a:r>
              <a:rPr lang="es-ES" dirty="0" err="1"/>
              <a:t>Components</a:t>
            </a:r>
            <a:r>
              <a:rPr lang="es-ES" dirty="0"/>
              <a:t> in Microsoft </a:t>
            </a:r>
            <a:r>
              <a:rPr lang="es-ES" dirty="0" err="1"/>
              <a:t>Azure</a:t>
            </a:r>
            <a:endParaRPr lang="es-ES" dirty="0"/>
          </a:p>
        </p:txBody>
      </p:sp>
      <p:sp>
        <p:nvSpPr>
          <p:cNvPr id="3" name="Marcador de contenido 2"/>
          <p:cNvSpPr>
            <a:spLocks noGrp="1"/>
          </p:cNvSpPr>
          <p:nvPr>
            <p:ph idx="1"/>
          </p:nvPr>
        </p:nvSpPr>
        <p:spPr/>
        <p:txBody>
          <a:bodyPr/>
          <a:lstStyle/>
          <a:p>
            <a:r>
              <a:rPr lang="es-ES" dirty="0" err="1"/>
              <a:t>The</a:t>
            </a:r>
            <a:r>
              <a:rPr lang="es-ES" dirty="0"/>
              <a:t> </a:t>
            </a:r>
            <a:r>
              <a:rPr lang="es-ES" dirty="0" err="1"/>
              <a:t>logical</a:t>
            </a:r>
            <a:r>
              <a:rPr lang="es-ES" dirty="0"/>
              <a:t> </a:t>
            </a:r>
            <a:r>
              <a:rPr lang="es-ES" dirty="0" err="1"/>
              <a:t>components</a:t>
            </a:r>
            <a:r>
              <a:rPr lang="es-ES" dirty="0"/>
              <a:t> of Microsoft </a:t>
            </a:r>
            <a:r>
              <a:rPr lang="es-ES" dirty="0" err="1"/>
              <a:t>Azure</a:t>
            </a:r>
            <a:r>
              <a:rPr lang="es-ES" dirty="0"/>
              <a:t> are </a:t>
            </a:r>
            <a:r>
              <a:rPr lang="es-ES" dirty="0" err="1"/>
              <a:t>the</a:t>
            </a:r>
            <a:r>
              <a:rPr lang="es-ES" dirty="0"/>
              <a:t> </a:t>
            </a:r>
            <a:r>
              <a:rPr lang="es-ES" dirty="0" err="1"/>
              <a:t>same</a:t>
            </a:r>
            <a:r>
              <a:rPr lang="es-ES" dirty="0"/>
              <a:t> </a:t>
            </a:r>
            <a:r>
              <a:rPr lang="es-ES" dirty="0" err="1"/>
              <a:t>that</a:t>
            </a:r>
            <a:r>
              <a:rPr lang="es-ES" dirty="0"/>
              <a:t> Oracle Cloud, </a:t>
            </a:r>
            <a:r>
              <a:rPr lang="es-ES" dirty="0" err="1"/>
              <a:t>since</a:t>
            </a:r>
            <a:r>
              <a:rPr lang="es-ES" dirty="0"/>
              <a:t> </a:t>
            </a:r>
            <a:r>
              <a:rPr lang="es-ES" dirty="0" err="1"/>
              <a:t>there</a:t>
            </a:r>
            <a:r>
              <a:rPr lang="es-ES" dirty="0"/>
              <a:t> are a standard </a:t>
            </a:r>
            <a:r>
              <a:rPr lang="es-ES" dirty="0" err="1"/>
              <a:t>components</a:t>
            </a:r>
            <a:r>
              <a:rPr lang="es-ES" dirty="0"/>
              <a:t>.</a:t>
            </a:r>
          </a:p>
        </p:txBody>
      </p:sp>
    </p:spTree>
    <p:extLst>
      <p:ext uri="{BB962C8B-B14F-4D97-AF65-F5344CB8AC3E}">
        <p14:creationId xmlns:p14="http://schemas.microsoft.com/office/powerpoint/2010/main" val="102419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Architecture</a:t>
            </a:r>
            <a:r>
              <a:rPr lang="es-ES" dirty="0"/>
              <a:t> in Microsoft </a:t>
            </a:r>
            <a:r>
              <a:rPr lang="es-ES" dirty="0" err="1"/>
              <a:t>Azure</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7913" y="2534444"/>
            <a:ext cx="4953000" cy="2971800"/>
          </a:xfrm>
        </p:spPr>
      </p:pic>
    </p:spTree>
    <p:extLst>
      <p:ext uri="{BB962C8B-B14F-4D97-AF65-F5344CB8AC3E}">
        <p14:creationId xmlns:p14="http://schemas.microsoft.com/office/powerpoint/2010/main" val="3892388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Architecture</a:t>
            </a:r>
            <a:r>
              <a:rPr lang="es-ES" dirty="0"/>
              <a:t> in Microsoft </a:t>
            </a:r>
            <a:r>
              <a:rPr lang="es-ES" dirty="0" err="1"/>
              <a:t>Azure</a:t>
            </a:r>
            <a:endParaRPr lang="es-ES" dirty="0"/>
          </a:p>
        </p:txBody>
      </p:sp>
      <p:sp>
        <p:nvSpPr>
          <p:cNvPr id="3" name="Marcador de contenido 2"/>
          <p:cNvSpPr>
            <a:spLocks noGrp="1"/>
          </p:cNvSpPr>
          <p:nvPr>
            <p:ph idx="1"/>
          </p:nvPr>
        </p:nvSpPr>
        <p:spPr>
          <a:xfrm>
            <a:off x="838200" y="1825624"/>
            <a:ext cx="10515600" cy="4687717"/>
          </a:xfrm>
        </p:spPr>
        <p:txBody>
          <a:bodyPr>
            <a:normAutofit/>
          </a:bodyPr>
          <a:lstStyle/>
          <a:p>
            <a:r>
              <a:rPr lang="es-ES" dirty="0" err="1"/>
              <a:t>The</a:t>
            </a:r>
            <a:r>
              <a:rPr lang="es-ES" dirty="0"/>
              <a:t> </a:t>
            </a:r>
            <a:r>
              <a:rPr lang="es-ES" dirty="0" err="1"/>
              <a:t>architecture</a:t>
            </a:r>
            <a:r>
              <a:rPr lang="es-ES" dirty="0"/>
              <a:t> of Microsoft </a:t>
            </a:r>
            <a:r>
              <a:rPr lang="es-ES" dirty="0" err="1"/>
              <a:t>Azure</a:t>
            </a:r>
            <a:r>
              <a:rPr lang="es-ES" dirty="0"/>
              <a:t> </a:t>
            </a:r>
            <a:r>
              <a:rPr lang="es-ES" dirty="0" err="1"/>
              <a:t>is</a:t>
            </a:r>
            <a:r>
              <a:rPr lang="es-ES" dirty="0"/>
              <a:t> </a:t>
            </a:r>
            <a:r>
              <a:rPr lang="es-ES" dirty="0" err="1"/>
              <a:t>the</a:t>
            </a:r>
            <a:r>
              <a:rPr lang="es-ES" dirty="0"/>
              <a:t> </a:t>
            </a:r>
            <a:r>
              <a:rPr lang="es-ES" dirty="0" err="1"/>
              <a:t>next</a:t>
            </a:r>
            <a:r>
              <a:rPr lang="es-ES" dirty="0"/>
              <a:t>:</a:t>
            </a:r>
          </a:p>
          <a:p>
            <a:pPr lvl="1"/>
            <a:r>
              <a:rPr lang="es-ES" dirty="0" err="1"/>
              <a:t>Fabric</a:t>
            </a:r>
            <a:r>
              <a:rPr lang="es-ES" dirty="0"/>
              <a:t>: </a:t>
            </a:r>
            <a:r>
              <a:rPr lang="es-ES" dirty="0" err="1"/>
              <a:t>the</a:t>
            </a:r>
            <a:r>
              <a:rPr lang="es-ES" dirty="0"/>
              <a:t> </a:t>
            </a:r>
            <a:r>
              <a:rPr lang="es-ES" dirty="0" err="1"/>
              <a:t>physical</a:t>
            </a:r>
            <a:r>
              <a:rPr lang="es-ES" dirty="0"/>
              <a:t> </a:t>
            </a:r>
            <a:r>
              <a:rPr lang="es-ES" dirty="0" err="1"/>
              <a:t>components</a:t>
            </a:r>
            <a:r>
              <a:rPr lang="es-ES" dirty="0"/>
              <a:t>, </a:t>
            </a:r>
            <a:r>
              <a:rPr lang="es-ES" dirty="0" err="1"/>
              <a:t>like</a:t>
            </a:r>
            <a:r>
              <a:rPr lang="es-ES" dirty="0"/>
              <a:t> servers, </a:t>
            </a:r>
            <a:r>
              <a:rPr lang="es-ES" dirty="0" err="1"/>
              <a:t>routers</a:t>
            </a:r>
            <a:r>
              <a:rPr lang="es-ES" dirty="0"/>
              <a:t>,, </a:t>
            </a:r>
            <a:r>
              <a:rPr lang="es-ES" dirty="0" err="1"/>
              <a:t>switches</a:t>
            </a:r>
            <a:r>
              <a:rPr lang="es-ES" dirty="0"/>
              <a:t>, etc.</a:t>
            </a:r>
          </a:p>
          <a:p>
            <a:pPr lvl="1"/>
            <a:r>
              <a:rPr lang="es-ES" dirty="0" err="1"/>
              <a:t>Fabric</a:t>
            </a:r>
            <a:r>
              <a:rPr lang="es-ES" dirty="0"/>
              <a:t> </a:t>
            </a:r>
            <a:r>
              <a:rPr lang="es-ES" dirty="0" err="1"/>
              <a:t>controller</a:t>
            </a:r>
            <a:r>
              <a:rPr lang="es-ES" dirty="0"/>
              <a:t>: </a:t>
            </a:r>
            <a:r>
              <a:rPr lang="en-US" dirty="0"/>
              <a:t>is the software that allows the physical components could work.</a:t>
            </a:r>
          </a:p>
          <a:p>
            <a:pPr lvl="1"/>
            <a:r>
              <a:rPr lang="en-US" dirty="0"/>
              <a:t>Windows Azure: is the SO of the cloud.</a:t>
            </a:r>
          </a:p>
          <a:p>
            <a:pPr lvl="1"/>
            <a:r>
              <a:rPr lang="en-US" dirty="0"/>
              <a:t>SQL Azure: is the databases system of the cloud.</a:t>
            </a:r>
          </a:p>
          <a:p>
            <a:pPr lvl="1"/>
            <a:r>
              <a:rPr lang="en-US" dirty="0"/>
              <a:t>AppFabric: is the component that has the Access Control, Service Bus and Caching Server.</a:t>
            </a:r>
          </a:p>
          <a:p>
            <a:pPr lvl="1"/>
            <a:r>
              <a:rPr lang="en-US" dirty="0"/>
              <a:t>Azure Portal: Web portal that allows the administration of all the resources offered by the Azure platform.</a:t>
            </a:r>
          </a:p>
          <a:p>
            <a:pPr lvl="1"/>
            <a:r>
              <a:rPr lang="en-US" dirty="0"/>
              <a:t>Tools: Development environments for the implementation of cloud solutions such as Visual Studio or SQL Server Management Studio.</a:t>
            </a:r>
            <a:endParaRPr lang="es-ES" dirty="0"/>
          </a:p>
        </p:txBody>
      </p:sp>
    </p:spTree>
    <p:extLst>
      <p:ext uri="{BB962C8B-B14F-4D97-AF65-F5344CB8AC3E}">
        <p14:creationId xmlns:p14="http://schemas.microsoft.com/office/powerpoint/2010/main" val="111675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Platform</a:t>
            </a:r>
            <a:r>
              <a:rPr lang="es-ES" dirty="0"/>
              <a:t> as a </a:t>
            </a:r>
            <a:r>
              <a:rPr lang="es-ES" dirty="0" err="1"/>
              <a:t>Service</a:t>
            </a:r>
            <a:endParaRPr lang="es-ES" dirty="0"/>
          </a:p>
        </p:txBody>
      </p:sp>
      <p:sp>
        <p:nvSpPr>
          <p:cNvPr id="3" name="Marcador de contenido 2"/>
          <p:cNvSpPr>
            <a:spLocks noGrp="1"/>
          </p:cNvSpPr>
          <p:nvPr>
            <p:ph idx="1"/>
          </p:nvPr>
        </p:nvSpPr>
        <p:spPr/>
        <p:txBody>
          <a:bodyPr>
            <a:normAutofit fontScale="92500" lnSpcReduction="10000"/>
          </a:bodyPr>
          <a:lstStyle/>
          <a:p>
            <a:r>
              <a:rPr lang="en-US" dirty="0"/>
              <a:t>Platform as a service (PaaS) is a category of cloud computing services that provides a platform allowing customers to develop, run, and manage applications without the complexity of building and maintaining the infrastructure typically associated with developing and launching an app.</a:t>
            </a:r>
          </a:p>
          <a:p>
            <a:r>
              <a:rPr lang="en-US" dirty="0"/>
              <a:t>PaaS can be delivered in two ways: </a:t>
            </a:r>
          </a:p>
          <a:p>
            <a:pPr lvl="1"/>
            <a:r>
              <a:rPr lang="en-US" dirty="0"/>
              <a:t>Public cloud service: the consumer controls software deployment with minimal configuration options.</a:t>
            </a:r>
          </a:p>
          <a:p>
            <a:pPr lvl="1"/>
            <a:r>
              <a:rPr lang="en-US" dirty="0"/>
              <a:t>Private cloud service: inside the firewall, or as software deployed on a public infrastructure as a service.</a:t>
            </a:r>
            <a:endParaRPr lang="es-ES" dirty="0"/>
          </a:p>
        </p:txBody>
      </p:sp>
    </p:spTree>
    <p:extLst>
      <p:ext uri="{BB962C8B-B14F-4D97-AF65-F5344CB8AC3E}">
        <p14:creationId xmlns:p14="http://schemas.microsoft.com/office/powerpoint/2010/main" val="79019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Business </a:t>
            </a:r>
            <a:r>
              <a:rPr lang="es-ES" dirty="0" err="1"/>
              <a:t>model</a:t>
            </a:r>
            <a:r>
              <a:rPr lang="es-ES" dirty="0"/>
              <a:t> in Microsoft </a:t>
            </a:r>
            <a:r>
              <a:rPr lang="es-ES" dirty="0" err="1"/>
              <a:t>Azure</a:t>
            </a:r>
            <a:endParaRPr lang="es-E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7425" y="2448719"/>
            <a:ext cx="5133975" cy="3143250"/>
          </a:xfrm>
        </p:spPr>
      </p:pic>
    </p:spTree>
    <p:extLst>
      <p:ext uri="{BB962C8B-B14F-4D97-AF65-F5344CB8AC3E}">
        <p14:creationId xmlns:p14="http://schemas.microsoft.com/office/powerpoint/2010/main" val="334633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Business </a:t>
            </a:r>
            <a:r>
              <a:rPr lang="es-ES" dirty="0" err="1"/>
              <a:t>model</a:t>
            </a:r>
            <a:r>
              <a:rPr lang="es-ES" dirty="0"/>
              <a:t> in Microsoft </a:t>
            </a:r>
            <a:r>
              <a:rPr lang="es-ES" dirty="0" err="1"/>
              <a:t>Azure</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713" y="1885072"/>
            <a:ext cx="8743312" cy="4164214"/>
          </a:xfrm>
        </p:spPr>
      </p:pic>
    </p:spTree>
    <p:extLst>
      <p:ext uri="{BB962C8B-B14F-4D97-AF65-F5344CB8AC3E}">
        <p14:creationId xmlns:p14="http://schemas.microsoft.com/office/powerpoint/2010/main" val="3606701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Service</a:t>
            </a:r>
            <a:r>
              <a:rPr lang="es-ES" dirty="0"/>
              <a:t> </a:t>
            </a:r>
            <a:r>
              <a:rPr lang="es-ES" dirty="0" err="1"/>
              <a:t>level</a:t>
            </a:r>
            <a:r>
              <a:rPr lang="es-ES" dirty="0"/>
              <a:t> </a:t>
            </a:r>
            <a:r>
              <a:rPr lang="es-ES" dirty="0" err="1"/>
              <a:t>agreement</a:t>
            </a:r>
            <a:r>
              <a:rPr lang="es-ES" dirty="0"/>
              <a:t> in Microsoft </a:t>
            </a:r>
            <a:r>
              <a:rPr lang="es-ES" dirty="0" err="1"/>
              <a:t>azure</a:t>
            </a:r>
            <a:endParaRPr lang="es-ES" dirty="0"/>
          </a:p>
        </p:txBody>
      </p:sp>
      <p:sp>
        <p:nvSpPr>
          <p:cNvPr id="3" name="Marcador de contenido 2"/>
          <p:cNvSpPr>
            <a:spLocks noGrp="1"/>
          </p:cNvSpPr>
          <p:nvPr>
            <p:ph idx="1"/>
          </p:nvPr>
        </p:nvSpPr>
        <p:spPr>
          <a:xfrm>
            <a:off x="1141412" y="2249487"/>
            <a:ext cx="9905999" cy="4207584"/>
          </a:xfrm>
        </p:spPr>
        <p:txBody>
          <a:bodyPr/>
          <a:lstStyle/>
          <a:p>
            <a:r>
              <a:rPr lang="en-US" dirty="0"/>
              <a:t>The Service Level Agreement (SLA) describes Microsoft’s commitments for uptime and connectivity.</a:t>
            </a:r>
          </a:p>
          <a:p>
            <a:r>
              <a:rPr lang="en-US" dirty="0"/>
              <a:t>Microsoft Azure has a list of SLA for all the individual Azure services, like:</a:t>
            </a:r>
          </a:p>
          <a:p>
            <a:pPr lvl="1"/>
            <a:r>
              <a:rPr lang="es-ES" dirty="0"/>
              <a:t>Compute.</a:t>
            </a:r>
          </a:p>
          <a:p>
            <a:pPr lvl="1"/>
            <a:r>
              <a:rPr lang="es-ES" dirty="0" err="1"/>
              <a:t>Networking</a:t>
            </a:r>
            <a:r>
              <a:rPr lang="es-ES" dirty="0"/>
              <a:t>.</a:t>
            </a:r>
          </a:p>
          <a:p>
            <a:pPr lvl="1"/>
            <a:r>
              <a:rPr lang="es-ES" dirty="0"/>
              <a:t>Storage.</a:t>
            </a:r>
          </a:p>
          <a:p>
            <a:pPr lvl="1"/>
            <a:r>
              <a:rPr lang="es-ES" dirty="0"/>
              <a:t>Web + Mobile.</a:t>
            </a:r>
          </a:p>
          <a:p>
            <a:pPr lvl="1"/>
            <a:r>
              <a:rPr lang="es-ES" dirty="0" err="1"/>
              <a:t>Databases</a:t>
            </a:r>
            <a:r>
              <a:rPr lang="es-ES" dirty="0"/>
              <a:t>.</a:t>
            </a:r>
          </a:p>
          <a:p>
            <a:pPr lvl="1"/>
            <a:r>
              <a:rPr lang="es-ES" dirty="0"/>
              <a:t>Etc.</a:t>
            </a:r>
          </a:p>
        </p:txBody>
      </p:sp>
    </p:spTree>
    <p:extLst>
      <p:ext uri="{BB962C8B-B14F-4D97-AF65-F5344CB8AC3E}">
        <p14:creationId xmlns:p14="http://schemas.microsoft.com/office/powerpoint/2010/main" val="3794215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dirty="0" err="1"/>
              <a:t>high</a:t>
            </a:r>
            <a:r>
              <a:rPr lang="es-ES" dirty="0"/>
              <a:t> </a:t>
            </a:r>
            <a:r>
              <a:rPr lang="es-ES" dirty="0" err="1"/>
              <a:t>availability</a:t>
            </a:r>
            <a:r>
              <a:rPr lang="es-ES" dirty="0"/>
              <a:t> </a:t>
            </a:r>
            <a:r>
              <a:rPr lang="es-ES" dirty="0" err="1"/>
              <a:t>configuration</a:t>
            </a:r>
            <a:r>
              <a:rPr lang="es-ES" dirty="0"/>
              <a:t> </a:t>
            </a:r>
            <a:r>
              <a:rPr lang="es-ES" dirty="0" err="1"/>
              <a:t>for</a:t>
            </a:r>
            <a:r>
              <a:rPr lang="es-ES" dirty="0"/>
              <a:t> </a:t>
            </a:r>
            <a:r>
              <a:rPr lang="es-ES" dirty="0" err="1"/>
              <a:t>installation</a:t>
            </a:r>
            <a:r>
              <a:rPr lang="es-ES" dirty="0"/>
              <a:t> </a:t>
            </a:r>
            <a:r>
              <a:rPr lang="es-ES" dirty="0" err="1"/>
              <a:t>on</a:t>
            </a:r>
            <a:r>
              <a:rPr lang="es-ES" dirty="0"/>
              <a:t> </a:t>
            </a:r>
            <a:r>
              <a:rPr lang="es-ES" dirty="0" err="1"/>
              <a:t>premises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63600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endParaRPr lang="es-ES" dirty="0"/>
          </a:p>
        </p:txBody>
      </p:sp>
      <p:pic>
        <p:nvPicPr>
          <p:cNvPr id="203" name="Marcador de contenido 20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78001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Assume</a:t>
            </a:r>
            <a:r>
              <a:rPr lang="es-ES" dirty="0"/>
              <a:t> h/w </a:t>
            </a:r>
            <a:r>
              <a:rPr lang="es-ES" dirty="0" err="1"/>
              <a:t>costs</a:t>
            </a:r>
            <a:endParaRPr lang="es-ES" dirty="0"/>
          </a:p>
        </p:txBody>
      </p:sp>
      <p:sp>
        <p:nvSpPr>
          <p:cNvPr id="3" name="Marcador de contenido 2"/>
          <p:cNvSpPr>
            <a:spLocks noGrp="1"/>
          </p:cNvSpPr>
          <p:nvPr>
            <p:ph idx="1"/>
          </p:nvPr>
        </p:nvSpPr>
        <p:spPr/>
        <p:txBody>
          <a:bodyPr>
            <a:normAutofit lnSpcReduction="10000"/>
          </a:bodyPr>
          <a:lstStyle/>
          <a:p>
            <a:r>
              <a:rPr lang="es-ES" dirty="0"/>
              <a:t>"web server </a:t>
            </a:r>
            <a:r>
              <a:rPr lang="es-ES" dirty="0" err="1"/>
              <a:t>cluster</a:t>
            </a:r>
            <a:r>
              <a:rPr lang="es-ES" dirty="0"/>
              <a:t> </a:t>
            </a:r>
            <a:r>
              <a:rPr lang="es-ES" dirty="0" err="1"/>
              <a:t>node</a:t>
            </a:r>
            <a:r>
              <a:rPr lang="es-ES" dirty="0"/>
              <a:t>" =1k euros (mini </a:t>
            </a:r>
            <a:r>
              <a:rPr lang="es-ES" dirty="0" err="1"/>
              <a:t>size</a:t>
            </a:r>
            <a:r>
              <a:rPr lang="es-ES" dirty="0"/>
              <a:t>)</a:t>
            </a:r>
            <a:br>
              <a:rPr lang="es-ES" dirty="0"/>
            </a:br>
            <a:r>
              <a:rPr lang="es-ES" dirty="0"/>
              <a:t>"</a:t>
            </a:r>
            <a:r>
              <a:rPr lang="es-ES" dirty="0" err="1"/>
              <a:t>application</a:t>
            </a:r>
            <a:r>
              <a:rPr lang="es-ES" dirty="0"/>
              <a:t> </a:t>
            </a:r>
            <a:r>
              <a:rPr lang="es-ES" dirty="0" err="1"/>
              <a:t>cluster</a:t>
            </a:r>
            <a:r>
              <a:rPr lang="es-ES" dirty="0"/>
              <a:t> </a:t>
            </a:r>
            <a:r>
              <a:rPr lang="es-ES" dirty="0" err="1"/>
              <a:t>node</a:t>
            </a:r>
            <a:r>
              <a:rPr lang="es-ES" dirty="0"/>
              <a:t>" =2K euros (</a:t>
            </a:r>
            <a:r>
              <a:rPr lang="es-ES" dirty="0" err="1"/>
              <a:t>mid</a:t>
            </a:r>
            <a:r>
              <a:rPr lang="es-ES" dirty="0"/>
              <a:t> </a:t>
            </a:r>
            <a:r>
              <a:rPr lang="es-ES" dirty="0" err="1"/>
              <a:t>size</a:t>
            </a:r>
            <a:r>
              <a:rPr lang="es-ES" dirty="0"/>
              <a:t>)</a:t>
            </a:r>
            <a:br>
              <a:rPr lang="es-ES" dirty="0"/>
            </a:br>
            <a:r>
              <a:rPr lang="es-ES" dirty="0"/>
              <a:t>"data base </a:t>
            </a:r>
            <a:r>
              <a:rPr lang="es-ES" dirty="0" err="1"/>
              <a:t>cluster</a:t>
            </a:r>
            <a:r>
              <a:rPr lang="es-ES" dirty="0"/>
              <a:t> </a:t>
            </a:r>
            <a:r>
              <a:rPr lang="es-ES" dirty="0" err="1"/>
              <a:t>node</a:t>
            </a:r>
            <a:r>
              <a:rPr lang="es-ES" dirty="0"/>
              <a:t>" and</a:t>
            </a:r>
            <a:br>
              <a:rPr lang="es-ES" dirty="0"/>
            </a:br>
            <a:r>
              <a:rPr lang="es-ES" dirty="0"/>
              <a:t>"GIS </a:t>
            </a:r>
            <a:r>
              <a:rPr lang="es-ES" dirty="0" err="1"/>
              <a:t>cluster</a:t>
            </a:r>
            <a:r>
              <a:rPr lang="es-ES" dirty="0"/>
              <a:t> </a:t>
            </a:r>
            <a:r>
              <a:rPr lang="es-ES" dirty="0" err="1"/>
              <a:t>node</a:t>
            </a:r>
            <a:r>
              <a:rPr lang="es-ES" dirty="0"/>
              <a:t>" =5k euros (</a:t>
            </a:r>
            <a:r>
              <a:rPr lang="es-ES" dirty="0" err="1"/>
              <a:t>large</a:t>
            </a:r>
            <a:r>
              <a:rPr lang="es-ES" dirty="0"/>
              <a:t> </a:t>
            </a:r>
            <a:r>
              <a:rPr lang="es-ES" dirty="0" err="1"/>
              <a:t>size</a:t>
            </a:r>
            <a:r>
              <a:rPr lang="es-ES" dirty="0"/>
              <a:t>)</a:t>
            </a:r>
            <a:br>
              <a:rPr lang="es-ES" dirty="0"/>
            </a:br>
            <a:br>
              <a:rPr lang="es-ES" dirty="0"/>
            </a:br>
            <a:r>
              <a:rPr lang="es-ES" dirty="0" err="1"/>
              <a:t>Assume</a:t>
            </a:r>
            <a:r>
              <a:rPr lang="es-ES" dirty="0"/>
              <a:t> firewall </a:t>
            </a:r>
            <a:r>
              <a:rPr lang="es-ES" dirty="0" err="1"/>
              <a:t>cluster</a:t>
            </a:r>
            <a:r>
              <a:rPr lang="es-ES" dirty="0"/>
              <a:t> </a:t>
            </a:r>
            <a:r>
              <a:rPr lang="es-ES" dirty="0" err="1"/>
              <a:t>node</a:t>
            </a:r>
            <a:r>
              <a:rPr lang="es-ES" dirty="0"/>
              <a:t> </a:t>
            </a:r>
            <a:r>
              <a:rPr lang="es-ES" dirty="0" err="1"/>
              <a:t>cost</a:t>
            </a:r>
            <a:r>
              <a:rPr lang="es-ES" dirty="0"/>
              <a:t> 5k euros and</a:t>
            </a:r>
            <a:br>
              <a:rPr lang="es-ES" dirty="0"/>
            </a:br>
            <a:br>
              <a:rPr lang="es-ES" dirty="0"/>
            </a:br>
            <a:r>
              <a:rPr lang="es-ES" dirty="0"/>
              <a:t>12 TB of </a:t>
            </a:r>
            <a:r>
              <a:rPr lang="es-ES" dirty="0" err="1"/>
              <a:t>useful</a:t>
            </a:r>
            <a:r>
              <a:rPr lang="es-ES" dirty="0"/>
              <a:t> RAID 6 </a:t>
            </a:r>
            <a:r>
              <a:rPr lang="es-ES" dirty="0" err="1"/>
              <a:t>storage</a:t>
            </a:r>
            <a:r>
              <a:rPr lang="es-ES" dirty="0"/>
              <a:t> </a:t>
            </a:r>
            <a:r>
              <a:rPr lang="es-ES" dirty="0" err="1"/>
              <a:t>costing</a:t>
            </a:r>
            <a:r>
              <a:rPr lang="es-ES" dirty="0"/>
              <a:t> 8k euros.</a:t>
            </a:r>
            <a:endParaRPr lang="es-ES" dirty="0"/>
          </a:p>
        </p:txBody>
      </p:sp>
    </p:spTree>
    <p:extLst>
      <p:ext uri="{BB962C8B-B14F-4D97-AF65-F5344CB8AC3E}">
        <p14:creationId xmlns:p14="http://schemas.microsoft.com/office/powerpoint/2010/main" val="4257017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Bibliography</a:t>
            </a:r>
            <a:endParaRPr lang="es-ES" dirty="0"/>
          </a:p>
        </p:txBody>
      </p:sp>
      <p:sp>
        <p:nvSpPr>
          <p:cNvPr id="3" name="Marcador de contenido 2"/>
          <p:cNvSpPr>
            <a:spLocks noGrp="1"/>
          </p:cNvSpPr>
          <p:nvPr>
            <p:ph idx="1"/>
          </p:nvPr>
        </p:nvSpPr>
        <p:spPr/>
        <p:txBody>
          <a:bodyPr/>
          <a:lstStyle/>
          <a:p>
            <a:r>
              <a:rPr lang="es-ES" dirty="0">
                <a:hlinkClick r:id="rId2"/>
              </a:rPr>
              <a:t>https://azure.microsoft.com</a:t>
            </a:r>
            <a:endParaRPr lang="es-ES" dirty="0"/>
          </a:p>
          <a:p>
            <a:r>
              <a:rPr lang="es-ES" dirty="0">
                <a:hlinkClick r:id="rId3"/>
              </a:rPr>
              <a:t>http://es.slideshare.net/rramabad/azure-overview-business-model-overview</a:t>
            </a:r>
            <a:endParaRPr lang="es-ES" dirty="0"/>
          </a:p>
          <a:p>
            <a:r>
              <a:rPr lang="es-ES" dirty="0">
                <a:hlinkClick r:id="rId4"/>
              </a:rPr>
              <a:t>http://blogs.itpro.es/eduardocloud/2014/05/16/cuales-son-los-componentes-de-la-plataforma-azure/</a:t>
            </a:r>
            <a:endParaRPr lang="es-ES" dirty="0"/>
          </a:p>
          <a:p>
            <a:r>
              <a:rPr lang="es-ES" dirty="0">
                <a:hlinkClick r:id="rId5"/>
              </a:rPr>
              <a:t>http://www.oracle.com/</a:t>
            </a:r>
            <a:endParaRPr lang="es-ES" dirty="0"/>
          </a:p>
          <a:p>
            <a:r>
              <a:rPr lang="es-ES" dirty="0">
                <a:hlinkClick r:id="rId6"/>
              </a:rPr>
              <a:t>https://www.wikipedia.org/</a:t>
            </a:r>
            <a:endParaRPr lang="es-ES" dirty="0"/>
          </a:p>
          <a:p>
            <a:pPr marL="0" indent="0">
              <a:buNone/>
            </a:pPr>
            <a:endParaRPr lang="es-ES" dirty="0"/>
          </a:p>
        </p:txBody>
      </p:sp>
    </p:spTree>
    <p:extLst>
      <p:ext uri="{BB962C8B-B14F-4D97-AF65-F5344CB8AC3E}">
        <p14:creationId xmlns:p14="http://schemas.microsoft.com/office/powerpoint/2010/main" val="405946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Infrastructure</a:t>
            </a:r>
            <a:r>
              <a:rPr lang="es-ES" dirty="0"/>
              <a:t> as a </a:t>
            </a:r>
            <a:r>
              <a:rPr lang="es-ES" dirty="0" err="1"/>
              <a:t>Service</a:t>
            </a:r>
            <a:endParaRPr lang="es-ES" dirty="0"/>
          </a:p>
        </p:txBody>
      </p:sp>
      <p:sp>
        <p:nvSpPr>
          <p:cNvPr id="3" name="Marcador de contenido 2"/>
          <p:cNvSpPr>
            <a:spLocks noGrp="1"/>
          </p:cNvSpPr>
          <p:nvPr>
            <p:ph idx="1"/>
          </p:nvPr>
        </p:nvSpPr>
        <p:spPr/>
        <p:txBody>
          <a:bodyPr/>
          <a:lstStyle/>
          <a:p>
            <a:r>
              <a:rPr lang="en-US" dirty="0"/>
              <a:t>Infrastructure as a Service (IaaS) is a form of cloud computing that provides virtualized computing resources over the Internet.</a:t>
            </a:r>
          </a:p>
          <a:p>
            <a:r>
              <a:rPr lang="en-US" dirty="0"/>
              <a:t>In an IaaS model, a third-party provider hosts hardware, software, servers, storage and other infrastructure components on behalf of its users.</a:t>
            </a:r>
          </a:p>
          <a:p>
            <a:r>
              <a:rPr lang="en-US" dirty="0"/>
              <a:t>IaaS platforms offer highly scalable resources that can be adjusted on-demand. </a:t>
            </a:r>
            <a:endParaRPr lang="es-ES" dirty="0"/>
          </a:p>
        </p:txBody>
      </p:sp>
    </p:spTree>
    <p:extLst>
      <p:ext uri="{BB962C8B-B14F-4D97-AF65-F5344CB8AC3E}">
        <p14:creationId xmlns:p14="http://schemas.microsoft.com/office/powerpoint/2010/main" val="62112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Cloud </a:t>
            </a:r>
            <a:r>
              <a:rPr lang="es-ES" dirty="0" err="1"/>
              <a:t>components</a:t>
            </a:r>
            <a:endParaRPr lang="es-ES" dirty="0"/>
          </a:p>
        </p:txBody>
      </p:sp>
      <p:sp>
        <p:nvSpPr>
          <p:cNvPr id="3" name="Subtítulo 2"/>
          <p:cNvSpPr>
            <a:spLocks noGrp="1"/>
          </p:cNvSpPr>
          <p:nvPr>
            <p:ph type="subTitle" idx="1"/>
          </p:nvPr>
        </p:nvSpPr>
        <p:spPr/>
        <p:txBody>
          <a:bodyPr/>
          <a:lstStyle/>
          <a:p>
            <a:r>
              <a:rPr lang="es-ES" dirty="0" err="1"/>
              <a:t>Logical</a:t>
            </a:r>
            <a:r>
              <a:rPr lang="es-ES" dirty="0"/>
              <a:t> and </a:t>
            </a:r>
            <a:r>
              <a:rPr lang="es-ES" dirty="0" err="1"/>
              <a:t>physical</a:t>
            </a:r>
            <a:r>
              <a:rPr lang="es-ES" dirty="0"/>
              <a:t> </a:t>
            </a:r>
            <a:r>
              <a:rPr lang="es-ES" dirty="0" err="1"/>
              <a:t>components</a:t>
            </a:r>
            <a:endParaRPr lang="es-ES" dirty="0"/>
          </a:p>
        </p:txBody>
      </p:sp>
    </p:spTree>
    <p:extLst>
      <p:ext uri="{BB962C8B-B14F-4D97-AF65-F5344CB8AC3E}">
        <p14:creationId xmlns:p14="http://schemas.microsoft.com/office/powerpoint/2010/main" val="56876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What</a:t>
            </a:r>
            <a:r>
              <a:rPr lang="es-ES" dirty="0"/>
              <a:t> are </a:t>
            </a:r>
            <a:r>
              <a:rPr lang="es-ES" dirty="0" err="1"/>
              <a:t>logical</a:t>
            </a:r>
            <a:r>
              <a:rPr lang="es-ES" dirty="0"/>
              <a:t> </a:t>
            </a:r>
            <a:r>
              <a:rPr lang="es-ES" dirty="0" err="1"/>
              <a:t>components</a:t>
            </a:r>
            <a:r>
              <a:rPr lang="es-ES" dirty="0"/>
              <a:t>?</a:t>
            </a:r>
          </a:p>
        </p:txBody>
      </p:sp>
      <p:sp>
        <p:nvSpPr>
          <p:cNvPr id="3" name="Marcador de contenido 2"/>
          <p:cNvSpPr>
            <a:spLocks noGrp="1"/>
          </p:cNvSpPr>
          <p:nvPr>
            <p:ph idx="1"/>
          </p:nvPr>
        </p:nvSpPr>
        <p:spPr/>
        <p:txBody>
          <a:bodyPr/>
          <a:lstStyle/>
          <a:p>
            <a:r>
              <a:rPr lang="en-US" dirty="0"/>
              <a:t>So-called system software, such as the operating system, which basically allow the rest of the programs to work properly, also facilitating interaction between the physical components and the rest of the applications, and providing an interface with the user.</a:t>
            </a:r>
          </a:p>
          <a:p>
            <a:r>
              <a:rPr lang="en-US" dirty="0"/>
              <a:t>Logical components include, among many others, computer applications, such as the word processor, which allow the user to perform all tasks related to text editing.</a:t>
            </a:r>
            <a:endParaRPr lang="es-ES" dirty="0"/>
          </a:p>
        </p:txBody>
      </p:sp>
    </p:spTree>
    <p:extLst>
      <p:ext uri="{BB962C8B-B14F-4D97-AF65-F5344CB8AC3E}">
        <p14:creationId xmlns:p14="http://schemas.microsoft.com/office/powerpoint/2010/main" val="226795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What</a:t>
            </a:r>
            <a:r>
              <a:rPr lang="es-ES" dirty="0"/>
              <a:t> are </a:t>
            </a:r>
            <a:r>
              <a:rPr lang="es-ES" dirty="0" err="1"/>
              <a:t>the</a:t>
            </a:r>
            <a:r>
              <a:rPr lang="es-ES" dirty="0"/>
              <a:t> </a:t>
            </a:r>
            <a:r>
              <a:rPr lang="es-ES" dirty="0" err="1"/>
              <a:t>physical</a:t>
            </a:r>
            <a:r>
              <a:rPr lang="es-ES" dirty="0"/>
              <a:t> </a:t>
            </a:r>
            <a:r>
              <a:rPr lang="es-ES" dirty="0" err="1"/>
              <a:t>components</a:t>
            </a:r>
            <a:r>
              <a:rPr lang="es-ES" dirty="0"/>
              <a:t>?</a:t>
            </a:r>
          </a:p>
        </p:txBody>
      </p:sp>
      <p:sp>
        <p:nvSpPr>
          <p:cNvPr id="3" name="Marcador de contenido 2"/>
          <p:cNvSpPr>
            <a:spLocks noGrp="1"/>
          </p:cNvSpPr>
          <p:nvPr>
            <p:ph idx="1"/>
          </p:nvPr>
        </p:nvSpPr>
        <p:spPr/>
        <p:txBody>
          <a:bodyPr/>
          <a:lstStyle/>
          <a:p>
            <a:r>
              <a:rPr lang="en-US" dirty="0"/>
              <a:t>These components typically consist of a front end platform (fat client, thin client, mobile device), back end platforms (servers, storage), a cloud based delivery, and a network (Internet, Intranet, </a:t>
            </a:r>
            <a:r>
              <a:rPr lang="en-US" u="sng" dirty="0"/>
              <a:t>Intercloud</a:t>
            </a:r>
            <a:r>
              <a:rPr lang="en-US" dirty="0"/>
              <a:t>).</a:t>
            </a:r>
          </a:p>
          <a:p>
            <a:r>
              <a:rPr lang="es-ES" dirty="0"/>
              <a:t> </a:t>
            </a:r>
            <a:r>
              <a:rPr lang="es-ES" dirty="0" err="1"/>
              <a:t>Combined</a:t>
            </a:r>
            <a:r>
              <a:rPr lang="es-ES" dirty="0"/>
              <a:t>, </a:t>
            </a:r>
            <a:r>
              <a:rPr lang="es-ES" dirty="0" err="1"/>
              <a:t>these</a:t>
            </a:r>
            <a:r>
              <a:rPr lang="es-ES" dirty="0"/>
              <a:t> </a:t>
            </a:r>
            <a:r>
              <a:rPr lang="es-ES" dirty="0" err="1"/>
              <a:t>components</a:t>
            </a:r>
            <a:r>
              <a:rPr lang="es-ES" dirty="0"/>
              <a:t> </a:t>
            </a:r>
            <a:r>
              <a:rPr lang="es-ES" dirty="0" err="1"/>
              <a:t>make</a:t>
            </a:r>
            <a:r>
              <a:rPr lang="es-ES" dirty="0"/>
              <a:t> up </a:t>
            </a:r>
            <a:r>
              <a:rPr lang="es-ES" dirty="0" err="1"/>
              <a:t>cloud</a:t>
            </a:r>
            <a:r>
              <a:rPr lang="es-ES" dirty="0"/>
              <a:t> </a:t>
            </a:r>
            <a:r>
              <a:rPr lang="es-ES" dirty="0" err="1"/>
              <a:t>computing</a:t>
            </a:r>
            <a:r>
              <a:rPr lang="es-ES" dirty="0"/>
              <a:t> </a:t>
            </a:r>
            <a:r>
              <a:rPr lang="es-ES" dirty="0" err="1"/>
              <a:t>architecture</a:t>
            </a:r>
            <a:r>
              <a:rPr lang="es-ES" dirty="0"/>
              <a:t>.</a:t>
            </a:r>
          </a:p>
        </p:txBody>
      </p:sp>
    </p:spTree>
    <p:extLst>
      <p:ext uri="{BB962C8B-B14F-4D97-AF65-F5344CB8AC3E}">
        <p14:creationId xmlns:p14="http://schemas.microsoft.com/office/powerpoint/2010/main" val="299838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Oracle Cloud</a:t>
            </a:r>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265684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Software as a </a:t>
            </a:r>
            <a:r>
              <a:rPr lang="es-ES" dirty="0" err="1"/>
              <a:t>Service</a:t>
            </a:r>
            <a:r>
              <a:rPr lang="es-ES" dirty="0"/>
              <a:t> Oracle Cloud</a:t>
            </a:r>
          </a:p>
        </p:txBody>
      </p:sp>
      <p:sp>
        <p:nvSpPr>
          <p:cNvPr id="3" name="Marcador de contenido 2"/>
          <p:cNvSpPr>
            <a:spLocks noGrp="1"/>
          </p:cNvSpPr>
          <p:nvPr>
            <p:ph idx="1"/>
          </p:nvPr>
        </p:nvSpPr>
        <p:spPr/>
        <p:txBody>
          <a:bodyPr/>
          <a:lstStyle/>
          <a:p>
            <a:r>
              <a:rPr lang="en-US" dirty="0"/>
              <a:t>Oracle Cloud SaaS applications deliver the speed and innovation of the best cloud software in a complete, secure, connected suite. </a:t>
            </a:r>
          </a:p>
          <a:p>
            <a:r>
              <a:rPr lang="en-US" dirty="0"/>
              <a:t>Integrated with modern best practice processes and the social, mobile and analytical capabilities they include, Oracle Cloud applications help you deliver the experiences your customers expect, the talent they need to succeed, and the performance the market demands.</a:t>
            </a:r>
            <a:endParaRPr lang="es-ES" dirty="0"/>
          </a:p>
        </p:txBody>
      </p:sp>
    </p:spTree>
    <p:extLst>
      <p:ext uri="{BB962C8B-B14F-4D97-AF65-F5344CB8AC3E}">
        <p14:creationId xmlns:p14="http://schemas.microsoft.com/office/powerpoint/2010/main" val="2153813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93</TotalTime>
  <Words>1013</Words>
  <Application>Microsoft Office PowerPoint</Application>
  <PresentationFormat>Panorámica</PresentationFormat>
  <Paragraphs>105</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Trebuchet MS</vt:lpstr>
      <vt:lpstr>Tw Cen MT</vt:lpstr>
      <vt:lpstr>Circuito</vt:lpstr>
      <vt:lpstr>SaaS, PaaS and IaaS</vt:lpstr>
      <vt:lpstr>Software as a Service</vt:lpstr>
      <vt:lpstr>Platform as a Service</vt:lpstr>
      <vt:lpstr>Infrastructure as a Service</vt:lpstr>
      <vt:lpstr>Cloud components</vt:lpstr>
      <vt:lpstr>What are logical components?</vt:lpstr>
      <vt:lpstr>What are the physical components?</vt:lpstr>
      <vt:lpstr>Oracle Cloud</vt:lpstr>
      <vt:lpstr>Software as a Service Oracle Cloud</vt:lpstr>
      <vt:lpstr>Platform as a Service Oracle Cloud</vt:lpstr>
      <vt:lpstr>Infrastructure as a Service Oracle Cloud</vt:lpstr>
      <vt:lpstr>Logical components in Oracle Cloud</vt:lpstr>
      <vt:lpstr>Architecture in Oracle Cloud</vt:lpstr>
      <vt:lpstr>Architecture in Oracle Cloud</vt:lpstr>
      <vt:lpstr>Architecture in Oracle Cloud</vt:lpstr>
      <vt:lpstr>Architecture in Oracle Cloud</vt:lpstr>
      <vt:lpstr>Architecture in Oracle Cloud</vt:lpstr>
      <vt:lpstr>Business model in Oracle Cloud</vt:lpstr>
      <vt:lpstr>Service level agreement for Oracle Cloud</vt:lpstr>
      <vt:lpstr>Microsoft Azure</vt:lpstr>
      <vt:lpstr>Software as a Service Microsoft Azure</vt:lpstr>
      <vt:lpstr>Software as a Service Microsoft Azure</vt:lpstr>
      <vt:lpstr>Platform as a Service Microsoft Azure</vt:lpstr>
      <vt:lpstr>Platform as a Service Microsoft Azure</vt:lpstr>
      <vt:lpstr>Infrastructure as a Service Microsoft Azure</vt:lpstr>
      <vt:lpstr>Infrastructure as a Service Microsoft Azure</vt:lpstr>
      <vt:lpstr>Logical Components in Microsoft Azure</vt:lpstr>
      <vt:lpstr>Architecture in Microsoft Azure</vt:lpstr>
      <vt:lpstr>Architecture in Microsoft Azure</vt:lpstr>
      <vt:lpstr>Business model in Microsoft Azure</vt:lpstr>
      <vt:lpstr>Business model in Microsoft Azure</vt:lpstr>
      <vt:lpstr>Service level agreement in Microsoft azure</vt:lpstr>
      <vt:lpstr>high availability configuration for installation on premises</vt:lpstr>
      <vt:lpstr>Presentación de PowerPoint</vt:lpstr>
      <vt:lpstr>Assume h/w costs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SaaS, PaaS and IaaS</dc:title>
  <dc:creator>Samuel González</dc:creator>
  <cp:lastModifiedBy>Samuel González</cp:lastModifiedBy>
  <cp:revision>12</cp:revision>
  <dcterms:created xsi:type="dcterms:W3CDTF">2016-12-13T16:04:10Z</dcterms:created>
  <dcterms:modified xsi:type="dcterms:W3CDTF">2016-12-15T23:25:38Z</dcterms:modified>
</cp:coreProperties>
</file>