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9929258-C40C-41D3-87D4-CAFAB256B0B4}" type="datetimeFigureOut">
              <a:rPr lang="es-ES" smtClean="0"/>
              <a:t>10/02/2017</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14265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198156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41300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107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2188060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B9929258-C40C-41D3-87D4-CAFAB256B0B4}" type="datetimeFigureOut">
              <a:rPr lang="es-ES" smtClean="0"/>
              <a:t>10/02/2017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2099197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B9929258-C40C-41D3-87D4-CAFAB256B0B4}" type="datetimeFigureOut">
              <a:rPr lang="es-ES" smtClean="0"/>
              <a:t>10/02/2017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2140554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929258-C40C-41D3-87D4-CAFAB256B0B4}" type="datetimeFigureOut">
              <a:rPr lang="es-ES" smtClean="0"/>
              <a:t>10/02/2017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80036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929258-C40C-41D3-87D4-CAFAB256B0B4}" type="datetimeFigureOut">
              <a:rPr lang="es-ES" smtClean="0"/>
              <a:t>10/02/2017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23921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929258-C40C-41D3-87D4-CAFAB256B0B4}" type="datetimeFigureOut">
              <a:rPr lang="es-ES" smtClean="0"/>
              <a:t>10/02/2017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196551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9929258-C40C-41D3-87D4-CAFAB256B0B4}" type="datetimeFigureOut">
              <a:rPr lang="es-ES" smtClean="0"/>
              <a:t>10/02/2017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166331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414079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9929258-C40C-41D3-87D4-CAFAB256B0B4}" type="datetimeFigureOut">
              <a:rPr lang="es-ES" smtClean="0"/>
              <a:t>10/02/2017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382516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929258-C40C-41D3-87D4-CAFAB256B0B4}" type="datetimeFigureOut">
              <a:rPr lang="es-ES" smtClean="0"/>
              <a:t>10/02/2017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90788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29258-C40C-41D3-87D4-CAFAB256B0B4}" type="datetimeFigureOut">
              <a:rPr lang="es-ES" smtClean="0"/>
              <a:t>10/02/2017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418089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327350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929258-C40C-41D3-87D4-CAFAB256B0B4}" type="datetimeFigureOut">
              <a:rPr lang="es-ES" smtClean="0"/>
              <a:t>10/02/2017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1E9BA9-F1E6-4A0C-9983-DA3599B2C443}" type="slidenum">
              <a:rPr lang="es-ES" smtClean="0"/>
              <a:t>‹Nº›</a:t>
            </a:fld>
            <a:endParaRPr lang="es-ES"/>
          </a:p>
        </p:txBody>
      </p:sp>
    </p:spTree>
    <p:extLst>
      <p:ext uri="{BB962C8B-B14F-4D97-AF65-F5344CB8AC3E}">
        <p14:creationId xmlns:p14="http://schemas.microsoft.com/office/powerpoint/2010/main" val="1157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929258-C40C-41D3-87D4-CAFAB256B0B4}" type="datetimeFigureOut">
              <a:rPr lang="es-ES" smtClean="0"/>
              <a:t>10/02/2017</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1E9BA9-F1E6-4A0C-9983-DA3599B2C443}" type="slidenum">
              <a:rPr lang="es-ES" smtClean="0"/>
              <a:t>‹Nº›</a:t>
            </a:fld>
            <a:endParaRPr lang="es-ES"/>
          </a:p>
        </p:txBody>
      </p:sp>
    </p:spTree>
    <p:extLst>
      <p:ext uri="{BB962C8B-B14F-4D97-AF65-F5344CB8AC3E}">
        <p14:creationId xmlns:p14="http://schemas.microsoft.com/office/powerpoint/2010/main" val="18119133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Oracle and Microsoft </a:t>
            </a:r>
            <a:r>
              <a:rPr lang="es-ES" dirty="0" err="1"/>
              <a:t>Azure</a:t>
            </a:r>
            <a:r>
              <a:rPr lang="es-ES" dirty="0"/>
              <a:t> </a:t>
            </a:r>
            <a:r>
              <a:rPr lang="es-ES" dirty="0" err="1"/>
              <a:t>for</a:t>
            </a:r>
            <a:r>
              <a:rPr lang="es-ES" dirty="0"/>
              <a:t> </a:t>
            </a:r>
            <a:r>
              <a:rPr lang="es-ES" dirty="0" err="1"/>
              <a:t>small</a:t>
            </a:r>
            <a:r>
              <a:rPr lang="es-ES" dirty="0"/>
              <a:t> and </a:t>
            </a:r>
            <a:r>
              <a:rPr lang="es-ES" dirty="0" err="1"/>
              <a:t>medium</a:t>
            </a:r>
            <a:r>
              <a:rPr lang="es-ES" dirty="0"/>
              <a:t> </a:t>
            </a:r>
            <a:r>
              <a:rPr lang="es-ES" dirty="0" err="1"/>
              <a:t>companies</a:t>
            </a:r>
            <a:endParaRPr lang="es-ES" dirty="0"/>
          </a:p>
        </p:txBody>
      </p:sp>
      <p:sp>
        <p:nvSpPr>
          <p:cNvPr id="3" name="Subtítulo 2"/>
          <p:cNvSpPr>
            <a:spLocks noGrp="1"/>
          </p:cNvSpPr>
          <p:nvPr>
            <p:ph type="subTitle" idx="1"/>
          </p:nvPr>
        </p:nvSpPr>
        <p:spPr/>
        <p:txBody>
          <a:bodyPr/>
          <a:lstStyle/>
          <a:p>
            <a:pPr lvl="1"/>
            <a:r>
              <a:rPr lang="es-ES" dirty="0"/>
              <a:t>2 - 20 </a:t>
            </a:r>
            <a:r>
              <a:rPr lang="es-ES" dirty="0" err="1"/>
              <a:t>workers</a:t>
            </a:r>
            <a:r>
              <a:rPr lang="es-ES" dirty="0"/>
              <a:t>(</a:t>
            </a:r>
            <a:r>
              <a:rPr lang="es-ES" dirty="0" err="1"/>
              <a:t>small</a:t>
            </a:r>
            <a:r>
              <a:rPr lang="es-ES" dirty="0"/>
              <a:t> </a:t>
            </a:r>
            <a:r>
              <a:rPr lang="es-ES" dirty="0" err="1"/>
              <a:t>companies</a:t>
            </a:r>
            <a:r>
              <a:rPr lang="es-ES" dirty="0"/>
              <a:t>)</a:t>
            </a:r>
          </a:p>
          <a:p>
            <a:pPr lvl="1"/>
            <a:r>
              <a:rPr lang="es-ES" dirty="0"/>
              <a:t>20 – 150 </a:t>
            </a:r>
            <a:r>
              <a:rPr lang="es-ES" dirty="0" err="1"/>
              <a:t>workers</a:t>
            </a:r>
            <a:r>
              <a:rPr lang="es-ES" dirty="0"/>
              <a:t>(</a:t>
            </a:r>
            <a:r>
              <a:rPr lang="es-ES" dirty="0" err="1"/>
              <a:t>medium</a:t>
            </a:r>
            <a:r>
              <a:rPr lang="es-ES" dirty="0"/>
              <a:t> </a:t>
            </a:r>
            <a:r>
              <a:rPr lang="es-ES" dirty="0" err="1"/>
              <a:t>companies</a:t>
            </a:r>
            <a:r>
              <a:rPr lang="es-ES" dirty="0"/>
              <a:t>)</a:t>
            </a:r>
          </a:p>
        </p:txBody>
      </p:sp>
    </p:spTree>
    <p:extLst>
      <p:ext uri="{BB962C8B-B14F-4D97-AF65-F5344CB8AC3E}">
        <p14:creationId xmlns:p14="http://schemas.microsoft.com/office/powerpoint/2010/main" val="421530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To migrate to cloud computing</a:t>
            </a:r>
            <a:endParaRPr lang="es-ES" dirty="0"/>
          </a:p>
        </p:txBody>
      </p:sp>
      <p:sp>
        <p:nvSpPr>
          <p:cNvPr id="3" name="Marcador de contenido 2"/>
          <p:cNvSpPr>
            <a:spLocks noGrp="1"/>
          </p:cNvSpPr>
          <p:nvPr>
            <p:ph idx="1"/>
          </p:nvPr>
        </p:nvSpPr>
        <p:spPr>
          <a:xfrm>
            <a:off x="1141412" y="2249486"/>
            <a:ext cx="9905999" cy="4291991"/>
          </a:xfrm>
        </p:spPr>
        <p:txBody>
          <a:bodyPr>
            <a:normAutofit fontScale="85000" lnSpcReduction="20000"/>
          </a:bodyPr>
          <a:lstStyle/>
          <a:p>
            <a:r>
              <a:rPr lang="en-US" dirty="0"/>
              <a:t>Execution of the transition process</a:t>
            </a:r>
          </a:p>
          <a:p>
            <a:pPr lvl="1"/>
            <a:r>
              <a:rPr lang="en-US" dirty="0"/>
              <a:t>Selection and contracting provider cloud.</a:t>
            </a:r>
          </a:p>
          <a:p>
            <a:pPr lvl="1"/>
            <a:r>
              <a:rPr lang="en-US" dirty="0"/>
              <a:t>Schedule, planning and process milestones.</a:t>
            </a:r>
          </a:p>
          <a:p>
            <a:pPr lvl="1"/>
            <a:r>
              <a:rPr lang="en-US" dirty="0"/>
              <a:t>Migrating critical applications with special focus on performance and security</a:t>
            </a:r>
          </a:p>
          <a:p>
            <a:pPr lvl="1"/>
            <a:r>
              <a:rPr lang="en-US" dirty="0"/>
              <a:t>Management and coordination of technical activities: interfaces, communications, data, etc.</a:t>
            </a:r>
          </a:p>
          <a:p>
            <a:r>
              <a:rPr lang="en-US" dirty="0"/>
              <a:t>Change management: people / procedures</a:t>
            </a:r>
          </a:p>
          <a:p>
            <a:pPr lvl="1"/>
            <a:r>
              <a:rPr lang="en-US" dirty="0"/>
              <a:t>The move to Cloud services, implies a new model of management and use of</a:t>
            </a:r>
          </a:p>
          <a:p>
            <a:pPr lvl="1"/>
            <a:r>
              <a:rPr lang="en-US" dirty="0"/>
              <a:t>The computer systems of the company, which affects the whole of its staff,</a:t>
            </a:r>
          </a:p>
          <a:p>
            <a:pPr lvl="1"/>
            <a:r>
              <a:rPr lang="en-US" dirty="0"/>
              <a:t>Their operational procedures and processes, with special emphasis on the equipment</a:t>
            </a:r>
          </a:p>
          <a:p>
            <a:pPr lvl="1"/>
            <a:r>
              <a:rPr lang="en-US" dirty="0"/>
              <a:t>of you.</a:t>
            </a:r>
          </a:p>
          <a:p>
            <a:r>
              <a:rPr lang="en-US" dirty="0"/>
              <a:t>Legacy System Support / Shutdown</a:t>
            </a:r>
          </a:p>
          <a:p>
            <a:pPr lvl="1"/>
            <a:r>
              <a:rPr lang="en-US" dirty="0"/>
              <a:t>Treatment and management of Legacy Systems, which have not passed to Cloud.</a:t>
            </a:r>
          </a:p>
          <a:p>
            <a:pPr lvl="1"/>
            <a:endParaRPr lang="en-US" dirty="0"/>
          </a:p>
        </p:txBody>
      </p:sp>
    </p:spTree>
    <p:extLst>
      <p:ext uri="{BB962C8B-B14F-4D97-AF65-F5344CB8AC3E}">
        <p14:creationId xmlns:p14="http://schemas.microsoft.com/office/powerpoint/2010/main" val="258476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Oracle and Microsoft </a:t>
            </a:r>
            <a:r>
              <a:rPr lang="es-ES" dirty="0" err="1"/>
              <a:t>Azure</a:t>
            </a:r>
            <a:r>
              <a:rPr lang="es-ES" dirty="0"/>
              <a:t> </a:t>
            </a:r>
            <a:r>
              <a:rPr lang="es-ES" dirty="0" err="1"/>
              <a:t>for</a:t>
            </a:r>
            <a:r>
              <a:rPr lang="es-ES" dirty="0"/>
              <a:t> </a:t>
            </a:r>
            <a:r>
              <a:rPr lang="es-ES" dirty="0" err="1"/>
              <a:t>big</a:t>
            </a:r>
            <a:r>
              <a:rPr lang="es-ES" dirty="0"/>
              <a:t> </a:t>
            </a:r>
            <a:r>
              <a:rPr lang="es-ES" dirty="0" err="1"/>
              <a:t>companies</a:t>
            </a:r>
            <a:r>
              <a:rPr lang="es-ES" dirty="0"/>
              <a:t> and </a:t>
            </a:r>
            <a:r>
              <a:rPr lang="es-ES" dirty="0" err="1"/>
              <a:t>government</a:t>
            </a:r>
            <a:endParaRPr lang="es-ES" dirty="0"/>
          </a:p>
        </p:txBody>
      </p:sp>
      <p:sp>
        <p:nvSpPr>
          <p:cNvPr id="3" name="Subtítulo 2"/>
          <p:cNvSpPr>
            <a:spLocks noGrp="1"/>
          </p:cNvSpPr>
          <p:nvPr>
            <p:ph type="subTitle" idx="1"/>
          </p:nvPr>
        </p:nvSpPr>
        <p:spPr/>
        <p:txBody>
          <a:bodyPr/>
          <a:lstStyle/>
          <a:p>
            <a:pPr lvl="1"/>
            <a:r>
              <a:rPr lang="es-ES" dirty="0"/>
              <a:t>More </a:t>
            </a:r>
            <a:r>
              <a:rPr lang="es-ES" dirty="0" err="1"/>
              <a:t>than</a:t>
            </a:r>
            <a:r>
              <a:rPr lang="es-ES" dirty="0"/>
              <a:t> 150 </a:t>
            </a:r>
            <a:r>
              <a:rPr lang="es-ES" dirty="0" err="1"/>
              <a:t>workers</a:t>
            </a:r>
            <a:r>
              <a:rPr lang="es-ES" dirty="0"/>
              <a:t>(</a:t>
            </a:r>
            <a:r>
              <a:rPr lang="es-ES"/>
              <a:t>big </a:t>
            </a:r>
            <a:r>
              <a:rPr lang="es-ES" dirty="0" err="1"/>
              <a:t>companies</a:t>
            </a:r>
            <a:r>
              <a:rPr lang="es-ES" dirty="0"/>
              <a:t>)</a:t>
            </a:r>
          </a:p>
        </p:txBody>
      </p:sp>
    </p:spTree>
    <p:extLst>
      <p:ext uri="{BB962C8B-B14F-4D97-AF65-F5344CB8AC3E}">
        <p14:creationId xmlns:p14="http://schemas.microsoft.com/office/powerpoint/2010/main" val="73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Cloud </a:t>
            </a:r>
            <a:r>
              <a:rPr lang="es-ES" dirty="0" err="1"/>
              <a:t>computing</a:t>
            </a:r>
            <a:r>
              <a:rPr lang="es-ES" dirty="0"/>
              <a:t> pros</a:t>
            </a:r>
          </a:p>
        </p:txBody>
      </p:sp>
      <p:sp>
        <p:nvSpPr>
          <p:cNvPr id="3" name="Marcador de contenido 2"/>
          <p:cNvSpPr>
            <a:spLocks noGrp="1"/>
          </p:cNvSpPr>
          <p:nvPr>
            <p:ph idx="1"/>
          </p:nvPr>
        </p:nvSpPr>
        <p:spPr/>
        <p:txBody>
          <a:bodyPr/>
          <a:lstStyle/>
          <a:p>
            <a:r>
              <a:rPr lang="en-US" dirty="0"/>
              <a:t>Gain access to the latest technologies.</a:t>
            </a:r>
          </a:p>
          <a:p>
            <a:r>
              <a:rPr lang="en-US" dirty="0"/>
              <a:t>Increase the ability to be flexible (Scalable through the cloud).</a:t>
            </a:r>
          </a:p>
          <a:p>
            <a:r>
              <a:rPr lang="en-US" dirty="0"/>
              <a:t>Lower initial investment cost in IT.</a:t>
            </a:r>
          </a:p>
          <a:p>
            <a:r>
              <a:rPr lang="en-US" dirty="0"/>
              <a:t>Possibility of reducing operating costs</a:t>
            </a:r>
            <a:endParaRPr lang="es-ES" dirty="0"/>
          </a:p>
        </p:txBody>
      </p:sp>
    </p:spTree>
    <p:extLst>
      <p:ext uri="{BB962C8B-B14F-4D97-AF65-F5344CB8AC3E}">
        <p14:creationId xmlns:p14="http://schemas.microsoft.com/office/powerpoint/2010/main" val="69030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Cloud </a:t>
            </a:r>
            <a:r>
              <a:rPr lang="es-ES" dirty="0" err="1"/>
              <a:t>computing</a:t>
            </a:r>
            <a:r>
              <a:rPr lang="es-ES" dirty="0"/>
              <a:t> </a:t>
            </a:r>
            <a:r>
              <a:rPr lang="es-ES" dirty="0" err="1"/>
              <a:t>cons</a:t>
            </a:r>
            <a:endParaRPr lang="es-ES" dirty="0"/>
          </a:p>
        </p:txBody>
      </p:sp>
      <p:sp>
        <p:nvSpPr>
          <p:cNvPr id="3" name="Marcador de contenido 2"/>
          <p:cNvSpPr>
            <a:spLocks noGrp="1"/>
          </p:cNvSpPr>
          <p:nvPr>
            <p:ph idx="1"/>
          </p:nvPr>
        </p:nvSpPr>
        <p:spPr/>
        <p:txBody>
          <a:bodyPr/>
          <a:lstStyle/>
          <a:p>
            <a:r>
              <a:rPr lang="en-US" dirty="0"/>
              <a:t>Perception of being something unnecessary that can be solved in-house.</a:t>
            </a:r>
          </a:p>
          <a:p>
            <a:r>
              <a:rPr lang="en-US" dirty="0"/>
              <a:t>Continuous use of internal IT systems (In-house operation).</a:t>
            </a:r>
          </a:p>
          <a:p>
            <a:r>
              <a:rPr lang="en-US" dirty="0"/>
              <a:t>Ignorance of the Cloud concept.</a:t>
            </a:r>
          </a:p>
          <a:p>
            <a:r>
              <a:rPr lang="en-US" dirty="0"/>
              <a:t>Ignorance of new technologies and their benefits.</a:t>
            </a:r>
          </a:p>
          <a:p>
            <a:endParaRPr lang="en-US" dirty="0"/>
          </a:p>
          <a:p>
            <a:endParaRPr lang="es-ES" dirty="0"/>
          </a:p>
        </p:txBody>
      </p:sp>
    </p:spTree>
    <p:extLst>
      <p:ext uri="{BB962C8B-B14F-4D97-AF65-F5344CB8AC3E}">
        <p14:creationId xmlns:p14="http://schemas.microsoft.com/office/powerpoint/2010/main" val="426007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Cloud </a:t>
            </a:r>
            <a:r>
              <a:rPr lang="es-ES" dirty="0" err="1"/>
              <a:t>computing</a:t>
            </a:r>
            <a:r>
              <a:rPr lang="es-ES" dirty="0"/>
              <a:t> </a:t>
            </a:r>
            <a:r>
              <a:rPr lang="es-ES" dirty="0" err="1"/>
              <a:t>barriers</a:t>
            </a:r>
            <a:endParaRPr lang="es-ES" dirty="0"/>
          </a:p>
        </p:txBody>
      </p:sp>
      <p:sp>
        <p:nvSpPr>
          <p:cNvPr id="3" name="Marcador de contenido 2"/>
          <p:cNvSpPr>
            <a:spLocks noGrp="1"/>
          </p:cNvSpPr>
          <p:nvPr>
            <p:ph idx="1"/>
          </p:nvPr>
        </p:nvSpPr>
        <p:spPr/>
        <p:txBody>
          <a:bodyPr/>
          <a:lstStyle/>
          <a:p>
            <a:r>
              <a:rPr lang="en-US" dirty="0"/>
              <a:t>As with small and medium companies, most of the barriers are psychological, as they do not rely on the security of cloud computing and where their data are located.</a:t>
            </a:r>
            <a:endParaRPr lang="es-ES" dirty="0"/>
          </a:p>
        </p:txBody>
      </p:sp>
    </p:spTree>
    <p:extLst>
      <p:ext uri="{BB962C8B-B14F-4D97-AF65-F5344CB8AC3E}">
        <p14:creationId xmlns:p14="http://schemas.microsoft.com/office/powerpoint/2010/main" val="309347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availability of the cloud computing</a:t>
            </a:r>
            <a:endParaRPr lang="es-ES" dirty="0"/>
          </a:p>
        </p:txBody>
      </p:sp>
      <p:sp>
        <p:nvSpPr>
          <p:cNvPr id="3" name="Marcador de contenido 2"/>
          <p:cNvSpPr>
            <a:spLocks noGrp="1"/>
          </p:cNvSpPr>
          <p:nvPr>
            <p:ph idx="1"/>
          </p:nvPr>
        </p:nvSpPr>
        <p:spPr/>
        <p:txBody>
          <a:bodyPr/>
          <a:lstStyle/>
          <a:p>
            <a:r>
              <a:rPr lang="en-US" dirty="0"/>
              <a:t>In this section we will see how companies ensure the availability of cloud computing:</a:t>
            </a:r>
          </a:p>
          <a:p>
            <a:pPr lvl="1"/>
            <a:r>
              <a:rPr lang="en-US" dirty="0"/>
              <a:t>Expansion interventions are eliminated, which on a traditional architecture are translated into times of unavailability.</a:t>
            </a:r>
          </a:p>
          <a:p>
            <a:pPr lvl="1"/>
            <a:r>
              <a:rPr lang="en-US" dirty="0"/>
              <a:t>Eliminates much of the uncertainty of physical hardware, which is always susceptible to electronic or mechanical failures</a:t>
            </a:r>
          </a:p>
          <a:p>
            <a:pPr lvl="1"/>
            <a:r>
              <a:rPr lang="en-US" dirty="0"/>
              <a:t>In case of a malfunction in a specific physical machine, affected Cloud Servers are automatically restored and activated on another node.</a:t>
            </a:r>
            <a:endParaRPr lang="es-ES" dirty="0"/>
          </a:p>
        </p:txBody>
      </p:sp>
    </p:spTree>
    <p:extLst>
      <p:ext uri="{BB962C8B-B14F-4D97-AF65-F5344CB8AC3E}">
        <p14:creationId xmlns:p14="http://schemas.microsoft.com/office/powerpoint/2010/main" val="395161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Business </a:t>
            </a:r>
            <a:r>
              <a:rPr lang="es-ES" dirty="0" err="1"/>
              <a:t>guarantee</a:t>
            </a:r>
            <a:r>
              <a:rPr lang="es-ES" dirty="0"/>
              <a:t> </a:t>
            </a:r>
            <a:r>
              <a:rPr lang="es-ES" dirty="0" err="1"/>
              <a:t>on</a:t>
            </a:r>
            <a:r>
              <a:rPr lang="es-ES" dirty="0"/>
              <a:t> </a:t>
            </a:r>
            <a:r>
              <a:rPr lang="es-ES" dirty="0" err="1"/>
              <a:t>cloud</a:t>
            </a:r>
            <a:r>
              <a:rPr lang="es-ES" dirty="0"/>
              <a:t> </a:t>
            </a:r>
            <a:r>
              <a:rPr lang="es-ES" dirty="0" err="1"/>
              <a:t>computing</a:t>
            </a:r>
            <a:endParaRPr lang="es-ES" dirty="0"/>
          </a:p>
        </p:txBody>
      </p:sp>
      <p:sp>
        <p:nvSpPr>
          <p:cNvPr id="3" name="Marcador de contenido 2"/>
          <p:cNvSpPr>
            <a:spLocks noGrp="1"/>
          </p:cNvSpPr>
          <p:nvPr>
            <p:ph idx="1"/>
          </p:nvPr>
        </p:nvSpPr>
        <p:spPr/>
        <p:txBody>
          <a:bodyPr/>
          <a:lstStyle/>
          <a:p>
            <a:r>
              <a:rPr lang="en-US" dirty="0"/>
              <a:t>One of the most important business guarantees for a big company or a government, is data protection. Every cloud computing company must follow a data protection laws. Those responsible for creating these data protection laws are different in each country, for example in Greece is the Hellenic Data Protection Authority (HDPA), and in Spain the Spanish Agency of data protection (AEPD).</a:t>
            </a:r>
            <a:endParaRPr lang="es-ES" dirty="0"/>
          </a:p>
        </p:txBody>
      </p:sp>
    </p:spTree>
    <p:extLst>
      <p:ext uri="{BB962C8B-B14F-4D97-AF65-F5344CB8AC3E}">
        <p14:creationId xmlns:p14="http://schemas.microsoft.com/office/powerpoint/2010/main" val="58972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Security in </a:t>
            </a:r>
            <a:r>
              <a:rPr lang="es-ES" dirty="0" err="1"/>
              <a:t>cloud</a:t>
            </a:r>
            <a:r>
              <a:rPr lang="es-ES" dirty="0"/>
              <a:t> </a:t>
            </a:r>
            <a:r>
              <a:rPr lang="es-ES" dirty="0" err="1"/>
              <a:t>computing</a:t>
            </a:r>
            <a:endParaRPr lang="es-ES" dirty="0"/>
          </a:p>
        </p:txBody>
      </p:sp>
      <p:sp>
        <p:nvSpPr>
          <p:cNvPr id="3" name="Marcador de contenido 2"/>
          <p:cNvSpPr>
            <a:spLocks noGrp="1"/>
          </p:cNvSpPr>
          <p:nvPr>
            <p:ph idx="1"/>
          </p:nvPr>
        </p:nvSpPr>
        <p:spPr/>
        <p:txBody>
          <a:bodyPr/>
          <a:lstStyle/>
          <a:p>
            <a:r>
              <a:rPr lang="en-US" dirty="0"/>
              <a:t>There are three golden rules in terms of cloud security:</a:t>
            </a:r>
          </a:p>
          <a:p>
            <a:pPr lvl="1"/>
            <a:r>
              <a:rPr lang="en-US" dirty="0"/>
              <a:t>Cloud security is (almost) exactly the same as internal security. The security tools that are used internally are the same as in the cloud.</a:t>
            </a:r>
          </a:p>
          <a:p>
            <a:pPr lvl="1"/>
            <a:r>
              <a:rPr lang="en-US" dirty="0"/>
              <a:t>Security aspects in relation to the cloud can be solved by the current security tools of the companies.</a:t>
            </a:r>
          </a:p>
          <a:p>
            <a:pPr lvl="1"/>
            <a:r>
              <a:rPr lang="en-US" dirty="0"/>
              <a:t>If you choose a high-quality cloud provider, the security will be equal, or even better, in the cloud than with internal management. As an IT company is more likely to offer greater security than a different area.</a:t>
            </a:r>
            <a:endParaRPr lang="es-ES" dirty="0"/>
          </a:p>
        </p:txBody>
      </p:sp>
    </p:spTree>
    <p:extLst>
      <p:ext uri="{BB962C8B-B14F-4D97-AF65-F5344CB8AC3E}">
        <p14:creationId xmlns:p14="http://schemas.microsoft.com/office/powerpoint/2010/main" val="62035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To migrate to cloud computing</a:t>
            </a:r>
            <a:endParaRPr lang="es-ES" dirty="0"/>
          </a:p>
        </p:txBody>
      </p:sp>
      <p:sp>
        <p:nvSpPr>
          <p:cNvPr id="3" name="Marcador de contenido 2"/>
          <p:cNvSpPr>
            <a:spLocks noGrp="1"/>
          </p:cNvSpPr>
          <p:nvPr>
            <p:ph idx="1"/>
          </p:nvPr>
        </p:nvSpPr>
        <p:spPr/>
        <p:txBody>
          <a:bodyPr>
            <a:normAutofit lnSpcReduction="10000"/>
          </a:bodyPr>
          <a:lstStyle/>
          <a:p>
            <a:r>
              <a:rPr lang="en-US" dirty="0"/>
              <a:t>The sensitivity of data controlled by the public sector complicates their migration to the cloud but, just as for companies, cloud computing also offers opportunities to governments. This plan should start by transferring to the cloud public information, accessible to any citizen through the Administration's web pages. However, the migration of nonpublic information or personal data - under restrictive protection laws - is not so simple and differs depending on the country in question. </a:t>
            </a:r>
          </a:p>
          <a:p>
            <a:pPr marL="0" indent="0">
              <a:buNone/>
            </a:pPr>
            <a:r>
              <a:rPr lang="en-US" dirty="0"/>
              <a:t> </a:t>
            </a:r>
            <a:endParaRPr lang="es-ES" dirty="0"/>
          </a:p>
        </p:txBody>
      </p:sp>
    </p:spTree>
    <p:extLst>
      <p:ext uri="{BB962C8B-B14F-4D97-AF65-F5344CB8AC3E}">
        <p14:creationId xmlns:p14="http://schemas.microsoft.com/office/powerpoint/2010/main" val="228070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To migrate to cloud computing</a:t>
            </a:r>
            <a:endParaRPr lang="es-ES" dirty="0"/>
          </a:p>
        </p:txBody>
      </p:sp>
      <p:sp>
        <p:nvSpPr>
          <p:cNvPr id="3" name="Marcador de contenido 2"/>
          <p:cNvSpPr>
            <a:spLocks noGrp="1"/>
          </p:cNvSpPr>
          <p:nvPr>
            <p:ph idx="1"/>
          </p:nvPr>
        </p:nvSpPr>
        <p:spPr/>
        <p:txBody>
          <a:bodyPr>
            <a:normAutofit fontScale="92500" lnSpcReduction="10000"/>
          </a:bodyPr>
          <a:lstStyle/>
          <a:p>
            <a:r>
              <a:rPr lang="en-US" dirty="0"/>
              <a:t>The first step would be to think of the cloud to store public information already accessible to citizens through the Web. Shifting this information to an external cloud provider can lead to short-term cost savings, but the main objective is for the government to familiarize itself with the nature of the services offered in the cloud. A second step is to identify, within the non-public data without personal information of the citizens, those that can be stored in the cloud. Since not all of these data are equally critical, they should be classified according to that criticality and, once classified, the benefits of cloud migration, as well as associated risks, should be evaluated.</a:t>
            </a:r>
            <a:endParaRPr lang="es-ES" dirty="0"/>
          </a:p>
        </p:txBody>
      </p:sp>
    </p:spTree>
    <p:extLst>
      <p:ext uri="{BB962C8B-B14F-4D97-AF65-F5344CB8AC3E}">
        <p14:creationId xmlns:p14="http://schemas.microsoft.com/office/powerpoint/2010/main" val="408727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Cloud </a:t>
            </a:r>
            <a:r>
              <a:rPr lang="es-ES" dirty="0" err="1"/>
              <a:t>computing</a:t>
            </a:r>
            <a:r>
              <a:rPr lang="es-ES" dirty="0"/>
              <a:t> pros</a:t>
            </a:r>
          </a:p>
        </p:txBody>
      </p:sp>
      <p:sp>
        <p:nvSpPr>
          <p:cNvPr id="3" name="Marcador de contenido 2"/>
          <p:cNvSpPr>
            <a:spLocks noGrp="1"/>
          </p:cNvSpPr>
          <p:nvPr>
            <p:ph idx="1"/>
          </p:nvPr>
        </p:nvSpPr>
        <p:spPr/>
        <p:txBody>
          <a:bodyPr/>
          <a:lstStyle/>
          <a:p>
            <a:pPr lvl="1"/>
            <a:r>
              <a:rPr lang="es-ES" dirty="0" err="1"/>
              <a:t>Innovation</a:t>
            </a:r>
            <a:r>
              <a:rPr lang="es-ES" dirty="0"/>
              <a:t> and </a:t>
            </a:r>
            <a:r>
              <a:rPr lang="es-ES" dirty="0" err="1"/>
              <a:t>optimization</a:t>
            </a:r>
            <a:r>
              <a:rPr lang="es-ES" dirty="0"/>
              <a:t>: </a:t>
            </a:r>
            <a:r>
              <a:rPr lang="es-ES" dirty="0" err="1"/>
              <a:t>if</a:t>
            </a:r>
            <a:r>
              <a:rPr lang="es-ES" dirty="0"/>
              <a:t> </a:t>
            </a:r>
            <a:r>
              <a:rPr lang="es-ES" dirty="0" err="1"/>
              <a:t>system</a:t>
            </a:r>
            <a:r>
              <a:rPr lang="es-ES" dirty="0"/>
              <a:t> </a:t>
            </a:r>
            <a:r>
              <a:rPr lang="es-ES" dirty="0" err="1"/>
              <a:t>personnel</a:t>
            </a:r>
            <a:r>
              <a:rPr lang="es-ES" dirty="0"/>
              <a:t> </a:t>
            </a:r>
            <a:r>
              <a:rPr lang="es-ES" dirty="0" err="1"/>
              <a:t>slow</a:t>
            </a:r>
            <a:r>
              <a:rPr lang="es-ES" dirty="0"/>
              <a:t> </a:t>
            </a:r>
            <a:r>
              <a:rPr lang="es-ES" dirty="0" err="1"/>
              <a:t>down</a:t>
            </a:r>
            <a:r>
              <a:rPr lang="es-ES" dirty="0"/>
              <a:t> </a:t>
            </a:r>
            <a:r>
              <a:rPr lang="es-ES" dirty="0" err="1"/>
              <a:t>the</a:t>
            </a:r>
            <a:r>
              <a:rPr lang="es-ES" dirty="0"/>
              <a:t> </a:t>
            </a:r>
            <a:r>
              <a:rPr lang="es-ES" dirty="0" err="1"/>
              <a:t>burden</a:t>
            </a:r>
            <a:r>
              <a:rPr lang="es-ES" dirty="0"/>
              <a:t> of </a:t>
            </a:r>
            <a:r>
              <a:rPr lang="es-ES" dirty="0" err="1"/>
              <a:t>managing</a:t>
            </a:r>
            <a:r>
              <a:rPr lang="es-ES" dirty="0"/>
              <a:t> and </a:t>
            </a:r>
            <a:r>
              <a:rPr lang="es-ES" dirty="0" err="1"/>
              <a:t>operating</a:t>
            </a:r>
            <a:r>
              <a:rPr lang="es-ES" dirty="0"/>
              <a:t> </a:t>
            </a:r>
            <a:r>
              <a:rPr lang="es-ES" dirty="0" err="1"/>
              <a:t>applications</a:t>
            </a:r>
            <a:r>
              <a:rPr lang="es-ES" dirty="0"/>
              <a:t>, </a:t>
            </a:r>
            <a:r>
              <a:rPr lang="es-ES" dirty="0" err="1"/>
              <a:t>infrastructure</a:t>
            </a:r>
            <a:r>
              <a:rPr lang="es-ES" dirty="0"/>
              <a:t> and </a:t>
            </a:r>
            <a:r>
              <a:rPr lang="es-ES" dirty="0" err="1"/>
              <a:t>users</a:t>
            </a:r>
            <a:r>
              <a:rPr lang="es-ES" dirty="0"/>
              <a:t>, </a:t>
            </a:r>
            <a:r>
              <a:rPr lang="es-ES" dirty="0" err="1"/>
              <a:t>they</a:t>
            </a:r>
            <a:r>
              <a:rPr lang="es-ES" dirty="0"/>
              <a:t> </a:t>
            </a:r>
            <a:r>
              <a:rPr lang="es-ES" dirty="0" err="1"/>
              <a:t>have</a:t>
            </a:r>
            <a:r>
              <a:rPr lang="es-ES" dirty="0"/>
              <a:t> more time and </a:t>
            </a:r>
            <a:r>
              <a:rPr lang="es-ES" dirty="0" err="1"/>
              <a:t>resources</a:t>
            </a:r>
            <a:r>
              <a:rPr lang="es-ES" dirty="0"/>
              <a:t> to come up </a:t>
            </a:r>
            <a:r>
              <a:rPr lang="es-ES" dirty="0" err="1"/>
              <a:t>with</a:t>
            </a:r>
            <a:r>
              <a:rPr lang="es-ES" dirty="0"/>
              <a:t> </a:t>
            </a:r>
            <a:r>
              <a:rPr lang="es-ES" dirty="0" err="1"/>
              <a:t>solutions</a:t>
            </a:r>
            <a:r>
              <a:rPr lang="es-ES" dirty="0"/>
              <a:t> </a:t>
            </a:r>
            <a:r>
              <a:rPr lang="es-ES" dirty="0" err="1"/>
              <a:t>with</a:t>
            </a:r>
            <a:r>
              <a:rPr lang="es-ES" dirty="0"/>
              <a:t> </a:t>
            </a:r>
            <a:r>
              <a:rPr lang="es-ES" dirty="0" err="1"/>
              <a:t>creativity</a:t>
            </a:r>
            <a:r>
              <a:rPr lang="es-ES" dirty="0"/>
              <a:t> and </a:t>
            </a:r>
            <a:r>
              <a:rPr lang="es-ES" dirty="0" err="1"/>
              <a:t>innovation</a:t>
            </a:r>
            <a:r>
              <a:rPr lang="es-ES" dirty="0"/>
              <a:t>.</a:t>
            </a:r>
          </a:p>
          <a:p>
            <a:pPr lvl="1"/>
            <a:r>
              <a:rPr lang="es-ES" dirty="0" err="1"/>
              <a:t>Agility</a:t>
            </a:r>
            <a:r>
              <a:rPr lang="es-ES" dirty="0"/>
              <a:t>: use </a:t>
            </a:r>
            <a:r>
              <a:rPr lang="es-ES" dirty="0" err="1"/>
              <a:t>fewer</a:t>
            </a:r>
            <a:r>
              <a:rPr lang="es-ES" dirty="0"/>
              <a:t> </a:t>
            </a:r>
            <a:r>
              <a:rPr lang="es-ES" dirty="0" err="1"/>
              <a:t>resources</a:t>
            </a:r>
            <a:r>
              <a:rPr lang="es-ES" dirty="0"/>
              <a:t> </a:t>
            </a:r>
            <a:r>
              <a:rPr lang="es-ES" dirty="0" err="1"/>
              <a:t>faster</a:t>
            </a:r>
            <a:r>
              <a:rPr lang="es-ES" dirty="0"/>
              <a:t>, </a:t>
            </a:r>
            <a:r>
              <a:rPr lang="es-ES" dirty="0" err="1"/>
              <a:t>which</a:t>
            </a:r>
            <a:r>
              <a:rPr lang="es-ES" dirty="0"/>
              <a:t> </a:t>
            </a:r>
            <a:r>
              <a:rPr lang="es-ES" dirty="0" err="1"/>
              <a:t>speeds</a:t>
            </a:r>
            <a:r>
              <a:rPr lang="es-ES" dirty="0"/>
              <a:t> up </a:t>
            </a:r>
            <a:r>
              <a:rPr lang="es-ES" dirty="0" err="1"/>
              <a:t>operations</a:t>
            </a:r>
            <a:r>
              <a:rPr lang="es-ES" dirty="0"/>
              <a:t> </a:t>
            </a:r>
            <a:r>
              <a:rPr lang="es-ES" dirty="0" err="1"/>
              <a:t>provides</a:t>
            </a:r>
            <a:r>
              <a:rPr lang="es-ES" dirty="0"/>
              <a:t> superior </a:t>
            </a:r>
            <a:r>
              <a:rPr lang="es-ES" dirty="0" err="1"/>
              <a:t>competitiveness</a:t>
            </a:r>
            <a:r>
              <a:rPr lang="es-ES" dirty="0"/>
              <a:t>.</a:t>
            </a:r>
          </a:p>
          <a:p>
            <a:pPr lvl="1"/>
            <a:r>
              <a:rPr lang="es-ES" dirty="0" err="1"/>
              <a:t>Sustainability</a:t>
            </a:r>
            <a:r>
              <a:rPr lang="es-ES" dirty="0"/>
              <a:t>: </a:t>
            </a:r>
            <a:r>
              <a:rPr lang="es-ES" dirty="0" err="1"/>
              <a:t>from</a:t>
            </a:r>
            <a:r>
              <a:rPr lang="es-ES" dirty="0"/>
              <a:t> </a:t>
            </a:r>
            <a:r>
              <a:rPr lang="es-ES" dirty="0" err="1"/>
              <a:t>the</a:t>
            </a:r>
            <a:r>
              <a:rPr lang="es-ES" dirty="0"/>
              <a:t> momento </a:t>
            </a:r>
            <a:r>
              <a:rPr lang="es-ES" dirty="0" err="1"/>
              <a:t>that</a:t>
            </a:r>
            <a:r>
              <a:rPr lang="es-ES" dirty="0"/>
              <a:t> servers are </a:t>
            </a:r>
            <a:r>
              <a:rPr lang="es-ES" dirty="0" err="1"/>
              <a:t>virtualized</a:t>
            </a:r>
            <a:r>
              <a:rPr lang="es-ES" dirty="0"/>
              <a:t>, </a:t>
            </a:r>
            <a:r>
              <a:rPr lang="es-ES" dirty="0" err="1"/>
              <a:t>companies</a:t>
            </a:r>
            <a:r>
              <a:rPr lang="es-ES" dirty="0"/>
              <a:t> </a:t>
            </a:r>
            <a:r>
              <a:rPr lang="es-ES" dirty="0" err="1"/>
              <a:t>begin</a:t>
            </a:r>
            <a:r>
              <a:rPr lang="es-ES" dirty="0"/>
              <a:t> to </a:t>
            </a:r>
            <a:r>
              <a:rPr lang="es-ES" dirty="0" err="1"/>
              <a:t>save</a:t>
            </a:r>
            <a:r>
              <a:rPr lang="es-ES" dirty="0"/>
              <a:t> </a:t>
            </a:r>
            <a:r>
              <a:rPr lang="es-ES" dirty="0" err="1"/>
              <a:t>with</a:t>
            </a:r>
            <a:r>
              <a:rPr lang="es-ES" dirty="0"/>
              <a:t> </a:t>
            </a:r>
            <a:r>
              <a:rPr lang="es-ES" dirty="0" err="1"/>
              <a:t>less</a:t>
            </a:r>
            <a:r>
              <a:rPr lang="es-ES" dirty="0"/>
              <a:t> use of </a:t>
            </a:r>
            <a:r>
              <a:rPr lang="es-ES" dirty="0" err="1"/>
              <a:t>physical</a:t>
            </a:r>
            <a:r>
              <a:rPr lang="es-ES" dirty="0"/>
              <a:t> </a:t>
            </a:r>
            <a:r>
              <a:rPr lang="es-ES" dirty="0" err="1"/>
              <a:t>space</a:t>
            </a:r>
            <a:r>
              <a:rPr lang="es-ES" dirty="0"/>
              <a:t> and </a:t>
            </a:r>
            <a:r>
              <a:rPr lang="es-ES" dirty="0" err="1"/>
              <a:t>energy</a:t>
            </a:r>
            <a:r>
              <a:rPr lang="es-ES"/>
              <a:t>.</a:t>
            </a:r>
            <a:endParaRPr lang="es-ES" dirty="0"/>
          </a:p>
          <a:p>
            <a:pPr lvl="1"/>
            <a:endParaRPr lang="es-ES" dirty="0"/>
          </a:p>
        </p:txBody>
      </p:sp>
    </p:spTree>
    <p:extLst>
      <p:ext uri="{BB962C8B-B14F-4D97-AF65-F5344CB8AC3E}">
        <p14:creationId xmlns:p14="http://schemas.microsoft.com/office/powerpoint/2010/main" val="1193782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To migrate to cloud computing</a:t>
            </a:r>
            <a:endParaRPr lang="es-ES" dirty="0"/>
          </a:p>
        </p:txBody>
      </p:sp>
      <p:sp>
        <p:nvSpPr>
          <p:cNvPr id="3" name="Marcador de contenido 2"/>
          <p:cNvSpPr>
            <a:spLocks noGrp="1"/>
          </p:cNvSpPr>
          <p:nvPr>
            <p:ph idx="1"/>
          </p:nvPr>
        </p:nvSpPr>
        <p:spPr/>
        <p:txBody>
          <a:bodyPr>
            <a:normAutofit/>
          </a:bodyPr>
          <a:lstStyle/>
          <a:p>
            <a:r>
              <a:rPr lang="en-US" dirty="0"/>
              <a:t>The third step would be similar to the second, but dealing with the personal data of citizens who, subject to more restrictive data protection laws, require more study than the rest. Current laws often force cloud providers to offer very high levels of reliability and security while ensuring the location of the data.</a:t>
            </a:r>
            <a:endParaRPr lang="es-ES" dirty="0"/>
          </a:p>
        </p:txBody>
      </p:sp>
    </p:spTree>
    <p:extLst>
      <p:ext uri="{BB962C8B-B14F-4D97-AF65-F5344CB8AC3E}">
        <p14:creationId xmlns:p14="http://schemas.microsoft.com/office/powerpoint/2010/main" val="32525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bibliography</a:t>
            </a:r>
            <a:endParaRPr lang="es-ES" dirty="0"/>
          </a:p>
        </p:txBody>
      </p:sp>
      <p:sp>
        <p:nvSpPr>
          <p:cNvPr id="3" name="Marcador de contenido 2"/>
          <p:cNvSpPr>
            <a:spLocks noGrp="1"/>
          </p:cNvSpPr>
          <p:nvPr>
            <p:ph idx="1"/>
          </p:nvPr>
        </p:nvSpPr>
        <p:spPr/>
        <p:txBody>
          <a:bodyPr/>
          <a:lstStyle/>
          <a:p>
            <a:r>
              <a:rPr lang="es-ES" dirty="0"/>
              <a:t>13 Cloud Computing La tercera ola de las Tecnologías de la Información.</a:t>
            </a:r>
          </a:p>
          <a:p>
            <a:r>
              <a:rPr lang="es-ES" dirty="0"/>
              <a:t>Cloud Computing: Aspectos Jurídicos Clave Para La Contratación De Estos Servicios. Rafael García del Poyo.</a:t>
            </a:r>
          </a:p>
          <a:p>
            <a:r>
              <a:rPr lang="es-ES" dirty="0">
                <a:hlinkClick r:id="rId2"/>
              </a:rPr>
              <a:t>https://www.wikipedia.org/</a:t>
            </a:r>
            <a:endParaRPr lang="es-ES" dirty="0"/>
          </a:p>
          <a:p>
            <a:r>
              <a:rPr lang="es-ES" dirty="0"/>
              <a:t>Cloud Computing Como Ventaja Competitiva En las Organizaciones. </a:t>
            </a:r>
            <a:r>
              <a:rPr lang="pt-BR" dirty="0"/>
              <a:t>Fernando Prieto Bustamante, Miguel Arias </a:t>
            </a:r>
            <a:r>
              <a:rPr lang="pt-BR" dirty="0" err="1"/>
              <a:t>Floréz</a:t>
            </a:r>
            <a:r>
              <a:rPr lang="pt-BR" dirty="0"/>
              <a:t>.</a:t>
            </a:r>
            <a:endParaRPr lang="es-ES" dirty="0"/>
          </a:p>
        </p:txBody>
      </p:sp>
    </p:spTree>
    <p:extLst>
      <p:ext uri="{BB962C8B-B14F-4D97-AF65-F5344CB8AC3E}">
        <p14:creationId xmlns:p14="http://schemas.microsoft.com/office/powerpoint/2010/main" val="98318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Cloud </a:t>
            </a:r>
            <a:r>
              <a:rPr lang="es-ES" dirty="0" err="1"/>
              <a:t>computing</a:t>
            </a:r>
            <a:r>
              <a:rPr lang="es-ES" dirty="0"/>
              <a:t> </a:t>
            </a:r>
            <a:r>
              <a:rPr lang="es-ES" dirty="0" err="1"/>
              <a:t>cons</a:t>
            </a:r>
            <a:endParaRPr lang="es-ES" dirty="0"/>
          </a:p>
        </p:txBody>
      </p:sp>
      <p:sp>
        <p:nvSpPr>
          <p:cNvPr id="3" name="Marcador de contenido 2"/>
          <p:cNvSpPr>
            <a:spLocks noGrp="1"/>
          </p:cNvSpPr>
          <p:nvPr>
            <p:ph idx="1"/>
          </p:nvPr>
        </p:nvSpPr>
        <p:spPr/>
        <p:txBody>
          <a:bodyPr/>
          <a:lstStyle/>
          <a:p>
            <a:pPr lvl="1"/>
            <a:r>
              <a:rPr lang="es-ES" dirty="0"/>
              <a:t>Lose </a:t>
            </a:r>
            <a:r>
              <a:rPr lang="es-ES" dirty="0" err="1"/>
              <a:t>the</a:t>
            </a:r>
            <a:r>
              <a:rPr lang="es-ES" dirty="0"/>
              <a:t> control: </a:t>
            </a:r>
            <a:r>
              <a:rPr lang="es-ES" dirty="0" err="1"/>
              <a:t>you</a:t>
            </a:r>
            <a:r>
              <a:rPr lang="es-ES" dirty="0"/>
              <a:t> </a:t>
            </a:r>
            <a:r>
              <a:rPr lang="es-ES" dirty="0" err="1"/>
              <a:t>leave</a:t>
            </a:r>
            <a:r>
              <a:rPr lang="es-ES" dirty="0"/>
              <a:t> </a:t>
            </a:r>
            <a:r>
              <a:rPr lang="es-ES" dirty="0" err="1"/>
              <a:t>the</a:t>
            </a:r>
            <a:r>
              <a:rPr lang="es-ES" dirty="0"/>
              <a:t> control of </a:t>
            </a:r>
            <a:r>
              <a:rPr lang="es-ES" dirty="0" err="1"/>
              <a:t>your</a:t>
            </a:r>
            <a:r>
              <a:rPr lang="es-ES" dirty="0"/>
              <a:t> apps to </a:t>
            </a:r>
            <a:r>
              <a:rPr lang="es-ES" dirty="0" err="1"/>
              <a:t>other</a:t>
            </a:r>
            <a:r>
              <a:rPr lang="es-ES" dirty="0"/>
              <a:t> </a:t>
            </a:r>
            <a:r>
              <a:rPr lang="es-ES" dirty="0" err="1"/>
              <a:t>people</a:t>
            </a:r>
            <a:r>
              <a:rPr lang="es-ES" dirty="0"/>
              <a:t>, and </a:t>
            </a:r>
            <a:r>
              <a:rPr lang="es-ES" dirty="0" err="1"/>
              <a:t>you</a:t>
            </a:r>
            <a:r>
              <a:rPr lang="es-ES" dirty="0"/>
              <a:t> </a:t>
            </a:r>
            <a:r>
              <a:rPr lang="es-ES" dirty="0" err="1"/>
              <a:t>need</a:t>
            </a:r>
            <a:r>
              <a:rPr lang="es-ES" dirty="0"/>
              <a:t> to trust </a:t>
            </a:r>
            <a:r>
              <a:rPr lang="es-ES" dirty="0" err="1"/>
              <a:t>them</a:t>
            </a:r>
            <a:r>
              <a:rPr lang="es-ES" dirty="0"/>
              <a:t>.</a:t>
            </a:r>
          </a:p>
          <a:p>
            <a:pPr lvl="1"/>
            <a:r>
              <a:rPr lang="es-ES" dirty="0"/>
              <a:t>Security: </a:t>
            </a:r>
            <a:r>
              <a:rPr lang="es-ES" dirty="0" err="1"/>
              <a:t>it</a:t>
            </a:r>
            <a:r>
              <a:rPr lang="es-ES" dirty="0"/>
              <a:t> </a:t>
            </a:r>
            <a:r>
              <a:rPr lang="es-ES" dirty="0" err="1"/>
              <a:t>coud</a:t>
            </a:r>
            <a:r>
              <a:rPr lang="es-ES" dirty="0"/>
              <a:t> be </a:t>
            </a:r>
            <a:r>
              <a:rPr lang="es-ES" dirty="0" err="1"/>
              <a:t>technics</a:t>
            </a:r>
            <a:r>
              <a:rPr lang="es-ES" dirty="0"/>
              <a:t> </a:t>
            </a:r>
            <a:r>
              <a:rPr lang="es-ES" dirty="0" err="1"/>
              <a:t>problems</a:t>
            </a:r>
            <a:r>
              <a:rPr lang="es-ES" dirty="0"/>
              <a:t> and </a:t>
            </a:r>
            <a:r>
              <a:rPr lang="es-ES" dirty="0" err="1"/>
              <a:t>the</a:t>
            </a:r>
            <a:r>
              <a:rPr lang="es-ES" dirty="0"/>
              <a:t> </a:t>
            </a:r>
            <a:r>
              <a:rPr lang="es-ES" dirty="0" err="1"/>
              <a:t>internal</a:t>
            </a:r>
            <a:r>
              <a:rPr lang="es-ES" dirty="0"/>
              <a:t> data of </a:t>
            </a:r>
            <a:r>
              <a:rPr lang="es-ES" dirty="0" err="1"/>
              <a:t>the</a:t>
            </a:r>
            <a:r>
              <a:rPr lang="es-ES" dirty="0"/>
              <a:t> </a:t>
            </a:r>
            <a:r>
              <a:rPr lang="es-ES" dirty="0" err="1"/>
              <a:t>company</a:t>
            </a:r>
            <a:r>
              <a:rPr lang="es-ES" dirty="0"/>
              <a:t> </a:t>
            </a:r>
            <a:r>
              <a:rPr lang="es-ES" dirty="0" err="1"/>
              <a:t>or</a:t>
            </a:r>
            <a:r>
              <a:rPr lang="es-ES" dirty="0"/>
              <a:t> </a:t>
            </a:r>
            <a:r>
              <a:rPr lang="es-ES" dirty="0" err="1"/>
              <a:t>our</a:t>
            </a:r>
            <a:r>
              <a:rPr lang="es-ES" dirty="0"/>
              <a:t> </a:t>
            </a:r>
            <a:r>
              <a:rPr lang="es-ES" dirty="0" err="1"/>
              <a:t>customers</a:t>
            </a:r>
            <a:r>
              <a:rPr lang="es-ES" dirty="0"/>
              <a:t> are </a:t>
            </a:r>
            <a:r>
              <a:rPr lang="es-ES" dirty="0" err="1"/>
              <a:t>filtered</a:t>
            </a:r>
            <a:r>
              <a:rPr lang="es-ES" dirty="0"/>
              <a:t> </a:t>
            </a:r>
            <a:r>
              <a:rPr lang="es-ES" dirty="0" err="1"/>
              <a:t>on</a:t>
            </a:r>
            <a:r>
              <a:rPr lang="es-ES" dirty="0"/>
              <a:t> </a:t>
            </a:r>
            <a:r>
              <a:rPr lang="es-ES" dirty="0" err="1"/>
              <a:t>the</a:t>
            </a:r>
            <a:r>
              <a:rPr lang="es-ES" dirty="0"/>
              <a:t> internet.</a:t>
            </a:r>
          </a:p>
          <a:p>
            <a:pPr lvl="1"/>
            <a:r>
              <a:rPr lang="es-ES" dirty="0" err="1"/>
              <a:t>Availability</a:t>
            </a:r>
            <a:r>
              <a:rPr lang="es-ES" dirty="0"/>
              <a:t>: in </a:t>
            </a:r>
            <a:r>
              <a:rPr lang="es-ES" dirty="0" err="1"/>
              <a:t>the</a:t>
            </a:r>
            <a:r>
              <a:rPr lang="es-ES" dirty="0"/>
              <a:t> case of a </a:t>
            </a:r>
            <a:r>
              <a:rPr lang="es-ES" dirty="0" err="1"/>
              <a:t>small</a:t>
            </a:r>
            <a:r>
              <a:rPr lang="es-ES" dirty="0"/>
              <a:t> and </a:t>
            </a:r>
            <a:r>
              <a:rPr lang="es-ES" dirty="0" err="1"/>
              <a:t>medium-sized</a:t>
            </a:r>
            <a:r>
              <a:rPr lang="es-ES" dirty="0"/>
              <a:t> </a:t>
            </a:r>
            <a:r>
              <a:rPr lang="es-ES" dirty="0" err="1"/>
              <a:t>company</a:t>
            </a:r>
            <a:r>
              <a:rPr lang="es-ES" dirty="0"/>
              <a:t>, </a:t>
            </a:r>
            <a:r>
              <a:rPr lang="es-ES" dirty="0" err="1"/>
              <a:t>which</a:t>
            </a:r>
            <a:r>
              <a:rPr lang="es-ES" dirty="0"/>
              <a:t> </a:t>
            </a:r>
            <a:r>
              <a:rPr lang="es-ES" dirty="0" err="1"/>
              <a:t>does</a:t>
            </a:r>
            <a:r>
              <a:rPr lang="es-ES" dirty="0"/>
              <a:t> </a:t>
            </a:r>
            <a:r>
              <a:rPr lang="es-ES" dirty="0" err="1"/>
              <a:t>not</a:t>
            </a:r>
            <a:r>
              <a:rPr lang="es-ES" dirty="0"/>
              <a:t> </a:t>
            </a:r>
            <a:r>
              <a:rPr lang="es-ES" dirty="0" err="1"/>
              <a:t>have</a:t>
            </a:r>
            <a:r>
              <a:rPr lang="es-ES" dirty="0"/>
              <a:t> a </a:t>
            </a:r>
            <a:r>
              <a:rPr lang="es-ES" dirty="0" err="1"/>
              <a:t>high</a:t>
            </a:r>
            <a:r>
              <a:rPr lang="es-ES" dirty="0"/>
              <a:t> </a:t>
            </a:r>
            <a:r>
              <a:rPr lang="es-ES" dirty="0" err="1"/>
              <a:t>budget</a:t>
            </a:r>
            <a:r>
              <a:rPr lang="es-ES" dirty="0"/>
              <a:t> to </a:t>
            </a:r>
            <a:r>
              <a:rPr lang="es-ES" dirty="0" err="1"/>
              <a:t>invest</a:t>
            </a:r>
            <a:r>
              <a:rPr lang="es-ES" dirty="0"/>
              <a:t> in </a:t>
            </a:r>
            <a:r>
              <a:rPr lang="es-ES" dirty="0" err="1"/>
              <a:t>infrastructure</a:t>
            </a:r>
            <a:r>
              <a:rPr lang="es-ES" dirty="0"/>
              <a:t> and </a:t>
            </a:r>
            <a:r>
              <a:rPr lang="es-ES" dirty="0" err="1"/>
              <a:t>qualified</a:t>
            </a:r>
            <a:r>
              <a:rPr lang="es-ES" dirty="0"/>
              <a:t> </a:t>
            </a:r>
            <a:r>
              <a:rPr lang="es-ES" dirty="0" err="1"/>
              <a:t>technicians</a:t>
            </a:r>
            <a:r>
              <a:rPr lang="es-ES" dirty="0"/>
              <a:t>, </a:t>
            </a:r>
            <a:r>
              <a:rPr lang="es-ES" dirty="0" err="1"/>
              <a:t>it</a:t>
            </a:r>
            <a:r>
              <a:rPr lang="es-ES" dirty="0"/>
              <a:t> </a:t>
            </a:r>
            <a:r>
              <a:rPr lang="es-ES" dirty="0" err="1"/>
              <a:t>is</a:t>
            </a:r>
            <a:r>
              <a:rPr lang="es-ES" dirty="0"/>
              <a:t> </a:t>
            </a:r>
            <a:r>
              <a:rPr lang="es-ES" dirty="0" err="1"/>
              <a:t>clear</a:t>
            </a:r>
            <a:r>
              <a:rPr lang="es-ES" dirty="0"/>
              <a:t> </a:t>
            </a:r>
            <a:r>
              <a:rPr lang="es-ES" dirty="0" err="1"/>
              <a:t>that</a:t>
            </a:r>
            <a:r>
              <a:rPr lang="es-ES" dirty="0"/>
              <a:t> </a:t>
            </a:r>
            <a:r>
              <a:rPr lang="es-ES" dirty="0" err="1"/>
              <a:t>statistically</a:t>
            </a:r>
            <a:r>
              <a:rPr lang="es-ES" dirty="0"/>
              <a:t> </a:t>
            </a:r>
            <a:r>
              <a:rPr lang="es-ES" dirty="0" err="1"/>
              <a:t>it</a:t>
            </a:r>
            <a:r>
              <a:rPr lang="es-ES" dirty="0"/>
              <a:t> </a:t>
            </a:r>
            <a:r>
              <a:rPr lang="es-ES" dirty="0" err="1"/>
              <a:t>is</a:t>
            </a:r>
            <a:r>
              <a:rPr lang="es-ES" dirty="0"/>
              <a:t> </a:t>
            </a:r>
            <a:r>
              <a:rPr lang="es-ES" dirty="0" err="1"/>
              <a:t>safer</a:t>
            </a:r>
            <a:r>
              <a:rPr lang="es-ES" dirty="0"/>
              <a:t> to </a:t>
            </a:r>
            <a:r>
              <a:rPr lang="es-ES" dirty="0" err="1"/>
              <a:t>have</a:t>
            </a:r>
            <a:r>
              <a:rPr lang="es-ES" dirty="0"/>
              <a:t> </a:t>
            </a:r>
            <a:r>
              <a:rPr lang="es-ES" dirty="0" err="1"/>
              <a:t>our</a:t>
            </a:r>
            <a:r>
              <a:rPr lang="es-ES" dirty="0"/>
              <a:t> </a:t>
            </a:r>
            <a:r>
              <a:rPr lang="es-ES" dirty="0" err="1"/>
              <a:t>information</a:t>
            </a:r>
            <a:r>
              <a:rPr lang="es-ES" dirty="0"/>
              <a:t> and </a:t>
            </a:r>
            <a:r>
              <a:rPr lang="es-ES" dirty="0" err="1"/>
              <a:t>our</a:t>
            </a:r>
            <a:r>
              <a:rPr lang="es-ES" dirty="0"/>
              <a:t> </a:t>
            </a:r>
            <a:r>
              <a:rPr lang="es-ES" dirty="0" err="1"/>
              <a:t>applications</a:t>
            </a:r>
            <a:r>
              <a:rPr lang="es-ES" dirty="0"/>
              <a:t> in </a:t>
            </a:r>
            <a:r>
              <a:rPr lang="es-ES" dirty="0" err="1"/>
              <a:t>the</a:t>
            </a:r>
            <a:r>
              <a:rPr lang="es-ES" dirty="0"/>
              <a:t> </a:t>
            </a:r>
            <a:r>
              <a:rPr lang="es-ES" dirty="0" err="1"/>
              <a:t>cloud</a:t>
            </a:r>
            <a:r>
              <a:rPr lang="es-ES" dirty="0"/>
              <a:t>, </a:t>
            </a:r>
            <a:r>
              <a:rPr lang="es-ES" dirty="0" err="1"/>
              <a:t>although</a:t>
            </a:r>
            <a:r>
              <a:rPr lang="es-ES" dirty="0"/>
              <a:t> </a:t>
            </a:r>
            <a:r>
              <a:rPr lang="es-ES" dirty="0" err="1"/>
              <a:t>this</a:t>
            </a:r>
            <a:r>
              <a:rPr lang="es-ES" dirty="0"/>
              <a:t> </a:t>
            </a:r>
            <a:r>
              <a:rPr lang="es-ES" dirty="0" err="1"/>
              <a:t>may</a:t>
            </a:r>
            <a:r>
              <a:rPr lang="es-ES" dirty="0"/>
              <a:t> </a:t>
            </a:r>
            <a:r>
              <a:rPr lang="es-ES" dirty="0" err="1"/>
              <a:t>fail</a:t>
            </a:r>
            <a:r>
              <a:rPr lang="es-ES" dirty="0"/>
              <a:t>.</a:t>
            </a:r>
          </a:p>
        </p:txBody>
      </p:sp>
    </p:spTree>
    <p:extLst>
      <p:ext uri="{BB962C8B-B14F-4D97-AF65-F5344CB8AC3E}">
        <p14:creationId xmlns:p14="http://schemas.microsoft.com/office/powerpoint/2010/main" val="150628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Cloud </a:t>
            </a:r>
            <a:r>
              <a:rPr lang="es-ES" dirty="0" err="1"/>
              <a:t>computing</a:t>
            </a:r>
            <a:r>
              <a:rPr lang="es-ES" dirty="0"/>
              <a:t> </a:t>
            </a:r>
            <a:r>
              <a:rPr lang="es-ES" dirty="0" err="1"/>
              <a:t>barriers</a:t>
            </a:r>
            <a:endParaRPr lang="es-ES" dirty="0"/>
          </a:p>
        </p:txBody>
      </p:sp>
      <p:sp>
        <p:nvSpPr>
          <p:cNvPr id="3" name="Marcador de contenido 2"/>
          <p:cNvSpPr>
            <a:spLocks noGrp="1"/>
          </p:cNvSpPr>
          <p:nvPr>
            <p:ph idx="1"/>
          </p:nvPr>
        </p:nvSpPr>
        <p:spPr/>
        <p:txBody>
          <a:bodyPr/>
          <a:lstStyle/>
          <a:p>
            <a:r>
              <a:rPr lang="en-US" dirty="0"/>
              <a:t>The psychological barrier derived from knowing that some of the data and applications reside physically "elsewhere“.</a:t>
            </a:r>
          </a:p>
          <a:p>
            <a:r>
              <a:rPr lang="en-US" dirty="0"/>
              <a:t>Another obstacle is also security, as customers are still not comfortable trusting critical business data to the cloud.</a:t>
            </a:r>
          </a:p>
          <a:p>
            <a:r>
              <a:rPr lang="en-US" dirty="0"/>
              <a:t>Although very few directors understand the ability of the cloud to give greater agility to the business by implementing new applications and services more easily</a:t>
            </a:r>
          </a:p>
          <a:p>
            <a:endParaRPr lang="es-ES" dirty="0"/>
          </a:p>
        </p:txBody>
      </p:sp>
    </p:spTree>
    <p:extLst>
      <p:ext uri="{BB962C8B-B14F-4D97-AF65-F5344CB8AC3E}">
        <p14:creationId xmlns:p14="http://schemas.microsoft.com/office/powerpoint/2010/main" val="44917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availability of the cloud computing</a:t>
            </a:r>
            <a:endParaRPr lang="es-ES" dirty="0"/>
          </a:p>
        </p:txBody>
      </p:sp>
      <p:sp>
        <p:nvSpPr>
          <p:cNvPr id="3" name="Marcador de contenido 2"/>
          <p:cNvSpPr>
            <a:spLocks noGrp="1"/>
          </p:cNvSpPr>
          <p:nvPr>
            <p:ph idx="1"/>
          </p:nvPr>
        </p:nvSpPr>
        <p:spPr/>
        <p:txBody>
          <a:bodyPr/>
          <a:lstStyle/>
          <a:p>
            <a:r>
              <a:rPr lang="en-US" dirty="0"/>
              <a:t>The main barrier to adopting Cloud Computing solutions is the lack of trust in the Security and Availability sections.</a:t>
            </a:r>
          </a:p>
          <a:p>
            <a:r>
              <a:rPr lang="en-US" dirty="0"/>
              <a:t>The technologies that allow this high availability are:</a:t>
            </a:r>
          </a:p>
          <a:p>
            <a:pPr lvl="1"/>
            <a:r>
              <a:rPr lang="en-US" dirty="0"/>
              <a:t>Network</a:t>
            </a:r>
          </a:p>
          <a:p>
            <a:pPr lvl="1"/>
            <a:r>
              <a:rPr lang="en-US" dirty="0"/>
              <a:t>Storage</a:t>
            </a:r>
          </a:p>
          <a:p>
            <a:pPr lvl="1"/>
            <a:r>
              <a:rPr lang="en-US" dirty="0"/>
              <a:t>Computer nodes (CPU and Memory)</a:t>
            </a:r>
          </a:p>
          <a:p>
            <a:endParaRPr lang="es-ES" dirty="0"/>
          </a:p>
        </p:txBody>
      </p:sp>
    </p:spTree>
    <p:extLst>
      <p:ext uri="{BB962C8B-B14F-4D97-AF65-F5344CB8AC3E}">
        <p14:creationId xmlns:p14="http://schemas.microsoft.com/office/powerpoint/2010/main" val="415641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Business </a:t>
            </a:r>
            <a:r>
              <a:rPr lang="es-ES" dirty="0" err="1"/>
              <a:t>guarantee</a:t>
            </a:r>
            <a:r>
              <a:rPr lang="es-ES" dirty="0"/>
              <a:t> </a:t>
            </a:r>
            <a:r>
              <a:rPr lang="es-ES" dirty="0" err="1"/>
              <a:t>on</a:t>
            </a:r>
            <a:r>
              <a:rPr lang="es-ES" dirty="0"/>
              <a:t> </a:t>
            </a:r>
            <a:r>
              <a:rPr lang="es-ES" dirty="0" err="1"/>
              <a:t>cloud</a:t>
            </a:r>
            <a:r>
              <a:rPr lang="es-ES" dirty="0"/>
              <a:t> </a:t>
            </a:r>
            <a:r>
              <a:rPr lang="es-ES" dirty="0" err="1"/>
              <a:t>computing</a:t>
            </a:r>
            <a:endParaRPr lang="es-ES" dirty="0"/>
          </a:p>
        </p:txBody>
      </p:sp>
      <p:sp>
        <p:nvSpPr>
          <p:cNvPr id="3" name="Marcador de contenido 2"/>
          <p:cNvSpPr>
            <a:spLocks noGrp="1"/>
          </p:cNvSpPr>
          <p:nvPr>
            <p:ph idx="1"/>
          </p:nvPr>
        </p:nvSpPr>
        <p:spPr/>
        <p:txBody>
          <a:bodyPr>
            <a:normAutofit lnSpcReduction="10000"/>
          </a:bodyPr>
          <a:lstStyle/>
          <a:p>
            <a:r>
              <a:rPr lang="en-US" dirty="0"/>
              <a:t>Disaster recovery as a service in the Cloud is a component of a disaster recovery plan, which involves maintaining copies of business data in a cloud storage environment as a security measure.</a:t>
            </a:r>
          </a:p>
          <a:p>
            <a:r>
              <a:rPr lang="en-US" dirty="0"/>
              <a:t>As a result of the growing concern of companies to preserve their continuity over time, the ISO 22301: 2012 Standard on Business Continuity Management appears. It is a new international standard, which specifies the requirements to effectively configure and manage a BCMS or Business Continuity Management System.</a:t>
            </a:r>
            <a:endParaRPr lang="es-ES" dirty="0"/>
          </a:p>
        </p:txBody>
      </p:sp>
    </p:spTree>
    <p:extLst>
      <p:ext uri="{BB962C8B-B14F-4D97-AF65-F5344CB8AC3E}">
        <p14:creationId xmlns:p14="http://schemas.microsoft.com/office/powerpoint/2010/main" val="283000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Security in </a:t>
            </a:r>
            <a:r>
              <a:rPr lang="es-ES" dirty="0" err="1"/>
              <a:t>cloud</a:t>
            </a:r>
            <a:r>
              <a:rPr lang="es-ES" dirty="0"/>
              <a:t> </a:t>
            </a:r>
            <a:r>
              <a:rPr lang="es-ES" dirty="0" err="1"/>
              <a:t>computing</a:t>
            </a:r>
            <a:endParaRPr lang="es-ES" dirty="0"/>
          </a:p>
        </p:txBody>
      </p:sp>
      <p:sp>
        <p:nvSpPr>
          <p:cNvPr id="3" name="Marcador de contenido 2"/>
          <p:cNvSpPr>
            <a:spLocks noGrp="1"/>
          </p:cNvSpPr>
          <p:nvPr>
            <p:ph idx="1"/>
          </p:nvPr>
        </p:nvSpPr>
        <p:spPr/>
        <p:txBody>
          <a:bodyPr>
            <a:normAutofit lnSpcReduction="10000"/>
          </a:bodyPr>
          <a:lstStyle/>
          <a:p>
            <a:r>
              <a:rPr lang="en-US" dirty="0"/>
              <a:t>While it remains a matter of concern to maintain an adequate level of data security, cloud computing infrastructure can in fact improve global security.</a:t>
            </a:r>
          </a:p>
          <a:p>
            <a:r>
              <a:rPr lang="en-US" dirty="0"/>
              <a:t>A private cloud provides significant security advantages. There are conditions, however: you will not get the benefit without making investments, and not every model is suitable for all organizations. Regardless of which service delivery model or model of deployment is chosen, some degree of control will be transferred to the cloud provider. This is completely reasonable if the control is managed in a manner and at a cost that meets their needs.</a:t>
            </a:r>
            <a:endParaRPr lang="es-ES" dirty="0"/>
          </a:p>
        </p:txBody>
      </p:sp>
    </p:spTree>
    <p:extLst>
      <p:ext uri="{BB962C8B-B14F-4D97-AF65-F5344CB8AC3E}">
        <p14:creationId xmlns:p14="http://schemas.microsoft.com/office/powerpoint/2010/main" val="315863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To migrate to cloud computing</a:t>
            </a:r>
            <a:endParaRPr lang="es-ES" dirty="0"/>
          </a:p>
        </p:txBody>
      </p:sp>
      <p:sp>
        <p:nvSpPr>
          <p:cNvPr id="3" name="Marcador de contenido 2"/>
          <p:cNvSpPr>
            <a:spLocks noGrp="1"/>
          </p:cNvSpPr>
          <p:nvPr>
            <p:ph idx="1"/>
          </p:nvPr>
        </p:nvSpPr>
        <p:spPr/>
        <p:txBody>
          <a:bodyPr/>
          <a:lstStyle/>
          <a:p>
            <a:r>
              <a:rPr lang="en-US" dirty="0"/>
              <a:t>Migrating to Cloud Computing is more than just imagining what kinds of services can best fit your business at any given time. In order to be successful in reducing costs and in generating fluency, it is recommended to take a measured approach to deploy the cloud in the enterprise in phases. By evaluating the risks and benefits of a particular cloud deployment and understanding how to ensure alignment with business needs, the company will be better prepared to take the plunge.</a:t>
            </a:r>
            <a:endParaRPr lang="es-ES" dirty="0"/>
          </a:p>
        </p:txBody>
      </p:sp>
    </p:spTree>
    <p:extLst>
      <p:ext uri="{BB962C8B-B14F-4D97-AF65-F5344CB8AC3E}">
        <p14:creationId xmlns:p14="http://schemas.microsoft.com/office/powerpoint/2010/main" val="125461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To migrate to cloud computing</a:t>
            </a:r>
            <a:endParaRPr lang="es-ES" dirty="0"/>
          </a:p>
        </p:txBody>
      </p:sp>
      <p:sp>
        <p:nvSpPr>
          <p:cNvPr id="3" name="Marcador de contenido 2"/>
          <p:cNvSpPr>
            <a:spLocks noGrp="1"/>
          </p:cNvSpPr>
          <p:nvPr>
            <p:ph idx="1"/>
          </p:nvPr>
        </p:nvSpPr>
        <p:spPr>
          <a:xfrm>
            <a:off x="1141412" y="2263555"/>
            <a:ext cx="9905999" cy="3996568"/>
          </a:xfrm>
        </p:spPr>
        <p:txBody>
          <a:bodyPr>
            <a:normAutofit fontScale="92500" lnSpcReduction="20000"/>
          </a:bodyPr>
          <a:lstStyle/>
          <a:p>
            <a:r>
              <a:rPr lang="en-US" dirty="0"/>
              <a:t>Knowledge of the business and its needs</a:t>
            </a:r>
          </a:p>
          <a:p>
            <a:pPr lvl="1"/>
            <a:r>
              <a:rPr lang="en-US" dirty="0"/>
              <a:t>Identify project objectives.</a:t>
            </a:r>
          </a:p>
          <a:p>
            <a:pPr lvl="1"/>
            <a:r>
              <a:rPr lang="en-US" dirty="0"/>
              <a:t>Internal organization of the company, operational and management processes.</a:t>
            </a:r>
          </a:p>
          <a:p>
            <a:pPr lvl="1"/>
            <a:r>
              <a:rPr lang="en-US" dirty="0"/>
              <a:t>Economic benchmarks.</a:t>
            </a:r>
          </a:p>
          <a:p>
            <a:r>
              <a:rPr lang="en-US" dirty="0"/>
              <a:t>Analysis, evaluation and design of the process</a:t>
            </a:r>
          </a:p>
          <a:p>
            <a:pPr lvl="1"/>
            <a:r>
              <a:rPr lang="en-US" dirty="0"/>
              <a:t>Analysis current status of the existing IT platform.</a:t>
            </a:r>
          </a:p>
          <a:p>
            <a:pPr lvl="1"/>
            <a:r>
              <a:rPr lang="en-US" dirty="0"/>
              <a:t>Inventory and classification of applications and services.</a:t>
            </a:r>
          </a:p>
          <a:p>
            <a:pPr lvl="1"/>
            <a:r>
              <a:rPr lang="en-US" dirty="0"/>
              <a:t>Determine Transition Objective Applications and Operating Systems.</a:t>
            </a:r>
          </a:p>
          <a:p>
            <a:pPr lvl="1"/>
            <a:r>
              <a:rPr lang="en-US" dirty="0"/>
              <a:t>Assessment of technical requirements.</a:t>
            </a:r>
          </a:p>
          <a:p>
            <a:pPr lvl="1"/>
            <a:r>
              <a:rPr lang="en-US" dirty="0"/>
              <a:t>Determine cloud model: </a:t>
            </a:r>
            <a:r>
              <a:rPr lang="en-US" dirty="0" err="1"/>
              <a:t>Iaas</a:t>
            </a:r>
            <a:r>
              <a:rPr lang="en-US" dirty="0"/>
              <a:t>, </a:t>
            </a:r>
            <a:r>
              <a:rPr lang="en-US" dirty="0" err="1"/>
              <a:t>Paas</a:t>
            </a:r>
            <a:r>
              <a:rPr lang="en-US" dirty="0"/>
              <a:t>, </a:t>
            </a:r>
            <a:r>
              <a:rPr lang="en-US" dirty="0" err="1"/>
              <a:t>Saas</a:t>
            </a:r>
            <a:r>
              <a:rPr lang="en-US" dirty="0"/>
              <a:t> and hybrid.</a:t>
            </a:r>
          </a:p>
          <a:p>
            <a:pPr lvl="1"/>
            <a:endParaRPr lang="en-US" dirty="0"/>
          </a:p>
        </p:txBody>
      </p:sp>
    </p:spTree>
    <p:extLst>
      <p:ext uri="{BB962C8B-B14F-4D97-AF65-F5344CB8AC3E}">
        <p14:creationId xmlns:p14="http://schemas.microsoft.com/office/powerpoint/2010/main" val="1004332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235</TotalTime>
  <Words>1518</Words>
  <Application>Microsoft Office PowerPoint</Application>
  <PresentationFormat>Panorámica</PresentationFormat>
  <Paragraphs>91</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Trebuchet MS</vt:lpstr>
      <vt:lpstr>Tw Cen MT</vt:lpstr>
      <vt:lpstr>Circuito</vt:lpstr>
      <vt:lpstr>Oracle and Microsoft Azure for small and medium companies</vt:lpstr>
      <vt:lpstr>Cloud computing pros</vt:lpstr>
      <vt:lpstr>Cloud computing cons</vt:lpstr>
      <vt:lpstr>Cloud computing barriers</vt:lpstr>
      <vt:lpstr>availability of the cloud computing</vt:lpstr>
      <vt:lpstr>Business guarantee on cloud computing</vt:lpstr>
      <vt:lpstr>Security in cloud computing</vt:lpstr>
      <vt:lpstr>To migrate to cloud computing</vt:lpstr>
      <vt:lpstr>To migrate to cloud computing</vt:lpstr>
      <vt:lpstr>To migrate to cloud computing</vt:lpstr>
      <vt:lpstr>Oracle and Microsoft Azure for big companies and government</vt:lpstr>
      <vt:lpstr>Cloud computing pros</vt:lpstr>
      <vt:lpstr>Cloud computing cons</vt:lpstr>
      <vt:lpstr>Cloud computing barriers</vt:lpstr>
      <vt:lpstr>availability of the cloud computing</vt:lpstr>
      <vt:lpstr>Business guarantee on cloud computing</vt:lpstr>
      <vt:lpstr>Security in cloud computing</vt:lpstr>
      <vt:lpstr>To migrate to cloud computing</vt:lpstr>
      <vt:lpstr>To migrate to cloud computing</vt:lpstr>
      <vt:lpstr>To migrate to cloud computing</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and Microsoft Azure for small companies</dc:title>
  <dc:creator>Samuel González</dc:creator>
  <cp:lastModifiedBy>Samuel González</cp:lastModifiedBy>
  <cp:revision>19</cp:revision>
  <dcterms:created xsi:type="dcterms:W3CDTF">2017-01-13T14:13:39Z</dcterms:created>
  <dcterms:modified xsi:type="dcterms:W3CDTF">2017-02-10T17:29:43Z</dcterms:modified>
</cp:coreProperties>
</file>