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304" r:id="rId3"/>
    <p:sldId id="275" r:id="rId4"/>
    <p:sldId id="276" r:id="rId5"/>
    <p:sldId id="258" r:id="rId6"/>
    <p:sldId id="259" r:id="rId7"/>
    <p:sldId id="277" r:id="rId8"/>
    <p:sldId id="260" r:id="rId9"/>
    <p:sldId id="261" r:id="rId10"/>
    <p:sldId id="262" r:id="rId11"/>
    <p:sldId id="280" r:id="rId12"/>
    <p:sldId id="263" r:id="rId13"/>
    <p:sldId id="278" r:id="rId14"/>
    <p:sldId id="279" r:id="rId15"/>
    <p:sldId id="281" r:id="rId16"/>
    <p:sldId id="282" r:id="rId17"/>
    <p:sldId id="283" r:id="rId18"/>
    <p:sldId id="284" r:id="rId19"/>
    <p:sldId id="285" r:id="rId20"/>
    <p:sldId id="286" r:id="rId21"/>
    <p:sldId id="287" r:id="rId22"/>
    <p:sldId id="288" r:id="rId23"/>
    <p:sldId id="290" r:id="rId24"/>
    <p:sldId id="291" r:id="rId25"/>
    <p:sldId id="292" r:id="rId26"/>
    <p:sldId id="293" r:id="rId27"/>
    <p:sldId id="294" r:id="rId28"/>
    <p:sldId id="295" r:id="rId29"/>
    <p:sldId id="296" r:id="rId30"/>
    <p:sldId id="297" r:id="rId31"/>
    <p:sldId id="298" r:id="rId32"/>
    <p:sldId id="299" r:id="rId33"/>
    <p:sldId id="301" r:id="rId34"/>
    <p:sldId id="302" r:id="rId35"/>
    <p:sldId id="303"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34" d="100"/>
          <a:sy n="34" d="100"/>
        </p:scale>
        <p:origin x="804" y="138"/>
      </p:cViewPr>
      <p:guideLst/>
    </p:cSldViewPr>
  </p:slideViewPr>
  <p:notesTextViewPr>
    <p:cViewPr>
      <p:scale>
        <a:sx n="1" d="1"/>
        <a:sy n="1" d="1"/>
      </p:scale>
      <p:origin x="0" y="0"/>
    </p:cViewPr>
  </p:notesTextViewPr>
  <p:sorterViewPr>
    <p:cViewPr>
      <p:scale>
        <a:sx n="100" d="100"/>
        <a:sy n="100" d="100"/>
      </p:scale>
      <p:origin x="0" y="-63744"/>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dirty="0" err="1"/>
              <a:t>Esfuerzo</a:t>
            </a:r>
            <a:r>
              <a:rPr lang="en-US" dirty="0"/>
              <a:t> total (</a:t>
            </a:r>
            <a:r>
              <a:rPr lang="en-US" dirty="0" err="1"/>
              <a:t>pd</a:t>
            </a:r>
            <a:r>
              <a:rPr lang="en-US" dirty="0"/>
              <a:t>)</a:t>
            </a:r>
          </a:p>
        </c:rich>
      </c:tx>
      <c:layout>
        <c:manualLayout>
          <c:xMode val="edge"/>
          <c:yMode val="edge"/>
          <c:x val="0.43742341930700818"/>
          <c:y val="0"/>
        </c:manualLayout>
      </c:layout>
      <c:overlay val="0"/>
      <c:spPr>
        <a:noFill/>
        <a:ln>
          <a:noFill/>
        </a:ln>
        <a:effectLst/>
      </c:spPr>
    </c:title>
    <c:autoTitleDeleted val="0"/>
    <c:plotArea>
      <c:layout/>
      <c:pieChart>
        <c:varyColors val="1"/>
        <c:ser>
          <c:idx val="0"/>
          <c:order val="0"/>
          <c:tx>
            <c:strRef>
              <c:f>Hoja1!$B$1</c:f>
              <c:strCache>
                <c:ptCount val="1"/>
                <c:pt idx="0">
                  <c:v>Esfuerzo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0F-4B56-A037-A517FB17BF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0F-4B56-A037-A517FB17BF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0F-4B56-A037-A517FB17BF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0F-4B56-A037-A517FB17BFF4}"/>
              </c:ext>
            </c:extLst>
          </c:dPt>
          <c:dLbls>
            <c:dLbl>
              <c:idx val="3"/>
              <c:tx>
                <c:rich>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r>
                      <a:rPr lang="en-US" sz="4800" dirty="0">
                        <a:solidFill>
                          <a:schemeClr val="bg1"/>
                        </a:solidFill>
                      </a:rPr>
                      <a:t>78</a:t>
                    </a:r>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B0F-4B56-A037-A517FB17BFF4}"/>
                </c:ext>
              </c:extLst>
            </c:dLbl>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Cuentas</c:v>
                </c:pt>
                <c:pt idx="1">
                  <c:v>H. Clínico</c:v>
                </c:pt>
                <c:pt idx="2">
                  <c:v>Consulta</c:v>
                </c:pt>
                <c:pt idx="3">
                  <c:v>P. Auxilios</c:v>
                </c:pt>
              </c:strCache>
            </c:strRef>
          </c:cat>
          <c:val>
            <c:numRef>
              <c:f>Hoja1!$B$2:$B$5</c:f>
              <c:numCache>
                <c:formatCode>General</c:formatCode>
                <c:ptCount val="4"/>
                <c:pt idx="0">
                  <c:v>31</c:v>
                </c:pt>
                <c:pt idx="1">
                  <c:v>43</c:v>
                </c:pt>
                <c:pt idx="2">
                  <c:v>82</c:v>
                </c:pt>
                <c:pt idx="3">
                  <c:v>78</c:v>
                </c:pt>
              </c:numCache>
            </c:numRef>
          </c:val>
          <c:extLst>
            <c:ext xmlns:c16="http://schemas.microsoft.com/office/drawing/2014/chart" uri="{C3380CC4-5D6E-409C-BE32-E72D297353CC}">
              <c16:uniqueId val="{00000008-7B0F-4B56-A037-A517FB17BFF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7.1843584002260945E-3"/>
          <c:y val="0.21623650280474679"/>
          <c:w val="0.2443148443190436"/>
          <c:h val="0.523293941796006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3FBE40-749B-495B-9113-A50198335392}" type="datetimeFigureOut">
              <a:rPr lang="es-ES" smtClean="0"/>
              <a:t>22/01/2017</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F6AEAD-63F9-49EC-9E92-6E0896F1AC4A}" type="slidenum">
              <a:rPr lang="es-ES" smtClean="0"/>
              <a:t>‹Nº›</a:t>
            </a:fld>
            <a:endParaRPr lang="es-ES"/>
          </a:p>
        </p:txBody>
      </p:sp>
    </p:spTree>
    <p:extLst>
      <p:ext uri="{BB962C8B-B14F-4D97-AF65-F5344CB8AC3E}">
        <p14:creationId xmlns:p14="http://schemas.microsoft.com/office/powerpoint/2010/main" val="280203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5" name="Shape 5"/>
          <p:cNvSpPr>
            <a:spLocks noGrp="1"/>
          </p:cNvSpPr>
          <p:nvPr>
            <p:ph type="sldNum" sz="quarter" idx="2"/>
          </p:nvPr>
        </p:nvSpPr>
        <p:spPr>
          <a:xfrm>
            <a:off x="23068803" y="118110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iDoctor.ga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tif"/><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image" Target="../media/image4.tif"/><Relationship Id="rId9" Type="http://schemas.openxmlformats.org/officeDocument/2006/relationships/slide" Target="slide26.xml"/></Relationships>
</file>

<file path=ppt/slides/_rels/slide3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31.xml"/><Relationship Id="rId5" Type="http://schemas.openxmlformats.org/officeDocument/2006/relationships/slide" Target="slide29.xml"/><Relationship Id="rId4" Type="http://schemas.openxmlformats.org/officeDocument/2006/relationships/image" Target="../media/image4.tif"/></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idoctor.oyg.esy.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00985" y="7062167"/>
            <a:ext cx="5782031" cy="50526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rPr dirty="0"/>
              <a:t>Adrian </a:t>
            </a:r>
            <a:r>
              <a:rPr dirty="0" err="1"/>
              <a:t>Agudo</a:t>
            </a:r>
            <a:r>
              <a:rPr dirty="0"/>
              <a:t> </a:t>
            </a:r>
            <a:r>
              <a:rPr dirty="0" err="1"/>
              <a:t>García</a:t>
            </a:r>
            <a:r>
              <a:rPr dirty="0"/>
              <a:t>-Heras</a:t>
            </a:r>
          </a:p>
          <a:p>
            <a:pPr algn="ctr">
              <a:defRPr>
                <a:solidFill>
                  <a:srgbClr val="C0BFC1"/>
                </a:solidFill>
                <a:latin typeface="Helvetica Neue"/>
                <a:ea typeface="Helvetica Neue"/>
                <a:cs typeface="Helvetica Neue"/>
                <a:sym typeface="Helvetica Neue"/>
              </a:defRPr>
            </a:pPr>
            <a:r>
              <a:rPr dirty="0" err="1"/>
              <a:t>Agustín</a:t>
            </a:r>
            <a:r>
              <a:rPr dirty="0"/>
              <a:t> </a:t>
            </a:r>
            <a:r>
              <a:rPr dirty="0" err="1"/>
              <a:t>Jofré</a:t>
            </a:r>
            <a:r>
              <a:rPr dirty="0"/>
              <a:t> Millet</a:t>
            </a:r>
          </a:p>
          <a:p>
            <a:pPr algn="ctr">
              <a:defRPr>
                <a:solidFill>
                  <a:srgbClr val="C0BFC1"/>
                </a:solidFill>
                <a:latin typeface="Helvetica Neue"/>
                <a:ea typeface="Helvetica Neue"/>
                <a:cs typeface="Helvetica Neue"/>
                <a:sym typeface="Helvetica Neue"/>
              </a:defRPr>
            </a:pPr>
            <a:r>
              <a:rPr dirty="0" err="1"/>
              <a:t>Huaibo</a:t>
            </a:r>
            <a:r>
              <a:rPr dirty="0"/>
              <a:t> Yang</a:t>
            </a:r>
          </a:p>
          <a:p>
            <a:pPr algn="ctr">
              <a:defRPr>
                <a:solidFill>
                  <a:srgbClr val="C0BFC1"/>
                </a:solidFill>
                <a:latin typeface="Helvetica Neue"/>
                <a:ea typeface="Helvetica Neue"/>
                <a:cs typeface="Helvetica Neue"/>
                <a:sym typeface="Helvetica Neue"/>
              </a:defRPr>
            </a:pPr>
            <a:r>
              <a:rPr dirty="0" err="1"/>
              <a:t>Javie</a:t>
            </a:r>
            <a:r>
              <a:rPr lang="es-ES" dirty="0"/>
              <a:t>r</a:t>
            </a:r>
            <a:r>
              <a:rPr dirty="0"/>
              <a:t> </a:t>
            </a:r>
            <a:r>
              <a:rPr dirty="0" err="1"/>
              <a:t>Pino</a:t>
            </a:r>
            <a:r>
              <a:rPr dirty="0"/>
              <a:t> Hernández</a:t>
            </a:r>
          </a:p>
          <a:p>
            <a:pPr algn="ctr">
              <a:defRPr>
                <a:solidFill>
                  <a:srgbClr val="C0BFC1"/>
                </a:solidFill>
                <a:latin typeface="Helvetica Neue"/>
                <a:ea typeface="Helvetica Neue"/>
                <a:cs typeface="Helvetica Neue"/>
                <a:sym typeface="Helvetica Neue"/>
              </a:defRPr>
            </a:pPr>
            <a:r>
              <a:rPr dirty="0" err="1"/>
              <a:t>Jesús</a:t>
            </a:r>
            <a:r>
              <a:rPr dirty="0"/>
              <a:t> Martín</a:t>
            </a:r>
          </a:p>
          <a:p>
            <a:pPr algn="ctr">
              <a:defRPr>
                <a:solidFill>
                  <a:srgbClr val="C0BFC1"/>
                </a:solidFill>
                <a:latin typeface="Helvetica Neue"/>
                <a:ea typeface="Helvetica Neue"/>
                <a:cs typeface="Helvetica Neue"/>
                <a:sym typeface="Helvetica Neue"/>
              </a:defRPr>
            </a:pPr>
            <a:r>
              <a:rPr dirty="0"/>
              <a:t>Samuel Solo de </a:t>
            </a:r>
            <a:r>
              <a:rPr dirty="0" err="1"/>
              <a:t>Zaldívar</a:t>
            </a:r>
            <a:r>
              <a:rPr dirty="0"/>
              <a:t> </a:t>
            </a:r>
            <a:r>
              <a:rPr dirty="0" err="1"/>
              <a:t>Barbero</a:t>
            </a:r>
            <a:endParaRPr dirty="0"/>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2734970018"/>
              </p:ext>
            </p:extLst>
          </p:nvPr>
        </p:nvGraphicFramePr>
        <p:xfrm>
          <a:off x="5213618" y="3801894"/>
          <a:ext cx="15443268" cy="8560245"/>
        </p:xfrm>
        <a:graphic>
          <a:graphicData uri="http://schemas.openxmlformats.org/drawingml/2006/table">
            <a:tbl>
              <a:tblPr firstRow="1" bandRow="1">
                <a:tableStyleId>{284E427A-3D55-4303-BF80-6455036E1DE7}</a:tableStyleId>
              </a:tblPr>
              <a:tblGrid>
                <a:gridCol w="2573878">
                  <a:extLst>
                    <a:ext uri="{9D8B030D-6E8A-4147-A177-3AD203B41FA5}">
                      <a16:colId xmlns:a16="http://schemas.microsoft.com/office/drawing/2014/main" val="20000"/>
                    </a:ext>
                  </a:extLst>
                </a:gridCol>
                <a:gridCol w="2573878">
                  <a:extLst>
                    <a:ext uri="{9D8B030D-6E8A-4147-A177-3AD203B41FA5}">
                      <a16:colId xmlns:a16="http://schemas.microsoft.com/office/drawing/2014/main" val="20001"/>
                    </a:ext>
                  </a:extLst>
                </a:gridCol>
                <a:gridCol w="2573878">
                  <a:extLst>
                    <a:ext uri="{9D8B030D-6E8A-4147-A177-3AD203B41FA5}">
                      <a16:colId xmlns:a16="http://schemas.microsoft.com/office/drawing/2014/main" val="20002"/>
                    </a:ext>
                  </a:extLst>
                </a:gridCol>
                <a:gridCol w="2573878">
                  <a:extLst>
                    <a:ext uri="{9D8B030D-6E8A-4147-A177-3AD203B41FA5}">
                      <a16:colId xmlns:a16="http://schemas.microsoft.com/office/drawing/2014/main" val="20003"/>
                    </a:ext>
                  </a:extLst>
                </a:gridCol>
                <a:gridCol w="2573878">
                  <a:extLst>
                    <a:ext uri="{9D8B030D-6E8A-4147-A177-3AD203B41FA5}">
                      <a16:colId xmlns:a16="http://schemas.microsoft.com/office/drawing/2014/main" val="20004"/>
                    </a:ext>
                  </a:extLst>
                </a:gridCol>
                <a:gridCol w="2573878">
                  <a:extLst>
                    <a:ext uri="{9D8B030D-6E8A-4147-A177-3AD203B41FA5}">
                      <a16:colId xmlns:a16="http://schemas.microsoft.com/office/drawing/2014/main" val="20005"/>
                    </a:ext>
                  </a:extLst>
                </a:gridCol>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10</a:t>
            </a:fld>
            <a:endParaRPr lang="es-E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11</a:t>
            </a:fld>
            <a:endParaRPr lang="es-ES"/>
          </a:p>
        </p:txBody>
      </p:sp>
      <p:graphicFrame>
        <p:nvGraphicFramePr>
          <p:cNvPr id="11" name="Gráfico 10"/>
          <p:cNvGraphicFramePr/>
          <p:nvPr>
            <p:extLst>
              <p:ext uri="{D42A27DB-BD31-4B8C-83A1-F6EECF244321}">
                <p14:modId xmlns:p14="http://schemas.microsoft.com/office/powerpoint/2010/main" val="3277713570"/>
              </p:ext>
            </p:extLst>
          </p:nvPr>
        </p:nvGraphicFramePr>
        <p:xfrm>
          <a:off x="6328611" y="3928152"/>
          <a:ext cx="12002046" cy="8959454"/>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p:cNvSpPr txBox="1"/>
          <p:nvPr/>
        </p:nvSpPr>
        <p:spPr>
          <a:xfrm>
            <a:off x="7029450" y="4818475"/>
            <a:ext cx="213360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es-ES" sz="3200" kern="1200" dirty="0">
                <a:solidFill>
                  <a:srgbClr val="838787">
                    <a:lumMod val="65000"/>
                    <a:lumOff val="35000"/>
                  </a:srgbClr>
                </a:solidFill>
                <a:latin typeface="+mn-lt"/>
                <a:ea typeface="+mn-ea"/>
                <a:cs typeface="+mn-cs"/>
              </a:rPr>
              <a:t>Módulos</a:t>
            </a:r>
          </a:p>
        </p:txBody>
      </p:sp>
    </p:spTree>
    <p:extLst>
      <p:ext uri="{BB962C8B-B14F-4D97-AF65-F5344CB8AC3E}">
        <p14:creationId xmlns:p14="http://schemas.microsoft.com/office/powerpoint/2010/main" val="313716166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extLst>
                    <a:ext uri="{9D8B030D-6E8A-4147-A177-3AD203B41FA5}">
                      <a16:colId xmlns:a16="http://schemas.microsoft.com/office/drawing/2014/main" val="20000"/>
                    </a:ext>
                  </a:extLst>
                </a:gridCol>
                <a:gridCol w="1483912">
                  <a:extLst>
                    <a:ext uri="{9D8B030D-6E8A-4147-A177-3AD203B41FA5}">
                      <a16:colId xmlns:a16="http://schemas.microsoft.com/office/drawing/2014/main" val="20001"/>
                    </a:ext>
                  </a:extLst>
                </a:gridCol>
                <a:gridCol w="10840100">
                  <a:extLst>
                    <a:ext uri="{9D8B030D-6E8A-4147-A177-3AD203B41FA5}">
                      <a16:colId xmlns:a16="http://schemas.microsoft.com/office/drawing/2014/main" val="20002"/>
                    </a:ext>
                  </a:extLst>
                </a:gridCol>
                <a:gridCol w="1358156">
                  <a:extLst>
                    <a:ext uri="{9D8B030D-6E8A-4147-A177-3AD203B41FA5}">
                      <a16:colId xmlns:a16="http://schemas.microsoft.com/office/drawing/2014/main" val="20003"/>
                    </a:ext>
                  </a:extLst>
                </a:gridCol>
                <a:gridCol w="1998462">
                  <a:extLst>
                    <a:ext uri="{9D8B030D-6E8A-4147-A177-3AD203B41FA5}">
                      <a16:colId xmlns:a16="http://schemas.microsoft.com/office/drawing/2014/main" val="20004"/>
                    </a:ext>
                  </a:extLst>
                </a:gridCol>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0"/>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1"/>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2"/>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3"/>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4"/>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5"/>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6"/>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7"/>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8"/>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9"/>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10"/>
                  </a:ext>
                </a:extLst>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13</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2.0.1 </a:t>
            </a:r>
            <a:r>
              <a:rPr lang="es-ES" dirty="0">
                <a:solidFill>
                  <a:srgbClr val="FFFFFF"/>
                </a:solidFill>
              </a:rPr>
              <a:t>Reducción</a:t>
            </a:r>
          </a:p>
        </p:txBody>
      </p:sp>
      <p:sp>
        <p:nvSpPr>
          <p:cNvPr id="11" name="Shape 230"/>
          <p:cNvSpPr/>
          <p:nvPr/>
        </p:nvSpPr>
        <p:spPr>
          <a:xfrm>
            <a:off x="4809823" y="3203434"/>
            <a:ext cx="16067821" cy="270677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GANTT.</a:t>
            </a:r>
            <a:r>
              <a:rPr lang="es-ES" sz="2500" dirty="0">
                <a:solidFill>
                  <a:srgbClr val="00000A"/>
                </a:solidFill>
                <a:uFill>
                  <a:solidFill>
                    <a:srgbClr val="00000A"/>
                  </a:solidFill>
                </a:uFill>
                <a:latin typeface="Helvetica Neue"/>
                <a:ea typeface="Helvetica Neue"/>
                <a:cs typeface="Helvetica Neue"/>
              </a:rPr>
              <a:t> </a:t>
            </a:r>
            <a:r>
              <a:rPr lang="es-ES_tradnl" sz="2500" dirty="0">
                <a:solidFill>
                  <a:srgbClr val="00000A"/>
                </a:solidFill>
                <a:uFill>
                  <a:solidFill>
                    <a:srgbClr val="00000A"/>
                  </a:solidFill>
                </a:uFill>
                <a:latin typeface="Helvetica Neue"/>
                <a:ea typeface="Helvetica Neue"/>
                <a:cs typeface="Helvetica Neue"/>
              </a:rPr>
              <a:t>Conocer 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2.0.2 Supervisión</a:t>
            </a:r>
          </a:p>
        </p:txBody>
      </p:sp>
      <p:sp>
        <p:nvSpPr>
          <p:cNvPr id="15" name="Shape 230"/>
          <p:cNvSpPr/>
          <p:nvPr/>
        </p:nvSpPr>
        <p:spPr>
          <a:xfrm>
            <a:off x="4809823" y="6122424"/>
            <a:ext cx="16067821" cy="258784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2.0.3 </a:t>
            </a:r>
            <a:r>
              <a:rPr lang="es-ES" dirty="0">
                <a:solidFill>
                  <a:srgbClr val="FFFFFF"/>
                </a:solidFill>
              </a:rPr>
              <a:t>Plan de Contingencia</a:t>
            </a:r>
          </a:p>
        </p:txBody>
      </p:sp>
      <p:sp>
        <p:nvSpPr>
          <p:cNvPr id="19" name="Shape 230"/>
          <p:cNvSpPr/>
          <p:nvPr/>
        </p:nvSpPr>
        <p:spPr>
          <a:xfrm>
            <a:off x="4809823" y="8842274"/>
            <a:ext cx="16067821" cy="37205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cumplir los plazos estimados.                                                                                                                                         Reconfigurar 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122979" y="2357709"/>
            <a:ext cx="509754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Fallos de implementación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14</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2.1.1 </a:t>
            </a:r>
            <a:r>
              <a:rPr lang="es-ES" dirty="0">
                <a:solidFill>
                  <a:srgbClr val="FFFFFF"/>
                </a:solidFill>
              </a:rPr>
              <a:t>Reducción</a:t>
            </a:r>
          </a:p>
        </p:txBody>
      </p:sp>
      <p:sp>
        <p:nvSpPr>
          <p:cNvPr id="11" name="Shape 230"/>
          <p:cNvSpPr/>
          <p:nvPr/>
        </p:nvSpPr>
        <p:spPr>
          <a:xfrm>
            <a:off x="4809823" y="3229914"/>
            <a:ext cx="16067821" cy="35684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2.1.2 Supervisión</a:t>
            </a:r>
          </a:p>
        </p:txBody>
      </p:sp>
      <p:sp>
        <p:nvSpPr>
          <p:cNvPr id="23" name="Shape 230"/>
          <p:cNvSpPr/>
          <p:nvPr/>
        </p:nvSpPr>
        <p:spPr>
          <a:xfrm>
            <a:off x="4809823" y="6931813"/>
            <a:ext cx="16067821" cy="253912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2.1.3 </a:t>
            </a:r>
            <a:r>
              <a:rPr lang="es-ES" dirty="0">
                <a:solidFill>
                  <a:srgbClr val="FFFFFF"/>
                </a:solidFill>
              </a:rPr>
              <a:t>Plan de Contingencia</a:t>
            </a:r>
          </a:p>
        </p:txBody>
      </p:sp>
      <p:sp>
        <p:nvSpPr>
          <p:cNvPr id="27" name="Shape 230"/>
          <p:cNvSpPr/>
          <p:nvPr/>
        </p:nvSpPr>
        <p:spPr>
          <a:xfrm>
            <a:off x="4766281" y="9610223"/>
            <a:ext cx="16067821" cy="369511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14431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 Cambios en los requerimientos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15</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2.2.1 </a:t>
            </a:r>
            <a:r>
              <a:rPr lang="es-ES" dirty="0">
                <a:solidFill>
                  <a:srgbClr val="FFFFFF"/>
                </a:solidFill>
              </a:rPr>
              <a:t>Reducción</a:t>
            </a:r>
          </a:p>
        </p:txBody>
      </p:sp>
      <p:sp>
        <p:nvSpPr>
          <p:cNvPr id="11" name="Shape 230"/>
          <p:cNvSpPr/>
          <p:nvPr/>
        </p:nvSpPr>
        <p:spPr>
          <a:xfrm>
            <a:off x="4809823" y="3196476"/>
            <a:ext cx="16067821" cy="303259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25302"/>
            <a:ext cx="15114152"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En la medida de los posible se debe tener a priori una “</a:t>
            </a:r>
            <a:r>
              <a:rPr lang="pt-PT" sz="2500" dirty="0">
                <a:solidFill>
                  <a:srgbClr val="00000A"/>
                </a:solidFill>
                <a:uFill>
                  <a:solidFill>
                    <a:srgbClr val="00000A"/>
                  </a:solidFill>
                </a:uFill>
                <a:latin typeface="Helvetica Neue"/>
                <a:ea typeface="Helvetica Neue"/>
                <a:cs typeface="Helvetica Neue"/>
              </a:rPr>
              <a:t>visibilidad</a:t>
            </a:r>
            <a:r>
              <a:rPr lang="es-ES_tradnl" sz="2500" dirty="0">
                <a:solidFill>
                  <a:srgbClr val="00000A"/>
                </a:solidFill>
                <a:uFill>
                  <a:solidFill>
                    <a:srgbClr val="00000A"/>
                  </a:solidFill>
                </a:uFill>
                <a:latin typeface="Helvetica Neue"/>
                <a:ea typeface="Helvetica Neue"/>
                <a:cs typeface="Helvetica Neue"/>
              </a:rPr>
              <a:t>” del proyecto lo más cerrada posible, así como su alcance y posibles vulnerabilidades que minimicen la ocurrencia de nuevas funcionalidades una vez avanzado ya el proyecto</a:t>
            </a:r>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6497286"/>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6629293"/>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2.2.2 Supervisión</a:t>
            </a:r>
          </a:p>
        </p:txBody>
      </p:sp>
      <p:sp>
        <p:nvSpPr>
          <p:cNvPr id="23" name="Shape 230"/>
          <p:cNvSpPr/>
          <p:nvPr/>
        </p:nvSpPr>
        <p:spPr>
          <a:xfrm>
            <a:off x="4809823" y="6332639"/>
            <a:ext cx="16067821" cy="3197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7185211"/>
            <a:ext cx="14713527" cy="2949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cada etapa repasar si el desarrollo realizado se ciñe a los requisitos especificados.</a:t>
            </a:r>
          </a:p>
          <a:p>
            <a:pPr algn="just"/>
            <a:r>
              <a:rPr lang="es-ES" sz="2500" dirty="0">
                <a:solidFill>
                  <a:srgbClr val="00000A"/>
                </a:solidFill>
                <a:uFill>
                  <a:solidFill>
                    <a:srgbClr val="00000A"/>
                  </a:solidFill>
                </a:uFill>
                <a:latin typeface="Helvetica Neue"/>
                <a:ea typeface="Helvetica Neue"/>
                <a:cs typeface="Helvetica Neue"/>
              </a:rPr>
              <a:t>Establecer reuniones periódicas entre todos los integrantes que den una idea general de la marcha del proyecto.</a:t>
            </a: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2.2.3 </a:t>
            </a:r>
            <a:r>
              <a:rPr lang="es-ES" dirty="0">
                <a:solidFill>
                  <a:srgbClr val="FFFFFF"/>
                </a:solidFill>
              </a:rPr>
              <a:t>Plan de Contingencia</a:t>
            </a:r>
          </a:p>
        </p:txBody>
      </p:sp>
      <p:sp>
        <p:nvSpPr>
          <p:cNvPr id="27" name="Shape 230"/>
          <p:cNvSpPr/>
          <p:nvPr/>
        </p:nvSpPr>
        <p:spPr>
          <a:xfrm>
            <a:off x="4766281" y="9633450"/>
            <a:ext cx="16067821" cy="367188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799290"/>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Se analiza cuál de los integrantes del grupo puede dedicarse en función de su experiencia y cercanía a las nuevas funcionalidades que se proponen, a la implementación de los nuevos requisitos.</a:t>
            </a:r>
          </a:p>
        </p:txBody>
      </p:sp>
    </p:spTree>
    <p:extLst>
      <p:ext uri="{BB962C8B-B14F-4D97-AF65-F5344CB8AC3E}">
        <p14:creationId xmlns:p14="http://schemas.microsoft.com/office/powerpoint/2010/main" val="38872522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9274" y="2309488"/>
            <a:ext cx="80454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 Falta de tiempo para producción y pruebas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16</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2.3.1 </a:t>
            </a:r>
            <a:r>
              <a:rPr lang="es-ES" dirty="0">
                <a:solidFill>
                  <a:srgbClr val="FFFFFF"/>
                </a:solidFill>
              </a:rPr>
              <a:t>Reducción</a:t>
            </a:r>
          </a:p>
        </p:txBody>
      </p:sp>
      <p:sp>
        <p:nvSpPr>
          <p:cNvPr id="11" name="Shape 230"/>
          <p:cNvSpPr/>
          <p:nvPr/>
        </p:nvSpPr>
        <p:spPr>
          <a:xfrm>
            <a:off x="4809823" y="3181692"/>
            <a:ext cx="16067821" cy="355107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Hay que tener muy en cuenta la necesidad de realizar pruebas sobre de funcionamiento. Tanto a nivel funcionales, como de disponibilidad, tiempos de respuesta, pruebas de estrés a la BBDD, etc.</a:t>
            </a:r>
          </a:p>
          <a:p>
            <a:r>
              <a:rPr lang="es-ES" sz="2500" dirty="0">
                <a:solidFill>
                  <a:srgbClr val="00000A"/>
                </a:solidFill>
                <a:uFill>
                  <a:solidFill>
                    <a:srgbClr val="00000A"/>
                  </a:solidFill>
                </a:uFill>
                <a:latin typeface="Helvetica Neue"/>
                <a:ea typeface="Helvetica Neue"/>
                <a:cs typeface="Helvetica Neue"/>
              </a:rPr>
              <a:t>Incluir dichas pruebas en la estimación de tiempos del proyecto y sobredimensionada en una o dos jornadas.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2.3.2 Supervisión</a:t>
            </a:r>
          </a:p>
        </p:txBody>
      </p:sp>
      <p:sp>
        <p:nvSpPr>
          <p:cNvPr id="23" name="Shape 230"/>
          <p:cNvSpPr/>
          <p:nvPr/>
        </p:nvSpPr>
        <p:spPr>
          <a:xfrm>
            <a:off x="4809823" y="6893981"/>
            <a:ext cx="16067821" cy="263589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8198308"/>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pruebas no sólo al final del proyecto, sino durante el mismo.</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2.3.3 </a:t>
            </a:r>
            <a:r>
              <a:rPr lang="es-ES" dirty="0">
                <a:solidFill>
                  <a:srgbClr val="FFFFFF"/>
                </a:solidFill>
              </a:rPr>
              <a:t>Plan de Contingencia</a:t>
            </a:r>
          </a:p>
        </p:txBody>
      </p:sp>
      <p:sp>
        <p:nvSpPr>
          <p:cNvPr id="27" name="Shape 230"/>
          <p:cNvSpPr/>
          <p:nvPr/>
        </p:nvSpPr>
        <p:spPr>
          <a:xfrm>
            <a:off x="4766281" y="9691095"/>
            <a:ext cx="16067821" cy="3614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un sistema de “Gestión de Configuración del Software” y dentro de éste “Gestión del Cambio” que permita de una manera dinámica y fluida comunicar una eventual incidencia.</a:t>
            </a:r>
          </a:p>
        </p:txBody>
      </p:sp>
    </p:spTree>
    <p:extLst>
      <p:ext uri="{BB962C8B-B14F-4D97-AF65-F5344CB8AC3E}">
        <p14:creationId xmlns:p14="http://schemas.microsoft.com/office/powerpoint/2010/main" val="151723414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338981" y="2250645"/>
            <a:ext cx="865191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607188" y="2340317"/>
            <a:ext cx="8383705"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 Fallos técnicos e indisponibilidad del sistema</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17</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2.4.1 </a:t>
            </a:r>
            <a:r>
              <a:rPr lang="es-ES" dirty="0">
                <a:solidFill>
                  <a:srgbClr val="FFFFFF"/>
                </a:solidFill>
              </a:rPr>
              <a:t>Reducción</a:t>
            </a:r>
          </a:p>
        </p:txBody>
      </p:sp>
      <p:sp>
        <p:nvSpPr>
          <p:cNvPr id="11" name="Shape 230"/>
          <p:cNvSpPr/>
          <p:nvPr/>
        </p:nvSpPr>
        <p:spPr>
          <a:xfrm>
            <a:off x="4809823" y="3154019"/>
            <a:ext cx="16067821" cy="35787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Prestar atención a las indicaciones de esta asignatura y, caso de ser necesario, informarse sobre otras cosas que vayan a ser necesarias para la realización del proyecto (como bases de datos). También favorable trabajar en grupos de más de una persona, para disminuir la probabilidad de que se cometa un fallo. Aumentando la frecuencia de las revisiones podremos detectar antes los fallos para que afecte lo menos posible al resto del proyecto.</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2.4.2 Supervisión</a:t>
            </a:r>
          </a:p>
        </p:txBody>
      </p:sp>
      <p:sp>
        <p:nvSpPr>
          <p:cNvPr id="23" name="Shape 230"/>
          <p:cNvSpPr/>
          <p:nvPr/>
        </p:nvSpPr>
        <p:spPr>
          <a:xfrm>
            <a:off x="4809823" y="6921655"/>
            <a:ext cx="16067821" cy="30234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8353034"/>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Debemos dedicar suficiente tiempo a la prueba y a la revisión, preferiblemente por distintos componentes del grupo a los que lo programaron.</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2.4.3 </a:t>
            </a:r>
            <a:r>
              <a:rPr lang="es-ES" dirty="0">
                <a:solidFill>
                  <a:srgbClr val="FFFFFF"/>
                </a:solidFill>
              </a:rPr>
              <a:t>Plan de Contingencia</a:t>
            </a:r>
          </a:p>
        </p:txBody>
      </p:sp>
      <p:sp>
        <p:nvSpPr>
          <p:cNvPr id="27" name="Shape 230"/>
          <p:cNvSpPr/>
          <p:nvPr/>
        </p:nvSpPr>
        <p:spPr>
          <a:xfrm>
            <a:off x="4766281" y="10158790"/>
            <a:ext cx="16067821" cy="31465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2780" y="1169279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Una vez que se ha detectado el fallo hay que solucionarlo inmediatamente, especialmente si hay otros módulos que dependan de él, para minimizar el impacto.</a:t>
            </a:r>
          </a:p>
        </p:txBody>
      </p:sp>
    </p:spTree>
    <p:extLst>
      <p:ext uri="{BB962C8B-B14F-4D97-AF65-F5344CB8AC3E}">
        <p14:creationId xmlns:p14="http://schemas.microsoft.com/office/powerpoint/2010/main" val="9037300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024781" y="2250645"/>
            <a:ext cx="72060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292988" y="2340317"/>
            <a:ext cx="693779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 El tamaño del SW está subestimado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18</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2.5.1 </a:t>
            </a:r>
            <a:r>
              <a:rPr lang="es-ES" dirty="0">
                <a:solidFill>
                  <a:srgbClr val="FFFFFF"/>
                </a:solidFill>
              </a:rPr>
              <a:t>Reducción</a:t>
            </a:r>
          </a:p>
        </p:txBody>
      </p:sp>
      <p:sp>
        <p:nvSpPr>
          <p:cNvPr id="11" name="Shape 230"/>
          <p:cNvSpPr/>
          <p:nvPr/>
        </p:nvSpPr>
        <p:spPr>
          <a:xfrm>
            <a:off x="4809823" y="3183088"/>
            <a:ext cx="16067821" cy="354967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Realizar a priori un análisis realista sobre el sistema que se quiere desarrollar huyendo de idealizaciones y tratando de evitar nuevas funcionalidades que no hayan sido previamente incluidas.</a:t>
            </a:r>
          </a:p>
          <a:p>
            <a:r>
              <a:rPr lang="es-ES" sz="2500" dirty="0">
                <a:solidFill>
                  <a:srgbClr val="00000A"/>
                </a:solidFill>
                <a:uFill>
                  <a:solidFill>
                    <a:srgbClr val="00000A"/>
                  </a:solidFill>
                </a:uFill>
                <a:latin typeface="Helvetica Neue"/>
                <a:ea typeface="Helvetica Neue"/>
                <a:cs typeface="Helvetica Neue"/>
              </a:rPr>
              <a:t>En este sentido se puede establecer que se trate de una primera versión de un proyecto al que puedan incorporarse posteriormente nuevas versiones o módulos añadidos.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2.5.2 Supervisión</a:t>
            </a:r>
          </a:p>
        </p:txBody>
      </p:sp>
      <p:sp>
        <p:nvSpPr>
          <p:cNvPr id="23" name="Shape 230"/>
          <p:cNvSpPr/>
          <p:nvPr/>
        </p:nvSpPr>
        <p:spPr>
          <a:xfrm>
            <a:off x="4809823" y="6980359"/>
            <a:ext cx="16067821" cy="309109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7825481"/>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Análisis del factor transcurso del proyecto / tiempo para evaluar cualquier desfase entre el análisis de la aplicación y el costo de su programación.</a:t>
            </a:r>
          </a:p>
          <a:p>
            <a:pPr algn="just"/>
            <a:r>
              <a:rPr lang="es-ES" sz="2500" dirty="0">
                <a:solidFill>
                  <a:srgbClr val="00000A"/>
                </a:solidFill>
                <a:uFill>
                  <a:solidFill>
                    <a:srgbClr val="00000A"/>
                  </a:solidFill>
                </a:uFill>
                <a:latin typeface="Helvetica Neue"/>
                <a:ea typeface="Helvetica Neue"/>
                <a:cs typeface="Helvetica Neue"/>
              </a:rPr>
              <a:t>Se deben realizar reuniones oportunas para evaluar dicho aspecto</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2.5.3 </a:t>
            </a:r>
            <a:r>
              <a:rPr lang="es-ES" dirty="0">
                <a:solidFill>
                  <a:srgbClr val="FFFFFF"/>
                </a:solidFill>
              </a:rPr>
              <a:t>Plan de Contingencia</a:t>
            </a:r>
          </a:p>
        </p:txBody>
      </p:sp>
      <p:sp>
        <p:nvSpPr>
          <p:cNvPr id="27" name="Shape 230"/>
          <p:cNvSpPr/>
          <p:nvPr/>
        </p:nvSpPr>
        <p:spPr>
          <a:xfrm>
            <a:off x="4766281" y="10319048"/>
            <a:ext cx="16067821" cy="298628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9950" y="11442684"/>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Si se percata un desfase en cuanto a la carga de trabajo de desarrollo de software y los recursos tanto humanos como temporales dedicados a esta carga se deberán redistribuir las tareas asignadas inicialmente y establecer un sistema de prioridades en las tareas.</a:t>
            </a:r>
          </a:p>
        </p:txBody>
      </p:sp>
    </p:spTree>
    <p:extLst>
      <p:ext uri="{BB962C8B-B14F-4D97-AF65-F5344CB8AC3E}">
        <p14:creationId xmlns:p14="http://schemas.microsoft.com/office/powerpoint/2010/main" val="20443191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10063007" y="2250645"/>
            <a:ext cx="530082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331214" y="2340317"/>
            <a:ext cx="4691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 Pérdida de información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19</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2.6.1 </a:t>
            </a:r>
            <a:r>
              <a:rPr lang="es-ES" dirty="0">
                <a:solidFill>
                  <a:srgbClr val="FFFFFF"/>
                </a:solidFill>
              </a:rPr>
              <a:t>Reducción</a:t>
            </a:r>
          </a:p>
        </p:txBody>
      </p:sp>
      <p:sp>
        <p:nvSpPr>
          <p:cNvPr id="11" name="Shape 230"/>
          <p:cNvSpPr/>
          <p:nvPr/>
        </p:nvSpPr>
        <p:spPr>
          <a:xfrm>
            <a:off x="4809823" y="3192859"/>
            <a:ext cx="16067821" cy="3539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factor de riesgo aun siendo uno de los de mayor criticidad se puede controlar con unas medidas básicas de prevención, lo que baja drásticamente la probabilidad de que se produzca.</a:t>
            </a:r>
          </a:p>
          <a:p>
            <a:r>
              <a:rPr lang="es-ES" sz="2500" dirty="0">
                <a:solidFill>
                  <a:srgbClr val="00000A"/>
                </a:solidFill>
                <a:uFill>
                  <a:solidFill>
                    <a:srgbClr val="00000A"/>
                  </a:solidFill>
                </a:uFill>
                <a:latin typeface="Helvetica Neue"/>
                <a:ea typeface="Helvetica Neue"/>
                <a:cs typeface="Helvetica Neue"/>
              </a:rPr>
              <a:t>Con unas medidas básicas de copias de seguridad y buenos sistemas que garanticen el trabajo en grupo de manera concurrente no debería haber mayor problema. </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2.6.2 Supervisión</a:t>
            </a:r>
          </a:p>
        </p:txBody>
      </p:sp>
      <p:sp>
        <p:nvSpPr>
          <p:cNvPr id="23" name="Shape 230"/>
          <p:cNvSpPr/>
          <p:nvPr/>
        </p:nvSpPr>
        <p:spPr>
          <a:xfrm>
            <a:off x="4809823" y="6882815"/>
            <a:ext cx="16067821" cy="275880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952552"/>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Este riesgo se auto-supervisa por todos los elementos del grupo a lo largo de la construcción del proyecto.</a:t>
            </a:r>
          </a:p>
        </p:txBody>
      </p:sp>
      <p:sp>
        <p:nvSpPr>
          <p:cNvPr id="25" name="Shape 249"/>
          <p:cNvSpPr/>
          <p:nvPr/>
        </p:nvSpPr>
        <p:spPr>
          <a:xfrm>
            <a:off x="10398110" y="1012453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19826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2.6.3 </a:t>
            </a:r>
            <a:r>
              <a:rPr lang="es-ES" dirty="0">
                <a:solidFill>
                  <a:srgbClr val="FFFFFF"/>
                </a:solidFill>
              </a:rPr>
              <a:t>Plan de Contingencia</a:t>
            </a:r>
          </a:p>
        </p:txBody>
      </p:sp>
      <p:sp>
        <p:nvSpPr>
          <p:cNvPr id="27" name="Shape 230"/>
          <p:cNvSpPr/>
          <p:nvPr/>
        </p:nvSpPr>
        <p:spPr>
          <a:xfrm>
            <a:off x="4809823" y="9842731"/>
            <a:ext cx="16067821" cy="31634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528252"/>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Reestablecer la información perdida mediante las oportunas operaciones de “Restore”</a:t>
            </a:r>
          </a:p>
        </p:txBody>
      </p:sp>
    </p:spTree>
    <p:extLst>
      <p:ext uri="{BB962C8B-B14F-4D97-AF65-F5344CB8AC3E}">
        <p14:creationId xmlns:p14="http://schemas.microsoft.com/office/powerpoint/2010/main" val="29957241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Control de versiones</a:t>
            </a:r>
            <a:endParaRPr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2</a:t>
            </a:fld>
            <a:endParaRPr lang="es-ES"/>
          </a:p>
        </p:txBody>
      </p:sp>
      <p:graphicFrame>
        <p:nvGraphicFramePr>
          <p:cNvPr id="4" name="Tabla 3"/>
          <p:cNvGraphicFramePr>
            <a:graphicFrameLocks noGrp="1"/>
          </p:cNvGraphicFramePr>
          <p:nvPr>
            <p:extLst>
              <p:ext uri="{D42A27DB-BD31-4B8C-83A1-F6EECF244321}">
                <p14:modId xmlns:p14="http://schemas.microsoft.com/office/powerpoint/2010/main" val="1019843378"/>
              </p:ext>
            </p:extLst>
          </p:nvPr>
        </p:nvGraphicFramePr>
        <p:xfrm>
          <a:off x="3864528" y="2994745"/>
          <a:ext cx="16256000" cy="9898002"/>
        </p:xfrm>
        <a:graphic>
          <a:graphicData uri="http://schemas.openxmlformats.org/drawingml/2006/table">
            <a:tbl>
              <a:tblPr firstRow="1" bandRow="1">
                <a:tableStyleId>{284E427A-3D55-4303-BF80-6455036E1DE7}</a:tableStyleId>
              </a:tblPr>
              <a:tblGrid>
                <a:gridCol w="4622247">
                  <a:extLst>
                    <a:ext uri="{9D8B030D-6E8A-4147-A177-3AD203B41FA5}">
                      <a16:colId xmlns:a16="http://schemas.microsoft.com/office/drawing/2014/main" val="3785295332"/>
                    </a:ext>
                  </a:extLst>
                </a:gridCol>
                <a:gridCol w="2400300">
                  <a:extLst>
                    <a:ext uri="{9D8B030D-6E8A-4147-A177-3AD203B41FA5}">
                      <a16:colId xmlns:a16="http://schemas.microsoft.com/office/drawing/2014/main" val="2446467236"/>
                    </a:ext>
                  </a:extLst>
                </a:gridCol>
                <a:gridCol w="5169453">
                  <a:extLst>
                    <a:ext uri="{9D8B030D-6E8A-4147-A177-3AD203B41FA5}">
                      <a16:colId xmlns:a16="http://schemas.microsoft.com/office/drawing/2014/main" val="2280788974"/>
                    </a:ext>
                  </a:extLst>
                </a:gridCol>
                <a:gridCol w="4064000">
                  <a:extLst>
                    <a:ext uri="{9D8B030D-6E8A-4147-A177-3AD203B41FA5}">
                      <a16:colId xmlns:a16="http://schemas.microsoft.com/office/drawing/2014/main" val="4186117465"/>
                    </a:ext>
                  </a:extLst>
                </a:gridCol>
              </a:tblGrid>
              <a:tr h="975826">
                <a:tc>
                  <a:txBody>
                    <a:bodyPr/>
                    <a:lstStyle/>
                    <a:p>
                      <a:pPr algn="ctr"/>
                      <a:r>
                        <a:rPr lang="es-ES" dirty="0">
                          <a:solidFill>
                            <a:schemeClr val="accent6">
                              <a:lumMod val="75000"/>
                            </a:schemeClr>
                          </a:solidFill>
                        </a:rPr>
                        <a:t>Número de versión</a:t>
                      </a:r>
                    </a:p>
                  </a:txBody>
                  <a:tcPr/>
                </a:tc>
                <a:tc>
                  <a:txBody>
                    <a:bodyPr/>
                    <a:lstStyle/>
                    <a:p>
                      <a:pPr algn="ctr"/>
                      <a:r>
                        <a:rPr lang="es-ES" dirty="0">
                          <a:solidFill>
                            <a:schemeClr val="accent6">
                              <a:lumMod val="75000"/>
                            </a:schemeClr>
                          </a:solidFill>
                        </a:rPr>
                        <a:t>Fecha</a:t>
                      </a:r>
                    </a:p>
                  </a:txBody>
                  <a:tcPr/>
                </a:tc>
                <a:tc>
                  <a:txBody>
                    <a:bodyPr/>
                    <a:lstStyle/>
                    <a:p>
                      <a:pPr algn="ctr"/>
                      <a:r>
                        <a:rPr lang="es-ES_tradnl" sz="3600" b="1" i="0" u="none" strike="noStrike" cap="none" spc="0" baseline="0" dirty="0">
                          <a:ln>
                            <a:noFill/>
                          </a:ln>
                          <a:solidFill>
                            <a:schemeClr val="accent6">
                              <a:lumMod val="75000"/>
                            </a:schemeClr>
                          </a:solidFill>
                          <a:effectLst/>
                          <a:uFillTx/>
                          <a:latin typeface="+mn-lt"/>
                          <a:ea typeface="+mn-ea"/>
                          <a:cs typeface="+mn-cs"/>
                          <a:sym typeface="DIN Alternate"/>
                        </a:rPr>
                        <a:t>Autores</a:t>
                      </a:r>
                      <a:endParaRPr lang="es-ES" dirty="0">
                        <a:solidFill>
                          <a:schemeClr val="accent6">
                            <a:lumMod val="75000"/>
                          </a:schemeClr>
                        </a:solidFill>
                      </a:endParaRPr>
                    </a:p>
                  </a:txBody>
                  <a:tcPr/>
                </a:tc>
                <a:tc>
                  <a:txBody>
                    <a:bodyPr/>
                    <a:lstStyle/>
                    <a:p>
                      <a:pPr algn="ctr"/>
                      <a:r>
                        <a:rPr lang="es-ES_tradnl" sz="3600" b="1" i="0" u="none" strike="noStrike" cap="none" spc="0" baseline="0" dirty="0">
                          <a:ln>
                            <a:noFill/>
                          </a:ln>
                          <a:solidFill>
                            <a:schemeClr val="accent6">
                              <a:lumMod val="75000"/>
                            </a:schemeClr>
                          </a:solidFill>
                          <a:effectLst/>
                          <a:uFillTx/>
                          <a:latin typeface="+mn-lt"/>
                          <a:ea typeface="+mn-ea"/>
                          <a:cs typeface="+mn-cs"/>
                          <a:sym typeface="DIN Alternate"/>
                        </a:rPr>
                        <a:t>Descripción</a:t>
                      </a:r>
                      <a:endParaRPr lang="es-ES" dirty="0">
                        <a:solidFill>
                          <a:schemeClr val="accent6">
                            <a:lumMod val="75000"/>
                          </a:schemeClr>
                        </a:solidFill>
                      </a:endParaRPr>
                    </a:p>
                  </a:txBody>
                  <a:tcPr/>
                </a:tc>
                <a:extLst>
                  <a:ext uri="{0D108BD9-81ED-4DB2-BD59-A6C34878D82A}">
                    <a16:rowId xmlns:a16="http://schemas.microsoft.com/office/drawing/2014/main" val="4227730809"/>
                  </a:ext>
                </a:extLst>
              </a:tr>
              <a:tr h="975826">
                <a:tc>
                  <a:txBody>
                    <a:bodyPr/>
                    <a:lstStyle/>
                    <a:p>
                      <a:pPr algn="l"/>
                      <a:r>
                        <a:rPr lang="es-ES_tradnl" sz="3200" b="0" i="0" u="none" strike="noStrike" cap="none" spc="0" baseline="0">
                          <a:ln>
                            <a:noFill/>
                          </a:ln>
                          <a:solidFill>
                            <a:schemeClr val="dk1"/>
                          </a:solidFill>
                          <a:effectLst/>
                          <a:uFillTx/>
                          <a:latin typeface="+mn-lt"/>
                          <a:ea typeface="+mn-ea"/>
                          <a:cs typeface="+mn-cs"/>
                          <a:sym typeface="DIN Alternate"/>
                        </a:rPr>
                        <a:t>1.0</a:t>
                      </a:r>
                      <a:endParaRPr lang="es-ES" sz="3200"/>
                    </a:p>
                  </a:txBody>
                  <a:tcPr/>
                </a:tc>
                <a:tc>
                  <a:txBody>
                    <a:bodyPr/>
                    <a:lstStyle/>
                    <a:p>
                      <a:pPr algn="ctr"/>
                      <a:r>
                        <a:rPr lang="es-ES_tradnl" sz="3200" b="0" i="0" u="none" strike="noStrike" cap="none" spc="0" baseline="0" dirty="0">
                          <a:ln>
                            <a:noFill/>
                          </a:ln>
                          <a:solidFill>
                            <a:schemeClr val="dk1"/>
                          </a:solidFill>
                          <a:effectLst/>
                          <a:uFillTx/>
                          <a:latin typeface="+mn-lt"/>
                          <a:ea typeface="+mn-ea"/>
                          <a:cs typeface="+mn-cs"/>
                          <a:sym typeface="DIN Alternate"/>
                        </a:rPr>
                        <a:t>1/12/16</a:t>
                      </a:r>
                      <a:endParaRPr lang="es-ES" sz="3200" dirty="0"/>
                    </a:p>
                  </a:txBody>
                  <a:tcPr/>
                </a:tc>
                <a:tc>
                  <a:txBody>
                    <a:bodyPr/>
                    <a:lstStyle/>
                    <a:p>
                      <a:pPr algn="ctr"/>
                      <a:r>
                        <a:rPr lang="es-ES_tradnl" sz="2800" b="0" i="0" u="none" strike="noStrike" cap="none" spc="0" baseline="0" dirty="0">
                          <a:ln>
                            <a:noFill/>
                          </a:ln>
                          <a:solidFill>
                            <a:schemeClr val="dk1"/>
                          </a:solidFill>
                          <a:effectLst/>
                          <a:uFillTx/>
                          <a:latin typeface="+mn-lt"/>
                          <a:ea typeface="+mn-ea"/>
                          <a:cs typeface="+mn-cs"/>
                          <a:sym typeface="DIN Alternate"/>
                        </a:rPr>
                        <a:t>Todos</a:t>
                      </a:r>
                      <a:endParaRPr lang="es-ES" sz="2800" dirty="0"/>
                    </a:p>
                  </a:txBody>
                  <a:tcPr/>
                </a:tc>
                <a:tc>
                  <a:txBody>
                    <a:bodyPr/>
                    <a:lstStyle/>
                    <a:p>
                      <a:pPr algn="l"/>
                      <a:r>
                        <a:rPr lang="es-ES" sz="2800"/>
                        <a:t>Inicio del documento.</a:t>
                      </a:r>
                      <a:endParaRPr lang="es-ES" sz="2800"/>
                    </a:p>
                  </a:txBody>
                  <a:tcPr/>
                </a:tc>
                <a:extLst>
                  <a:ext uri="{0D108BD9-81ED-4DB2-BD59-A6C34878D82A}">
                    <a16:rowId xmlns:a16="http://schemas.microsoft.com/office/drawing/2014/main" val="2277813404"/>
                  </a:ext>
                </a:extLst>
              </a:tr>
              <a:tr h="975826">
                <a:tc>
                  <a:txBody>
                    <a:bodyPr/>
                    <a:lstStyle/>
                    <a:p>
                      <a:pPr algn="l"/>
                      <a:r>
                        <a:rPr lang="es-ES" sz="3200" dirty="0"/>
                        <a:t>2.0</a:t>
                      </a:r>
                    </a:p>
                  </a:txBody>
                  <a:tcPr/>
                </a:tc>
                <a:tc>
                  <a:txBody>
                    <a:bodyPr/>
                    <a:lstStyle/>
                    <a:p>
                      <a:pPr algn="ctr"/>
                      <a:r>
                        <a:rPr lang="es-ES" sz="3200" dirty="0"/>
                        <a:t>5/12/16</a:t>
                      </a:r>
                    </a:p>
                  </a:txBody>
                  <a:tcPr/>
                </a:tc>
                <a:tc>
                  <a:txBody>
                    <a:bodyPr/>
                    <a:lstStyle/>
                    <a:p>
                      <a:pPr algn="ctr"/>
                      <a:r>
                        <a:rPr lang="es-ES" sz="2800" dirty="0"/>
                        <a:t>Samuel Solo</a:t>
                      </a:r>
                      <a:r>
                        <a:rPr lang="es-ES" sz="2800" baseline="0" dirty="0"/>
                        <a:t> de Zaldívar,</a:t>
                      </a:r>
                    </a:p>
                    <a:p>
                      <a:pPr algn="ctr"/>
                      <a:r>
                        <a:rPr lang="es-ES" sz="2800" baseline="0" dirty="0"/>
                        <a:t>Adrián Agudo</a:t>
                      </a:r>
                      <a:endParaRPr lang="es-ES" sz="2800" dirty="0"/>
                    </a:p>
                  </a:txBody>
                  <a:tcPr/>
                </a:tc>
                <a:tc>
                  <a:txBody>
                    <a:bodyPr/>
                    <a:lstStyle/>
                    <a:p>
                      <a:pPr algn="l"/>
                      <a:r>
                        <a:rPr lang="es-ES" sz="2800" dirty="0"/>
                        <a:t>Introducción</a:t>
                      </a:r>
                    </a:p>
                    <a:p>
                      <a:pPr algn="l"/>
                      <a:r>
                        <a:rPr lang="es-ES" sz="2800" dirty="0"/>
                        <a:t>Planificación temporal</a:t>
                      </a:r>
                    </a:p>
                  </a:txBody>
                  <a:tcPr/>
                </a:tc>
                <a:extLst>
                  <a:ext uri="{0D108BD9-81ED-4DB2-BD59-A6C34878D82A}">
                    <a16:rowId xmlns:a16="http://schemas.microsoft.com/office/drawing/2014/main" val="1254661710"/>
                  </a:ext>
                </a:extLst>
              </a:tr>
              <a:tr h="975826">
                <a:tc>
                  <a:txBody>
                    <a:bodyPr/>
                    <a:lstStyle/>
                    <a:p>
                      <a:pPr marL="0" marR="0" indent="0" algn="l"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uFillTx/>
                          <a:latin typeface="+mn-lt"/>
                          <a:ea typeface="+mn-ea"/>
                          <a:cs typeface="+mn-cs"/>
                          <a:sym typeface="DIN Alternate"/>
                        </a:rPr>
                        <a:t>2.1</a:t>
                      </a:r>
                    </a:p>
                  </a:txBody>
                  <a:tcPr/>
                </a:tc>
                <a:tc>
                  <a:txBody>
                    <a:bodyPr/>
                    <a:lstStyle/>
                    <a:p>
                      <a:pPr marL="0" marR="0" indent="0" algn="ctr"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effectLst/>
                          <a:uFillTx/>
                          <a:latin typeface="+mn-lt"/>
                          <a:ea typeface="+mn-ea"/>
                          <a:cs typeface="+mn-cs"/>
                          <a:sym typeface="DIN Alternate"/>
                        </a:rPr>
                        <a:t>14/12/16</a:t>
                      </a:r>
                    </a:p>
                  </a:txBody>
                  <a:tcPr/>
                </a:tc>
                <a:tc>
                  <a:txBody>
                    <a:bodyPr/>
                    <a:lstStyle/>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Javier Pino</a:t>
                      </a:r>
                    </a:p>
                  </a:txBody>
                  <a:tcPr/>
                </a:tc>
                <a:tc>
                  <a:txBody>
                    <a:bodyPr/>
                    <a:lstStyle/>
                    <a:p>
                      <a:pPr marL="0" marR="0" indent="0" algn="l"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Gestión de riesgos</a:t>
                      </a:r>
                    </a:p>
                  </a:txBody>
                  <a:tcPr/>
                </a:tc>
                <a:extLst>
                  <a:ext uri="{0D108BD9-81ED-4DB2-BD59-A6C34878D82A}">
                    <a16:rowId xmlns:a16="http://schemas.microsoft.com/office/drawing/2014/main" val="4230310731"/>
                  </a:ext>
                </a:extLst>
              </a:tr>
              <a:tr h="975826">
                <a:tc>
                  <a:txBody>
                    <a:bodyPr/>
                    <a:lstStyle/>
                    <a:p>
                      <a:pPr marL="0" marR="0" indent="0" algn="l"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uFillTx/>
                          <a:latin typeface="+mn-lt"/>
                          <a:ea typeface="+mn-ea"/>
                          <a:cs typeface="+mn-cs"/>
                          <a:sym typeface="DIN Alternate"/>
                        </a:rPr>
                        <a:t>2.2</a:t>
                      </a:r>
                    </a:p>
                  </a:txBody>
                  <a:tcPr/>
                </a:tc>
                <a:tc>
                  <a:txBody>
                    <a:bodyPr/>
                    <a:lstStyle/>
                    <a:p>
                      <a:pPr marL="0" marR="0" indent="0" algn="ctr"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effectLst/>
                          <a:uFillTx/>
                          <a:latin typeface="+mn-lt"/>
                          <a:ea typeface="+mn-ea"/>
                          <a:cs typeface="+mn-cs"/>
                          <a:sym typeface="DIN Alternate"/>
                        </a:rPr>
                        <a:t>18/12/16</a:t>
                      </a:r>
                    </a:p>
                  </a:txBody>
                  <a:tcPr/>
                </a:tc>
                <a:tc>
                  <a:txBody>
                    <a:bodyPr/>
                    <a:lstStyle/>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Samuel Solo de Zaldívar</a:t>
                      </a:r>
                    </a:p>
                  </a:txBody>
                  <a:tcPr/>
                </a:tc>
                <a:tc>
                  <a:txBody>
                    <a:bodyPr/>
                    <a:lstStyle/>
                    <a:p>
                      <a:pPr marL="0" marR="0" indent="0" algn="l"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Recursos, Mecanismos de control</a:t>
                      </a:r>
                    </a:p>
                  </a:txBody>
                  <a:tcPr/>
                </a:tc>
                <a:extLst>
                  <a:ext uri="{0D108BD9-81ED-4DB2-BD59-A6C34878D82A}">
                    <a16:rowId xmlns:a16="http://schemas.microsoft.com/office/drawing/2014/main" val="635683324"/>
                  </a:ext>
                </a:extLst>
              </a:tr>
              <a:tr h="975826">
                <a:tc>
                  <a:txBody>
                    <a:bodyPr/>
                    <a:lstStyle/>
                    <a:p>
                      <a:pPr marL="0" marR="0" indent="0" algn="l"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uFillTx/>
                          <a:latin typeface="+mn-lt"/>
                          <a:ea typeface="+mn-ea"/>
                          <a:cs typeface="+mn-cs"/>
                          <a:sym typeface="DIN Alternate"/>
                        </a:rPr>
                        <a:t>2.3</a:t>
                      </a:r>
                    </a:p>
                  </a:txBody>
                  <a:tcPr/>
                </a:tc>
                <a:tc>
                  <a:txBody>
                    <a:bodyPr/>
                    <a:lstStyle/>
                    <a:p>
                      <a:pPr marL="0" marR="0" indent="0" algn="ctr"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effectLst/>
                          <a:uFillTx/>
                          <a:latin typeface="+mn-lt"/>
                          <a:ea typeface="+mn-ea"/>
                          <a:cs typeface="+mn-cs"/>
                          <a:sym typeface="DIN Alternate"/>
                        </a:rPr>
                        <a:t>22/12/16</a:t>
                      </a:r>
                    </a:p>
                  </a:txBody>
                  <a:tcPr/>
                </a:tc>
                <a:tc>
                  <a:txBody>
                    <a:bodyPr/>
                    <a:lstStyle/>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Samuel Solo de Zaldívar,</a:t>
                      </a:r>
                    </a:p>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Adrián Agudo</a:t>
                      </a:r>
                    </a:p>
                  </a:txBody>
                  <a:tcPr/>
                </a:tc>
                <a:tc>
                  <a:txBody>
                    <a:bodyPr/>
                    <a:lstStyle/>
                    <a:p>
                      <a:pPr marL="0" marR="0" indent="0" algn="l"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Gestión de equipos</a:t>
                      </a:r>
                    </a:p>
                  </a:txBody>
                  <a:tcPr/>
                </a:tc>
                <a:extLst>
                  <a:ext uri="{0D108BD9-81ED-4DB2-BD59-A6C34878D82A}">
                    <a16:rowId xmlns:a16="http://schemas.microsoft.com/office/drawing/2014/main" val="793023977"/>
                  </a:ext>
                </a:extLst>
              </a:tr>
              <a:tr h="975826">
                <a:tc>
                  <a:txBody>
                    <a:bodyPr/>
                    <a:lstStyle/>
                    <a:p>
                      <a:pPr marL="0" marR="0" indent="0" algn="l"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uFillTx/>
                          <a:latin typeface="+mn-lt"/>
                          <a:ea typeface="+mn-ea"/>
                          <a:cs typeface="+mn-cs"/>
                          <a:sym typeface="DIN Alternate"/>
                        </a:rPr>
                        <a:t>2.31</a:t>
                      </a:r>
                    </a:p>
                  </a:txBody>
                  <a:tcPr/>
                </a:tc>
                <a:tc>
                  <a:txBody>
                    <a:bodyPr/>
                    <a:lstStyle/>
                    <a:p>
                      <a:pPr marL="0" marR="0" indent="0" algn="ctr"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effectLst/>
                          <a:uFillTx/>
                          <a:latin typeface="+mn-lt"/>
                          <a:ea typeface="+mn-ea"/>
                          <a:cs typeface="+mn-cs"/>
                          <a:sym typeface="DIN Alternate"/>
                        </a:rPr>
                        <a:t>26/12/16</a:t>
                      </a:r>
                    </a:p>
                  </a:txBody>
                  <a:tcPr/>
                </a:tc>
                <a:tc>
                  <a:txBody>
                    <a:bodyPr/>
                    <a:lstStyle/>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Samuel Solo de Zaldívar,</a:t>
                      </a:r>
                    </a:p>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Adrián Agudo</a:t>
                      </a:r>
                    </a:p>
                  </a:txBody>
                  <a:tcPr/>
                </a:tc>
                <a:tc>
                  <a:txBody>
                    <a:bodyPr/>
                    <a:lstStyle/>
                    <a:p>
                      <a:pPr marL="0" marR="0" indent="0" algn="l"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Formato del documento</a:t>
                      </a:r>
                    </a:p>
                  </a:txBody>
                  <a:tcPr/>
                </a:tc>
                <a:extLst>
                  <a:ext uri="{0D108BD9-81ED-4DB2-BD59-A6C34878D82A}">
                    <a16:rowId xmlns:a16="http://schemas.microsoft.com/office/drawing/2014/main" val="1035873056"/>
                  </a:ext>
                </a:extLst>
              </a:tr>
              <a:tr h="975826">
                <a:tc>
                  <a:txBody>
                    <a:bodyPr/>
                    <a:lstStyle/>
                    <a:p>
                      <a:pPr marL="0" marR="0" indent="0" algn="l"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uFillTx/>
                          <a:latin typeface="+mn-lt"/>
                          <a:ea typeface="+mn-ea"/>
                          <a:cs typeface="+mn-cs"/>
                          <a:sym typeface="DIN Alternate"/>
                        </a:rPr>
                        <a:t>2.4</a:t>
                      </a:r>
                    </a:p>
                  </a:txBody>
                  <a:tcPr/>
                </a:tc>
                <a:tc>
                  <a:txBody>
                    <a:bodyPr/>
                    <a:lstStyle/>
                    <a:p>
                      <a:pPr marL="0" marR="0" indent="0" algn="ctr"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effectLst/>
                          <a:uFillTx/>
                          <a:latin typeface="+mn-lt"/>
                          <a:ea typeface="+mn-ea"/>
                          <a:cs typeface="+mn-cs"/>
                          <a:sym typeface="DIN Alternate"/>
                        </a:rPr>
                        <a:t>4/1/17</a:t>
                      </a:r>
                    </a:p>
                  </a:txBody>
                  <a:tcPr/>
                </a:tc>
                <a:tc>
                  <a:txBody>
                    <a:bodyPr/>
                    <a:lstStyle/>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Javier Pino</a:t>
                      </a:r>
                    </a:p>
                  </a:txBody>
                  <a:tcPr/>
                </a:tc>
                <a:tc>
                  <a:txBody>
                    <a:bodyPr/>
                    <a:lstStyle/>
                    <a:p>
                      <a:pPr marL="0" marR="0" indent="0" algn="l"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Vídeo y página web</a:t>
                      </a:r>
                    </a:p>
                  </a:txBody>
                  <a:tcPr/>
                </a:tc>
                <a:extLst>
                  <a:ext uri="{0D108BD9-81ED-4DB2-BD59-A6C34878D82A}">
                    <a16:rowId xmlns:a16="http://schemas.microsoft.com/office/drawing/2014/main" val="349478783"/>
                  </a:ext>
                </a:extLst>
              </a:tr>
              <a:tr h="975826">
                <a:tc>
                  <a:txBody>
                    <a:bodyPr/>
                    <a:lstStyle/>
                    <a:p>
                      <a:pPr marL="0" marR="0" indent="0" algn="l"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uFillTx/>
                          <a:latin typeface="+mn-lt"/>
                          <a:ea typeface="+mn-ea"/>
                          <a:cs typeface="+mn-cs"/>
                          <a:sym typeface="DIN Alternate"/>
                        </a:rPr>
                        <a:t>3.0</a:t>
                      </a:r>
                    </a:p>
                  </a:txBody>
                  <a:tcPr/>
                </a:tc>
                <a:tc>
                  <a:txBody>
                    <a:bodyPr/>
                    <a:lstStyle/>
                    <a:p>
                      <a:pPr marL="0" marR="0" indent="0" algn="ctr" defTabSz="825500" latinLnBrk="0">
                        <a:lnSpc>
                          <a:spcPct val="80000"/>
                        </a:lnSpc>
                        <a:spcBef>
                          <a:spcPts val="0"/>
                        </a:spcBef>
                        <a:spcAft>
                          <a:spcPts val="0"/>
                        </a:spcAft>
                        <a:buClrTx/>
                        <a:buSzTx/>
                        <a:buFontTx/>
                        <a:buNone/>
                        <a:tabLst/>
                      </a:pPr>
                      <a:r>
                        <a:rPr lang="es-ES" sz="3200" b="0" i="0" u="none" strike="noStrike" cap="none" spc="0" baseline="0" dirty="0">
                          <a:ln>
                            <a:noFill/>
                          </a:ln>
                          <a:solidFill>
                            <a:schemeClr val="dk1"/>
                          </a:solidFill>
                          <a:effectLst/>
                          <a:uFillTx/>
                          <a:latin typeface="+mn-lt"/>
                          <a:ea typeface="+mn-ea"/>
                          <a:cs typeface="+mn-cs"/>
                          <a:sym typeface="DIN Alternate"/>
                        </a:rPr>
                        <a:t>19/1/17</a:t>
                      </a:r>
                    </a:p>
                  </a:txBody>
                  <a:tcPr/>
                </a:tc>
                <a:tc>
                  <a:txBody>
                    <a:bodyPr/>
                    <a:lstStyle/>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Samuel Solo de Zaldívar,</a:t>
                      </a:r>
                    </a:p>
                    <a:p>
                      <a:pPr marL="0" marR="0" indent="0" algn="ctr"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Adrián Agudo</a:t>
                      </a:r>
                    </a:p>
                    <a:p>
                      <a:pPr marL="0" marR="0" indent="0" algn="ctr" defTabSz="825500" latinLnBrk="0">
                        <a:lnSpc>
                          <a:spcPct val="80000"/>
                        </a:lnSpc>
                        <a:spcBef>
                          <a:spcPts val="0"/>
                        </a:spcBef>
                        <a:spcAft>
                          <a:spcPts val="0"/>
                        </a:spcAft>
                        <a:buClrTx/>
                        <a:buSzTx/>
                        <a:buFontTx/>
                        <a:buNone/>
                        <a:tabLst/>
                      </a:pPr>
                      <a:endParaRPr lang="es-ES" sz="2800" b="0" i="0" u="none" strike="noStrike" cap="none" spc="0" baseline="0" dirty="0">
                        <a:ln>
                          <a:noFill/>
                        </a:ln>
                        <a:solidFill>
                          <a:schemeClr val="dk1"/>
                        </a:solidFill>
                        <a:uFillTx/>
                        <a:latin typeface="+mn-lt"/>
                        <a:ea typeface="+mn-ea"/>
                        <a:cs typeface="+mn-cs"/>
                        <a:sym typeface="DIN Alternate"/>
                      </a:endParaRPr>
                    </a:p>
                  </a:txBody>
                  <a:tcPr/>
                </a:tc>
                <a:tc>
                  <a:txBody>
                    <a:bodyPr/>
                    <a:lstStyle/>
                    <a:p>
                      <a:pPr marL="0" marR="0" indent="0" algn="l" defTabSz="825500" latinLnBrk="0">
                        <a:lnSpc>
                          <a:spcPct val="80000"/>
                        </a:lnSpc>
                        <a:spcBef>
                          <a:spcPts val="0"/>
                        </a:spcBef>
                        <a:spcAft>
                          <a:spcPts val="0"/>
                        </a:spcAft>
                        <a:buClrTx/>
                        <a:buSzTx/>
                        <a:buFontTx/>
                        <a:buNone/>
                        <a:tabLst/>
                      </a:pPr>
                      <a:r>
                        <a:rPr lang="es-ES" sz="2800" b="0" i="0" u="none" strike="noStrike" cap="none" spc="0" baseline="0" dirty="0">
                          <a:ln>
                            <a:noFill/>
                          </a:ln>
                          <a:solidFill>
                            <a:schemeClr val="dk1"/>
                          </a:solidFill>
                          <a:uFillTx/>
                          <a:latin typeface="+mn-lt"/>
                          <a:ea typeface="+mn-ea"/>
                          <a:cs typeface="+mn-cs"/>
                          <a:sym typeface="DIN Alternate"/>
                        </a:rPr>
                        <a:t>Mejoras del estilo de la presentación final</a:t>
                      </a:r>
                    </a:p>
                  </a:txBody>
                  <a:tcPr/>
                </a:tc>
                <a:extLst>
                  <a:ext uri="{0D108BD9-81ED-4DB2-BD59-A6C34878D82A}">
                    <a16:rowId xmlns:a16="http://schemas.microsoft.com/office/drawing/2014/main" val="1612067556"/>
                  </a:ext>
                </a:extLst>
              </a:tr>
              <a:tr h="975826">
                <a:tc>
                  <a:txBody>
                    <a:bodyPr/>
                    <a:lstStyle/>
                    <a:p>
                      <a:pPr marL="0" marR="0" indent="0" algn="l" defTabSz="825500" latinLnBrk="0">
                        <a:lnSpc>
                          <a:spcPct val="80000"/>
                        </a:lnSpc>
                        <a:spcBef>
                          <a:spcPts val="0"/>
                        </a:spcBef>
                        <a:spcAft>
                          <a:spcPts val="0"/>
                        </a:spcAft>
                        <a:buClrTx/>
                        <a:buSzTx/>
                        <a:buFontTx/>
                        <a:buNone/>
                        <a:tabLst/>
                      </a:pPr>
                      <a:endParaRPr lang="es-ES" sz="2400" b="0" i="0" u="none" strike="noStrike" cap="none" spc="0" baseline="0" dirty="0">
                        <a:ln>
                          <a:noFill/>
                        </a:ln>
                        <a:solidFill>
                          <a:schemeClr val="dk1"/>
                        </a:solidFill>
                        <a:uFillTx/>
                        <a:latin typeface="+mn-lt"/>
                        <a:ea typeface="+mn-ea"/>
                        <a:cs typeface="+mn-cs"/>
                        <a:sym typeface="DIN Alternate"/>
                      </a:endParaRPr>
                    </a:p>
                  </a:txBody>
                  <a:tcPr/>
                </a:tc>
                <a:tc>
                  <a:txBody>
                    <a:bodyPr/>
                    <a:lstStyle/>
                    <a:p>
                      <a:pPr marL="0" marR="0" indent="0" algn="ctr" defTabSz="825500" latinLnBrk="0">
                        <a:lnSpc>
                          <a:spcPct val="80000"/>
                        </a:lnSpc>
                        <a:spcBef>
                          <a:spcPts val="0"/>
                        </a:spcBef>
                        <a:spcAft>
                          <a:spcPts val="0"/>
                        </a:spcAft>
                        <a:buClrTx/>
                        <a:buSzTx/>
                        <a:buFontTx/>
                        <a:buNone/>
                        <a:tabLst/>
                      </a:pPr>
                      <a:endParaRPr lang="es-ES" sz="3200" b="0" i="0" u="none" strike="noStrike" cap="none" spc="0" baseline="0" dirty="0">
                        <a:ln>
                          <a:noFill/>
                        </a:ln>
                        <a:solidFill>
                          <a:schemeClr val="dk1"/>
                        </a:solidFill>
                        <a:effectLst/>
                        <a:uFillTx/>
                        <a:latin typeface="+mn-lt"/>
                        <a:ea typeface="+mn-ea"/>
                        <a:cs typeface="+mn-cs"/>
                        <a:sym typeface="DIN Alternate"/>
                      </a:endParaRPr>
                    </a:p>
                  </a:txBody>
                  <a:tcPr/>
                </a:tc>
                <a:tc>
                  <a:txBody>
                    <a:bodyPr/>
                    <a:lstStyle/>
                    <a:p>
                      <a:pPr marL="0" marR="0" indent="0" algn="ctr" defTabSz="825500" latinLnBrk="0">
                        <a:lnSpc>
                          <a:spcPct val="80000"/>
                        </a:lnSpc>
                        <a:spcBef>
                          <a:spcPts val="0"/>
                        </a:spcBef>
                        <a:spcAft>
                          <a:spcPts val="0"/>
                        </a:spcAft>
                        <a:buClrTx/>
                        <a:buSzTx/>
                        <a:buFontTx/>
                        <a:buNone/>
                        <a:tabLst/>
                      </a:pPr>
                      <a:endParaRPr lang="es-ES" sz="2400" b="0" i="0" u="none" strike="noStrike" cap="none" spc="0" baseline="0" dirty="0">
                        <a:ln>
                          <a:noFill/>
                        </a:ln>
                        <a:solidFill>
                          <a:schemeClr val="dk1"/>
                        </a:solidFill>
                        <a:uFillTx/>
                        <a:latin typeface="+mn-lt"/>
                        <a:ea typeface="+mn-ea"/>
                        <a:cs typeface="+mn-cs"/>
                        <a:sym typeface="DIN Alternate"/>
                      </a:endParaRPr>
                    </a:p>
                  </a:txBody>
                  <a:tcPr/>
                </a:tc>
                <a:tc>
                  <a:txBody>
                    <a:bodyPr/>
                    <a:lstStyle/>
                    <a:p>
                      <a:pPr marL="0" marR="0" indent="0" algn="l" defTabSz="825500" latinLnBrk="0">
                        <a:lnSpc>
                          <a:spcPct val="80000"/>
                        </a:lnSpc>
                        <a:spcBef>
                          <a:spcPts val="0"/>
                        </a:spcBef>
                        <a:spcAft>
                          <a:spcPts val="0"/>
                        </a:spcAft>
                        <a:buClrTx/>
                        <a:buSzTx/>
                        <a:buFontTx/>
                        <a:buNone/>
                        <a:tabLst/>
                      </a:pPr>
                      <a:endParaRPr lang="es-ES" sz="2400" b="0" i="0" u="none" strike="noStrike" cap="none" spc="0" baseline="0" dirty="0">
                        <a:ln>
                          <a:noFill/>
                        </a:ln>
                        <a:solidFill>
                          <a:schemeClr val="dk1"/>
                        </a:solidFill>
                        <a:uFillTx/>
                        <a:latin typeface="+mn-lt"/>
                        <a:ea typeface="+mn-ea"/>
                        <a:cs typeface="+mn-cs"/>
                        <a:sym typeface="DIN Alternate"/>
                      </a:endParaRPr>
                    </a:p>
                  </a:txBody>
                  <a:tcPr/>
                </a:tc>
                <a:extLst>
                  <a:ext uri="{0D108BD9-81ED-4DB2-BD59-A6C34878D82A}">
                    <a16:rowId xmlns:a16="http://schemas.microsoft.com/office/drawing/2014/main" val="3156499864"/>
                  </a:ext>
                </a:extLst>
              </a:tr>
            </a:tbl>
          </a:graphicData>
        </a:graphic>
      </p:graphicFrame>
    </p:spTree>
    <p:extLst>
      <p:ext uri="{BB962C8B-B14F-4D97-AF65-F5344CB8AC3E}">
        <p14:creationId xmlns:p14="http://schemas.microsoft.com/office/powerpoint/2010/main" val="60083767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834407" y="2250645"/>
            <a:ext cx="542827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069839" y="2336091"/>
            <a:ext cx="516006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 Capacitación del personal</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20</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06666"/>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Los integrantes del grupo son personas muy implicadas con el proyecto, dedicando buena parte de su tiempo al mismo.</a:t>
            </a:r>
          </a:p>
          <a:p>
            <a:r>
              <a:rPr lang="es-ES" sz="2500" dirty="0">
                <a:solidFill>
                  <a:srgbClr val="00000A"/>
                </a:solidFill>
                <a:uFill>
                  <a:solidFill>
                    <a:srgbClr val="00000A"/>
                  </a:solidFill>
                </a:uFill>
                <a:latin typeface="Helvetica Neue"/>
                <a:ea typeface="Helvetica Neue"/>
                <a:cs typeface="Helvetica Neue"/>
              </a:rPr>
              <a:t>Si bien se aprecian deficiencias formativas, se suplen con los apoyos del resto de los compañeros.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este sentido se hace indispensable la buena comunicación en el grupo, poniendo en común las dificultades encontradas y buscando de manera conjunta las soluciones.</a:t>
            </a:r>
          </a:p>
          <a:p>
            <a:pPr algn="just"/>
            <a:r>
              <a:rPr lang="es-ES" sz="2500" dirty="0">
                <a:solidFill>
                  <a:srgbClr val="00000A"/>
                </a:solidFill>
                <a:uFill>
                  <a:solidFill>
                    <a:srgbClr val="00000A"/>
                  </a:solidFill>
                </a:uFill>
                <a:latin typeface="Helvetica Neue"/>
                <a:ea typeface="Helvetica Neue"/>
                <a:cs typeface="Helvetica Neue"/>
              </a:rPr>
              <a:t>También se dispone de las herramientas informáticas oportunas para compartir información, que en nuestro caso son utilidades del estilo de Google Drive y Google Docs, etc.</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2.7.3 </a:t>
            </a:r>
            <a:r>
              <a:rPr lang="es-ES" dirty="0">
                <a:solidFill>
                  <a:srgbClr val="FFFFFF"/>
                </a:solidFill>
              </a:rPr>
              <a:t>Plan de Contingencia</a:t>
            </a:r>
          </a:p>
        </p:txBody>
      </p:sp>
      <p:sp>
        <p:nvSpPr>
          <p:cNvPr id="27" name="Shape 230"/>
          <p:cNvSpPr/>
          <p:nvPr/>
        </p:nvSpPr>
        <p:spPr>
          <a:xfrm>
            <a:off x="4809823" y="10358835"/>
            <a:ext cx="16067821" cy="306659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75513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Cualquier deficiencia por parte de algún miembro del grupo deberá ser adquirida por otro miembro, y tras ello, ponerla en común para el conocimiento de todos.</a:t>
            </a:r>
          </a:p>
        </p:txBody>
      </p:sp>
    </p:spTree>
    <p:extLst>
      <p:ext uri="{BB962C8B-B14F-4D97-AF65-F5344CB8AC3E}">
        <p14:creationId xmlns:p14="http://schemas.microsoft.com/office/powerpoint/2010/main" val="256594485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577107" y="2250645"/>
            <a:ext cx="80677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812539" y="2336091"/>
            <a:ext cx="78322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 Problemas inherentes a la Base de Datos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21</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9" y="4430181"/>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Se hace necesario realizar y evaluar un correcto análisis del Modelo de Datos, que cubra todos los aspectos del aplicativo. Se trata de establecer los correctos parámetros de tamaño de almacenamiento y tiempos de respuesta aceptables</a:t>
            </a:r>
          </a:p>
          <a:p>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El Modelo de Datos debe ser una tarea que debe quedar bastante “cerrada” en las primeras fases de Desarrollo del sistema.</a:t>
            </a:r>
          </a:p>
          <a:p>
            <a:pPr algn="just"/>
            <a:r>
              <a:rPr lang="es-ES" sz="2500" dirty="0">
                <a:solidFill>
                  <a:srgbClr val="00000A"/>
                </a:solidFill>
                <a:uFill>
                  <a:solidFill>
                    <a:srgbClr val="00000A"/>
                  </a:solidFill>
                </a:uFill>
                <a:latin typeface="Helvetica Neue"/>
                <a:ea typeface="Helvetica Neue"/>
                <a:cs typeface="Helvetica Neue"/>
              </a:rPr>
              <a:t>Se debe someter a estudio por parte de todos los miembros del grupo, ya que previsiblemente, la BBDD afectará a todo el sistema.</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2.8.3 </a:t>
            </a:r>
            <a:r>
              <a:rPr lang="es-ES" dirty="0">
                <a:solidFill>
                  <a:srgbClr val="FFFFFF"/>
                </a:solidFill>
              </a:rPr>
              <a:t>Plan de Contingencia</a:t>
            </a:r>
          </a:p>
        </p:txBody>
      </p:sp>
      <p:sp>
        <p:nvSpPr>
          <p:cNvPr id="27" name="Shape 230"/>
          <p:cNvSpPr/>
          <p:nvPr/>
        </p:nvSpPr>
        <p:spPr>
          <a:xfrm>
            <a:off x="4809823" y="10409306"/>
            <a:ext cx="16067821" cy="301612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Revisión de la Base de Datos y puesta a punto de nuevas modificaciones.</a:t>
            </a:r>
          </a:p>
        </p:txBody>
      </p:sp>
    </p:spTree>
    <p:extLst>
      <p:ext uri="{BB962C8B-B14F-4D97-AF65-F5344CB8AC3E}">
        <p14:creationId xmlns:p14="http://schemas.microsoft.com/office/powerpoint/2010/main" val="31914320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862857" y="2250645"/>
            <a:ext cx="693277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098289" y="2336091"/>
            <a:ext cx="6697346"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 Abandono de miembros del equipo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22</a:t>
            </a:fld>
            <a:endParaRPr lang="es-ES"/>
          </a:p>
        </p:txBody>
      </p:sp>
      <p:sp>
        <p:nvSpPr>
          <p:cNvPr id="9" name="Shape 249"/>
          <p:cNvSpPr/>
          <p:nvPr/>
        </p:nvSpPr>
        <p:spPr>
          <a:xfrm>
            <a:off x="10889673" y="3542841"/>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646411"/>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2.9.1 </a:t>
            </a:r>
            <a:r>
              <a:rPr lang="es-ES" dirty="0">
                <a:solidFill>
                  <a:srgbClr val="FFFFFF"/>
                </a:solidFill>
              </a:rPr>
              <a:t>Reducción</a:t>
            </a:r>
          </a:p>
        </p:txBody>
      </p:sp>
      <p:sp>
        <p:nvSpPr>
          <p:cNvPr id="11" name="Shape 230"/>
          <p:cNvSpPr/>
          <p:nvPr/>
        </p:nvSpPr>
        <p:spPr>
          <a:xfrm>
            <a:off x="4809823" y="3309506"/>
            <a:ext cx="16067821" cy="3293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8" y="4457971"/>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riesgo se autorregula por el propio interés de los integrantes del grupo en el proyecto. Si bien, no se está ni mucho menos exento de sufrir una baja en el equipo.</a:t>
            </a:r>
          </a:p>
        </p:txBody>
      </p:sp>
      <p:sp>
        <p:nvSpPr>
          <p:cNvPr id="21" name="Shape 249"/>
          <p:cNvSpPr/>
          <p:nvPr/>
        </p:nvSpPr>
        <p:spPr>
          <a:xfrm>
            <a:off x="10889673" y="715734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2" name="Shape 250"/>
          <p:cNvSpPr/>
          <p:nvPr/>
        </p:nvSpPr>
        <p:spPr>
          <a:xfrm>
            <a:off x="11136879" y="7260920"/>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2.9.2 Supervisión</a:t>
            </a:r>
          </a:p>
        </p:txBody>
      </p:sp>
      <p:sp>
        <p:nvSpPr>
          <p:cNvPr id="23" name="Shape 230"/>
          <p:cNvSpPr/>
          <p:nvPr/>
        </p:nvSpPr>
        <p:spPr>
          <a:xfrm>
            <a:off x="4809823" y="6990996"/>
            <a:ext cx="16067821" cy="280017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8029185"/>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Comunicación entre los miembros del equipo.</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2.9.3 </a:t>
            </a:r>
            <a:r>
              <a:rPr lang="es-ES" dirty="0">
                <a:solidFill>
                  <a:srgbClr val="FFFFFF"/>
                </a:solidFill>
              </a:rPr>
              <a:t>Plan de Contingencia</a:t>
            </a:r>
          </a:p>
        </p:txBody>
      </p:sp>
      <p:sp>
        <p:nvSpPr>
          <p:cNvPr id="27" name="Shape 230"/>
          <p:cNvSpPr/>
          <p:nvPr/>
        </p:nvSpPr>
        <p:spPr>
          <a:xfrm>
            <a:off x="4809823" y="10078636"/>
            <a:ext cx="16067821" cy="33467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Redistribución de las funciones asignadas a la persona saliente entre el resto de integrantes.</a:t>
            </a:r>
          </a:p>
        </p:txBody>
      </p:sp>
    </p:spTree>
    <p:extLst>
      <p:ext uri="{BB962C8B-B14F-4D97-AF65-F5344CB8AC3E}">
        <p14:creationId xmlns:p14="http://schemas.microsoft.com/office/powerpoint/2010/main" val="18993865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7663922" y="2419841"/>
            <a:ext cx="928136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154422" y="2523412"/>
            <a:ext cx="827790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4 Planificación temporal del Control de Riesgos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23</a:t>
            </a:fld>
            <a:endParaRPr lang="es-ES"/>
          </a:p>
        </p:txBody>
      </p:sp>
      <p:sp>
        <p:nvSpPr>
          <p:cNvPr id="9" name="Shape 230"/>
          <p:cNvSpPr/>
          <p:nvPr/>
        </p:nvSpPr>
        <p:spPr>
          <a:xfrm>
            <a:off x="4809823" y="4230537"/>
            <a:ext cx="16067821" cy="186774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0" name="CuadroTexto 9"/>
          <p:cNvSpPr txBox="1"/>
          <p:nvPr/>
        </p:nvSpPr>
        <p:spPr>
          <a:xfrm>
            <a:off x="5719948" y="4334108"/>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 Lo ideal sería adoptar una estrategia proactiva, es decir, prevenir los riesgos antes de que ocurran, pero no siempre es posible, adoptando una estrategia reactiva, de reacción al riesgo ya acaecido.</a:t>
            </a:r>
          </a:p>
        </p:txBody>
      </p:sp>
      <p:sp>
        <p:nvSpPr>
          <p:cNvPr id="13" name="Shape 249"/>
          <p:cNvSpPr/>
          <p:nvPr/>
        </p:nvSpPr>
        <p:spPr>
          <a:xfrm>
            <a:off x="10658475" y="7241149"/>
            <a:ext cx="291465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097647" y="7344720"/>
            <a:ext cx="206627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5 Resumen</a:t>
            </a:r>
          </a:p>
        </p:txBody>
      </p:sp>
      <p:sp>
        <p:nvSpPr>
          <p:cNvPr id="15" name="Shape 230"/>
          <p:cNvSpPr/>
          <p:nvPr/>
        </p:nvSpPr>
        <p:spPr>
          <a:xfrm>
            <a:off x="4809823" y="8430680"/>
            <a:ext cx="16067821" cy="390730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719948" y="8431729"/>
            <a:ext cx="14713527" cy="36676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La Gestión de los Riesgos se revela como una parte esencial del Plan de Proyecto y se erige como una herramienta útil y poderosa, que, sin ella, estaríamos expuestos a situaciones a veces dramáticas que podrían poner en riesgo la viabilidad de todo el proyecto.</a:t>
            </a:r>
          </a:p>
          <a:p>
            <a:r>
              <a:rPr lang="es-ES" sz="2500" dirty="0">
                <a:solidFill>
                  <a:srgbClr val="00000A"/>
                </a:solidFill>
                <a:uFill>
                  <a:solidFill>
                    <a:srgbClr val="00000A"/>
                  </a:solidFill>
                </a:uFill>
                <a:latin typeface="Helvetica Neue"/>
                <a:ea typeface="Helvetica Neue"/>
                <a:cs typeface="Helvetica Neue"/>
              </a:rPr>
              <a:t>Aun así, es de reconocer, que a veces puede ser complicada esta gestión, debido, en gran parte, al carácter puramente aleatorio de algunos riesgos. Pero en otros muchos casos una buena planificación de la gestión de los riesgos puede ayudar a que si estos se produjeran su impacto sea menor o incluso nulo.</a:t>
            </a:r>
          </a:p>
        </p:txBody>
      </p:sp>
    </p:spTree>
    <p:extLst>
      <p:ext uri="{BB962C8B-B14F-4D97-AF65-F5344CB8AC3E}">
        <p14:creationId xmlns:p14="http://schemas.microsoft.com/office/powerpoint/2010/main" val="22491695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6743700" y="3690293"/>
            <a:ext cx="12770187" cy="1502369"/>
            <a:chOff x="-1" y="0"/>
            <a:chExt cx="11652223" cy="1502367"/>
          </a:xfrm>
        </p:grpSpPr>
        <p:sp>
          <p:nvSpPr>
            <p:cNvPr id="198" name="Shape 198"/>
            <p:cNvSpPr/>
            <p:nvPr/>
          </p:nvSpPr>
          <p:spPr>
            <a:xfrm>
              <a:off x="-1" y="0"/>
              <a:ext cx="10282734"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11652223" cy="14619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lang="es-ES" dirty="0"/>
                <a:t>Estructura de descomposición del trabajo/Planificación temporal</a:t>
              </a:r>
            </a:p>
            <a:p>
              <a:endParaRPr dirty="0"/>
            </a:p>
          </p:txBody>
        </p:sp>
      </p:grpSp>
      <p:sp>
        <p:nvSpPr>
          <p:cNvPr id="201" name="Shape 201"/>
          <p:cNvSpPr/>
          <p:nvPr/>
        </p:nvSpPr>
        <p:spPr>
          <a:xfrm>
            <a:off x="5311534" y="4913608"/>
            <a:ext cx="14430563" cy="53164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r>
              <a:rPr lang="es-ES_tradnl" dirty="0"/>
              <a:t>Nuestro proyecto se va a elaborar mediante un proceso unificado de desarrollo, es por eso que vamos a dividir el proyecto en subsistemas lo que nos va a permitir trabajar en varias partes a la vez.</a:t>
            </a:r>
            <a:endParaRPr lang="es-ES" dirty="0"/>
          </a:p>
          <a:p>
            <a:r>
              <a:rPr lang="es-ES_tradnl" dirty="0"/>
              <a:t>La organización del proyecto será:</a:t>
            </a:r>
            <a:endParaRPr lang="es-ES" dirty="0"/>
          </a:p>
          <a:p>
            <a:pPr marL="800100" lvl="0" indent="-342900" fontAlgn="base">
              <a:buFont typeface="Arial" panose="020B0604020202020204" pitchFamily="34" charset="0"/>
              <a:buChar char="•"/>
            </a:pPr>
            <a:r>
              <a:rPr lang="es-ES_tradnl" dirty="0"/>
              <a:t>Análisis: recogemos la información, realizamos los requisitos y definimos los usuarios.</a:t>
            </a:r>
            <a:endParaRPr lang="es-ES" dirty="0"/>
          </a:p>
          <a:p>
            <a:pPr marL="800100" lvl="0" indent="-342900" fontAlgn="base">
              <a:buFont typeface="Arial" panose="020B0604020202020204" pitchFamily="34" charset="0"/>
              <a:buChar char="•"/>
            </a:pPr>
            <a:r>
              <a:rPr lang="es-ES_tradnl" dirty="0"/>
              <a:t>Diseño: realizamos un diseño del entorno gráfico y definimos los estilos que va a tener el programa.</a:t>
            </a:r>
            <a:endParaRPr lang="es-ES" dirty="0"/>
          </a:p>
          <a:p>
            <a:pPr marL="800100" lvl="0" indent="-342900" fontAlgn="base">
              <a:buFont typeface="Arial" panose="020B0604020202020204" pitchFamily="34" charset="0"/>
              <a:buChar char="•"/>
            </a:pPr>
            <a:r>
              <a:rPr lang="es-ES_tradnl" dirty="0"/>
              <a:t>Documentación: recopilamos toda la información en el SRS que nos servirá para realizar el diseño del programa.</a:t>
            </a:r>
            <a:endParaRPr lang="es-ES" dirty="0"/>
          </a:p>
          <a:p>
            <a:pPr marL="800100" lvl="0" indent="-342900" fontAlgn="base">
              <a:buFont typeface="Arial" panose="020B0604020202020204" pitchFamily="34" charset="0"/>
              <a:buChar char="•"/>
            </a:pPr>
            <a:r>
              <a:rPr lang="es-ES_tradnl" dirty="0"/>
              <a:t>Construcción: realizamos la codificación del programa, las pruebas necesarias y el ensamblaje de todas las partes del proyecto.</a:t>
            </a:r>
            <a:endParaRPr lang="es-ES" dirty="0"/>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24</a:t>
            </a:fld>
            <a:endParaRPr lang="es-ES"/>
          </a:p>
        </p:txBody>
      </p:sp>
    </p:spTree>
    <p:extLst>
      <p:ext uri="{BB962C8B-B14F-4D97-AF65-F5344CB8AC3E}">
        <p14:creationId xmlns:p14="http://schemas.microsoft.com/office/powerpoint/2010/main" val="362053949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11183789" y="3718868"/>
            <a:ext cx="2686051" cy="1502369"/>
            <a:chOff x="-1" y="0"/>
            <a:chExt cx="3190024" cy="1502367"/>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3190023" cy="14619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Gráfico Gantt</a:t>
              </a:r>
            </a:p>
            <a:p>
              <a:endParaRPr dirty="0"/>
            </a:p>
          </p:txBody>
        </p:sp>
      </p:gr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25</a:t>
            </a:fld>
            <a:endParaRPr lang="es-ES"/>
          </a:p>
        </p:txBody>
      </p:sp>
      <p:pic>
        <p:nvPicPr>
          <p:cNvPr id="13" name="Imagen 12">
            <a:hlinkClick r:id="rId4" action="ppaction://hlinkfile"/>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9258" y="4930328"/>
            <a:ext cx="9158288" cy="5605463"/>
          </a:xfrm>
          <a:prstGeom prst="rect">
            <a:avLst/>
          </a:prstGeom>
          <a:noFill/>
          <a:ln>
            <a:noFill/>
          </a:ln>
        </p:spPr>
      </p:pic>
      <p:sp>
        <p:nvSpPr>
          <p:cNvPr id="5" name="CuadroTexto 4"/>
          <p:cNvSpPr txBox="1"/>
          <p:nvPr/>
        </p:nvSpPr>
        <p:spPr>
          <a:xfrm>
            <a:off x="8019258" y="10035654"/>
            <a:ext cx="9258300"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Pulse en la imagen para acceder al fichero</a:t>
            </a:r>
          </a:p>
        </p:txBody>
      </p:sp>
    </p:spTree>
    <p:extLst>
      <p:ext uri="{BB962C8B-B14F-4D97-AF65-F5344CB8AC3E}">
        <p14:creationId xmlns:p14="http://schemas.microsoft.com/office/powerpoint/2010/main" val="239472649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11183790" y="3718868"/>
            <a:ext cx="2246460" cy="771400"/>
            <a:chOff x="0" y="0"/>
            <a:chExt cx="3275042" cy="771399"/>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85019" y="103571"/>
              <a:ext cx="319002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Personal</a:t>
              </a:r>
              <a:endParaRPr dirty="0"/>
            </a:p>
          </p:txBody>
        </p:sp>
      </p:grpSp>
      <p:sp>
        <p:nvSpPr>
          <p:cNvPr id="16" name="Shape 212"/>
          <p:cNvSpPr/>
          <p:nvPr/>
        </p:nvSpPr>
        <p:spPr>
          <a:xfrm>
            <a:off x="4492905" y="3278808"/>
            <a:ext cx="16067822" cy="7088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26</a:t>
            </a:fld>
            <a:endParaRPr lang="es-ES"/>
          </a:p>
        </p:txBody>
      </p:sp>
      <p:sp>
        <p:nvSpPr>
          <p:cNvPr id="2" name="CuadroTexto 1"/>
          <p:cNvSpPr txBox="1"/>
          <p:nvPr/>
        </p:nvSpPr>
        <p:spPr>
          <a:xfrm>
            <a:off x="6154739" y="4930327"/>
            <a:ext cx="12887325" cy="5437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sym typeface="Helvetica Neue"/>
              </a:rPr>
              <a:t>El grupo </a:t>
            </a:r>
            <a:r>
              <a:rPr lang="es-ES_tradnl" sz="2500" dirty="0" err="1">
                <a:solidFill>
                  <a:srgbClr val="00000A"/>
                </a:solidFill>
                <a:uFill>
                  <a:solidFill>
                    <a:srgbClr val="00000A"/>
                  </a:solidFill>
                </a:uFill>
                <a:latin typeface="Helvetica Neue"/>
                <a:ea typeface="Helvetica Neue"/>
                <a:cs typeface="Helvetica Neue"/>
                <a:sym typeface="Helvetica Neue"/>
              </a:rPr>
              <a:t>iDoctor</a:t>
            </a:r>
            <a:r>
              <a:rPr lang="es-ES_tradnl" sz="2500" dirty="0">
                <a:solidFill>
                  <a:srgbClr val="00000A"/>
                </a:solidFill>
                <a:uFill>
                  <a:solidFill>
                    <a:srgbClr val="00000A"/>
                  </a:solidFill>
                </a:uFill>
                <a:latin typeface="Helvetica Neue"/>
                <a:ea typeface="Helvetica Neue"/>
                <a:cs typeface="Helvetica Neue"/>
                <a:sym typeface="Helvetica Neue"/>
              </a:rPr>
              <a:t> </a:t>
            </a:r>
            <a:r>
              <a:rPr lang="es-ES_tradnl" sz="2500" dirty="0" err="1">
                <a:solidFill>
                  <a:srgbClr val="00000A"/>
                </a:solidFill>
                <a:uFill>
                  <a:solidFill>
                    <a:srgbClr val="00000A"/>
                  </a:solidFill>
                </a:uFill>
                <a:latin typeface="Helvetica Neue"/>
                <a:ea typeface="Helvetica Neue"/>
                <a:cs typeface="Helvetica Neue"/>
                <a:sym typeface="Helvetica Neue"/>
              </a:rPr>
              <a:t>Team</a:t>
            </a:r>
            <a:r>
              <a:rPr lang="es-ES_tradnl" sz="2500" dirty="0">
                <a:solidFill>
                  <a:srgbClr val="00000A"/>
                </a:solidFill>
                <a:uFill>
                  <a:solidFill>
                    <a:srgbClr val="00000A"/>
                  </a:solidFill>
                </a:uFill>
                <a:latin typeface="Helvetica Neue"/>
                <a:ea typeface="Helvetica Neue"/>
                <a:cs typeface="Helvetica Neue"/>
                <a:sym typeface="Helvetica Neue"/>
              </a:rPr>
              <a:t> consta de 6 miembros, los </a:t>
            </a:r>
            <a:r>
              <a:rPr lang="es-ES_tradnl" sz="2500" dirty="0" err="1">
                <a:solidFill>
                  <a:srgbClr val="00000A"/>
                </a:solidFill>
                <a:uFill>
                  <a:solidFill>
                    <a:srgbClr val="00000A"/>
                  </a:solidFill>
                </a:uFill>
                <a:latin typeface="Helvetica Neue"/>
                <a:ea typeface="Helvetica Neue"/>
                <a:cs typeface="Helvetica Neue"/>
                <a:sym typeface="Helvetica Neue"/>
              </a:rPr>
              <a:t>cuá</a:t>
            </a:r>
            <a:r>
              <a:rPr lang="fr-FR" sz="2500" dirty="0">
                <a:solidFill>
                  <a:srgbClr val="00000A"/>
                </a:solidFill>
                <a:uFill>
                  <a:solidFill>
                    <a:srgbClr val="00000A"/>
                  </a:solidFill>
                </a:uFill>
                <a:latin typeface="Helvetica Neue"/>
                <a:ea typeface="Helvetica Neue"/>
                <a:cs typeface="Helvetica Neue"/>
                <a:sym typeface="Helvetica Neue"/>
              </a:rPr>
              <a:t>les </a:t>
            </a:r>
            <a:r>
              <a:rPr lang="fr-FR" sz="2500" dirty="0" err="1">
                <a:solidFill>
                  <a:srgbClr val="00000A"/>
                </a:solidFill>
                <a:uFill>
                  <a:solidFill>
                    <a:srgbClr val="00000A"/>
                  </a:solidFill>
                </a:uFill>
                <a:latin typeface="Helvetica Neue"/>
                <a:ea typeface="Helvetica Neue"/>
                <a:cs typeface="Helvetica Neue"/>
                <a:sym typeface="Helvetica Neue"/>
              </a:rPr>
              <a:t>ser</a:t>
            </a:r>
            <a:r>
              <a:rPr lang="es-ES_tradnl" sz="2500" dirty="0" err="1">
                <a:solidFill>
                  <a:srgbClr val="00000A"/>
                </a:solidFill>
                <a:uFill>
                  <a:solidFill>
                    <a:srgbClr val="00000A"/>
                  </a:solidFill>
                </a:uFill>
                <a:latin typeface="Helvetica Neue"/>
                <a:ea typeface="Helvetica Neue"/>
                <a:cs typeface="Helvetica Neue"/>
                <a:sym typeface="Helvetica Neue"/>
              </a:rPr>
              <a:t>án</a:t>
            </a:r>
            <a:r>
              <a:rPr lang="es-ES_tradnl" sz="2500" dirty="0">
                <a:solidFill>
                  <a:srgbClr val="00000A"/>
                </a:solidFill>
                <a:uFill>
                  <a:solidFill>
                    <a:srgbClr val="00000A"/>
                  </a:solidFill>
                </a:uFill>
                <a:latin typeface="Helvetica Neue"/>
                <a:ea typeface="Helvetica Neue"/>
                <a:cs typeface="Helvetica Neue"/>
                <a:sym typeface="Helvetica Neue"/>
              </a:rPr>
              <a:t> repartidos de la siguiente manera:</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2"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revisores de </a:t>
            </a:r>
            <a:r>
              <a:rPr lang="es-ES_tradnl" sz="2500" dirty="0" err="1">
                <a:solidFill>
                  <a:srgbClr val="00000A"/>
                </a:solidFill>
                <a:uFill>
                  <a:solidFill>
                    <a:srgbClr val="00000A"/>
                  </a:solidFill>
                </a:uFill>
                <a:latin typeface="Helvetica Neue"/>
                <a:ea typeface="Helvetica Neue"/>
                <a:cs typeface="Helvetica Neue"/>
                <a:sym typeface="Helvetica Neue"/>
              </a:rPr>
              <a:t>CUs</a:t>
            </a:r>
            <a:r>
              <a:rPr lang="es-ES_tradnl" sz="2500" dirty="0">
                <a:solidFill>
                  <a:srgbClr val="00000A"/>
                </a:solidFill>
                <a:uFill>
                  <a:solidFill>
                    <a:srgbClr val="00000A"/>
                  </a:solidFill>
                </a:uFill>
                <a:latin typeface="Helvetica Neue"/>
                <a:ea typeface="Helvetica Neue"/>
                <a:cs typeface="Helvetica Neue"/>
                <a:sym typeface="Helvetica Neue"/>
              </a:rPr>
              <a:t>: Su función se limita a asegurar que los distintos casos de uso son coherentes y prácticos.</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0"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diseñadores gráficos: </a:t>
            </a:r>
            <a:r>
              <a:rPr lang="es-ES_tradnl" sz="2500" dirty="0" err="1">
                <a:solidFill>
                  <a:srgbClr val="00000A"/>
                </a:solidFill>
                <a:uFill>
                  <a:solidFill>
                    <a:srgbClr val="00000A"/>
                  </a:solidFill>
                </a:uFill>
                <a:latin typeface="Helvetica Neue"/>
                <a:ea typeface="Helvetica Neue"/>
                <a:cs typeface="Helvetica Neue"/>
                <a:sym typeface="Helvetica Neue"/>
              </a:rPr>
              <a:t>Sencargan</a:t>
            </a:r>
            <a:r>
              <a:rPr lang="es-ES_tradnl" sz="2500" dirty="0">
                <a:solidFill>
                  <a:srgbClr val="00000A"/>
                </a:solidFill>
                <a:uFill>
                  <a:solidFill>
                    <a:srgbClr val="00000A"/>
                  </a:solidFill>
                </a:uFill>
                <a:latin typeface="Helvetica Neue"/>
                <a:ea typeface="Helvetica Neue"/>
                <a:cs typeface="Helvetica Neue"/>
                <a:sym typeface="Helvetica Neue"/>
              </a:rPr>
              <a:t> de hacer una interfaz amigable y fácil de entender. A su vez se encargarán de la estructura de la programación.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0"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programadores.</a:t>
            </a:r>
            <a:endParaRPr lang="es-ES" sz="2500" dirty="0">
              <a:solidFill>
                <a:srgbClr val="00000A"/>
              </a:solidFill>
              <a:uFill>
                <a:solidFill>
                  <a:srgbClr val="00000A"/>
                </a:solidFill>
              </a:uFill>
              <a:latin typeface="Helvetica Neue"/>
              <a:ea typeface="Helvetica Neue"/>
              <a:cs typeface="Helvetica Neue"/>
              <a:sym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1459004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10012215" y="2119343"/>
            <a:ext cx="5904057" cy="5950864"/>
            <a:chOff x="-857050" y="-1599524"/>
            <a:chExt cx="4319032" cy="5950859"/>
          </a:xfrm>
        </p:grpSpPr>
        <p:sp>
          <p:nvSpPr>
            <p:cNvPr id="198" name="Shape 198"/>
            <p:cNvSpPr/>
            <p:nvPr/>
          </p:nvSpPr>
          <p:spPr>
            <a:xfrm>
              <a:off x="-857050" y="-1438017"/>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705904" y="-1599524"/>
              <a:ext cx="3523292" cy="10259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Hardware y software</a:t>
              </a:r>
              <a:endParaRPr dirty="0"/>
            </a:p>
          </p:txBody>
        </p:sp>
        <p:sp>
          <p:nvSpPr>
            <p:cNvPr id="11" name="Shape 198"/>
            <p:cNvSpPr/>
            <p:nvPr/>
          </p:nvSpPr>
          <p:spPr>
            <a:xfrm>
              <a:off x="-167230" y="-6997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2" name="Shape 199"/>
            <p:cNvSpPr/>
            <p:nvPr/>
          </p:nvSpPr>
          <p:spPr>
            <a:xfrm>
              <a:off x="-82213" y="-5949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2.1 Hardware</a:t>
              </a:r>
              <a:endParaRPr dirty="0"/>
            </a:p>
          </p:txBody>
        </p:sp>
        <p:sp>
          <p:nvSpPr>
            <p:cNvPr id="15" name="Shape 198"/>
            <p:cNvSpPr/>
            <p:nvPr/>
          </p:nvSpPr>
          <p:spPr>
            <a:xfrm>
              <a:off x="-146327" y="3579936"/>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61310" y="3590424"/>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Software</a:t>
              </a:r>
              <a:endParaRPr dirty="0"/>
            </a:p>
          </p:txBody>
        </p:sp>
      </p:grpSp>
      <p:sp>
        <p:nvSpPr>
          <p:cNvPr id="16" name="Shape 212"/>
          <p:cNvSpPr/>
          <p:nvPr/>
        </p:nvSpPr>
        <p:spPr>
          <a:xfrm>
            <a:off x="4521480" y="7058025"/>
            <a:ext cx="16067822" cy="625291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27</a:t>
            </a:fld>
            <a:endParaRPr lang="es-ES"/>
          </a:p>
        </p:txBody>
      </p:sp>
      <p:sp>
        <p:nvSpPr>
          <p:cNvPr id="2" name="CuadroTexto 1"/>
          <p:cNvSpPr txBox="1"/>
          <p:nvPr/>
        </p:nvSpPr>
        <p:spPr>
          <a:xfrm>
            <a:off x="6183313" y="8321477"/>
            <a:ext cx="12887325" cy="3770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EL software utilizado para el desarrollo de la aplicación será:</a:t>
            </a:r>
          </a:p>
          <a:p>
            <a:r>
              <a:rPr lang="es-ES" sz="2500" dirty="0">
                <a:solidFill>
                  <a:srgbClr val="00000A"/>
                </a:solidFill>
                <a:uFill>
                  <a:solidFill>
                    <a:srgbClr val="00000A"/>
                  </a:solidFill>
                </a:uFill>
                <a:latin typeface="Helvetica Neue"/>
                <a:ea typeface="Helvetica Neue"/>
                <a:cs typeface="Helvetica Neue"/>
                <a:sym typeface="Helvetica Neue"/>
              </a:rPr>
              <a:t>•  Eclipse: Es una plataforma de software compuesto por un conjunto de herramientas de         	        programación en Java y C++, compatible con SQL y elementos Web.</a:t>
            </a:r>
          </a:p>
          <a:p>
            <a:r>
              <a:rPr lang="es-ES" sz="2500" dirty="0">
                <a:solidFill>
                  <a:srgbClr val="00000A"/>
                </a:solidFill>
                <a:uFill>
                  <a:solidFill>
                    <a:srgbClr val="00000A"/>
                  </a:solidFill>
                </a:uFill>
                <a:latin typeface="Helvetica Neue"/>
                <a:ea typeface="Helvetica Neue"/>
                <a:cs typeface="Helvetica Neue"/>
                <a:sym typeface="Helvetica Neue"/>
              </a:rPr>
              <a:t>•  GitHub: Herramienta de control de versiones.</a:t>
            </a:r>
          </a:p>
          <a:p>
            <a:r>
              <a:rPr lang="es-ES" sz="2500" dirty="0">
                <a:solidFill>
                  <a:srgbClr val="00000A"/>
                </a:solidFill>
                <a:uFill>
                  <a:solidFill>
                    <a:srgbClr val="00000A"/>
                  </a:solidFill>
                </a:uFill>
                <a:latin typeface="Helvetica Neue"/>
                <a:ea typeface="Helvetica Neue"/>
                <a:cs typeface="Helvetica Neue"/>
                <a:sym typeface="Helvetica Neue"/>
              </a:rPr>
              <a:t>•  Adobe XD: Desarrollo gráfico de la aplicación.</a:t>
            </a:r>
          </a:p>
        </p:txBody>
      </p:sp>
      <p:sp>
        <p:nvSpPr>
          <p:cNvPr id="13" name="Shape 212"/>
          <p:cNvSpPr/>
          <p:nvPr/>
        </p:nvSpPr>
        <p:spPr>
          <a:xfrm>
            <a:off x="4521480" y="3396486"/>
            <a:ext cx="16067822" cy="256498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Rectángulo 3"/>
          <p:cNvSpPr/>
          <p:nvPr/>
        </p:nvSpPr>
        <p:spPr>
          <a:xfrm>
            <a:off x="6183313" y="4655071"/>
            <a:ext cx="12887325" cy="861774"/>
          </a:xfrm>
          <a:prstGeom prst="rect">
            <a:avLst/>
          </a:prstGeom>
        </p:spPr>
        <p:txBody>
          <a:bodyPr wrap="square">
            <a:spAutoFit/>
          </a:bodyPr>
          <a:lstStyle/>
          <a:p>
            <a:r>
              <a:rPr lang="es-ES_tradnl" sz="2500" dirty="0">
                <a:solidFill>
                  <a:srgbClr val="00000A"/>
                </a:solidFill>
                <a:uFill>
                  <a:solidFill>
                    <a:srgbClr val="00000A"/>
                  </a:solidFill>
                </a:uFill>
                <a:latin typeface="Helvetica Neue"/>
                <a:ea typeface="Helvetica Neue"/>
                <a:cs typeface="Helvetica Neue"/>
              </a:rPr>
              <a:t>El hardware empleado para desarrollar la aplicación será sencillamente de ordenadores de gama media de sobremesa.</a:t>
            </a:r>
            <a:endParaRPr lang="es-ES" sz="2500" dirty="0">
              <a:solidFill>
                <a:srgbClr val="00000A"/>
              </a:solidFill>
              <a:uFill>
                <a:solidFill>
                  <a:srgbClr val="00000A"/>
                </a:solidFill>
              </a:uFill>
              <a:latin typeface="Helvetica Neue"/>
              <a:ea typeface="Helvetica Neue"/>
              <a:cs typeface="Helvetica Neue"/>
            </a:endParaRPr>
          </a:p>
        </p:txBody>
      </p:sp>
    </p:spTree>
    <p:extLst>
      <p:ext uri="{BB962C8B-B14F-4D97-AF65-F5344CB8AC3E}">
        <p14:creationId xmlns:p14="http://schemas.microsoft.com/office/powerpoint/2010/main" val="154539010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6183311" y="2280850"/>
            <a:ext cx="15182577" cy="5592704"/>
            <a:chOff x="-3658032" y="-1438017"/>
            <a:chExt cx="11106604" cy="5592698"/>
          </a:xfrm>
        </p:grpSpPr>
        <p:sp>
          <p:nvSpPr>
            <p:cNvPr id="198" name="Shape 198"/>
            <p:cNvSpPr/>
            <p:nvPr/>
          </p:nvSpPr>
          <p:spPr>
            <a:xfrm>
              <a:off x="-857050" y="-1438017"/>
              <a:ext cx="275126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705904" y="-1368692"/>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  Lista de recursos</a:t>
              </a:r>
              <a:endParaRPr dirty="0"/>
            </a:p>
          </p:txBody>
        </p:sp>
        <p:sp>
          <p:nvSpPr>
            <p:cNvPr id="11" name="Shape 198"/>
            <p:cNvSpPr/>
            <p:nvPr/>
          </p:nvSpPr>
          <p:spPr>
            <a:xfrm>
              <a:off x="-3658032" y="-6997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2" name="Shape 199"/>
            <p:cNvSpPr/>
            <p:nvPr/>
          </p:nvSpPr>
          <p:spPr>
            <a:xfrm>
              <a:off x="-3573015" y="-5949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3.1 Personal</a:t>
              </a:r>
              <a:endParaRPr dirty="0"/>
            </a:p>
          </p:txBody>
        </p:sp>
        <p:sp>
          <p:nvSpPr>
            <p:cNvPr id="17" name="Shape 199"/>
            <p:cNvSpPr/>
            <p:nvPr/>
          </p:nvSpPr>
          <p:spPr>
            <a:xfrm>
              <a:off x="-61310" y="3590424"/>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Software</a:t>
              </a:r>
              <a:endParaRPr dirty="0"/>
            </a:p>
          </p:txBody>
        </p:sp>
        <p:sp>
          <p:nvSpPr>
            <p:cNvPr id="18" name="Shape 198"/>
            <p:cNvSpPr/>
            <p:nvPr/>
          </p:nvSpPr>
          <p:spPr>
            <a:xfrm>
              <a:off x="3840266" y="-8153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 name="Shape 199"/>
            <p:cNvSpPr/>
            <p:nvPr/>
          </p:nvSpPr>
          <p:spPr>
            <a:xfrm>
              <a:off x="3925280" y="-7105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3.2 Hardware</a:t>
              </a:r>
              <a:endParaRPr dirty="0"/>
            </a:p>
          </p:txBody>
        </p:sp>
        <p:sp>
          <p:nvSpPr>
            <p:cNvPr id="24" name="Shape 198"/>
            <p:cNvSpPr/>
            <p:nvPr/>
          </p:nvSpPr>
          <p:spPr>
            <a:xfrm>
              <a:off x="3830233" y="3383282"/>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5" name="Shape 199"/>
            <p:cNvSpPr/>
            <p:nvPr/>
          </p:nvSpPr>
          <p:spPr>
            <a:xfrm>
              <a:off x="3915247" y="3393769"/>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3.3 Software</a:t>
              </a:r>
              <a:endParaRPr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28</a:t>
            </a:fld>
            <a:endParaRPr lang="es-ES"/>
          </a:p>
        </p:txBody>
      </p:sp>
      <p:sp>
        <p:nvSpPr>
          <p:cNvPr id="13" name="Shape 212"/>
          <p:cNvSpPr/>
          <p:nvPr/>
        </p:nvSpPr>
        <p:spPr>
          <a:xfrm>
            <a:off x="2549805" y="3396486"/>
            <a:ext cx="9280245" cy="863358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Rectángulo 3"/>
          <p:cNvSpPr/>
          <p:nvPr/>
        </p:nvSpPr>
        <p:spPr>
          <a:xfrm>
            <a:off x="3775167" y="5171113"/>
            <a:ext cx="12887325" cy="6222216"/>
          </a:xfrm>
          <a:prstGeom prst="rect">
            <a:avLst/>
          </a:prstGeom>
        </p:spPr>
        <p:txBody>
          <a:bodyPr wrap="square">
            <a:spAutoFit/>
          </a:bodyPr>
          <a:lstStyle/>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Samuel Solo de Zaldívar Barbero</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Jesús Martín</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Adrián Agudo García-Heras</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Javier Pino Hernández</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Agustín </a:t>
            </a:r>
            <a:r>
              <a:rPr lang="es-ES_tradnl" sz="2500" dirty="0" err="1">
                <a:solidFill>
                  <a:srgbClr val="00000A"/>
                </a:solidFill>
                <a:uFill>
                  <a:solidFill>
                    <a:srgbClr val="00000A"/>
                  </a:solidFill>
                </a:uFill>
                <a:latin typeface="Helvetica Neue"/>
                <a:ea typeface="Helvetica Neue"/>
                <a:cs typeface="Helvetica Neue"/>
              </a:rPr>
              <a:t>Jofré</a:t>
            </a:r>
            <a:r>
              <a:rPr lang="es-ES_tradnl" sz="2500" dirty="0">
                <a:solidFill>
                  <a:srgbClr val="00000A"/>
                </a:solidFill>
                <a:uFill>
                  <a:solidFill>
                    <a:srgbClr val="00000A"/>
                  </a:solidFill>
                </a:uFill>
                <a:latin typeface="Helvetica Neue"/>
                <a:ea typeface="Helvetica Neue"/>
                <a:cs typeface="Helvetica Neue"/>
              </a:rPr>
              <a:t> </a:t>
            </a:r>
            <a:r>
              <a:rPr lang="es-ES_tradnl" sz="2500" dirty="0" err="1">
                <a:solidFill>
                  <a:srgbClr val="00000A"/>
                </a:solidFill>
                <a:uFill>
                  <a:solidFill>
                    <a:srgbClr val="00000A"/>
                  </a:solidFill>
                </a:uFill>
                <a:latin typeface="Helvetica Neue"/>
                <a:ea typeface="Helvetica Neue"/>
                <a:cs typeface="Helvetica Neue"/>
              </a:rPr>
              <a:t>Millet</a:t>
            </a:r>
            <a:endParaRPr lang="es-ES_tradnl" sz="2500" dirty="0">
              <a:solidFill>
                <a:srgbClr val="00000A"/>
              </a:solidFill>
              <a:uFill>
                <a:solidFill>
                  <a:srgbClr val="00000A"/>
                </a:solidFill>
              </a:uFill>
              <a:latin typeface="Helvetica Neue"/>
              <a:ea typeface="Helvetica Neue"/>
              <a:cs typeface="Helvetica Neue"/>
            </a:endParaRPr>
          </a:p>
          <a:p>
            <a:pPr marL="342900" indent="-342900">
              <a:buFont typeface="Arial" panose="020B0604020202020204" pitchFamily="34" charset="0"/>
              <a:buChar char="•"/>
            </a:pPr>
            <a:r>
              <a:rPr lang="es-ES_tradnl" sz="2500" dirty="0" err="1">
                <a:solidFill>
                  <a:srgbClr val="00000A"/>
                </a:solidFill>
                <a:uFill>
                  <a:solidFill>
                    <a:srgbClr val="00000A"/>
                  </a:solidFill>
                </a:uFill>
                <a:latin typeface="Helvetica Neue"/>
                <a:ea typeface="Helvetica Neue"/>
                <a:cs typeface="Helvetica Neue"/>
              </a:rPr>
              <a:t>Huaibo</a:t>
            </a:r>
            <a:r>
              <a:rPr lang="es-ES_tradnl" sz="2500" dirty="0">
                <a:solidFill>
                  <a:srgbClr val="00000A"/>
                </a:solidFill>
                <a:uFill>
                  <a:solidFill>
                    <a:srgbClr val="00000A"/>
                  </a:solidFill>
                </a:uFill>
                <a:latin typeface="Helvetica Neue"/>
                <a:ea typeface="Helvetica Neue"/>
                <a:cs typeface="Helvetica Neue"/>
              </a:rPr>
              <a:t> Yang</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Paciente</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Médico</a:t>
            </a:r>
          </a:p>
        </p:txBody>
      </p:sp>
      <p:sp>
        <p:nvSpPr>
          <p:cNvPr id="20" name="Shape 212"/>
          <p:cNvSpPr/>
          <p:nvPr/>
        </p:nvSpPr>
        <p:spPr>
          <a:xfrm>
            <a:off x="12853331" y="3402072"/>
            <a:ext cx="9280245" cy="275831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6" name="Rectángulo 5"/>
          <p:cNvSpPr/>
          <p:nvPr/>
        </p:nvSpPr>
        <p:spPr>
          <a:xfrm>
            <a:off x="13978307" y="5003642"/>
            <a:ext cx="4522392" cy="477054"/>
          </a:xfrm>
          <a:prstGeom prst="rect">
            <a:avLst/>
          </a:prstGeom>
        </p:spPr>
        <p:txBody>
          <a:bodyPr wrap="non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Ordenadores de sobremesa</a:t>
            </a:r>
          </a:p>
        </p:txBody>
      </p:sp>
      <p:sp>
        <p:nvSpPr>
          <p:cNvPr id="22" name="Shape 212"/>
          <p:cNvSpPr/>
          <p:nvPr/>
        </p:nvSpPr>
        <p:spPr>
          <a:xfrm>
            <a:off x="12853331" y="6735130"/>
            <a:ext cx="9280245" cy="52949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8" name="Rectángulo 7"/>
          <p:cNvSpPr/>
          <p:nvPr/>
        </p:nvSpPr>
        <p:spPr>
          <a:xfrm>
            <a:off x="13978307" y="8000349"/>
            <a:ext cx="9506600" cy="3760004"/>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Entorno de desarrollo Eclipse</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GitHub</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Adobe XD</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Gantt Project</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Microsoft Word</a:t>
            </a:r>
          </a:p>
        </p:txBody>
      </p:sp>
    </p:spTree>
    <p:extLst>
      <p:ext uri="{BB962C8B-B14F-4D97-AF65-F5344CB8AC3E}">
        <p14:creationId xmlns:p14="http://schemas.microsoft.com/office/powerpoint/2010/main" val="355926643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305485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6. Organización del personal (Gestión del Equipo)</a:t>
            </a:r>
            <a:endParaRPr dirty="0"/>
          </a:p>
        </p:txBody>
      </p:sp>
      <p:grpSp>
        <p:nvGrpSpPr>
          <p:cNvPr id="200" name="Group 200"/>
          <p:cNvGrpSpPr/>
          <p:nvPr/>
        </p:nvGrpSpPr>
        <p:grpSpPr>
          <a:xfrm>
            <a:off x="10589347" y="3797976"/>
            <a:ext cx="4589610" cy="771400"/>
            <a:chOff x="-925972" y="79108"/>
            <a:chExt cx="7149288" cy="771399"/>
          </a:xfrm>
        </p:grpSpPr>
        <p:sp>
          <p:nvSpPr>
            <p:cNvPr id="198" name="Shape 198"/>
            <p:cNvSpPr/>
            <p:nvPr/>
          </p:nvSpPr>
          <p:spPr>
            <a:xfrm>
              <a:off x="-925972" y="79108"/>
              <a:ext cx="625905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840954" y="182679"/>
              <a:ext cx="7064270"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Estructura de equipo </a:t>
              </a:r>
              <a:endParaRPr dirty="0"/>
            </a:p>
          </p:txBody>
        </p:sp>
      </p:grpSp>
      <p:sp>
        <p:nvSpPr>
          <p:cNvPr id="16" name="Shape 212"/>
          <p:cNvSpPr/>
          <p:nvPr/>
        </p:nvSpPr>
        <p:spPr>
          <a:xfrm>
            <a:off x="4492905" y="3278809"/>
            <a:ext cx="16067822" cy="683674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29</a:t>
            </a:fld>
            <a:endParaRPr lang="es-ES"/>
          </a:p>
        </p:txBody>
      </p:sp>
      <p:sp>
        <p:nvSpPr>
          <p:cNvPr id="2" name="CuadroTexto 1"/>
          <p:cNvSpPr txBox="1"/>
          <p:nvPr/>
        </p:nvSpPr>
        <p:spPr>
          <a:xfrm>
            <a:off x="6322162" y="4999754"/>
            <a:ext cx="13178557"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Para el desarrollo del proyecto nos hemos organizado de manera descentralizada democrática (DD) puesto que no tenemos un jefe designado en concreto, cada miembro del grupo asume dicho papel en cada una de las partes a entregar del trabajo.</a:t>
            </a:r>
          </a:p>
          <a:p>
            <a:r>
              <a:rPr lang="es-ES" sz="2500" dirty="0">
                <a:solidFill>
                  <a:srgbClr val="00000A"/>
                </a:solidFill>
                <a:uFill>
                  <a:solidFill>
                    <a:srgbClr val="00000A"/>
                  </a:solidFill>
                </a:uFill>
                <a:latin typeface="Helvetica Neue"/>
                <a:ea typeface="Helvetica Neue"/>
                <a:cs typeface="Helvetica Neue"/>
                <a:sym typeface="Helvetica Neue"/>
              </a:rPr>
              <a:t>La comunicación y las decisiones se toman en equipo en reuniones ocasionales así como por distintos medios de comunicación a través de Internet.</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32752182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t>1 </a:t>
            </a:r>
            <a:r>
              <a:rPr lang="es-ES_tradnl" dirty="0" err="1"/>
              <a:t>Propó</a:t>
            </a:r>
            <a:r>
              <a:rPr lang="it-IT" dirty="0"/>
              <a:t>sito del plan	</a:t>
            </a:r>
            <a:endParaRPr lang="es-ES" dirty="0"/>
          </a:p>
          <a:p>
            <a:r>
              <a:rPr lang="es-ES_tradnl" dirty="0"/>
              <a:t>2 Ámbito del proyecto y objetivos	</a:t>
            </a:r>
            <a:endParaRPr lang="es-ES" dirty="0"/>
          </a:p>
          <a:p>
            <a:r>
              <a:rPr lang="es-ES_tradnl" dirty="0"/>
              <a:t>	2.1	Declaración del 	á</a:t>
            </a:r>
            <a:r>
              <a:rPr lang="it-IT" dirty="0"/>
              <a:t>mbito	</a:t>
            </a:r>
            <a:endParaRPr lang="es-ES" dirty="0"/>
          </a:p>
          <a:p>
            <a:r>
              <a:rPr lang="es-ES_tradnl" dirty="0"/>
              <a:t>	2.2	Funciones 			principales	</a:t>
            </a:r>
            <a:endParaRPr lang="es-ES" dirty="0"/>
          </a:p>
          <a:p>
            <a:r>
              <a:rPr lang="es-ES_tradnl" dirty="0"/>
              <a:t>	2.3	Aspectos de 		rendimiento	</a:t>
            </a:r>
            <a:endParaRPr lang="es-ES" dirty="0"/>
          </a:p>
          <a:p>
            <a:r>
              <a:rPr lang="es-ES_tradnl" dirty="0"/>
              <a:t>	2.4 Restricciones y 		té</a:t>
            </a:r>
            <a:r>
              <a:rPr lang="pt-PT" dirty="0"/>
              <a:t>cnicas de 				gesti</a:t>
            </a:r>
            <a:r>
              <a:rPr lang="es-ES_tradnl" dirty="0"/>
              <a:t>ón	</a:t>
            </a:r>
            <a:endParaRPr lang="es-ES" dirty="0"/>
          </a:p>
          <a:p>
            <a:r>
              <a:rPr lang="es-ES_tradnl" dirty="0"/>
              <a:t>3 Modelo 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a:t>1 </a:t>
            </a:r>
            <a:r>
              <a:rPr lang="it-IT" dirty="0"/>
              <a:t>Personal	</a:t>
            </a:r>
            <a:endParaRPr lang="es-ES" dirty="0"/>
          </a:p>
          <a:p>
            <a:pPr marL="0" indent="0">
              <a:buNone/>
            </a:pPr>
            <a:r>
              <a:rPr lang="es-ES_tradnl" dirty="0"/>
              <a:t>2 Hardware y software</a:t>
            </a:r>
            <a:endParaRPr lang="es-ES" dirty="0"/>
          </a:p>
          <a:p>
            <a:pPr marL="0" indent="0">
              <a:buNone/>
            </a:pPr>
            <a:r>
              <a:rPr lang="nl-NL" dirty="0"/>
              <a:t>	2.1 Hardware</a:t>
            </a:r>
            <a:endParaRPr lang="es-ES" dirty="0"/>
          </a:p>
          <a:p>
            <a:pPr marL="0" indent="0">
              <a:buNone/>
            </a:pPr>
            <a:r>
              <a:rPr lang="es-ES" dirty="0"/>
              <a:t>	2.2 Software</a:t>
            </a:r>
          </a:p>
          <a:p>
            <a:pPr marL="0" indent="0">
              <a:buNone/>
            </a:pPr>
            <a:r>
              <a:rPr lang="es-ES" dirty="0"/>
              <a:t>3 </a:t>
            </a:r>
            <a:r>
              <a:rPr lang="pt-PT" dirty="0"/>
              <a:t>Lista 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Técnicas 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Estimaciones de esfuerzo,            coste 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539387" y="5905250"/>
            <a:ext cx="3977486" cy="27186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Priorización 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nl-NL" sz="2000" dirty="0">
                <a:solidFill>
                  <a:srgbClr val="000000"/>
                </a:solidFill>
                <a:uFill>
                  <a:solidFill>
                    <a:srgbClr val="000000"/>
                  </a:solidFill>
                </a:uFill>
                <a:latin typeface="Helvetica Neue"/>
                <a:ea typeface="Helvetica Neue"/>
                <a:cs typeface="Helvetica Neue"/>
                <a:sym typeface="Helvetica Neue"/>
              </a:rPr>
              <a:t>Plan 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 Planificación 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 Resumen</a:t>
            </a:r>
            <a:r>
              <a:rPr sz="2000" dirty="0">
                <a:solidFill>
                  <a:srgbClr val="000000"/>
                </a:solidFill>
                <a:uFill>
                  <a:solidFill>
                    <a:srgbClr val="000000"/>
                  </a:solidFill>
                </a:uFill>
                <a:latin typeface="Helvetica Neue"/>
                <a:ea typeface="Helvetica Neue"/>
                <a:cs typeface="Helvetica Neue"/>
                <a:sym typeface="Helvetica Neue"/>
              </a:rPr>
              <a:t>	</a:t>
            </a:r>
            <a:r>
              <a:rPr dirty="0"/>
              <a:t>	</a:t>
            </a:r>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a:hlinkClick r:id="rId5" action="ppaction://hlinksldjump"/>
          </p:cNvPr>
          <p:cNvSpPr/>
          <p:nvPr/>
        </p:nvSpPr>
        <p:spPr>
          <a:xfrm>
            <a:off x="1930317" y="3652716"/>
            <a:ext cx="2163598" cy="4411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1 </a:t>
            </a:r>
            <a:r>
              <a:rPr dirty="0" err="1"/>
              <a:t>Introduccion</a:t>
            </a:r>
            <a:endParaRPr dirty="0"/>
          </a:p>
        </p:txBody>
      </p:sp>
      <p:sp>
        <p:nvSpPr>
          <p:cNvPr id="178" name="Shape 178">
            <a:hlinkClick r:id="rId6"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a:hlinkClick r:id="rId6" action="ppaction://hlinksldjump"/>
          </p:cNvPr>
          <p:cNvSpPr/>
          <p:nvPr/>
        </p:nvSpPr>
        <p:spPr>
          <a:xfrm>
            <a:off x="5687179" y="3620825"/>
            <a:ext cx="397326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dirty="0"/>
          </a:p>
        </p:txBody>
      </p:sp>
      <p:sp>
        <p:nvSpPr>
          <p:cNvPr id="180" name="Shape 180">
            <a:hlinkClick r:id="rId7"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a:hlinkClick r:id="rId7" action="ppaction://hlinksldjump"/>
          </p:cNvPr>
          <p:cNvSpPr/>
          <p:nvPr/>
        </p:nvSpPr>
        <p:spPr>
          <a:xfrm>
            <a:off x="10771910" y="3666113"/>
            <a:ext cx="2840179"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a:t>G</a:t>
            </a:r>
            <a:r>
              <a:rPr lang="pt-PT" dirty="0"/>
              <a:t>esti</a:t>
            </a:r>
            <a:r>
              <a:rPr lang="es-ES_tradnl" dirty="0" err="1"/>
              <a:t>ón</a:t>
            </a:r>
            <a:r>
              <a:rPr lang="es-ES_tradnl" dirty="0"/>
              <a:t> del riesgo</a:t>
            </a:r>
            <a:endParaRPr dirty="0"/>
          </a:p>
        </p:txBody>
      </p:sp>
      <p:sp>
        <p:nvSpPr>
          <p:cNvPr id="182" name="Shape 182">
            <a:hlinkClick r:id="rId8"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a:hlinkClick r:id="rId8" action="ppaction://hlinksldjump"/>
          </p:cNvPr>
          <p:cNvSpPr/>
          <p:nvPr/>
        </p:nvSpPr>
        <p:spPr>
          <a:xfrm>
            <a:off x="15048307" y="3710085"/>
            <a:ext cx="374904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9"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a:hlinkClick r:id="rId9" action="ppaction://hlinksldjump"/>
          </p:cNvPr>
          <p:cNvSpPr/>
          <p:nvPr/>
        </p:nvSpPr>
        <p:spPr>
          <a:xfrm>
            <a:off x="19649630" y="3675253"/>
            <a:ext cx="336359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19117" y="5905250"/>
            <a:ext cx="3516784" cy="13336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1 Estructura de descomposición del trabajo/Planificación 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2 Gráfico Gantt	</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77831724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305485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6. Organización del personal (Gestión del Equipo)</a:t>
            </a:r>
            <a:endParaRPr dirty="0"/>
          </a:p>
        </p:txBody>
      </p:sp>
      <p:grpSp>
        <p:nvGrpSpPr>
          <p:cNvPr id="200" name="Group 200"/>
          <p:cNvGrpSpPr/>
          <p:nvPr/>
        </p:nvGrpSpPr>
        <p:grpSpPr>
          <a:xfrm>
            <a:off x="10903758" y="2797739"/>
            <a:ext cx="4962094" cy="771400"/>
            <a:chOff x="-436210" y="364410"/>
            <a:chExt cx="7729511" cy="771399"/>
          </a:xfrm>
        </p:grpSpPr>
        <p:sp>
          <p:nvSpPr>
            <p:cNvPr id="198" name="Shape 198"/>
            <p:cNvSpPr/>
            <p:nvPr/>
          </p:nvSpPr>
          <p:spPr>
            <a:xfrm>
              <a:off x="-436210" y="364410"/>
              <a:ext cx="7149288"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29031" y="467981"/>
              <a:ext cx="7064270"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Informes de gestión</a:t>
              </a:r>
              <a:endParaRPr dirty="0"/>
            </a:p>
          </p:txBody>
        </p:sp>
      </p:grpSp>
      <p:sp>
        <p:nvSpPr>
          <p:cNvPr id="16" name="Shape 212"/>
          <p:cNvSpPr/>
          <p:nvPr/>
        </p:nvSpPr>
        <p:spPr>
          <a:xfrm>
            <a:off x="4564490" y="2325396"/>
            <a:ext cx="16604319" cy="111251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30</a:t>
            </a:fld>
            <a:endParaRPr lang="es-ES"/>
          </a:p>
        </p:txBody>
      </p:sp>
      <p:sp>
        <p:nvSpPr>
          <p:cNvPr id="2" name="CuadroTexto 1"/>
          <p:cNvSpPr txBox="1"/>
          <p:nvPr/>
        </p:nvSpPr>
        <p:spPr>
          <a:xfrm>
            <a:off x="5723057" y="3676531"/>
            <a:ext cx="14405528"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Con la estructura empleada no tenemos competencias o responsabilidades permanentes puesto que cada una de las partes las redistribuimos. En el caso concreto de el Plan de Proyecto, la asignación está descrita de la siguiente manera:</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9" name="Shape 198"/>
          <p:cNvSpPr/>
          <p:nvPr/>
        </p:nvSpPr>
        <p:spPr>
          <a:xfrm>
            <a:off x="6097170" y="6176428"/>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0" name="Shape 199"/>
          <p:cNvSpPr/>
          <p:nvPr/>
        </p:nvSpPr>
        <p:spPr>
          <a:xfrm>
            <a:off x="6151749" y="6279999"/>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Samuel Solo de Zaldívar Barbero</a:t>
            </a:r>
          </a:p>
        </p:txBody>
      </p:sp>
      <p:sp>
        <p:nvSpPr>
          <p:cNvPr id="25" name="Shape 212"/>
          <p:cNvSpPr/>
          <p:nvPr/>
        </p:nvSpPr>
        <p:spPr>
          <a:xfrm>
            <a:off x="5449790" y="5571006"/>
            <a:ext cx="7254558" cy="657406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5" name="Rectángulo 4"/>
          <p:cNvSpPr/>
          <p:nvPr/>
        </p:nvSpPr>
        <p:spPr>
          <a:xfrm>
            <a:off x="6057578" y="7509365"/>
            <a:ext cx="6304683" cy="3323987"/>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Introducción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Organización del personal (Gestión del Equipo)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Recursos del proyecto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Mecanismos de seguimiento y control</a:t>
            </a:r>
          </a:p>
        </p:txBody>
      </p:sp>
      <p:sp>
        <p:nvSpPr>
          <p:cNvPr id="27" name="Shape 198"/>
          <p:cNvSpPr/>
          <p:nvPr/>
        </p:nvSpPr>
        <p:spPr>
          <a:xfrm>
            <a:off x="13834923" y="5909176"/>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8" name="Shape 199"/>
          <p:cNvSpPr/>
          <p:nvPr/>
        </p:nvSpPr>
        <p:spPr>
          <a:xfrm>
            <a:off x="14917956" y="6012747"/>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Javier Pino Hernández</a:t>
            </a:r>
          </a:p>
        </p:txBody>
      </p:sp>
      <p:sp>
        <p:nvSpPr>
          <p:cNvPr id="29" name="Shape 212"/>
          <p:cNvSpPr/>
          <p:nvPr/>
        </p:nvSpPr>
        <p:spPr>
          <a:xfrm>
            <a:off x="13198563" y="5614172"/>
            <a:ext cx="7072166" cy="29693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 name="Rectángulo 29"/>
          <p:cNvSpPr/>
          <p:nvPr/>
        </p:nvSpPr>
        <p:spPr>
          <a:xfrm>
            <a:off x="13612989" y="6866609"/>
            <a:ext cx="6304683" cy="1297791"/>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Introducción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Estrategia de gestión del riesgo</a:t>
            </a:r>
          </a:p>
        </p:txBody>
      </p:sp>
      <p:sp>
        <p:nvSpPr>
          <p:cNvPr id="35" name="Shape 198"/>
          <p:cNvSpPr/>
          <p:nvPr/>
        </p:nvSpPr>
        <p:spPr>
          <a:xfrm>
            <a:off x="13865608" y="9195840"/>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36" name="Shape 199"/>
          <p:cNvSpPr/>
          <p:nvPr/>
        </p:nvSpPr>
        <p:spPr>
          <a:xfrm>
            <a:off x="14428140" y="9265145"/>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Adrián Agudo García-Heras</a:t>
            </a:r>
          </a:p>
        </p:txBody>
      </p:sp>
      <p:sp>
        <p:nvSpPr>
          <p:cNvPr id="37" name="Shape 212"/>
          <p:cNvSpPr/>
          <p:nvPr/>
        </p:nvSpPr>
        <p:spPr>
          <a:xfrm>
            <a:off x="13218228" y="8878566"/>
            <a:ext cx="7072166" cy="326650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8" name="Rectángulo 37"/>
          <p:cNvSpPr/>
          <p:nvPr/>
        </p:nvSpPr>
        <p:spPr>
          <a:xfrm>
            <a:off x="13612989" y="10044187"/>
            <a:ext cx="6304683" cy="1682512"/>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Organización del personal (Gestión del Equipo)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Recursos del proyecto</a:t>
            </a:r>
          </a:p>
        </p:txBody>
      </p:sp>
    </p:spTree>
    <p:extLst>
      <p:ext uri="{BB962C8B-B14F-4D97-AF65-F5344CB8AC3E}">
        <p14:creationId xmlns:p14="http://schemas.microsoft.com/office/powerpoint/2010/main" val="1587521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8691877" y="3243524"/>
            <a:ext cx="10410722" cy="771400"/>
            <a:chOff x="-3570267" y="1789586"/>
            <a:chExt cx="16216902" cy="771399"/>
          </a:xfrm>
        </p:grpSpPr>
        <p:sp>
          <p:nvSpPr>
            <p:cNvPr id="198" name="Shape 198"/>
            <p:cNvSpPr/>
            <p:nvPr/>
          </p:nvSpPr>
          <p:spPr>
            <a:xfrm>
              <a:off x="-3570267" y="1789586"/>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905026" y="1893155"/>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Garantía de calidad y control (Plan de Calidad)</a:t>
              </a:r>
              <a:endParaRPr dirty="0"/>
            </a:p>
          </p:txBody>
        </p:sp>
      </p:grpSp>
      <p:sp>
        <p:nvSpPr>
          <p:cNvPr id="16" name="Shape 212"/>
          <p:cNvSpPr/>
          <p:nvPr/>
        </p:nvSpPr>
        <p:spPr>
          <a:xfrm>
            <a:off x="4564490" y="2490329"/>
            <a:ext cx="16604319" cy="1019697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31</a:t>
            </a:fld>
            <a:endParaRPr lang="es-ES"/>
          </a:p>
        </p:txBody>
      </p:sp>
      <p:sp>
        <p:nvSpPr>
          <p:cNvPr id="6" name="Rectángulo 5"/>
          <p:cNvSpPr/>
          <p:nvPr/>
        </p:nvSpPr>
        <p:spPr>
          <a:xfrm>
            <a:off x="6892901" y="5313387"/>
            <a:ext cx="12192000" cy="477054"/>
          </a:xfrm>
          <a:prstGeom prst="rect">
            <a:avLst/>
          </a:prstGeom>
        </p:spPr>
        <p:txBody>
          <a:bodyPr>
            <a:spAutoFit/>
          </a:bodyPr>
          <a:lstStyle/>
          <a:p>
            <a:r>
              <a:rPr lang="es-ES" sz="2500" dirty="0">
                <a:solidFill>
                  <a:srgbClr val="00000A"/>
                </a:solidFill>
                <a:uFill>
                  <a:solidFill>
                    <a:srgbClr val="00000A"/>
                  </a:solidFill>
                </a:uFill>
                <a:latin typeface="Helvetica Neue"/>
                <a:ea typeface="Helvetica Neue"/>
                <a:cs typeface="Helvetica Neue"/>
              </a:rPr>
              <a:t>La herramienta de versionado que utilizaremos será Git y el servidor GitHub.</a:t>
            </a:r>
          </a:p>
        </p:txBody>
      </p:sp>
      <p:sp>
        <p:nvSpPr>
          <p:cNvPr id="8" name="Rectángulo 7"/>
          <p:cNvSpPr/>
          <p:nvPr/>
        </p:nvSpPr>
        <p:spPr>
          <a:xfrm>
            <a:off x="6892901" y="6412648"/>
            <a:ext cx="12192000" cy="3657411"/>
          </a:xfrm>
          <a:prstGeom prst="rect">
            <a:avLst/>
          </a:prstGeom>
        </p:spPr>
        <p:txBody>
          <a:bodyPr>
            <a:spAutoFit/>
          </a:bodyPr>
          <a:lstStyle/>
          <a:p>
            <a:r>
              <a:rPr lang="es-ES" sz="2500" dirty="0">
                <a:solidFill>
                  <a:srgbClr val="00000A"/>
                </a:solidFill>
                <a:uFill>
                  <a:solidFill>
                    <a:srgbClr val="00000A"/>
                  </a:solidFill>
                </a:uFill>
                <a:latin typeface="Helvetica Neue"/>
                <a:ea typeface="Helvetica Neue"/>
                <a:cs typeface="Helvetica Neue"/>
              </a:rPr>
              <a:t>Para conseguir crear software de calidad realizaremos revisiones técnicas formales luego de cada tarea finalizada. </a:t>
            </a:r>
          </a:p>
          <a:p>
            <a:r>
              <a:rPr lang="es-ES" sz="2500" dirty="0">
                <a:solidFill>
                  <a:srgbClr val="00000A"/>
                </a:solidFill>
                <a:uFill>
                  <a:solidFill>
                    <a:srgbClr val="00000A"/>
                  </a:solidFill>
                </a:uFill>
                <a:latin typeface="Helvetica Neue"/>
                <a:ea typeface="Helvetica Neue"/>
                <a:cs typeface="Helvetica Neue"/>
              </a:rPr>
              <a:t>Se designará a alguien que revise el trabajo hecho por los otros integrantes del grupo y así poder encontrar errores o simples modificaciones para que tenga más sentido la tarea.</a:t>
            </a:r>
          </a:p>
          <a:p>
            <a:r>
              <a:rPr lang="es-ES" sz="2500" dirty="0">
                <a:solidFill>
                  <a:srgbClr val="00000A"/>
                </a:solidFill>
                <a:uFill>
                  <a:solidFill>
                    <a:srgbClr val="00000A"/>
                  </a:solidFill>
                </a:uFill>
                <a:latin typeface="Helvetica Neue"/>
                <a:ea typeface="Helvetica Neue"/>
                <a:cs typeface="Helvetica Neue"/>
              </a:rPr>
              <a:t>A partir de aquí, en la siguiente reunión se tendrán que exponer las modificaciones realizadas y sus consecuencias.</a:t>
            </a:r>
          </a:p>
        </p:txBody>
      </p:sp>
    </p:spTree>
    <p:extLst>
      <p:ext uri="{BB962C8B-B14F-4D97-AF65-F5344CB8AC3E}">
        <p14:creationId xmlns:p14="http://schemas.microsoft.com/office/powerpoint/2010/main" val="6970186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7414996" y="2325396"/>
            <a:ext cx="12448356" cy="2664491"/>
            <a:chOff x="-5559280" y="871459"/>
            <a:chExt cx="19390950" cy="2664487"/>
          </a:xfrm>
        </p:grpSpPr>
        <p:sp>
          <p:nvSpPr>
            <p:cNvPr id="198" name="Shape 198"/>
            <p:cNvSpPr/>
            <p:nvPr/>
          </p:nvSpPr>
          <p:spPr>
            <a:xfrm>
              <a:off x="-3570267" y="871459"/>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905026" y="975028"/>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Gestión y control de cambios (Plan GCS)</a:t>
              </a:r>
              <a:endParaRPr dirty="0"/>
            </a:p>
          </p:txBody>
        </p:sp>
        <p:sp>
          <p:nvSpPr>
            <p:cNvPr id="12" name="Shape 198"/>
            <p:cNvSpPr/>
            <p:nvPr/>
          </p:nvSpPr>
          <p:spPr>
            <a:xfrm>
              <a:off x="-5559280" y="2764547"/>
              <a:ext cx="1775803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4894039" y="2868116"/>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2.1 Introducción: Propósito, Alcance, Definiciones, Referencias</a:t>
              </a:r>
              <a:endParaRPr dirty="0"/>
            </a:p>
          </p:txBody>
        </p:sp>
      </p:grpSp>
      <p:sp>
        <p:nvSpPr>
          <p:cNvPr id="16" name="Shape 212"/>
          <p:cNvSpPr/>
          <p:nvPr/>
        </p:nvSpPr>
        <p:spPr>
          <a:xfrm>
            <a:off x="4564490" y="3657639"/>
            <a:ext cx="16604319" cy="948686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32</a:t>
            </a:fld>
            <a:endParaRPr lang="es-ES"/>
          </a:p>
        </p:txBody>
      </p:sp>
      <p:sp>
        <p:nvSpPr>
          <p:cNvPr id="4" name="Rectángulo 3"/>
          <p:cNvSpPr/>
          <p:nvPr/>
        </p:nvSpPr>
        <p:spPr>
          <a:xfrm>
            <a:off x="6115697" y="6931435"/>
            <a:ext cx="4433048" cy="4478149"/>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Las tareas claves son: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Identificar y controlar el cambio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Garantizar la correcta implementación del cambio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Informar del cambio a todos aquellos que lo necesiten</a:t>
            </a:r>
          </a:p>
        </p:txBody>
      </p:sp>
      <p:sp>
        <p:nvSpPr>
          <p:cNvPr id="7" name="Rectángulo 6"/>
          <p:cNvSpPr/>
          <p:nvPr/>
        </p:nvSpPr>
        <p:spPr>
          <a:xfrm>
            <a:off x="13957231" y="7453441"/>
            <a:ext cx="4962525" cy="4580741"/>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Las actividades de la GCS son: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Identificar ECS</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Control versiones</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Gestión del cambio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Auditoria de configuración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Informes de estado</a:t>
            </a:r>
          </a:p>
        </p:txBody>
      </p:sp>
      <p:sp>
        <p:nvSpPr>
          <p:cNvPr id="10" name="Rectángulo 9"/>
          <p:cNvSpPr/>
          <p:nvPr/>
        </p:nvSpPr>
        <p:spPr>
          <a:xfrm>
            <a:off x="6115698" y="5529774"/>
            <a:ext cx="6006484" cy="861774"/>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Gestionamos el cambio en los artefactos a lo largo del ciclo de vida del producto.</a:t>
            </a:r>
          </a:p>
        </p:txBody>
      </p:sp>
      <p:sp>
        <p:nvSpPr>
          <p:cNvPr id="14" name="Rectángulo 13"/>
          <p:cNvSpPr/>
          <p:nvPr/>
        </p:nvSpPr>
        <p:spPr>
          <a:xfrm>
            <a:off x="13957231" y="5406056"/>
            <a:ext cx="5305942" cy="1631216"/>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Garantizamos que en todo momento se controla las copias, los cambios y versiones pasadas, actuales y futuras del proyecto</a:t>
            </a:r>
          </a:p>
        </p:txBody>
      </p:sp>
      <p:sp>
        <p:nvSpPr>
          <p:cNvPr id="23" name="Shape 212"/>
          <p:cNvSpPr/>
          <p:nvPr/>
        </p:nvSpPr>
        <p:spPr>
          <a:xfrm>
            <a:off x="5732942" y="5277086"/>
            <a:ext cx="6771996" cy="69053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Shape 212"/>
          <p:cNvSpPr/>
          <p:nvPr/>
        </p:nvSpPr>
        <p:spPr>
          <a:xfrm>
            <a:off x="13450875" y="5277086"/>
            <a:ext cx="6771996" cy="69053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extLst>
      <p:ext uri="{BB962C8B-B14F-4D97-AF65-F5344CB8AC3E}">
        <p14:creationId xmlns:p14="http://schemas.microsoft.com/office/powerpoint/2010/main" val="175544133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8068493" y="2428965"/>
            <a:ext cx="12448357" cy="1950957"/>
            <a:chOff x="-4541320" y="975028"/>
            <a:chExt cx="19390952" cy="1950954"/>
          </a:xfrm>
        </p:grpSpPr>
        <p:sp>
          <p:nvSpPr>
            <p:cNvPr id="199" name="Shape 199"/>
            <p:cNvSpPr/>
            <p:nvPr/>
          </p:nvSpPr>
          <p:spPr>
            <a:xfrm>
              <a:off x="-2905026" y="975028"/>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Gestión y control de cambios (Plan GCS)</a:t>
              </a:r>
              <a:endParaRPr dirty="0"/>
            </a:p>
          </p:txBody>
        </p:sp>
        <p:sp>
          <p:nvSpPr>
            <p:cNvPr id="12" name="Shape 198"/>
            <p:cNvSpPr/>
            <p:nvPr/>
          </p:nvSpPr>
          <p:spPr>
            <a:xfrm>
              <a:off x="-4541320" y="2154583"/>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3876077" y="2287169"/>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Tipos de artefactos a gestionar (los ECSs)</a:t>
              </a:r>
              <a:endParaRPr dirty="0"/>
            </a:p>
          </p:txBody>
        </p:sp>
      </p:grpSp>
      <p:sp>
        <p:nvSpPr>
          <p:cNvPr id="16" name="Shape 212"/>
          <p:cNvSpPr/>
          <p:nvPr/>
        </p:nvSpPr>
        <p:spPr>
          <a:xfrm>
            <a:off x="6486524" y="2993222"/>
            <a:ext cx="11944351" cy="897970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33</a:t>
            </a:fld>
            <a:endParaRPr lang="es-ES"/>
          </a:p>
        </p:txBody>
      </p:sp>
      <p:sp>
        <p:nvSpPr>
          <p:cNvPr id="4" name="Rectángulo 3"/>
          <p:cNvSpPr/>
          <p:nvPr/>
        </p:nvSpPr>
        <p:spPr>
          <a:xfrm>
            <a:off x="7520301" y="5422212"/>
            <a:ext cx="10226335" cy="5401479"/>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	La SRS o documento de Especificación de Requisitos Software</a:t>
            </a:r>
          </a:p>
          <a:p>
            <a:r>
              <a:rPr lang="es-ES" sz="2500" dirty="0">
                <a:solidFill>
                  <a:srgbClr val="00000A"/>
                </a:solidFill>
                <a:uFill>
                  <a:solidFill>
                    <a:srgbClr val="00000A"/>
                  </a:solidFill>
                </a:uFill>
                <a:latin typeface="Helvetica Neue"/>
                <a:ea typeface="Helvetica Neue"/>
                <a:cs typeface="Helvetica Neue"/>
              </a:rPr>
              <a:t>•	El plan del proyecto</a:t>
            </a:r>
          </a:p>
          <a:p>
            <a:r>
              <a:rPr lang="es-ES" sz="2500" dirty="0">
                <a:solidFill>
                  <a:srgbClr val="00000A"/>
                </a:solidFill>
                <a:uFill>
                  <a:solidFill>
                    <a:srgbClr val="00000A"/>
                  </a:solidFill>
                </a:uFill>
                <a:latin typeface="Helvetica Neue"/>
                <a:ea typeface="Helvetica Neue"/>
                <a:cs typeface="Helvetica Neue"/>
              </a:rPr>
              <a:t>•	El diseño</a:t>
            </a:r>
          </a:p>
          <a:p>
            <a:r>
              <a:rPr lang="es-ES" sz="2500" dirty="0">
                <a:solidFill>
                  <a:srgbClr val="00000A"/>
                </a:solidFill>
                <a:uFill>
                  <a:solidFill>
                    <a:srgbClr val="00000A"/>
                  </a:solidFill>
                </a:uFill>
                <a:latin typeface="Helvetica Neue"/>
                <a:ea typeface="Helvetica Neue"/>
                <a:cs typeface="Helvetica Neue"/>
              </a:rPr>
              <a:t>•	El código</a:t>
            </a:r>
          </a:p>
          <a:p>
            <a:r>
              <a:rPr lang="es-ES" sz="2500" dirty="0">
                <a:solidFill>
                  <a:srgbClr val="00000A"/>
                </a:solidFill>
                <a:uFill>
                  <a:solidFill>
                    <a:srgbClr val="00000A"/>
                  </a:solidFill>
                </a:uFill>
                <a:latin typeface="Helvetica Neue"/>
                <a:ea typeface="Helvetica Neue"/>
                <a:cs typeface="Helvetica Neue"/>
              </a:rPr>
              <a:t>•	Los casos de prueba</a:t>
            </a:r>
          </a:p>
          <a:p>
            <a:r>
              <a:rPr lang="es-ES" sz="2500" dirty="0">
                <a:solidFill>
                  <a:srgbClr val="00000A"/>
                </a:solidFill>
                <a:uFill>
                  <a:solidFill>
                    <a:srgbClr val="00000A"/>
                  </a:solidFill>
                </a:uFill>
                <a:latin typeface="Helvetica Neue"/>
                <a:ea typeface="Helvetica Neue"/>
                <a:cs typeface="Helvetica Neue"/>
              </a:rPr>
              <a:t>•	Estándares y procedimientos de la Ingeniería del Software</a:t>
            </a:r>
          </a:p>
          <a:p>
            <a:r>
              <a:rPr lang="es-ES" sz="2500" dirty="0">
                <a:solidFill>
                  <a:srgbClr val="00000A"/>
                </a:solidFill>
                <a:uFill>
                  <a:solidFill>
                    <a:srgbClr val="00000A"/>
                  </a:solidFill>
                </a:uFill>
                <a:latin typeface="Helvetica Neue"/>
                <a:ea typeface="Helvetica Neue"/>
                <a:cs typeface="Helvetica Neue"/>
              </a:rPr>
              <a:t>•	El editor y el compilador</a:t>
            </a:r>
          </a:p>
        </p:txBody>
      </p:sp>
    </p:spTree>
    <p:extLst>
      <p:ext uri="{BB962C8B-B14F-4D97-AF65-F5344CB8AC3E}">
        <p14:creationId xmlns:p14="http://schemas.microsoft.com/office/powerpoint/2010/main" val="225554973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7895695" y="2577616"/>
            <a:ext cx="12224833" cy="771400"/>
            <a:chOff x="-3570269" y="2764547"/>
            <a:chExt cx="19042766" cy="771399"/>
          </a:xfrm>
        </p:grpSpPr>
        <p:sp>
          <p:nvSpPr>
            <p:cNvPr id="12" name="Shape 198"/>
            <p:cNvSpPr/>
            <p:nvPr/>
          </p:nvSpPr>
          <p:spPr>
            <a:xfrm>
              <a:off x="-3570269" y="2764547"/>
              <a:ext cx="1382305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3253212" y="2832791"/>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2.3 Criterios y protocolos para Nombrar los ECSs</a:t>
              </a:r>
              <a:endParaRPr dirty="0"/>
            </a:p>
          </p:txBody>
        </p:sp>
      </p:grpSp>
      <p:sp>
        <p:nvSpPr>
          <p:cNvPr id="16" name="Shape 212"/>
          <p:cNvSpPr/>
          <p:nvPr/>
        </p:nvSpPr>
        <p:spPr>
          <a:xfrm>
            <a:off x="4457701" y="2291597"/>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34</a:t>
            </a:fld>
            <a:endParaRPr lang="es-ES"/>
          </a:p>
        </p:txBody>
      </p:sp>
      <p:sp>
        <p:nvSpPr>
          <p:cNvPr id="4" name="Rectángulo 3"/>
          <p:cNvSpPr/>
          <p:nvPr/>
        </p:nvSpPr>
        <p:spPr>
          <a:xfrm>
            <a:off x="7895695" y="3832324"/>
            <a:ext cx="10226335" cy="3708708"/>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El criterio que se va a seguir para nombrar las versiones de cada elemento de la configuración es el siguiente:</a:t>
            </a:r>
          </a:p>
          <a:p>
            <a:r>
              <a:rPr lang="es-ES" sz="2500" dirty="0" err="1">
                <a:solidFill>
                  <a:srgbClr val="00000A"/>
                </a:solidFill>
                <a:uFill>
                  <a:solidFill>
                    <a:srgbClr val="00000A"/>
                  </a:solidFill>
                </a:uFill>
                <a:latin typeface="Helvetica Neue"/>
                <a:ea typeface="Helvetica Neue"/>
                <a:cs typeface="Helvetica Neue"/>
              </a:rPr>
              <a:t>vPrincipal.Secundario</a:t>
            </a:r>
            <a:endParaRPr lang="es-ES" sz="2500" dirty="0">
              <a:solidFill>
                <a:srgbClr val="00000A"/>
              </a:solidFill>
              <a:uFill>
                <a:solidFill>
                  <a:srgbClr val="00000A"/>
                </a:solidFill>
              </a:uFill>
              <a:latin typeface="Helvetica Neue"/>
              <a:ea typeface="Helvetica Neue"/>
              <a:cs typeface="Helvetica Neue"/>
            </a:endParaRPr>
          </a:p>
          <a:p>
            <a:r>
              <a:rPr lang="es-ES" sz="2500" dirty="0">
                <a:solidFill>
                  <a:srgbClr val="00000A"/>
                </a:solidFill>
                <a:uFill>
                  <a:solidFill>
                    <a:srgbClr val="00000A"/>
                  </a:solidFill>
                </a:uFill>
                <a:latin typeface="Helvetica Neue"/>
                <a:ea typeface="Helvetica Neue"/>
                <a:cs typeface="Helvetica Neue"/>
              </a:rPr>
              <a:t>	Donde principal significa cambios notables y grandes dentro del elemento y Secundario los cambios pequeños.</a:t>
            </a:r>
          </a:p>
          <a:p>
            <a:endParaRPr lang="es-ES" sz="2500" dirty="0">
              <a:solidFill>
                <a:srgbClr val="00000A"/>
              </a:solidFill>
              <a:uFill>
                <a:solidFill>
                  <a:srgbClr val="00000A"/>
                </a:solidFill>
              </a:uFill>
              <a:latin typeface="Helvetica Neue"/>
              <a:ea typeface="Helvetica Neue"/>
              <a:cs typeface="Helvetica Neue"/>
            </a:endParaRPr>
          </a:p>
        </p:txBody>
      </p:sp>
      <p:grpSp>
        <p:nvGrpSpPr>
          <p:cNvPr id="14" name="Group 200"/>
          <p:cNvGrpSpPr/>
          <p:nvPr/>
        </p:nvGrpSpPr>
        <p:grpSpPr>
          <a:xfrm>
            <a:off x="5752570" y="8298997"/>
            <a:ext cx="15670721" cy="771400"/>
            <a:chOff x="-4646707" y="2737717"/>
            <a:chExt cx="19042766" cy="771399"/>
          </a:xfrm>
        </p:grpSpPr>
        <p:sp>
          <p:nvSpPr>
            <p:cNvPr id="15" name="Shape 198"/>
            <p:cNvSpPr/>
            <p:nvPr/>
          </p:nvSpPr>
          <p:spPr>
            <a:xfrm>
              <a:off x="-4646707" y="2737717"/>
              <a:ext cx="1745514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4329650" y="2805962"/>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2.4 Responsable de los procedimientos de GCS y de la creación de Líneas Base</a:t>
              </a:r>
              <a:endParaRPr dirty="0"/>
            </a:p>
          </p:txBody>
        </p:sp>
      </p:grpSp>
      <p:sp>
        <p:nvSpPr>
          <p:cNvPr id="18" name="Shape 212"/>
          <p:cNvSpPr/>
          <p:nvPr/>
        </p:nvSpPr>
        <p:spPr>
          <a:xfrm>
            <a:off x="4457701" y="7982578"/>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 name="Rectángulo 18"/>
          <p:cNvSpPr/>
          <p:nvPr/>
        </p:nvSpPr>
        <p:spPr>
          <a:xfrm>
            <a:off x="7524220" y="9896607"/>
            <a:ext cx="10820930" cy="2067233"/>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Las actividades las haremos de manera individual, y si en algún momento alguien ve necesario realizar un cambio o cierta duda que afecte al cómputo global, se discutirá ésta hasta llegar a un acuerdo.</a:t>
            </a:r>
          </a:p>
          <a:p>
            <a:r>
              <a:rPr lang="es-ES" sz="2500" dirty="0">
                <a:solidFill>
                  <a:srgbClr val="00000A"/>
                </a:solidFill>
                <a:uFill>
                  <a:solidFill>
                    <a:srgbClr val="00000A"/>
                  </a:solidFill>
                </a:uFill>
                <a:latin typeface="Helvetica Neue"/>
                <a:ea typeface="Helvetica Neue"/>
                <a:cs typeface="Helvetica Neue"/>
              </a:rPr>
              <a:t>Si ésta es aceptada, se seguirán los pasos para realizar dicho cambio.</a:t>
            </a:r>
          </a:p>
        </p:txBody>
      </p:sp>
    </p:spTree>
    <p:extLst>
      <p:ext uri="{BB962C8B-B14F-4D97-AF65-F5344CB8AC3E}">
        <p14:creationId xmlns:p14="http://schemas.microsoft.com/office/powerpoint/2010/main" val="16976977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7067019" y="2604789"/>
            <a:ext cx="12224834" cy="771400"/>
            <a:chOff x="-4861108" y="2791720"/>
            <a:chExt cx="19042768" cy="771399"/>
          </a:xfrm>
        </p:grpSpPr>
        <p:sp>
          <p:nvSpPr>
            <p:cNvPr id="12" name="Shape 198"/>
            <p:cNvSpPr/>
            <p:nvPr/>
          </p:nvSpPr>
          <p:spPr>
            <a:xfrm>
              <a:off x="-4861108" y="2791720"/>
              <a:ext cx="1814672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4544048" y="2859963"/>
              <a:ext cx="18725708"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2.5 Políticas para el Control de Cambios y la Gestión de Versiones</a:t>
              </a:r>
              <a:endParaRPr dirty="0"/>
            </a:p>
          </p:txBody>
        </p:sp>
      </p:grpSp>
      <p:sp>
        <p:nvSpPr>
          <p:cNvPr id="16" name="Shape 212"/>
          <p:cNvSpPr/>
          <p:nvPr/>
        </p:nvSpPr>
        <p:spPr>
          <a:xfrm>
            <a:off x="4457701" y="2291597"/>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35</a:t>
            </a:fld>
            <a:endParaRPr lang="es-ES"/>
          </a:p>
        </p:txBody>
      </p:sp>
      <p:sp>
        <p:nvSpPr>
          <p:cNvPr id="4" name="Rectángulo 3"/>
          <p:cNvSpPr/>
          <p:nvPr/>
        </p:nvSpPr>
        <p:spPr>
          <a:xfrm>
            <a:off x="7270561" y="3832324"/>
            <a:ext cx="11446064" cy="3272691"/>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Protocolo para llegar a un acuerdo y los pasos a dar en caso de realizar un cambio: Si es necesario realizar el cambio y cómo afecta éste al resto del proyecto, discutiendo las posibilidades presentadas como respuesta a dicha propuesta.</a:t>
            </a:r>
          </a:p>
          <a:p>
            <a:r>
              <a:rPr lang="es-ES" sz="2500" dirty="0">
                <a:solidFill>
                  <a:srgbClr val="00000A"/>
                </a:solidFill>
                <a:uFill>
                  <a:solidFill>
                    <a:srgbClr val="00000A"/>
                  </a:solidFill>
                </a:uFill>
                <a:latin typeface="Helvetica Neue"/>
                <a:ea typeface="Helvetica Neue"/>
                <a:cs typeface="Helvetica Neue"/>
              </a:rPr>
              <a:t>Emplearemos la herramienta Git y un servidor Git.</a:t>
            </a:r>
          </a:p>
          <a:p>
            <a:endParaRPr lang="es-ES" sz="2500" dirty="0">
              <a:solidFill>
                <a:srgbClr val="00000A"/>
              </a:solidFill>
              <a:uFill>
                <a:solidFill>
                  <a:srgbClr val="00000A"/>
                </a:solidFill>
              </a:uFill>
              <a:latin typeface="Helvetica Neue"/>
              <a:ea typeface="Helvetica Neue"/>
              <a:cs typeface="Helvetica Neue"/>
            </a:endParaRPr>
          </a:p>
        </p:txBody>
      </p:sp>
      <p:grpSp>
        <p:nvGrpSpPr>
          <p:cNvPr id="14" name="Group 200"/>
          <p:cNvGrpSpPr/>
          <p:nvPr/>
        </p:nvGrpSpPr>
        <p:grpSpPr>
          <a:xfrm>
            <a:off x="8124295" y="8447931"/>
            <a:ext cx="15670721" cy="771400"/>
            <a:chOff x="-4646707" y="2737717"/>
            <a:chExt cx="19042766" cy="771399"/>
          </a:xfrm>
        </p:grpSpPr>
        <p:sp>
          <p:nvSpPr>
            <p:cNvPr id="15" name="Shape 198"/>
            <p:cNvSpPr/>
            <p:nvPr/>
          </p:nvSpPr>
          <p:spPr>
            <a:xfrm>
              <a:off x="-4646707" y="2737717"/>
              <a:ext cx="11656267"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4329650" y="2805962"/>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2.6 Registros para mantener el rastro de los cambios </a:t>
              </a:r>
              <a:endParaRPr dirty="0"/>
            </a:p>
          </p:txBody>
        </p:sp>
      </p:grpSp>
      <p:sp>
        <p:nvSpPr>
          <p:cNvPr id="18" name="Shape 212"/>
          <p:cNvSpPr/>
          <p:nvPr/>
        </p:nvSpPr>
        <p:spPr>
          <a:xfrm>
            <a:off x="4457701" y="7982578"/>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 name="Rectángulo 18"/>
          <p:cNvSpPr/>
          <p:nvPr/>
        </p:nvSpPr>
        <p:spPr>
          <a:xfrm>
            <a:off x="7583128" y="10671873"/>
            <a:ext cx="10820930" cy="1246495"/>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 herramienta Git nos ofrece un historial de todos los cambios, así como una breve descripción, realizados en cada versión. Así mismo los datos de la persona que ha realizado dicho cambio, fecha y archivo.</a:t>
            </a:r>
          </a:p>
        </p:txBody>
      </p:sp>
    </p:spTree>
    <p:extLst>
      <p:ext uri="{BB962C8B-B14F-4D97-AF65-F5344CB8AC3E}">
        <p14:creationId xmlns:p14="http://schemas.microsoft.com/office/powerpoint/2010/main" val="42850714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8447143" y="5780222"/>
            <a:ext cx="308405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t>1 Estructura de equipo </a:t>
            </a:r>
          </a:p>
          <a:p>
            <a:r>
              <a:rPr lang="es-ES_tradnl" dirty="0"/>
              <a:t>2 </a:t>
            </a:r>
            <a:r>
              <a:rPr lang="fr-FR" dirty="0"/>
              <a:t>Informes de </a:t>
            </a:r>
            <a:r>
              <a:rPr lang="fr-FR" dirty="0" err="1"/>
              <a:t>gesti</a:t>
            </a:r>
            <a:r>
              <a:rPr lang="es-ES_tradnl" dirty="0"/>
              <a:t>ón</a:t>
            </a:r>
            <a:endParaRPr dirty="0"/>
          </a:p>
        </p:txBody>
      </p:sp>
      <p:sp>
        <p:nvSpPr>
          <p:cNvPr id="175" name="Shape 175"/>
          <p:cNvSpPr/>
          <p:nvPr/>
        </p:nvSpPr>
        <p:spPr>
          <a:xfrm>
            <a:off x="12632874" y="5780222"/>
            <a:ext cx="3977486" cy="59503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Calidad)</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a:solidFill>
                  <a:srgbClr val="000000"/>
                </a:solidFill>
                <a:uFill>
                  <a:solidFill>
                    <a:srgbClr val="000000"/>
                  </a:solidFill>
                </a:uFill>
                <a:latin typeface="Helvetica Neue"/>
                <a:ea typeface="Helvetica Neue"/>
                <a:cs typeface="Helvetica Neue"/>
                <a:sym typeface="Helvetica Neue"/>
              </a:rPr>
              <a:t>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	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2.4	Responsable de los 	procedimientos de GCS y de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2.5	Políticas para el Control 	de 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Versiones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2.6	Registros para mantener 	el 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7929802" y="3876463"/>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6" action="ppaction://hlinksldjump"/>
          </p:cNvPr>
          <p:cNvSpPr/>
          <p:nvPr/>
        </p:nvSpPr>
        <p:spPr>
          <a:xfrm>
            <a:off x="12519744" y="3908143"/>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7869998" y="5159268"/>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2459940" y="5159268"/>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a:hlinkClick r:id="rId6" action="ppaction://hlinksldjump"/>
          </p:cNvPr>
          <p:cNvSpPr/>
          <p:nvPr/>
        </p:nvSpPr>
        <p:spPr>
          <a:xfrm>
            <a:off x="12200656" y="3859352"/>
            <a:ext cx="4841922"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a:t>7 </a:t>
            </a:r>
            <a:r>
              <a:rPr lang="es-ES_tradnl" sz="2000" dirty="0"/>
              <a:t>Mecanismos de seguimiento y control</a:t>
            </a:r>
            <a:endParaRPr sz="2000" dirty="0"/>
          </a:p>
        </p:txBody>
      </p:sp>
      <p:sp>
        <p:nvSpPr>
          <p:cNvPr id="30" name="Shape 177">
            <a:hlinkClick r:id="rId5" action="ppaction://hlinksldjump"/>
          </p:cNvPr>
          <p:cNvSpPr/>
          <p:nvPr/>
        </p:nvSpPr>
        <p:spPr>
          <a:xfrm>
            <a:off x="8543954" y="3923540"/>
            <a:ext cx="2890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a:t>6 Gestión del Equipo</a:t>
            </a:r>
            <a:endParaRPr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extLst>
      <p:ext uri="{BB962C8B-B14F-4D97-AF65-F5344CB8AC3E}">
        <p14:creationId xmlns:p14="http://schemas.microsoft.com/office/powerpoint/2010/main" val="38710568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1015144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5</a:t>
            </a:fld>
            <a:endParaRPr lang="es-ES"/>
          </a:p>
        </p:txBody>
      </p:sp>
      <p:sp>
        <p:nvSpPr>
          <p:cNvPr id="4" name="CuadroTexto 3"/>
          <p:cNvSpPr txBox="1"/>
          <p:nvPr/>
        </p:nvSpPr>
        <p:spPr>
          <a:xfrm>
            <a:off x="7998941" y="11188641"/>
            <a:ext cx="5945659" cy="18979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es-ES" dirty="0"/>
              <a:t>Nuestra página web, aquí:</a:t>
            </a:r>
          </a:p>
          <a:p>
            <a:pPr marL="0" marR="0" indent="0" algn="l" defTabSz="825500" rtl="0" fontAlgn="auto" latinLnBrk="0" hangingPunct="0">
              <a:lnSpc>
                <a:spcPct val="100000"/>
              </a:lnSpc>
              <a:spcBef>
                <a:spcPts val="3400"/>
              </a:spcBef>
              <a:spcAft>
                <a:spcPts val="0"/>
              </a:spcAft>
              <a:buClrTx/>
              <a:buSzTx/>
              <a:buFontTx/>
              <a:buNone/>
              <a:tabLst/>
            </a:pPr>
            <a:r>
              <a:rPr lang="es-ES" dirty="0">
                <a:hlinkClick r:id="rId4"/>
              </a:rPr>
              <a:t>iDoctorTeam</a:t>
            </a:r>
            <a:endParaRPr lang="es-ES" dirty="0"/>
          </a:p>
        </p:txBody>
      </p:sp>
      <p:pic>
        <p:nvPicPr>
          <p:cNvPr id="5" name="Imagen 4">
            <a:hlinkClick r:id="rId4"/>
          </p:cNvPr>
          <p:cNvPicPr>
            <a:picLocks noChangeAspect="1"/>
          </p:cNvPicPr>
          <p:nvPr/>
        </p:nvPicPr>
        <p:blipFill rotWithShape="1">
          <a:blip r:embed="rId5"/>
          <a:srcRect l="30540" t="54220" r="57509" b="31978"/>
          <a:stretch/>
        </p:blipFill>
        <p:spPr>
          <a:xfrm>
            <a:off x="9597636" y="6869461"/>
            <a:ext cx="5461389" cy="354581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2481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2.1	Declaración del á</a:t>
              </a:r>
              <a:r>
                <a:rPr lang="it-IT" dirty="0"/>
                <a:t>mbito	</a:t>
              </a:r>
              <a:endParaRPr lang="es-ES" dirty="0"/>
            </a:p>
            <a:p>
              <a:r>
                <a:rPr lang="es-ES_tradnl" dirty="0"/>
                <a:t>	</a:t>
              </a:r>
              <a:endParaRPr lang="es-ES" dirty="0"/>
            </a:p>
          </p:txBody>
        </p:sp>
      </p:grpSp>
      <p:sp>
        <p:nvSpPr>
          <p:cNvPr id="2" name="CuadroTexto 1"/>
          <p:cNvSpPr txBox="1"/>
          <p:nvPr/>
        </p:nvSpPr>
        <p:spPr>
          <a:xfrm>
            <a:off x="4627417" y="4166708"/>
            <a:ext cx="15129163" cy="2026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án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 para resolver todas las dudas posibles.</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2.2	</a:t>
              </a:r>
              <a:r>
                <a:rPr lang="es-ES" dirty="0"/>
                <a:t>Funciones principales</a:t>
              </a:r>
              <a:r>
                <a:rPr lang="it-IT" dirty="0"/>
                <a:t>	</a:t>
              </a:r>
              <a:endParaRPr lang="es-ES" dirty="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1363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3470622"/>
            <a:ext cx="6886126" cy="1502369"/>
            <a:chOff x="-1573375" y="-582442"/>
            <a:chExt cx="7204362" cy="1502366"/>
          </a:xfrm>
        </p:grpSpPr>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2.3	</a:t>
              </a:r>
              <a:r>
                <a:rPr lang="es-ES" dirty="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300582"/>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2.4 Restricciones y técnicas de gestión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7</a:t>
            </a:fld>
            <a:endParaRPr lang="es-ES"/>
          </a:p>
        </p:txBody>
      </p:sp>
    </p:spTree>
    <p:extLst>
      <p:ext uri="{BB962C8B-B14F-4D97-AF65-F5344CB8AC3E}">
        <p14:creationId xmlns:p14="http://schemas.microsoft.com/office/powerpoint/2010/main" val="23906892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proyecto, </a:t>
            </a:r>
            <a:r>
              <a:rPr lang="fr-FR" sz="2500" dirty="0" err="1">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de 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sld>
</file>

<file path=ppt/theme/theme1.xml><?xml version="1.0" encoding="utf-8"?>
<a:theme xmlns:a="http://schemas.openxmlformats.org/drawingml/2006/main" name="New_Template7">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3386</Words>
  <Application>Microsoft Office PowerPoint</Application>
  <PresentationFormat>Personalizado</PresentationFormat>
  <Paragraphs>511</Paragraphs>
  <Slides>35</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35</vt:i4>
      </vt:variant>
    </vt:vector>
  </HeadingPairs>
  <TitlesOfParts>
    <vt:vector size="45" baseType="lpstr">
      <vt:lpstr>Arial</vt:lpstr>
      <vt:lpstr>Avenir Next</vt:lpstr>
      <vt:lpstr>Avenir Next Medium</vt:lpstr>
      <vt:lpstr>Calibri</vt:lpstr>
      <vt:lpstr>DIN Alternate</vt:lpstr>
      <vt:lpstr>DIN Condensed</vt:lpstr>
      <vt:lpstr>Helvetica</vt:lpstr>
      <vt:lpstr>Helvetica Neue</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SAMUEL SOLO DE ZALDIVAR BARBERO</cp:lastModifiedBy>
  <cp:revision>182</cp:revision>
  <dcterms:modified xsi:type="dcterms:W3CDTF">2017-01-22T11:40:31Z</dcterms:modified>
</cp:coreProperties>
</file>