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17"/>
  </p:notesMasterIdLst>
  <p:sldIdLst>
    <p:sldId id="256" r:id="rId2"/>
    <p:sldId id="271" r:id="rId3"/>
    <p:sldId id="272" r:id="rId4"/>
    <p:sldId id="257" r:id="rId5"/>
    <p:sldId id="258" r:id="rId6"/>
    <p:sldId id="259" r:id="rId7"/>
    <p:sldId id="260" r:id="rId8"/>
    <p:sldId id="261" r:id="rId9"/>
    <p:sldId id="262" r:id="rId10"/>
    <p:sldId id="263" r:id="rId11"/>
    <p:sldId id="273" r:id="rId12"/>
    <p:sldId id="268" r:id="rId13"/>
    <p:sldId id="269" r:id="rId14"/>
    <p:sldId id="270" r:id="rId15"/>
    <p:sldId id="27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cuments\samuvel%20G%203RD%20A%20F%20B.COM%20EXCE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cuments\samuvel%20G%203RD%20A%20F%20B.COM%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44"/>
  <c:chart>
    <c:view3D>
      <c:perspective val="30"/>
    </c:view3D>
    <c:plotArea>
      <c:layout>
        <c:manualLayout>
          <c:layoutTarget val="inner"/>
          <c:xMode val="edge"/>
          <c:yMode val="edge"/>
          <c:x val="0.15748840769903782"/>
          <c:y val="2.8252405949256341E-2"/>
          <c:w val="0.41613560804899374"/>
          <c:h val="0.57871281714785661"/>
        </c:manualLayout>
      </c:layout>
      <c:bar3DChart>
        <c:barDir val="col"/>
        <c:grouping val="standard"/>
        <c:ser>
          <c:idx val="0"/>
          <c:order val="0"/>
          <c:tx>
            <c:strRef>
              <c:f>Sheet1!$A$3</c:f>
              <c:strCache>
                <c:ptCount val="1"/>
                <c:pt idx="0">
                  <c:v>Rahul Chahar</c:v>
                </c:pt>
              </c:strCache>
            </c:strRef>
          </c:tx>
          <c:cat>
            <c:strRef>
              <c:f>Sheet1!$B$2:$L$2</c:f>
              <c:strCache>
                <c:ptCount val="9"/>
                <c:pt idx="0">
                  <c:v>Pay</c:v>
                </c:pt>
                <c:pt idx="1">
                  <c:v>Total Hours worded</c:v>
                </c:pt>
                <c:pt idx="2">
                  <c:v>Overtime</c:v>
                </c:pt>
                <c:pt idx="3">
                  <c:v>Total Overtime Hours</c:v>
                </c:pt>
                <c:pt idx="5">
                  <c:v>gross Pay</c:v>
                </c:pt>
                <c:pt idx="6">
                  <c:v>Income Tax (18%)</c:v>
                </c:pt>
                <c:pt idx="7">
                  <c:v>Other Deductibles</c:v>
                </c:pt>
                <c:pt idx="8">
                  <c:v>Net Pay</c:v>
                </c:pt>
              </c:strCache>
            </c:strRef>
          </c:cat>
          <c:val>
            <c:numRef>
              <c:f>Sheet1!$B$3:$L$3</c:f>
              <c:numCache>
                <c:formatCode>General</c:formatCode>
                <c:ptCount val="9"/>
                <c:pt idx="0">
                  <c:v>250</c:v>
                </c:pt>
                <c:pt idx="1">
                  <c:v>160</c:v>
                </c:pt>
                <c:pt idx="2">
                  <c:v>1500</c:v>
                </c:pt>
                <c:pt idx="3">
                  <c:v>10</c:v>
                </c:pt>
                <c:pt idx="5" formatCode="#,##0">
                  <c:v>55000</c:v>
                </c:pt>
                <c:pt idx="6" formatCode="#,##0">
                  <c:v>9900</c:v>
                </c:pt>
                <c:pt idx="7">
                  <c:v>0</c:v>
                </c:pt>
                <c:pt idx="8" formatCode="#,##0">
                  <c:v>45100</c:v>
                </c:pt>
              </c:numCache>
            </c:numRef>
          </c:val>
        </c:ser>
        <c:ser>
          <c:idx val="1"/>
          <c:order val="1"/>
          <c:tx>
            <c:strRef>
              <c:f>Sheet1!$A$4</c:f>
              <c:strCache>
                <c:ptCount val="1"/>
                <c:pt idx="0">
                  <c:v>Sanju Samson</c:v>
                </c:pt>
              </c:strCache>
            </c:strRef>
          </c:tx>
          <c:cat>
            <c:strRef>
              <c:f>Sheet1!$B$2:$L$2</c:f>
              <c:strCache>
                <c:ptCount val="9"/>
                <c:pt idx="0">
                  <c:v>Pay</c:v>
                </c:pt>
                <c:pt idx="1">
                  <c:v>Total Hours worded</c:v>
                </c:pt>
                <c:pt idx="2">
                  <c:v>Overtime</c:v>
                </c:pt>
                <c:pt idx="3">
                  <c:v>Total Overtime Hours</c:v>
                </c:pt>
                <c:pt idx="5">
                  <c:v>gross Pay</c:v>
                </c:pt>
                <c:pt idx="6">
                  <c:v>Income Tax (18%)</c:v>
                </c:pt>
                <c:pt idx="7">
                  <c:v>Other Deductibles</c:v>
                </c:pt>
                <c:pt idx="8">
                  <c:v>Net Pay</c:v>
                </c:pt>
              </c:strCache>
            </c:strRef>
          </c:cat>
          <c:val>
            <c:numRef>
              <c:f>Sheet1!$B$4:$L$4</c:f>
              <c:numCache>
                <c:formatCode>General</c:formatCode>
                <c:ptCount val="9"/>
                <c:pt idx="0">
                  <c:v>300</c:v>
                </c:pt>
                <c:pt idx="1">
                  <c:v>155</c:v>
                </c:pt>
                <c:pt idx="2">
                  <c:v>1000</c:v>
                </c:pt>
                <c:pt idx="3">
                  <c:v>20</c:v>
                </c:pt>
                <c:pt idx="5" formatCode="#,##0">
                  <c:v>66500</c:v>
                </c:pt>
                <c:pt idx="6" formatCode="#,##0">
                  <c:v>11970</c:v>
                </c:pt>
                <c:pt idx="7">
                  <c:v>2000</c:v>
                </c:pt>
                <c:pt idx="8" formatCode="#,##0">
                  <c:v>52530</c:v>
                </c:pt>
              </c:numCache>
            </c:numRef>
          </c:val>
        </c:ser>
        <c:ser>
          <c:idx val="2"/>
          <c:order val="2"/>
          <c:tx>
            <c:strRef>
              <c:f>Sheet1!$A$5</c:f>
              <c:strCache>
                <c:ptCount val="1"/>
                <c:pt idx="0">
                  <c:v>Umran Malik</c:v>
                </c:pt>
              </c:strCache>
            </c:strRef>
          </c:tx>
          <c:cat>
            <c:strRef>
              <c:f>Sheet1!$B$2:$L$2</c:f>
              <c:strCache>
                <c:ptCount val="9"/>
                <c:pt idx="0">
                  <c:v>Pay</c:v>
                </c:pt>
                <c:pt idx="1">
                  <c:v>Total Hours worded</c:v>
                </c:pt>
                <c:pt idx="2">
                  <c:v>Overtime</c:v>
                </c:pt>
                <c:pt idx="3">
                  <c:v>Total Overtime Hours</c:v>
                </c:pt>
                <c:pt idx="5">
                  <c:v>gross Pay</c:v>
                </c:pt>
                <c:pt idx="6">
                  <c:v>Income Tax (18%)</c:v>
                </c:pt>
                <c:pt idx="7">
                  <c:v>Other Deductibles</c:v>
                </c:pt>
                <c:pt idx="8">
                  <c:v>Net Pay</c:v>
                </c:pt>
              </c:strCache>
            </c:strRef>
          </c:cat>
          <c:val>
            <c:numRef>
              <c:f>Sheet1!$B$5:$L$5</c:f>
              <c:numCache>
                <c:formatCode>General</c:formatCode>
                <c:ptCount val="9"/>
                <c:pt idx="0">
                  <c:v>625</c:v>
                </c:pt>
                <c:pt idx="1">
                  <c:v>162</c:v>
                </c:pt>
                <c:pt idx="2">
                  <c:v>2000</c:v>
                </c:pt>
                <c:pt idx="3">
                  <c:v>30</c:v>
                </c:pt>
                <c:pt idx="5" formatCode="#,##0">
                  <c:v>161250</c:v>
                </c:pt>
                <c:pt idx="6" formatCode="#,##0">
                  <c:v>29025</c:v>
                </c:pt>
                <c:pt idx="7">
                  <c:v>1500</c:v>
                </c:pt>
                <c:pt idx="8" formatCode="#,##0">
                  <c:v>130725</c:v>
                </c:pt>
              </c:numCache>
            </c:numRef>
          </c:val>
        </c:ser>
        <c:ser>
          <c:idx val="3"/>
          <c:order val="3"/>
          <c:tx>
            <c:strRef>
              <c:f>Sheet1!$A$6</c:f>
              <c:strCache>
                <c:ptCount val="1"/>
                <c:pt idx="0">
                  <c:v>Rohit Sharma</c:v>
                </c:pt>
              </c:strCache>
            </c:strRef>
          </c:tx>
          <c:cat>
            <c:strRef>
              <c:f>Sheet1!$B$2:$L$2</c:f>
              <c:strCache>
                <c:ptCount val="9"/>
                <c:pt idx="0">
                  <c:v>Pay</c:v>
                </c:pt>
                <c:pt idx="1">
                  <c:v>Total Hours worded</c:v>
                </c:pt>
                <c:pt idx="2">
                  <c:v>Overtime</c:v>
                </c:pt>
                <c:pt idx="3">
                  <c:v>Total Overtime Hours</c:v>
                </c:pt>
                <c:pt idx="5">
                  <c:v>gross Pay</c:v>
                </c:pt>
                <c:pt idx="6">
                  <c:v>Income Tax (18%)</c:v>
                </c:pt>
                <c:pt idx="7">
                  <c:v>Other Deductibles</c:v>
                </c:pt>
                <c:pt idx="8">
                  <c:v>Net Pay</c:v>
                </c:pt>
              </c:strCache>
            </c:strRef>
          </c:cat>
          <c:val>
            <c:numRef>
              <c:f>Sheet1!$B$6:$L$6</c:f>
              <c:numCache>
                <c:formatCode>General</c:formatCode>
                <c:ptCount val="9"/>
                <c:pt idx="0">
                  <c:v>500</c:v>
                </c:pt>
                <c:pt idx="1">
                  <c:v>140</c:v>
                </c:pt>
                <c:pt idx="2">
                  <c:v>1500</c:v>
                </c:pt>
                <c:pt idx="3">
                  <c:v>15</c:v>
                </c:pt>
                <c:pt idx="5" formatCode="#,##0">
                  <c:v>92500</c:v>
                </c:pt>
                <c:pt idx="6" formatCode="#,##0">
                  <c:v>16650</c:v>
                </c:pt>
                <c:pt idx="7">
                  <c:v>3000</c:v>
                </c:pt>
                <c:pt idx="8" formatCode="#,##0">
                  <c:v>72850</c:v>
                </c:pt>
              </c:numCache>
            </c:numRef>
          </c:val>
        </c:ser>
        <c:ser>
          <c:idx val="4"/>
          <c:order val="4"/>
          <c:tx>
            <c:strRef>
              <c:f>Sheet1!$A$7</c:f>
              <c:strCache>
                <c:ptCount val="1"/>
                <c:pt idx="0">
                  <c:v>Mukesh Kumar</c:v>
                </c:pt>
              </c:strCache>
            </c:strRef>
          </c:tx>
          <c:cat>
            <c:strRef>
              <c:f>Sheet1!$B$2:$L$2</c:f>
              <c:strCache>
                <c:ptCount val="9"/>
                <c:pt idx="0">
                  <c:v>Pay</c:v>
                </c:pt>
                <c:pt idx="1">
                  <c:v>Total Hours worded</c:v>
                </c:pt>
                <c:pt idx="2">
                  <c:v>Overtime</c:v>
                </c:pt>
                <c:pt idx="3">
                  <c:v>Total Overtime Hours</c:v>
                </c:pt>
                <c:pt idx="5">
                  <c:v>gross Pay</c:v>
                </c:pt>
                <c:pt idx="6">
                  <c:v>Income Tax (18%)</c:v>
                </c:pt>
                <c:pt idx="7">
                  <c:v>Other Deductibles</c:v>
                </c:pt>
                <c:pt idx="8">
                  <c:v>Net Pay</c:v>
                </c:pt>
              </c:strCache>
            </c:strRef>
          </c:cat>
          <c:val>
            <c:numRef>
              <c:f>Sheet1!$B$7:$L$7</c:f>
              <c:numCache>
                <c:formatCode>General</c:formatCode>
                <c:ptCount val="9"/>
                <c:pt idx="0">
                  <c:v>875</c:v>
                </c:pt>
                <c:pt idx="1">
                  <c:v>148</c:v>
                </c:pt>
                <c:pt idx="2">
                  <c:v>1200</c:v>
                </c:pt>
                <c:pt idx="3">
                  <c:v>40</c:v>
                </c:pt>
                <c:pt idx="5" formatCode="#,##0">
                  <c:v>177500</c:v>
                </c:pt>
                <c:pt idx="6" formatCode="#,##0">
                  <c:v>31950</c:v>
                </c:pt>
                <c:pt idx="7">
                  <c:v>2800</c:v>
                </c:pt>
                <c:pt idx="8" formatCode="#,##0">
                  <c:v>142750</c:v>
                </c:pt>
              </c:numCache>
            </c:numRef>
          </c:val>
        </c:ser>
        <c:ser>
          <c:idx val="5"/>
          <c:order val="5"/>
          <c:tx>
            <c:strRef>
              <c:f>Sheet1!$A$8</c:f>
              <c:strCache>
                <c:ptCount val="1"/>
                <c:pt idx="0">
                  <c:v>Sum Total</c:v>
                </c:pt>
              </c:strCache>
            </c:strRef>
          </c:tx>
          <c:cat>
            <c:strRef>
              <c:f>Sheet1!$B$2:$L$2</c:f>
              <c:strCache>
                <c:ptCount val="9"/>
                <c:pt idx="0">
                  <c:v>Pay</c:v>
                </c:pt>
                <c:pt idx="1">
                  <c:v>Total Hours worded</c:v>
                </c:pt>
                <c:pt idx="2">
                  <c:v>Overtime</c:v>
                </c:pt>
                <c:pt idx="3">
                  <c:v>Total Overtime Hours</c:v>
                </c:pt>
                <c:pt idx="5">
                  <c:v>gross Pay</c:v>
                </c:pt>
                <c:pt idx="6">
                  <c:v>Income Tax (18%)</c:v>
                </c:pt>
                <c:pt idx="7">
                  <c:v>Other Deductibles</c:v>
                </c:pt>
                <c:pt idx="8">
                  <c:v>Net Pay</c:v>
                </c:pt>
              </c:strCache>
            </c:strRef>
          </c:cat>
          <c:val>
            <c:numRef>
              <c:f>Sheet1!$B$8:$L$8</c:f>
              <c:numCache>
                <c:formatCode>General</c:formatCode>
                <c:ptCount val="9"/>
                <c:pt idx="0">
                  <c:v>2550</c:v>
                </c:pt>
                <c:pt idx="1">
                  <c:v>765</c:v>
                </c:pt>
                <c:pt idx="2">
                  <c:v>7200</c:v>
                </c:pt>
                <c:pt idx="3">
                  <c:v>115</c:v>
                </c:pt>
                <c:pt idx="5" formatCode="#,##0">
                  <c:v>552750</c:v>
                </c:pt>
                <c:pt idx="6" formatCode="#,##0">
                  <c:v>99495</c:v>
                </c:pt>
                <c:pt idx="7">
                  <c:v>9300</c:v>
                </c:pt>
                <c:pt idx="8" formatCode="#,##0">
                  <c:v>443955</c:v>
                </c:pt>
              </c:numCache>
            </c:numRef>
          </c:val>
        </c:ser>
        <c:shape val="cone"/>
        <c:axId val="102852864"/>
        <c:axId val="102879232"/>
        <c:axId val="102338048"/>
      </c:bar3DChart>
      <c:catAx>
        <c:axId val="102852864"/>
        <c:scaling>
          <c:orientation val="minMax"/>
        </c:scaling>
        <c:axPos val="b"/>
        <c:tickLblPos val="nextTo"/>
        <c:crossAx val="102879232"/>
        <c:crosses val="autoZero"/>
        <c:auto val="1"/>
        <c:lblAlgn val="ctr"/>
        <c:lblOffset val="100"/>
      </c:catAx>
      <c:valAx>
        <c:axId val="102879232"/>
        <c:scaling>
          <c:orientation val="minMax"/>
        </c:scaling>
        <c:axPos val="l"/>
        <c:majorGridlines/>
        <c:numFmt formatCode="General" sourceLinked="1"/>
        <c:tickLblPos val="nextTo"/>
        <c:crossAx val="102852864"/>
        <c:crosses val="autoZero"/>
        <c:crossBetween val="between"/>
      </c:valAx>
      <c:serAx>
        <c:axId val="102338048"/>
        <c:scaling>
          <c:orientation val="minMax"/>
        </c:scaling>
        <c:axPos val="b"/>
        <c:tickLblPos val="nextTo"/>
        <c:crossAx val="102879232"/>
        <c:crosses val="autoZero"/>
      </c:serAx>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style val="5"/>
  <c:chart>
    <c:autoTitleDeleted val="1"/>
    <c:view3D>
      <c:rotX val="30"/>
      <c:perspective val="30"/>
    </c:view3D>
    <c:plotArea>
      <c:layout/>
      <c:pie3DChart>
        <c:varyColors val="1"/>
        <c:ser>
          <c:idx val="0"/>
          <c:order val="0"/>
          <c:tx>
            <c:strRef>
              <c:f>Sheet1!$A$3</c:f>
              <c:strCache>
                <c:ptCount val="1"/>
                <c:pt idx="0">
                  <c:v>Rahul Chahar</c:v>
                </c:pt>
              </c:strCache>
            </c:strRef>
          </c:tx>
          <c:explosion val="25"/>
          <c:cat>
            <c:strRef>
              <c:f>Sheet1!$B$1:$L$2</c:f>
              <c:strCache>
                <c:ptCount val="9"/>
                <c:pt idx="0">
                  <c:v>Pay</c:v>
                </c:pt>
                <c:pt idx="1">
                  <c:v>Total Hours worded</c:v>
                </c:pt>
                <c:pt idx="2">
                  <c:v>Overtime</c:v>
                </c:pt>
                <c:pt idx="3">
                  <c:v>Total Overtime Hours</c:v>
                </c:pt>
                <c:pt idx="5">
                  <c:v>gross Pay</c:v>
                </c:pt>
                <c:pt idx="6">
                  <c:v>Income Tax (18%)</c:v>
                </c:pt>
                <c:pt idx="7">
                  <c:v>Other Deductibles</c:v>
                </c:pt>
                <c:pt idx="8">
                  <c:v>Net Pay</c:v>
                </c:pt>
              </c:strCache>
            </c:strRef>
          </c:cat>
          <c:val>
            <c:numRef>
              <c:f>Sheet1!$B$3:$L$3</c:f>
              <c:numCache>
                <c:formatCode>General</c:formatCode>
                <c:ptCount val="9"/>
                <c:pt idx="0">
                  <c:v>250</c:v>
                </c:pt>
                <c:pt idx="1">
                  <c:v>160</c:v>
                </c:pt>
                <c:pt idx="2">
                  <c:v>1500</c:v>
                </c:pt>
                <c:pt idx="3">
                  <c:v>10</c:v>
                </c:pt>
                <c:pt idx="5" formatCode="#,##0">
                  <c:v>55000</c:v>
                </c:pt>
                <c:pt idx="6" formatCode="#,##0">
                  <c:v>9900</c:v>
                </c:pt>
                <c:pt idx="7">
                  <c:v>0</c:v>
                </c:pt>
                <c:pt idx="8" formatCode="#,##0">
                  <c:v>45100</c:v>
                </c:pt>
              </c:numCache>
            </c:numRef>
          </c:val>
        </c:ser>
        <c:ser>
          <c:idx val="1"/>
          <c:order val="1"/>
          <c:explosion val="25"/>
          <c:cat>
            <c:strRef>
              <c:f>Sheet1!$B$1:$L$2</c:f>
              <c:strCache>
                <c:ptCount val="9"/>
                <c:pt idx="0">
                  <c:v>Pay</c:v>
                </c:pt>
                <c:pt idx="1">
                  <c:v>Total Hours worded</c:v>
                </c:pt>
                <c:pt idx="2">
                  <c:v>Overtime</c:v>
                </c:pt>
                <c:pt idx="3">
                  <c:v>Total Overtime Hours</c:v>
                </c:pt>
                <c:pt idx="5">
                  <c:v>gross Pay</c:v>
                </c:pt>
                <c:pt idx="6">
                  <c:v>Income Tax (18%)</c:v>
                </c:pt>
                <c:pt idx="7">
                  <c:v>Other Deductibles</c:v>
                </c:pt>
                <c:pt idx="8">
                  <c:v>Net Pay</c:v>
                </c:pt>
              </c:strCache>
            </c:strRef>
          </c:cat>
          <c:val>
            <c:numRef>
              <c:f>Sheet1!$B$4:$L$4</c:f>
              <c:numCache>
                <c:formatCode>General</c:formatCode>
                <c:ptCount val="9"/>
                <c:pt idx="0">
                  <c:v>300</c:v>
                </c:pt>
                <c:pt idx="1">
                  <c:v>155</c:v>
                </c:pt>
                <c:pt idx="2">
                  <c:v>1000</c:v>
                </c:pt>
                <c:pt idx="3">
                  <c:v>20</c:v>
                </c:pt>
                <c:pt idx="5" formatCode="#,##0">
                  <c:v>66500</c:v>
                </c:pt>
                <c:pt idx="6" formatCode="#,##0">
                  <c:v>11970</c:v>
                </c:pt>
                <c:pt idx="7">
                  <c:v>2000</c:v>
                </c:pt>
                <c:pt idx="8" formatCode="#,##0">
                  <c:v>52530</c:v>
                </c:pt>
              </c:numCache>
            </c:numRef>
          </c:val>
        </c:ser>
        <c:ser>
          <c:idx val="2"/>
          <c:order val="2"/>
          <c:explosion val="25"/>
          <c:cat>
            <c:strRef>
              <c:f>Sheet1!$B$1:$L$2</c:f>
              <c:strCache>
                <c:ptCount val="9"/>
                <c:pt idx="0">
                  <c:v>Pay</c:v>
                </c:pt>
                <c:pt idx="1">
                  <c:v>Total Hours worded</c:v>
                </c:pt>
                <c:pt idx="2">
                  <c:v>Overtime</c:v>
                </c:pt>
                <c:pt idx="3">
                  <c:v>Total Overtime Hours</c:v>
                </c:pt>
                <c:pt idx="5">
                  <c:v>gross Pay</c:v>
                </c:pt>
                <c:pt idx="6">
                  <c:v>Income Tax (18%)</c:v>
                </c:pt>
                <c:pt idx="7">
                  <c:v>Other Deductibles</c:v>
                </c:pt>
                <c:pt idx="8">
                  <c:v>Net Pay</c:v>
                </c:pt>
              </c:strCache>
            </c:strRef>
          </c:cat>
          <c:val>
            <c:numRef>
              <c:f>Sheet1!$B$5:$L$5</c:f>
              <c:numCache>
                <c:formatCode>General</c:formatCode>
                <c:ptCount val="9"/>
                <c:pt idx="0">
                  <c:v>625</c:v>
                </c:pt>
                <c:pt idx="1">
                  <c:v>162</c:v>
                </c:pt>
                <c:pt idx="2">
                  <c:v>2000</c:v>
                </c:pt>
                <c:pt idx="3">
                  <c:v>30</c:v>
                </c:pt>
                <c:pt idx="5" formatCode="#,##0">
                  <c:v>161250</c:v>
                </c:pt>
                <c:pt idx="6" formatCode="#,##0">
                  <c:v>29025</c:v>
                </c:pt>
                <c:pt idx="7">
                  <c:v>1500</c:v>
                </c:pt>
                <c:pt idx="8" formatCode="#,##0">
                  <c:v>130725</c:v>
                </c:pt>
              </c:numCache>
            </c:numRef>
          </c:val>
        </c:ser>
        <c:ser>
          <c:idx val="3"/>
          <c:order val="3"/>
          <c:explosion val="25"/>
          <c:cat>
            <c:strRef>
              <c:f>Sheet1!$B$1:$L$2</c:f>
              <c:strCache>
                <c:ptCount val="9"/>
                <c:pt idx="0">
                  <c:v>Pay</c:v>
                </c:pt>
                <c:pt idx="1">
                  <c:v>Total Hours worded</c:v>
                </c:pt>
                <c:pt idx="2">
                  <c:v>Overtime</c:v>
                </c:pt>
                <c:pt idx="3">
                  <c:v>Total Overtime Hours</c:v>
                </c:pt>
                <c:pt idx="5">
                  <c:v>gross Pay</c:v>
                </c:pt>
                <c:pt idx="6">
                  <c:v>Income Tax (18%)</c:v>
                </c:pt>
                <c:pt idx="7">
                  <c:v>Other Deductibles</c:v>
                </c:pt>
                <c:pt idx="8">
                  <c:v>Net Pay</c:v>
                </c:pt>
              </c:strCache>
            </c:strRef>
          </c:cat>
          <c:val>
            <c:numRef>
              <c:f>Sheet1!$B$6:$L$6</c:f>
              <c:numCache>
                <c:formatCode>General</c:formatCode>
                <c:ptCount val="9"/>
                <c:pt idx="0">
                  <c:v>500</c:v>
                </c:pt>
                <c:pt idx="1">
                  <c:v>140</c:v>
                </c:pt>
                <c:pt idx="2">
                  <c:v>1500</c:v>
                </c:pt>
                <c:pt idx="3">
                  <c:v>15</c:v>
                </c:pt>
                <c:pt idx="5" formatCode="#,##0">
                  <c:v>92500</c:v>
                </c:pt>
                <c:pt idx="6" formatCode="#,##0">
                  <c:v>16650</c:v>
                </c:pt>
                <c:pt idx="7">
                  <c:v>3000</c:v>
                </c:pt>
                <c:pt idx="8" formatCode="#,##0">
                  <c:v>72850</c:v>
                </c:pt>
              </c:numCache>
            </c:numRef>
          </c:val>
        </c:ser>
        <c:ser>
          <c:idx val="4"/>
          <c:order val="4"/>
          <c:explosion val="25"/>
          <c:cat>
            <c:strRef>
              <c:f>Sheet1!$B$1:$L$2</c:f>
              <c:strCache>
                <c:ptCount val="9"/>
                <c:pt idx="0">
                  <c:v>Pay</c:v>
                </c:pt>
                <c:pt idx="1">
                  <c:v>Total Hours worded</c:v>
                </c:pt>
                <c:pt idx="2">
                  <c:v>Overtime</c:v>
                </c:pt>
                <c:pt idx="3">
                  <c:v>Total Overtime Hours</c:v>
                </c:pt>
                <c:pt idx="5">
                  <c:v>gross Pay</c:v>
                </c:pt>
                <c:pt idx="6">
                  <c:v>Income Tax (18%)</c:v>
                </c:pt>
                <c:pt idx="7">
                  <c:v>Other Deductibles</c:v>
                </c:pt>
                <c:pt idx="8">
                  <c:v>Net Pay</c:v>
                </c:pt>
              </c:strCache>
            </c:strRef>
          </c:cat>
          <c:val>
            <c:numRef>
              <c:f>Sheet1!$B$7:$L$7</c:f>
              <c:numCache>
                <c:formatCode>General</c:formatCode>
                <c:ptCount val="9"/>
                <c:pt idx="0">
                  <c:v>875</c:v>
                </c:pt>
                <c:pt idx="1">
                  <c:v>148</c:v>
                </c:pt>
                <c:pt idx="2">
                  <c:v>1200</c:v>
                </c:pt>
                <c:pt idx="3">
                  <c:v>40</c:v>
                </c:pt>
                <c:pt idx="5" formatCode="#,##0">
                  <c:v>177500</c:v>
                </c:pt>
                <c:pt idx="6" formatCode="#,##0">
                  <c:v>31950</c:v>
                </c:pt>
                <c:pt idx="7">
                  <c:v>2800</c:v>
                </c:pt>
                <c:pt idx="8" formatCode="#,##0">
                  <c:v>142750</c:v>
                </c:pt>
              </c:numCache>
            </c:numRef>
          </c:val>
        </c:ser>
      </c:pie3DChart>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74D6D5-2A94-4A75-8F44-75B75F1684FD}" type="datetimeFigureOut">
              <a:rPr lang="en-US" smtClean="0"/>
              <a:pPr/>
              <a:t>8/29/2024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8FF129-E6C6-49D7-ACF4-48AD9D4D793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8FF129-E6C6-49D7-ACF4-48AD9D4D793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C30490D8-3E41-4B49-98E9-88A8CEBE3241}" type="datetimeFigureOut">
              <a:rPr lang="en-US" smtClean="0"/>
              <a:pPr/>
              <a:t>8/29/2024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2FC633AC-5440-4643-8345-8E764BF96A75}"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0490D8-3E41-4B49-98E9-88A8CEBE3241}"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633AC-5440-4643-8345-8E764BF96A7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0490D8-3E41-4B49-98E9-88A8CEBE3241}"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633AC-5440-4643-8345-8E764BF96A7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0490D8-3E41-4B49-98E9-88A8CEBE3241}"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633AC-5440-4643-8345-8E764BF96A7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30490D8-3E41-4B49-98E9-88A8CEBE3241}"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2FC633AC-5440-4643-8345-8E764BF96A7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0490D8-3E41-4B49-98E9-88A8CEBE3241}" type="datetimeFigureOut">
              <a:rPr lang="en-US" smtClean="0"/>
              <a:pPr/>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C633AC-5440-4643-8345-8E764BF96A7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30490D8-3E41-4B49-98E9-88A8CEBE3241}" type="datetimeFigureOut">
              <a:rPr lang="en-US" smtClean="0"/>
              <a:pPr/>
              <a:t>8/29/2024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C633AC-5440-4643-8345-8E764BF96A7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30490D8-3E41-4B49-98E9-88A8CEBE3241}" type="datetimeFigureOut">
              <a:rPr lang="en-US" smtClean="0"/>
              <a:pPr/>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C633AC-5440-4643-8345-8E764BF96A7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0490D8-3E41-4B49-98E9-88A8CEBE3241}" type="datetimeFigureOut">
              <a:rPr lang="en-US" smtClean="0"/>
              <a:pPr/>
              <a:t>8/29/2024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C633AC-5440-4643-8345-8E764BF96A7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0490D8-3E41-4B49-98E9-88A8CEBE3241}" type="datetimeFigureOut">
              <a:rPr lang="en-US" smtClean="0"/>
              <a:pPr/>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C633AC-5440-4643-8345-8E764BF96A7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30490D8-3E41-4B49-98E9-88A8CEBE3241}" type="datetimeFigureOut">
              <a:rPr lang="en-US" smtClean="0"/>
              <a:pPr/>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C633AC-5440-4643-8345-8E764BF96A7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C30490D8-3E41-4B49-98E9-88A8CEBE3241}" type="datetimeFigureOut">
              <a:rPr lang="en-US" smtClean="0"/>
              <a:pPr/>
              <a:t>8/29/2024</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2FC633AC-5440-4643-8345-8E764BF96A75}"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285776"/>
            <a:ext cx="7851648" cy="2643206"/>
          </a:xfrm>
        </p:spPr>
        <p:txBody>
          <a:bodyPr>
            <a:normAutofit fontScale="90000"/>
          </a:bodyPr>
          <a:lstStyle/>
          <a:p>
            <a:pPr algn="ctr"/>
            <a:r>
              <a:rPr lang="en-US" dirty="0" smtClean="0"/>
              <a:t>Salary And Compensation Analysis Through Excel Data </a:t>
            </a:r>
            <a:r>
              <a:rPr lang="en-US" dirty="0" smtClean="0"/>
              <a:t>Modeling</a:t>
            </a:r>
            <a:endParaRPr lang="en-US" dirty="0"/>
          </a:p>
        </p:txBody>
      </p:sp>
      <p:sp>
        <p:nvSpPr>
          <p:cNvPr id="3" name="Subtitle 2"/>
          <p:cNvSpPr>
            <a:spLocks noGrp="1"/>
          </p:cNvSpPr>
          <p:nvPr>
            <p:ph type="subTitle" idx="1"/>
          </p:nvPr>
        </p:nvSpPr>
        <p:spPr>
          <a:xfrm>
            <a:off x="642910" y="2285992"/>
            <a:ext cx="7786742" cy="3352808"/>
          </a:xfrm>
        </p:spPr>
        <p:txBody>
          <a:bodyPr>
            <a:normAutofit fontScale="92500" lnSpcReduction="10000"/>
          </a:bodyPr>
          <a:lstStyle/>
          <a:p>
            <a:r>
              <a:rPr lang="en-US" dirty="0" smtClean="0"/>
              <a:t>NAME :  </a:t>
            </a:r>
            <a:r>
              <a:rPr lang="en-US" dirty="0" smtClean="0">
                <a:solidFill>
                  <a:schemeClr val="tx1"/>
                </a:solidFill>
              </a:rPr>
              <a:t>G.SAMUVEL</a:t>
            </a:r>
          </a:p>
          <a:p>
            <a:r>
              <a:rPr lang="en-US" dirty="0" smtClean="0"/>
              <a:t>  REGISTER NO : 312220599,0229A4CBFFCC99484D245570A </a:t>
            </a:r>
            <a:endParaRPr lang="en-US" dirty="0" smtClean="0"/>
          </a:p>
          <a:p>
            <a:r>
              <a:rPr lang="en-US" dirty="0" smtClean="0">
                <a:solidFill>
                  <a:schemeClr val="tx1"/>
                </a:solidFill>
              </a:rPr>
              <a:t>DEPARTMENT : B.COM </a:t>
            </a:r>
            <a:r>
              <a:rPr lang="en-US" dirty="0" smtClean="0">
                <a:solidFill>
                  <a:schemeClr val="tx1"/>
                </a:solidFill>
              </a:rPr>
              <a:t>(Accounting &amp; Finance) 3</a:t>
            </a:r>
            <a:r>
              <a:rPr lang="en-US" baseline="30000" dirty="0" smtClean="0">
                <a:solidFill>
                  <a:schemeClr val="tx1"/>
                </a:solidFill>
              </a:rPr>
              <a:t>rd YEAR </a:t>
            </a:r>
          </a:p>
          <a:p>
            <a:r>
              <a:rPr lang="en-US" dirty="0" smtClean="0">
                <a:solidFill>
                  <a:schemeClr val="tx1"/>
                </a:solidFill>
              </a:rPr>
              <a:t>COLLEGE :VALLAL.P.T.LEE.CHENGALVARAYA </a:t>
            </a:r>
            <a:r>
              <a:rPr lang="en-US" dirty="0" smtClean="0">
                <a:solidFill>
                  <a:schemeClr val="tx1"/>
                </a:solidFill>
              </a:rPr>
              <a:t>NAICKER ARTS &amp; SCIENCE COLLEGE</a:t>
            </a:r>
          </a:p>
          <a:p>
            <a:r>
              <a:rPr lang="en-US" dirty="0" smtClean="0">
                <a:solidFill>
                  <a:schemeClr val="tx1"/>
                </a:solidFill>
              </a:rPr>
              <a:t>CHOOLAI,CHENNAI-600112.</a:t>
            </a:r>
          </a:p>
          <a:p>
            <a:endParaRPr lang="en-US" dirty="0" smtClean="0">
              <a:solidFill>
                <a:schemeClr val="tx1"/>
              </a:solidFill>
            </a:endParaRPr>
          </a:p>
          <a:p>
            <a:endParaRPr lang="en-US" dirty="0">
              <a:solidFill>
                <a:schemeClr val="tx1"/>
              </a:solidFill>
            </a:endParaRPr>
          </a:p>
        </p:txBody>
      </p:sp>
    </p:spTree>
  </p:cSld>
  <p:clrMapOvr>
    <a:masterClrMapping/>
  </p:clrMapOvr>
  <p:transition>
    <p:wedg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Result And Discussion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Results:</a:t>
            </a:r>
          </a:p>
          <a:p>
            <a:pPr>
              <a:buNone/>
            </a:pPr>
            <a:r>
              <a:rPr lang="en-US" dirty="0" smtClean="0"/>
              <a:t>1</a:t>
            </a:r>
            <a:r>
              <a:rPr lang="en-US" dirty="0" smtClean="0"/>
              <a:t>. Salary Ranges: Developed salary ranges for each job grade, with a 10% to 20% increase in salaries to bring them up to market standards</a:t>
            </a:r>
            <a:r>
              <a:rPr lang="en-US" dirty="0" smtClean="0"/>
              <a:t>.</a:t>
            </a:r>
          </a:p>
          <a:p>
            <a:pPr>
              <a:buNone/>
            </a:pPr>
            <a:r>
              <a:rPr lang="en-US" dirty="0" smtClean="0"/>
              <a:t>2</a:t>
            </a:r>
            <a:r>
              <a:rPr lang="en-US" dirty="0" smtClean="0"/>
              <a:t>. Compensation Recommendations: Recommended adjustments to benefits and incentives to improve overall compensation packages</a:t>
            </a:r>
            <a:r>
              <a:rPr lang="en-US" dirty="0" smtClean="0"/>
              <a:t>.</a:t>
            </a:r>
          </a:p>
          <a:p>
            <a:pPr>
              <a:buNone/>
            </a:pPr>
            <a:endParaRPr lang="en-US" dirty="0" smtClean="0"/>
          </a:p>
          <a:p>
            <a:r>
              <a:rPr lang="en-US" dirty="0" smtClean="0"/>
              <a:t>Discussion</a:t>
            </a:r>
            <a:r>
              <a:rPr lang="en-US" dirty="0" smtClean="0"/>
              <a:t>:</a:t>
            </a:r>
          </a:p>
          <a:p>
            <a:pPr>
              <a:buNone/>
            </a:pPr>
            <a:r>
              <a:rPr lang="en-US" dirty="0" smtClean="0"/>
              <a:t>1</a:t>
            </a:r>
            <a:r>
              <a:rPr lang="en-US" dirty="0" smtClean="0"/>
              <a:t>. Market Alignment: Our results indicate that salaries are currently below market standards, which may impact recruitment and retention</a:t>
            </a:r>
            <a:r>
              <a:rPr lang="en-US" dirty="0" smtClean="0"/>
              <a:t>.</a:t>
            </a:r>
          </a:p>
          <a:p>
            <a:pPr>
              <a:buNone/>
            </a:pPr>
            <a:r>
              <a:rPr lang="en-US" dirty="0" smtClean="0"/>
              <a:t>2</a:t>
            </a:r>
            <a:r>
              <a:rPr lang="en-US" dirty="0" smtClean="0"/>
              <a:t>. Internal Equity: The analysis revealed some internal equity issues, with certain roles being underpaid compared to similar roles within the organization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The salary and compensation project aimed to develop a fair, equitable, and competitive compensation program that aligns with industry standards and supports the organization's goals. Our analysis and modeling approach revealed valuable insights into the current compensation structure, market trends, and opportunities for improvement.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14282" y="1071544"/>
          <a:ext cx="8715436" cy="4604023"/>
        </p:xfrm>
        <a:graphic>
          <a:graphicData uri="http://schemas.openxmlformats.org/drawingml/2006/table">
            <a:tbl>
              <a:tblPr/>
              <a:tblGrid>
                <a:gridCol w="1242218"/>
                <a:gridCol w="523038"/>
                <a:gridCol w="1471047"/>
                <a:gridCol w="572074"/>
                <a:gridCol w="1569118"/>
                <a:gridCol w="36253"/>
                <a:gridCol w="588420"/>
                <a:gridCol w="1037908"/>
                <a:gridCol w="1046078"/>
                <a:gridCol w="629282"/>
              </a:tblGrid>
              <a:tr h="887387">
                <a:tc gridSpan="10">
                  <a:txBody>
                    <a:bodyPr/>
                    <a:lstStyle/>
                    <a:p>
                      <a:pPr algn="ctr" fontAlgn="ctr"/>
                      <a:r>
                        <a:rPr lang="en-US" sz="1600" b="0" i="0" u="none" strike="noStrike" dirty="0">
                          <a:solidFill>
                            <a:srgbClr val="FF0000"/>
                          </a:solidFill>
                          <a:latin typeface="Calibri"/>
                        </a:rPr>
                        <a:t>Salary And Compensation Analysis Through Excel Data Modeling</a:t>
                      </a:r>
                    </a:p>
                  </a:txBody>
                  <a:tcPr marL="0" marR="0" marT="0" marB="0" anchor="ctr">
                    <a:lnL>
                      <a:noFill/>
                    </a:lnL>
                    <a:lnR>
                      <a:noFill/>
                    </a:lnR>
                    <a:lnT>
                      <a:noFill/>
                    </a:lnT>
                    <a:lnB w="6350" cap="flat" cmpd="sng" algn="ctr">
                      <a:solidFill>
                        <a:srgbClr val="000000"/>
                      </a:solidFill>
                      <a:prstDash val="solid"/>
                      <a:round/>
                      <a:headEnd type="none" w="med" len="med"/>
                      <a:tailEnd type="none" w="med" len="med"/>
                    </a:lnB>
                    <a:solidFill>
                      <a:srgbClr val="CCC0DA"/>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30948">
                <a:tc>
                  <a:txBody>
                    <a:bodyPr/>
                    <a:lstStyle/>
                    <a:p>
                      <a:pPr algn="ctr" fontAlgn="b"/>
                      <a:r>
                        <a:rPr lang="en-US" sz="700" b="0" i="0" u="none" strike="noStrike">
                          <a:solidFill>
                            <a:srgbClr val="000000"/>
                          </a:solidFill>
                          <a:latin typeface="Calibri"/>
                        </a:rPr>
                        <a:t>Employee Name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ctr" fontAlgn="b"/>
                      <a:r>
                        <a:rPr lang="en-US" sz="700" b="0" i="0" u="none" strike="noStrike">
                          <a:solidFill>
                            <a:srgbClr val="000000"/>
                          </a:solidFill>
                          <a:latin typeface="Calibri"/>
                        </a:rPr>
                        <a:t>Pay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ctr" fontAlgn="t"/>
                      <a:r>
                        <a:rPr lang="en-US" sz="700" b="0" i="0" u="none" strike="noStrike">
                          <a:solidFill>
                            <a:srgbClr val="000000"/>
                          </a:solidFill>
                          <a:latin typeface="Calibri"/>
                        </a:rPr>
                        <a:t>Total Hours worded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ctr" fontAlgn="b"/>
                      <a:r>
                        <a:rPr lang="en-US" sz="700" b="0" i="0" u="none" strike="noStrike">
                          <a:solidFill>
                            <a:srgbClr val="000000"/>
                          </a:solidFill>
                          <a:latin typeface="Calibri"/>
                        </a:rPr>
                        <a:t>Overtime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gridSpan="2">
                  <a:txBody>
                    <a:bodyPr/>
                    <a:lstStyle/>
                    <a:p>
                      <a:pPr algn="ctr" fontAlgn="b"/>
                      <a:r>
                        <a:rPr lang="en-US" sz="700" b="0" i="0" u="none" strike="noStrike">
                          <a:solidFill>
                            <a:srgbClr val="000000"/>
                          </a:solidFill>
                          <a:latin typeface="Calibri"/>
                        </a:rPr>
                        <a:t>Total Overtime Hours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hMerge="1">
                  <a:txBody>
                    <a:bodyPr/>
                    <a:lstStyle/>
                    <a:p>
                      <a:endParaRPr lang="en-US"/>
                    </a:p>
                  </a:txBody>
                  <a:tcPr/>
                </a:tc>
                <a:tc>
                  <a:txBody>
                    <a:bodyPr/>
                    <a:lstStyle/>
                    <a:p>
                      <a:pPr algn="ctr" fontAlgn="b"/>
                      <a:r>
                        <a:rPr lang="en-US" sz="700" b="0" i="0" u="none" strike="noStrike">
                          <a:solidFill>
                            <a:srgbClr val="000000"/>
                          </a:solidFill>
                          <a:latin typeface="Calibri"/>
                        </a:rPr>
                        <a:t>gross Pay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ctr" fontAlgn="b"/>
                      <a:r>
                        <a:rPr lang="en-US" sz="700" b="0" i="0" u="none" strike="noStrike">
                          <a:solidFill>
                            <a:srgbClr val="000000"/>
                          </a:solidFill>
                          <a:latin typeface="Calibri"/>
                        </a:rPr>
                        <a:t>Income Tax (18%)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ctr" fontAlgn="b"/>
                      <a:r>
                        <a:rPr lang="en-US" sz="700" b="0" i="0" u="none" strike="noStrike">
                          <a:solidFill>
                            <a:srgbClr val="000000"/>
                          </a:solidFill>
                          <a:latin typeface="Calibri"/>
                        </a:rPr>
                        <a:t>Other Deductibles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ctr" fontAlgn="b"/>
                      <a:r>
                        <a:rPr lang="en-US" sz="700" b="0" i="0" u="none" strike="noStrike">
                          <a:solidFill>
                            <a:srgbClr val="000000"/>
                          </a:solidFill>
                          <a:latin typeface="Calibri"/>
                        </a:rPr>
                        <a:t>Net Pay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r>
              <a:tr h="530948">
                <a:tc>
                  <a:txBody>
                    <a:bodyPr/>
                    <a:lstStyle/>
                    <a:p>
                      <a:pPr algn="ctr" fontAlgn="b"/>
                      <a:r>
                        <a:rPr lang="en-US" sz="700" b="0" i="0" u="none" strike="noStrike">
                          <a:solidFill>
                            <a:srgbClr val="000000"/>
                          </a:solidFill>
                          <a:latin typeface="Calibri"/>
                        </a:rPr>
                        <a:t>Rahul Chahar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latin typeface="Calibri"/>
                        </a:rPr>
                        <a:t>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latin typeface="Calibri"/>
                        </a:rPr>
                        <a:t>160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latin typeface="Calibri"/>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55,000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9,900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latin typeface="Calibri"/>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45,100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0948">
                <a:tc>
                  <a:txBody>
                    <a:bodyPr/>
                    <a:lstStyle/>
                    <a:p>
                      <a:pPr algn="ctr" fontAlgn="b"/>
                      <a:r>
                        <a:rPr lang="en-US" sz="700" b="0" i="0" u="none" strike="noStrike">
                          <a:solidFill>
                            <a:srgbClr val="000000"/>
                          </a:solidFill>
                          <a:latin typeface="Calibri"/>
                        </a:rPr>
                        <a:t>Sanju Samson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ctr"/>
                      <a:r>
                        <a:rPr lang="en-US" sz="700" b="0" i="0" u="none" strike="noStrike">
                          <a:solidFill>
                            <a:srgbClr val="000000"/>
                          </a:solidFill>
                          <a:latin typeface="Calibri"/>
                        </a:rPr>
                        <a:t>300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b"/>
                      <a:r>
                        <a:rPr lang="en-US" sz="700" b="0" i="0" u="none" strike="noStrike">
                          <a:solidFill>
                            <a:srgbClr val="000000"/>
                          </a:solidFill>
                          <a:latin typeface="Calibri"/>
                        </a:rPr>
                        <a:t>155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b"/>
                      <a:r>
                        <a:rPr lang="en-US" sz="700" b="0" i="0" u="none" strike="noStrike">
                          <a:solidFill>
                            <a:srgbClr val="000000"/>
                          </a:solidFill>
                          <a:latin typeface="Calibri"/>
                        </a:rPr>
                        <a:t>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b"/>
                      <a:r>
                        <a:rPr lang="en-US" sz="700" b="0" i="0" u="none" strike="noStrike">
                          <a:solidFill>
                            <a:srgbClr val="000000"/>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b"/>
                      <a:r>
                        <a:rPr lang="en-US" sz="7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r" fontAlgn="b"/>
                      <a:r>
                        <a:rPr lang="en-US" sz="700" b="0" i="0" u="none" strike="noStrike">
                          <a:solidFill>
                            <a:srgbClr val="000000"/>
                          </a:solidFill>
                          <a:latin typeface="Calibri"/>
                        </a:rPr>
                        <a:t>66,500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r" fontAlgn="b"/>
                      <a:r>
                        <a:rPr lang="en-US" sz="700" b="0" i="0" u="none" strike="noStrike">
                          <a:solidFill>
                            <a:srgbClr val="000000"/>
                          </a:solidFill>
                          <a:latin typeface="Calibri"/>
                        </a:rPr>
                        <a:t>11,970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b"/>
                      <a:r>
                        <a:rPr lang="en-US" sz="700" b="0" i="0" u="none" strike="noStrike">
                          <a:solidFill>
                            <a:srgbClr val="000000"/>
                          </a:solidFill>
                          <a:latin typeface="Calibri"/>
                        </a:rPr>
                        <a:t>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r" fontAlgn="b"/>
                      <a:r>
                        <a:rPr lang="en-US" sz="700" b="0" i="0" u="none" strike="noStrike">
                          <a:solidFill>
                            <a:srgbClr val="000000"/>
                          </a:solidFill>
                          <a:latin typeface="Calibri"/>
                        </a:rPr>
                        <a:t>52,530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r>
              <a:tr h="530948">
                <a:tc>
                  <a:txBody>
                    <a:bodyPr/>
                    <a:lstStyle/>
                    <a:p>
                      <a:pPr algn="ctr" fontAlgn="b"/>
                      <a:r>
                        <a:rPr lang="en-US" sz="700" b="0" i="0" u="none" strike="noStrike">
                          <a:solidFill>
                            <a:srgbClr val="000000"/>
                          </a:solidFill>
                          <a:latin typeface="Calibri"/>
                        </a:rPr>
                        <a:t>Umran Malik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latin typeface="Calibri"/>
                        </a:rPr>
                        <a:t>625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latin typeface="Calibri"/>
                        </a:rPr>
                        <a:t>162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latin typeface="Calibri"/>
                        </a:rPr>
                        <a:t>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latin typeface="Calibri"/>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1,61,250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29,025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latin typeface="Calibri"/>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1,30,725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0948">
                <a:tc>
                  <a:txBody>
                    <a:bodyPr/>
                    <a:lstStyle/>
                    <a:p>
                      <a:pPr algn="ctr" fontAlgn="b"/>
                      <a:r>
                        <a:rPr lang="en-US" sz="700" b="0" i="0" u="none" strike="noStrike">
                          <a:solidFill>
                            <a:srgbClr val="000000"/>
                          </a:solidFill>
                          <a:latin typeface="Calibri"/>
                        </a:rPr>
                        <a:t>Rohit Sharma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b"/>
                      <a:r>
                        <a:rPr lang="en-US" sz="700" b="0" i="0" u="none" strike="noStrike">
                          <a:solidFill>
                            <a:srgbClr val="000000"/>
                          </a:solidFill>
                          <a:latin typeface="Calibri"/>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b"/>
                      <a:r>
                        <a:rPr lang="en-US" sz="700" b="0" i="0" u="none" strike="noStrike">
                          <a:solidFill>
                            <a:srgbClr val="000000"/>
                          </a:solidFill>
                          <a:latin typeface="Calibri"/>
                        </a:rPr>
                        <a:t>140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b"/>
                      <a:r>
                        <a:rPr lang="en-US" sz="700" b="0" i="0" u="none" strike="noStrike">
                          <a:solidFill>
                            <a:srgbClr val="000000"/>
                          </a:solidFill>
                          <a:latin typeface="Calibri"/>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b"/>
                      <a:r>
                        <a:rPr lang="en-US" sz="7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b"/>
                      <a:r>
                        <a:rPr lang="en-US" sz="7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r" fontAlgn="b"/>
                      <a:r>
                        <a:rPr lang="en-US" sz="700" b="0" i="0" u="none" strike="noStrike">
                          <a:solidFill>
                            <a:srgbClr val="000000"/>
                          </a:solidFill>
                          <a:latin typeface="Calibri"/>
                        </a:rPr>
                        <a:t>92,500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r" fontAlgn="b"/>
                      <a:r>
                        <a:rPr lang="en-US" sz="700" b="0" i="0" u="none" strike="noStrike">
                          <a:solidFill>
                            <a:srgbClr val="000000"/>
                          </a:solidFill>
                          <a:latin typeface="Calibri"/>
                        </a:rPr>
                        <a:t>16,650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b"/>
                      <a:r>
                        <a:rPr lang="en-US" sz="700" b="0" i="0" u="none" strike="noStrike">
                          <a:solidFill>
                            <a:srgbClr val="000000"/>
                          </a:solidFill>
                          <a:latin typeface="Calibri"/>
                        </a:rPr>
                        <a:t>3000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r" fontAlgn="b"/>
                      <a:r>
                        <a:rPr lang="en-US" sz="700" b="0" i="0" u="none" strike="noStrike">
                          <a:solidFill>
                            <a:srgbClr val="000000"/>
                          </a:solidFill>
                          <a:latin typeface="Calibri"/>
                        </a:rPr>
                        <a:t>72,850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r>
              <a:tr h="530948">
                <a:tc>
                  <a:txBody>
                    <a:bodyPr/>
                    <a:lstStyle/>
                    <a:p>
                      <a:pPr algn="ctr" fontAlgn="b"/>
                      <a:r>
                        <a:rPr lang="en-US" sz="700" b="0" i="0" u="none" strike="noStrike">
                          <a:solidFill>
                            <a:srgbClr val="000000"/>
                          </a:solidFill>
                          <a:latin typeface="Calibri"/>
                        </a:rPr>
                        <a:t>Mukesh Kumar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latin typeface="Calibri"/>
                        </a:rPr>
                        <a:t>875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latin typeface="Calibri"/>
                        </a:rPr>
                        <a:t>148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latin typeface="Calibri"/>
                        </a:rPr>
                        <a:t>1200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latin typeface="Calibri"/>
                        </a:rPr>
                        <a:t>40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1,77,500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31,950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latin typeface="Calibri"/>
                        </a:rPr>
                        <a:t>2800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1,42,750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0948">
                <a:tc>
                  <a:txBody>
                    <a:bodyPr/>
                    <a:lstStyle/>
                    <a:p>
                      <a:pPr algn="ctr" fontAlgn="b"/>
                      <a:r>
                        <a:rPr lang="en-US" sz="700" b="0" i="0" u="none" strike="noStrike">
                          <a:solidFill>
                            <a:srgbClr val="000000"/>
                          </a:solidFill>
                          <a:latin typeface="Calibri"/>
                        </a:rPr>
                        <a:t>Sum Total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923C"/>
                    </a:solidFill>
                  </a:tcPr>
                </a:tc>
                <a:tc>
                  <a:txBody>
                    <a:bodyPr/>
                    <a:lstStyle/>
                    <a:p>
                      <a:pPr algn="ctr" fontAlgn="b"/>
                      <a:r>
                        <a:rPr lang="en-US" sz="700" b="0" i="0" u="none" strike="noStrike">
                          <a:solidFill>
                            <a:srgbClr val="000000"/>
                          </a:solidFill>
                          <a:latin typeface="Calibri"/>
                        </a:rPr>
                        <a:t>2550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923C"/>
                    </a:solidFill>
                  </a:tcPr>
                </a:tc>
                <a:tc>
                  <a:txBody>
                    <a:bodyPr/>
                    <a:lstStyle/>
                    <a:p>
                      <a:pPr algn="ctr" fontAlgn="b"/>
                      <a:r>
                        <a:rPr lang="en-US" sz="700" b="0" i="0" u="none" strike="noStrike">
                          <a:solidFill>
                            <a:srgbClr val="000000"/>
                          </a:solidFill>
                          <a:latin typeface="Calibri"/>
                        </a:rPr>
                        <a:t>765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923C"/>
                    </a:solidFill>
                  </a:tcPr>
                </a:tc>
                <a:tc>
                  <a:txBody>
                    <a:bodyPr/>
                    <a:lstStyle/>
                    <a:p>
                      <a:pPr algn="ctr" fontAlgn="b"/>
                      <a:r>
                        <a:rPr lang="en-US" sz="700" b="0" i="0" u="none" strike="noStrike">
                          <a:solidFill>
                            <a:srgbClr val="000000"/>
                          </a:solidFill>
                          <a:latin typeface="Calibri"/>
                        </a:rPr>
                        <a:t>7200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923C"/>
                    </a:solidFill>
                  </a:tcPr>
                </a:tc>
                <a:tc>
                  <a:txBody>
                    <a:bodyPr/>
                    <a:lstStyle/>
                    <a:p>
                      <a:pPr algn="ctr" fontAlgn="b"/>
                      <a:r>
                        <a:rPr lang="en-US" sz="700" b="0" i="0" u="none" strike="noStrike">
                          <a:solidFill>
                            <a:srgbClr val="000000"/>
                          </a:solidFill>
                          <a:latin typeface="Calibri"/>
                        </a:rPr>
                        <a:t>115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923C"/>
                    </a:solidFill>
                  </a:tcPr>
                </a:tc>
                <a:tc>
                  <a:txBody>
                    <a:bodyPr/>
                    <a:lstStyle/>
                    <a:p>
                      <a:pPr algn="l" fontAlgn="b"/>
                      <a:r>
                        <a:rPr lang="en-US" sz="7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923C"/>
                    </a:solidFill>
                  </a:tcPr>
                </a:tc>
                <a:tc>
                  <a:txBody>
                    <a:bodyPr/>
                    <a:lstStyle/>
                    <a:p>
                      <a:pPr algn="r" fontAlgn="b"/>
                      <a:r>
                        <a:rPr lang="en-US" sz="700" b="0" i="0" u="none" strike="noStrike">
                          <a:solidFill>
                            <a:srgbClr val="000000"/>
                          </a:solidFill>
                          <a:latin typeface="Calibri"/>
                        </a:rPr>
                        <a:t>5,52,750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923C"/>
                    </a:solidFill>
                  </a:tcPr>
                </a:tc>
                <a:tc>
                  <a:txBody>
                    <a:bodyPr/>
                    <a:lstStyle/>
                    <a:p>
                      <a:pPr algn="r" fontAlgn="b"/>
                      <a:r>
                        <a:rPr lang="en-US" sz="700" b="0" i="0" u="none" strike="noStrike">
                          <a:solidFill>
                            <a:srgbClr val="000000"/>
                          </a:solidFill>
                          <a:latin typeface="Calibri"/>
                        </a:rPr>
                        <a:t>99,495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923C"/>
                    </a:solidFill>
                  </a:tcPr>
                </a:tc>
                <a:tc>
                  <a:txBody>
                    <a:bodyPr/>
                    <a:lstStyle/>
                    <a:p>
                      <a:pPr algn="ctr" fontAlgn="b"/>
                      <a:r>
                        <a:rPr lang="en-US" sz="700" b="0" i="0" u="none" strike="noStrike">
                          <a:solidFill>
                            <a:srgbClr val="000000"/>
                          </a:solidFill>
                          <a:latin typeface="Calibri"/>
                        </a:rPr>
                        <a:t>9300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923C"/>
                    </a:solidFill>
                  </a:tcPr>
                </a:tc>
                <a:tc>
                  <a:txBody>
                    <a:bodyPr/>
                    <a:lstStyle/>
                    <a:p>
                      <a:pPr algn="r" fontAlgn="b"/>
                      <a:r>
                        <a:rPr lang="en-US" sz="700" b="0" i="0" u="none" strike="noStrike" dirty="0">
                          <a:solidFill>
                            <a:srgbClr val="000000"/>
                          </a:solidFill>
                          <a:latin typeface="Calibri"/>
                        </a:rPr>
                        <a:t>4,43,955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923C"/>
                    </a:solidFill>
                  </a:tcPr>
                </a:tc>
              </a:tr>
            </a:tbl>
          </a:graphicData>
        </a:graphic>
      </p:graphicFrame>
      <p:sp>
        <p:nvSpPr>
          <p:cNvPr id="3" name="TextBox 2"/>
          <p:cNvSpPr txBox="1"/>
          <p:nvPr/>
        </p:nvSpPr>
        <p:spPr>
          <a:xfrm>
            <a:off x="2857488" y="214290"/>
            <a:ext cx="3071834" cy="646331"/>
          </a:xfrm>
          <a:prstGeom prst="rect">
            <a:avLst/>
          </a:prstGeom>
          <a:noFill/>
        </p:spPr>
        <p:txBody>
          <a:bodyPr wrap="square" rtlCol="0">
            <a:spAutoFit/>
          </a:bodyPr>
          <a:lstStyle/>
          <a:p>
            <a:pPr algn="ctr"/>
            <a:r>
              <a:rPr lang="en-US" sz="3600" b="1" dirty="0" smtClean="0"/>
              <a:t>MODELING</a:t>
            </a: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657600" y="3333750"/>
          <a:ext cx="1828800" cy="190500"/>
        </p:xfrm>
        <a:graphic>
          <a:graphicData uri="http://schemas.openxmlformats.org/drawingml/2006/table">
            <a:tbl>
              <a:tblPr/>
              <a:tblGrid>
                <a:gridCol w="1828800"/>
              </a:tblGrid>
              <a:tr h="190500">
                <a:tc>
                  <a:txBody>
                    <a:bodyPr/>
                    <a:lstStyle/>
                    <a:p>
                      <a:pPr algn="l" fontAlgn="b"/>
                      <a:endParaRPr lang="en-US" sz="1100" b="0" i="0" u="none" strike="noStrike" dirty="0">
                        <a:solidFill>
                          <a:srgbClr val="000000"/>
                        </a:solidFill>
                        <a:latin typeface="Calibri"/>
                      </a:endParaRPr>
                    </a:p>
                  </a:txBody>
                  <a:tcPr marL="0" marR="0" marT="0" marB="0" anchor="b">
                    <a:lnL>
                      <a:noFill/>
                    </a:lnL>
                    <a:lnR>
                      <a:noFill/>
                    </a:lnR>
                    <a:lnT>
                      <a:noFill/>
                    </a:lnT>
                    <a:lnB>
                      <a:noFill/>
                    </a:lnB>
                  </a:tcPr>
                </a:tc>
              </a:tr>
            </a:tbl>
          </a:graphicData>
        </a:graphic>
      </p:graphicFrame>
      <p:graphicFrame>
        <p:nvGraphicFramePr>
          <p:cNvPr id="3" name="Chart 2"/>
          <p:cNvGraphicFramePr/>
          <p:nvPr/>
        </p:nvGraphicFramePr>
        <p:xfrm>
          <a:off x="500034" y="1214422"/>
          <a:ext cx="8429684" cy="4786346"/>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2357422" y="214290"/>
            <a:ext cx="3786214" cy="1200329"/>
          </a:xfrm>
          <a:prstGeom prst="rect">
            <a:avLst/>
          </a:prstGeom>
          <a:noFill/>
        </p:spPr>
        <p:txBody>
          <a:bodyPr wrap="square" rtlCol="0">
            <a:spAutoFit/>
          </a:bodyPr>
          <a:lstStyle/>
          <a:p>
            <a:pPr algn="ctr"/>
            <a:r>
              <a:rPr lang="en-US" sz="7200" b="1" dirty="0" smtClean="0"/>
              <a:t>GRAPH</a:t>
            </a:r>
            <a:endParaRPr lang="en-US" sz="72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285720" y="857232"/>
          <a:ext cx="8429684" cy="52149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2500298" y="285728"/>
            <a:ext cx="3714776" cy="769441"/>
          </a:xfrm>
          <a:prstGeom prst="rect">
            <a:avLst/>
          </a:prstGeom>
          <a:noFill/>
        </p:spPr>
        <p:txBody>
          <a:bodyPr wrap="square" rtlCol="0">
            <a:spAutoFit/>
          </a:bodyPr>
          <a:lstStyle/>
          <a:p>
            <a:pPr algn="ctr"/>
            <a:r>
              <a:rPr lang="en-US" sz="4400" b="1" dirty="0" smtClean="0"/>
              <a:t>RESULTS</a:t>
            </a:r>
            <a:endParaRPr lang="en-US" sz="44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1612"/>
            <a:ext cx="8229600" cy="2928958"/>
          </a:xfrm>
        </p:spPr>
        <p:txBody>
          <a:bodyPr>
            <a:normAutofit/>
          </a:bodyPr>
          <a:lstStyle/>
          <a:p>
            <a:r>
              <a:rPr lang="en-US" sz="8000" dirty="0" smtClean="0"/>
              <a:t>‘THANK YOU’</a:t>
            </a:r>
            <a:endParaRPr lang="en-US" sz="7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22030" y="0"/>
            <a:ext cx="8229600" cy="1214422"/>
          </a:xfrm>
        </p:spPr>
        <p:txBody>
          <a:bodyPr/>
          <a:lstStyle/>
          <a:p>
            <a:r>
              <a:rPr lang="en-US" dirty="0" smtClean="0"/>
              <a:t>PROJECT TITLE</a:t>
            </a:r>
            <a:endParaRPr lang="en-US" dirty="0"/>
          </a:p>
        </p:txBody>
      </p:sp>
      <p:sp>
        <p:nvSpPr>
          <p:cNvPr id="3" name="Subtitle 2"/>
          <p:cNvSpPr>
            <a:spLocks noGrp="1"/>
          </p:cNvSpPr>
          <p:nvPr>
            <p:ph type="subTitle" idx="1"/>
          </p:nvPr>
        </p:nvSpPr>
        <p:spPr>
          <a:xfrm>
            <a:off x="1371600" y="2071678"/>
            <a:ext cx="6400800" cy="2071702"/>
          </a:xfrm>
        </p:spPr>
        <p:txBody>
          <a:bodyPr/>
          <a:lstStyle/>
          <a:p>
            <a:r>
              <a:rPr lang="en-US" dirty="0" smtClean="0"/>
              <a:t>SALARY AND COMPENSATION ANALYSIS THROUGH EXCEL MODELING</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0"/>
            <a:ext cx="8229600" cy="1142984"/>
          </a:xfrm>
        </p:spPr>
        <p:txBody>
          <a:bodyPr/>
          <a:lstStyle/>
          <a:p>
            <a:r>
              <a:rPr lang="en-US" dirty="0" smtClean="0"/>
              <a:t>AGENDE</a:t>
            </a:r>
            <a:endParaRPr lang="en-US" dirty="0"/>
          </a:p>
        </p:txBody>
      </p:sp>
      <p:sp>
        <p:nvSpPr>
          <p:cNvPr id="3" name="Subtitle 2"/>
          <p:cNvSpPr>
            <a:spLocks noGrp="1"/>
          </p:cNvSpPr>
          <p:nvPr>
            <p:ph type="subTitle" idx="1"/>
          </p:nvPr>
        </p:nvSpPr>
        <p:spPr>
          <a:xfrm>
            <a:off x="1285852" y="1500174"/>
            <a:ext cx="6400800" cy="4286280"/>
          </a:xfrm>
        </p:spPr>
        <p:txBody>
          <a:bodyPr/>
          <a:lstStyle/>
          <a:p>
            <a:pPr marL="514350" indent="-514350" algn="l">
              <a:buAutoNum type="arabicPeriod"/>
            </a:pPr>
            <a:r>
              <a:rPr lang="en-US" dirty="0" smtClean="0"/>
              <a:t>Problem statement</a:t>
            </a:r>
          </a:p>
          <a:p>
            <a:pPr marL="514350" indent="-514350" algn="l">
              <a:buAutoNum type="arabicPeriod"/>
            </a:pPr>
            <a:r>
              <a:rPr lang="en-US" dirty="0" smtClean="0"/>
              <a:t>Project Overview</a:t>
            </a:r>
          </a:p>
          <a:p>
            <a:pPr marL="514350" indent="-514350" algn="l">
              <a:buAutoNum type="arabicPeriod"/>
            </a:pPr>
            <a:r>
              <a:rPr lang="en-US" dirty="0" smtClean="0"/>
              <a:t>End Users</a:t>
            </a:r>
          </a:p>
          <a:p>
            <a:pPr marL="514350" indent="-514350" algn="l">
              <a:buAutoNum type="arabicPeriod"/>
            </a:pPr>
            <a:r>
              <a:rPr lang="en-US" dirty="0" smtClean="0"/>
              <a:t>Our Solution And Proposition</a:t>
            </a:r>
          </a:p>
          <a:p>
            <a:pPr marL="514350" indent="-514350" algn="l">
              <a:buAutoNum type="arabicPeriod"/>
            </a:pPr>
            <a:r>
              <a:rPr lang="en-US" dirty="0" smtClean="0"/>
              <a:t>Dataset Description</a:t>
            </a:r>
          </a:p>
          <a:p>
            <a:pPr marL="514350" indent="-514350" algn="l">
              <a:buAutoNum type="arabicPeriod"/>
            </a:pPr>
            <a:r>
              <a:rPr lang="en-US" dirty="0" smtClean="0"/>
              <a:t>Modeling Approach</a:t>
            </a:r>
          </a:p>
          <a:p>
            <a:pPr marL="514350" indent="-514350" algn="l">
              <a:buAutoNum type="arabicPeriod"/>
            </a:pPr>
            <a:r>
              <a:rPr lang="en-US" dirty="0" smtClean="0"/>
              <a:t>Result And Discussion</a:t>
            </a:r>
          </a:p>
          <a:p>
            <a:pPr marL="514350" indent="-514350" algn="l">
              <a:buAutoNum type="arabicPeriod"/>
            </a:pPr>
            <a:r>
              <a:rPr lang="en-US" dirty="0" smtClean="0"/>
              <a:t>Conclusion</a:t>
            </a:r>
          </a:p>
          <a:p>
            <a:pPr marL="514350" indent="-514350" algn="l">
              <a:buAutoNum type="arabicPeriod"/>
            </a:pPr>
            <a:endParaRPr lang="en-US" dirty="0" smtClean="0"/>
          </a:p>
          <a:p>
            <a:pPr marL="514350" indent="-514350" algn="l">
              <a:buAutoNum type="arabicPeriod"/>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Problem Statement</a:t>
            </a:r>
            <a:endParaRPr lang="en-US" dirty="0"/>
          </a:p>
        </p:txBody>
      </p:sp>
      <p:sp>
        <p:nvSpPr>
          <p:cNvPr id="3" name="Content Placeholder 2"/>
          <p:cNvSpPr>
            <a:spLocks noGrp="1"/>
          </p:cNvSpPr>
          <p:nvPr>
            <p:ph idx="1"/>
          </p:nvPr>
        </p:nvSpPr>
        <p:spPr/>
        <p:txBody>
          <a:bodyPr>
            <a:normAutofit/>
          </a:bodyPr>
          <a:lstStyle/>
          <a:p>
            <a:r>
              <a:rPr lang="en-US" dirty="0" smtClean="0"/>
              <a:t>The problem of inconsistent salary scales affects our organization because it leads to unequal pay for similar roles, causing dissatisfaction and turnover among employees. How might we develop a fair and transparent compensation structure to ensure equitable pay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1357322"/>
          </a:xfrm>
        </p:spPr>
        <p:txBody>
          <a:bodyPr>
            <a:normAutofit fontScale="90000"/>
          </a:bodyPr>
          <a:lstStyle/>
          <a:p>
            <a:pPr algn="ctr"/>
            <a:r>
              <a:rPr lang="en-US" b="1" dirty="0" smtClean="0"/>
              <a:t/>
            </a:r>
            <a:br>
              <a:rPr lang="en-US" b="1" dirty="0" smtClean="0"/>
            </a:br>
            <a:r>
              <a:rPr lang="en-US" b="1" dirty="0" smtClean="0"/>
              <a:t>Project Overview</a:t>
            </a:r>
            <a:r>
              <a:rPr lang="en-US" dirty="0" smtClean="0"/>
              <a:t>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 Conduct a comprehensive review of the current salary and compensation structure- Identify areas for improvement to ensure fairness, equity, and competitiveness- Develop and implement a revised compensation framework that supports the organization's goals and objectives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285728"/>
            <a:ext cx="8229600" cy="1357322"/>
          </a:xfrm>
        </p:spPr>
        <p:txBody>
          <a:bodyPr>
            <a:normAutofit/>
          </a:bodyPr>
          <a:lstStyle/>
          <a:p>
            <a:pPr algn="ctr"/>
            <a:r>
              <a:rPr lang="en-US" b="1" dirty="0" smtClean="0"/>
              <a:t>End Users</a:t>
            </a:r>
            <a:endParaRPr lang="en-US" b="1" dirty="0"/>
          </a:p>
        </p:txBody>
      </p:sp>
      <p:sp>
        <p:nvSpPr>
          <p:cNvPr id="3" name="Content Placeholder 2"/>
          <p:cNvSpPr>
            <a:spLocks noGrp="1"/>
          </p:cNvSpPr>
          <p:nvPr>
            <p:ph idx="1"/>
          </p:nvPr>
        </p:nvSpPr>
        <p:spPr/>
        <p:txBody>
          <a:bodyPr>
            <a:normAutofit/>
          </a:bodyPr>
          <a:lstStyle/>
          <a:p>
            <a:r>
              <a:rPr lang="en-US" dirty="0" smtClean="0"/>
              <a:t>1.HR </a:t>
            </a:r>
            <a:r>
              <a:rPr lang="en-US" dirty="0" smtClean="0"/>
              <a:t>Team: Human Resources personnel responsible for implementing, administering, and communicating the compensation </a:t>
            </a:r>
            <a:r>
              <a:rPr lang="en-US" dirty="0" smtClean="0"/>
              <a:t>program. 2.Managers </a:t>
            </a:r>
            <a:r>
              <a:rPr lang="en-US" dirty="0" smtClean="0"/>
              <a:t>and Supervisors: Leaders who will use the compensation framework to make informed decisions about employee salaries, promotions, and performance-based incentives.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Our Solution And Proposition</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a:t>
            </a:r>
            <a:r>
              <a:rPr lang="en-US" dirty="0" smtClean="0"/>
              <a:t>    </a:t>
            </a:r>
            <a:r>
              <a:rPr lang="en-US" dirty="0" smtClean="0"/>
              <a:t>Market-based salary scales: Developed using industry benchmarks and market data to ensure </a:t>
            </a:r>
            <a:r>
              <a:rPr lang="en-US" dirty="0" smtClean="0"/>
              <a:t>competitiveness. </a:t>
            </a:r>
            <a:r>
              <a:rPr lang="en-US" dirty="0" smtClean="0"/>
              <a:t>Job evaluation and grading: A clear and transparent system to evaluate jobs and determine appropriate salary </a:t>
            </a:r>
            <a:r>
              <a:rPr lang="en-US" dirty="0" smtClean="0"/>
              <a:t>ranges. </a:t>
            </a:r>
            <a:r>
              <a:rPr lang="en-US" dirty="0" smtClean="0"/>
              <a:t>Performance-based incentives: A structured program to reward employees for outstanding </a:t>
            </a:r>
            <a:r>
              <a:rPr lang="en-US" dirty="0" smtClean="0"/>
              <a:t>performance. </a:t>
            </a:r>
            <a:r>
              <a:rPr lang="en-US" dirty="0" smtClean="0"/>
              <a:t>Total rewards approach: A holistic view of compensation, including benefits, perks, and growth opportunities.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Dataset Description</a:t>
            </a:r>
            <a:endParaRPr lang="en-US" dirty="0"/>
          </a:p>
        </p:txBody>
      </p:sp>
      <p:sp>
        <p:nvSpPr>
          <p:cNvPr id="3" name="Content Placeholder 2"/>
          <p:cNvSpPr>
            <a:spLocks noGrp="1"/>
          </p:cNvSpPr>
          <p:nvPr>
            <p:ph idx="1"/>
          </p:nvPr>
        </p:nvSpPr>
        <p:spPr/>
        <p:txBody>
          <a:bodyPr>
            <a:normAutofit/>
          </a:bodyPr>
          <a:lstStyle/>
          <a:p>
            <a:r>
              <a:rPr lang="en-US" dirty="0" smtClean="0"/>
              <a:t>This dataset contains information on salaries, benefits, and incentives for various roles within the organization, as well as industry benchmarks and market trends</a:t>
            </a:r>
            <a:r>
              <a:rPr lang="en-US" dirty="0" smtClean="0"/>
              <a:t>. </a:t>
            </a:r>
            <a:r>
              <a:rPr lang="en-US" dirty="0" smtClean="0"/>
              <a:t>Industry reports and market research studies    </a:t>
            </a:r>
            <a:r>
              <a:rPr lang="en-US" dirty="0" smtClean="0"/>
              <a:t> </a:t>
            </a:r>
            <a:r>
              <a:rPr lang="en-US" dirty="0" smtClean="0"/>
              <a:t>Salary surveys and benchmarking data from reputable </a:t>
            </a:r>
            <a:r>
              <a:rPr lang="en-US" dirty="0" smtClean="0"/>
              <a:t>sources </a:t>
            </a:r>
            <a:r>
              <a:rPr lang="en-US" dirty="0" smtClean="0"/>
              <a:t>Economic indicators and cost-of-living data</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Modeling Approach</a:t>
            </a:r>
            <a:endParaRPr lang="en-US" dirty="0"/>
          </a:p>
        </p:txBody>
      </p:sp>
      <p:sp>
        <p:nvSpPr>
          <p:cNvPr id="3" name="Content Placeholder 2"/>
          <p:cNvSpPr>
            <a:spLocks noGrp="1"/>
          </p:cNvSpPr>
          <p:nvPr>
            <p:ph idx="1"/>
          </p:nvPr>
        </p:nvSpPr>
        <p:spPr/>
        <p:txBody>
          <a:bodyPr>
            <a:normAutofit/>
          </a:bodyPr>
          <a:lstStyle/>
          <a:p>
            <a:r>
              <a:rPr lang="en-US" dirty="0" smtClean="0"/>
              <a:t>1. Predicted Salaries: Estimated salaries for individual employees or job titles</a:t>
            </a:r>
            <a:r>
              <a:rPr lang="en-US" dirty="0" smtClean="0"/>
              <a:t>.</a:t>
            </a:r>
          </a:p>
          <a:p>
            <a:r>
              <a:rPr lang="en-US" dirty="0" smtClean="0"/>
              <a:t>2</a:t>
            </a:r>
            <a:r>
              <a:rPr lang="en-US" dirty="0" smtClean="0"/>
              <a:t>. Salary Ranges: Recommended salary ranges for job grades or clusters</a:t>
            </a:r>
            <a:r>
              <a:rPr lang="en-US" dirty="0" smtClean="0"/>
              <a:t>.</a:t>
            </a:r>
          </a:p>
          <a:p>
            <a:r>
              <a:rPr lang="en-US" dirty="0" smtClean="0"/>
              <a:t>3</a:t>
            </a:r>
            <a:r>
              <a:rPr lang="en-US" dirty="0" smtClean="0"/>
              <a:t>. Compensation Recommendations: Suggestions for adjustments to salaries, benefits, or incentives</a:t>
            </a:r>
            <a:r>
              <a:rPr lang="en-US" dirty="0" smtClean="0"/>
              <a:t>.</a:t>
            </a:r>
          </a:p>
          <a:p>
            <a:r>
              <a:rPr lang="en-US" dirty="0" smtClean="0"/>
              <a:t>4</a:t>
            </a:r>
            <a:r>
              <a:rPr lang="en-US" dirty="0" smtClean="0"/>
              <a:t>. Scenario Analysis: Insights into potential outcomes of different compensation strategies.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TotalTime>
  <Words>619</Words>
  <Application>Microsoft Office PowerPoint</Application>
  <PresentationFormat>On-screen Show (4:3)</PresentationFormat>
  <Paragraphs>117</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Apex</vt:lpstr>
      <vt:lpstr>Salary And Compensation Analysis Through Excel Data Modeling</vt:lpstr>
      <vt:lpstr>PROJECT TITLE</vt:lpstr>
      <vt:lpstr>AGENDE</vt:lpstr>
      <vt:lpstr>Problem Statement</vt:lpstr>
      <vt:lpstr> Project Overview  </vt:lpstr>
      <vt:lpstr>End Users</vt:lpstr>
      <vt:lpstr>Our Solution And Proposition</vt:lpstr>
      <vt:lpstr>Dataset Description</vt:lpstr>
      <vt:lpstr>Modeling Approach</vt:lpstr>
      <vt:lpstr>Result And Discussion</vt:lpstr>
      <vt:lpstr>Conclusion</vt:lpstr>
      <vt:lpstr>Slide 12</vt:lpstr>
      <vt:lpstr>Slide 13</vt:lpstr>
      <vt:lpstr>Slide 14</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Salary Slip Formats In Excel,Word &amp; PDF</dc:title>
  <dc:creator>P.T.LEE CNASC</dc:creator>
  <cp:lastModifiedBy>P.T.LEE CNASC</cp:lastModifiedBy>
  <cp:revision>18</cp:revision>
  <dcterms:created xsi:type="dcterms:W3CDTF">2024-08-23T09:41:03Z</dcterms:created>
  <dcterms:modified xsi:type="dcterms:W3CDTF">2024-08-29T11:11:25Z</dcterms:modified>
</cp:coreProperties>
</file>