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7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9" r:id="rId27"/>
  </p:sldIdLst>
  <p:sldSz cx="9144000" cy="6858000" type="screen4x3"/>
  <p:notesSz cx="6743700" cy="98806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rgbClr val="000000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CD"/>
    <a:srgbClr val="000000"/>
    <a:srgbClr val="FFF0A3"/>
    <a:srgbClr val="D6E4EE"/>
    <a:srgbClr val="CCEECC"/>
    <a:srgbClr val="FFCDCD"/>
    <a:srgbClr val="FF3399"/>
    <a:srgbClr val="9A8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4" autoAdjust="0"/>
    <p:restoredTop sz="87810" autoAdjust="0"/>
  </p:normalViewPr>
  <p:slideViewPr>
    <p:cSldViewPr snapToGrid="0">
      <p:cViewPr varScale="1">
        <p:scale>
          <a:sx n="91" d="100"/>
          <a:sy n="91" d="100"/>
        </p:scale>
        <p:origin x="-184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1823A0E-9FB1-44F3-B368-FB116909CDC7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5E16853-7D2F-4C3E-BDB6-44BF33528420}" type="slidenum">
              <a:rPr lang="en-GB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00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6853-7D2F-4C3E-BDB6-44BF3352842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315" name="Picture 35" descr="comb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7100" y="2058988"/>
            <a:ext cx="7337425" cy="1411287"/>
          </a:xfrm>
        </p:spPr>
        <p:txBody>
          <a:bodyPr wrap="square" anchor="t"/>
          <a:lstStyle>
            <a:lvl1pPr algn="ctr">
              <a:defRPr sz="4600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6025" y="3673475"/>
            <a:ext cx="671195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97310" name="Rectangle 30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30477D0E-3C20-42A0-8B59-EF6FD45C2F68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938"/>
            <a:ext cx="2193925" cy="63722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488" y="7938"/>
            <a:ext cx="6430962" cy="63722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8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906463"/>
            <a:ext cx="4311650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94" name="Picture 38" descr="combinedfoote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57738"/>
            <a:ext cx="9144000" cy="2100262"/>
          </a:xfrm>
          <a:prstGeom prst="rect">
            <a:avLst/>
          </a:prstGeom>
          <a:noFill/>
        </p:spPr>
      </p:pic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7938"/>
            <a:ext cx="87772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GB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906463"/>
            <a:ext cx="8775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 smtClean="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342900" y="787400"/>
            <a:ext cx="88011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lIns="80167" tIns="40084" rIns="80167" bIns="40084" anchor="ctr"/>
          <a:lstStyle/>
          <a:p>
            <a:endParaRPr lang="en-GB"/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257175" y="6621463"/>
            <a:ext cx="427038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CB3BD946-1972-463F-9E3C-3061958D246C}" type="slidenum">
              <a:rPr lang="en-GB" sz="900">
                <a:solidFill>
                  <a:schemeClr val="bg1"/>
                </a:solidFill>
              </a:rPr>
              <a:pPr algn="r"/>
              <a:t>‹N°›</a:t>
            </a:fld>
            <a:endParaRPr lang="en-GB" sz="9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65113" indent="-2651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22313" indent="-277813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2pPr>
      <a:lvl3pPr marL="1165225" indent="-250825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ctr" hangingPunct="1">
        <a:spcBef>
          <a:spcPct val="25000"/>
        </a:spcBef>
        <a:spcAft>
          <a:spcPct val="0"/>
        </a:spcAft>
        <a:buClr>
          <a:schemeClr val="accent1"/>
        </a:buClr>
        <a:buSzPct val="125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mbed.org/io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591" y="293250"/>
            <a:ext cx="7337425" cy="1411287"/>
          </a:xfrm>
        </p:spPr>
        <p:txBody>
          <a:bodyPr/>
          <a:lstStyle/>
          <a:p>
            <a:r>
              <a:rPr lang="en-GB" sz="4000" i="1" dirty="0" err="1" smtClean="0"/>
              <a:t>Mbed</a:t>
            </a:r>
            <a:r>
              <a:rPr lang="en-GB" sz="4000" dirty="0" smtClean="0"/>
              <a:t>: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From a local connectivity to the cloud</a:t>
            </a:r>
            <a:endParaRPr lang="en-GB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560" y="3084897"/>
            <a:ext cx="6711950" cy="1460500"/>
          </a:xfrm>
        </p:spPr>
        <p:txBody>
          <a:bodyPr/>
          <a:lstStyle/>
          <a:p>
            <a:r>
              <a:rPr lang="en-US" sz="2000" i="1" dirty="0" smtClean="0"/>
              <a:t>Industrial Placement Presentation:</a:t>
            </a:r>
          </a:p>
          <a:p>
            <a:r>
              <a:rPr lang="en-US" sz="2000" i="1" dirty="0" smtClean="0"/>
              <a:t>30/01/2012</a:t>
            </a:r>
            <a:endParaRPr lang="en-GB" sz="2000" i="1" dirty="0"/>
          </a:p>
        </p:txBody>
      </p:sp>
      <p:sp>
        <p:nvSpPr>
          <p:cNvPr id="5" name="ZoneTexte 4"/>
          <p:cNvSpPr txBox="1"/>
          <p:nvPr/>
        </p:nvSpPr>
        <p:spPr>
          <a:xfrm>
            <a:off x="3636580" y="4540469"/>
            <a:ext cx="19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Samuel </a:t>
            </a:r>
            <a:r>
              <a:rPr lang="en-US" sz="2400" dirty="0" err="1" smtClean="0"/>
              <a:t>Mokrani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07027"/>
          </a:xfrm>
        </p:spPr>
        <p:txBody>
          <a:bodyPr/>
          <a:lstStyle/>
          <a:p>
            <a:r>
              <a:rPr lang="en-US" dirty="0" err="1" smtClean="0"/>
              <a:t>Mbed</a:t>
            </a:r>
            <a:r>
              <a:rPr lang="en-US" dirty="0" smtClean="0"/>
              <a:t> boards: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1671162" y="4127887"/>
            <a:ext cx="5980386" cy="14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Connecting the boards to the Internet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err="1" smtClean="0">
                <a:latin typeface="+mn-lt"/>
                <a:ea typeface="+mn-ea"/>
              </a:rPr>
              <a:t>Wifi</a:t>
            </a:r>
            <a:r>
              <a:rPr lang="en-US" sz="1800" b="0" kern="0" dirty="0" smtClean="0">
                <a:latin typeface="+mn-lt"/>
                <a:ea typeface="+mn-ea"/>
              </a:rPr>
              <a:t> module from Roving Networks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Full TCP/IP stack integrated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over serial port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library on top of the TCP/IP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</a:pPr>
            <a:r>
              <a:rPr lang="en-US" sz="1800" b="0" kern="0" dirty="0" smtClean="0">
                <a:latin typeface="+mn-lt"/>
                <a:ea typeface="+mn-ea"/>
              </a:rPr>
              <a:t>    stack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1" name="Picture 3" descr="C:\Users\samux\Desktop\ARM-internship-report\report\acc_board_compon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1919" y="1236663"/>
            <a:ext cx="2562882" cy="2734237"/>
          </a:xfrm>
          <a:prstGeom prst="rect">
            <a:avLst/>
          </a:prstGeom>
          <a:noFill/>
        </p:spPr>
      </p:pic>
      <p:pic>
        <p:nvPicPr>
          <p:cNvPr id="2052" name="Picture 4" descr="C:\Users\samux\Desktop\ARM-internship-report\report\env_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8476" y="1435100"/>
            <a:ext cx="3147192" cy="24106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Browsers: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151709" y="2393266"/>
            <a:ext cx="5265684" cy="13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Architecture: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Open a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communication with the server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Listen </a:t>
            </a:r>
            <a:r>
              <a:rPr lang="en-US" sz="1800" b="0" kern="0" dirty="0" err="1" smtClean="0">
                <a:latin typeface="+mn-lt"/>
                <a:ea typeface="+mn-ea"/>
              </a:rPr>
              <a:t>WebSocket</a:t>
            </a:r>
            <a:r>
              <a:rPr lang="en-US" sz="1800" b="0" kern="0" dirty="0" smtClean="0">
                <a:latin typeface="+mn-lt"/>
                <a:ea typeface="+mn-ea"/>
              </a:rPr>
              <a:t> messages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dirty="0" smtClean="0">
                <a:latin typeface="+mn-lt"/>
                <a:ea typeface="+mn-ea"/>
              </a:rPr>
              <a:t>Update </a:t>
            </a:r>
            <a:r>
              <a:rPr lang="en-US" sz="1800" b="0" kern="0" dirty="0" smtClean="0">
                <a:latin typeface="+mn-lt"/>
                <a:ea typeface="+mn-ea"/>
              </a:rPr>
              <a:t>real-time graphs</a:t>
            </a:r>
            <a:endParaRPr lang="en-US" sz="1800" b="0" kern="0" dirty="0" smtClean="0">
              <a:latin typeface="+mn-lt"/>
              <a:ea typeface="+mn-ea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samux\Desktop\ARM-internship-report\report\dashboard_acc_en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96" y="1398495"/>
            <a:ext cx="3766213" cy="4738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6467" y="1778821"/>
            <a:ext cx="8775700" cy="3203082"/>
          </a:xfrm>
        </p:spPr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server:</a:t>
            </a:r>
          </a:p>
          <a:p>
            <a:pPr lvl="1"/>
            <a:r>
              <a:rPr lang="en-US" dirty="0" smtClean="0"/>
              <a:t>Based on Tornado </a:t>
            </a:r>
            <a:r>
              <a:rPr lang="en-US" dirty="0" err="1" smtClean="0"/>
              <a:t>webserver</a:t>
            </a:r>
            <a:endParaRPr lang="en-US" dirty="0" smtClean="0"/>
          </a:p>
          <a:p>
            <a:pPr lvl="1"/>
            <a:r>
              <a:rPr lang="fr-FR" i="1" dirty="0" smtClean="0"/>
              <a:t>ws://sockets.mbed.org/ws/</a:t>
            </a:r>
            <a:r>
              <a:rPr lang="fr-FR" i="1" dirty="0" smtClean="0">
                <a:solidFill>
                  <a:srgbClr val="FF0000"/>
                </a:solidFill>
              </a:rPr>
              <a:t>&lt;channel&gt;</a:t>
            </a:r>
            <a:r>
              <a:rPr lang="fr-FR" i="1" dirty="0" smtClean="0"/>
              <a:t>/</a:t>
            </a:r>
            <a:r>
              <a:rPr lang="fr-FR" i="1" dirty="0" smtClean="0">
                <a:solidFill>
                  <a:schemeClr val="accent3"/>
                </a:solidFill>
              </a:rPr>
              <a:t>&lt;mode&gt;</a:t>
            </a:r>
            <a:endParaRPr lang="en-US" i="1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A client is connected over a “</a:t>
            </a:r>
            <a:r>
              <a:rPr lang="en-US" b="1" dirty="0" smtClean="0"/>
              <a:t>channel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Over a same channel, messages can be exchanged according the </a:t>
            </a:r>
            <a:r>
              <a:rPr lang="en-US" dirty="0" smtClean="0"/>
              <a:t>“</a:t>
            </a:r>
            <a:r>
              <a:rPr lang="en-US" b="1" dirty="0" smtClean="0"/>
              <a:t>connection mode”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Write-Only (</a:t>
            </a:r>
            <a:r>
              <a:rPr lang="en-US" dirty="0" err="1" smtClean="0"/>
              <a:t>wo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Read-Only (</a:t>
            </a:r>
            <a:r>
              <a:rPr lang="en-US" dirty="0" err="1" smtClean="0"/>
              <a:t>ro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Read-Write (</a:t>
            </a:r>
            <a:r>
              <a:rPr lang="en-US" dirty="0" err="1" smtClean="0"/>
              <a:t>rw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pic>
        <p:nvPicPr>
          <p:cNvPr id="7170" name="Picture 2" descr="C:\Users\samux\Desktop\ARM-internship-report\presentation_en\qr_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168" y="1520497"/>
            <a:ext cx="4000501" cy="4000500"/>
          </a:xfrm>
          <a:prstGeom prst="rect">
            <a:avLst/>
          </a:prstGeom>
          <a:noFill/>
        </p:spPr>
      </p:pic>
      <p:sp>
        <p:nvSpPr>
          <p:cNvPr id="7" name="ZoneTexte 6">
            <a:hlinkClick r:id="rId3"/>
          </p:cNvPr>
          <p:cNvSpPr txBox="1"/>
          <p:nvPr/>
        </p:nvSpPr>
        <p:spPr>
          <a:xfrm>
            <a:off x="5373891" y="3342290"/>
            <a:ext cx="342326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Dashboard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71" y="1868271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Universal Serial Bus: Device</a:t>
            </a:r>
            <a:endParaRPr lang="en-US" dirty="0"/>
          </a:p>
        </p:txBody>
      </p:sp>
      <p:pic>
        <p:nvPicPr>
          <p:cNvPr id="1026" name="Picture 2" descr="C:\Users\samux\Desktop\ARM-internship-report\report\usb_cap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475" y="2890345"/>
            <a:ext cx="4665013" cy="2815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Speed: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513489" y="14390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7416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USB 1.0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Low-speed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Full-speed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Mbit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</a:p>
                  </a:txBody>
                  <a:tcPr>
                    <a:solidFill>
                      <a:srgbClr val="95BAC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2.0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High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480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Mbit</a:t>
                      </a:r>
                      <a:r>
                        <a:rPr lang="en-US" b="0" baseline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USB  3.0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Super Speed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 </a:t>
                      </a:r>
                      <a:r>
                        <a:rPr lang="en-US" b="0" dirty="0" err="1" smtClean="0"/>
                        <a:t>Gbit</a:t>
                      </a:r>
                      <a:r>
                        <a:rPr lang="en-US" b="0" dirty="0" smtClean="0"/>
                        <a:t>/s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68300" y="3234506"/>
            <a:ext cx="8775700" cy="52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2400" b="0" kern="0" dirty="0" smtClean="0">
                <a:latin typeface="+mn-lt"/>
                <a:ea typeface="+mn-ea"/>
              </a:rPr>
              <a:t>Topology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host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S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devices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2400" b="0" kern="0" dirty="0" smtClean="0">
                <a:latin typeface="+mn-lt"/>
                <a:ea typeface="+mn-ea"/>
              </a:rPr>
              <a:t>T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iered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 architecture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samux\Desktop\ARM-internship-report\report\usb_component_topolog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0836" y="3121573"/>
            <a:ext cx="3581463" cy="3039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290199"/>
          </a:xfrm>
        </p:spPr>
        <p:txBody>
          <a:bodyPr/>
          <a:lstStyle/>
          <a:p>
            <a:r>
              <a:rPr lang="en-US" dirty="0" smtClean="0"/>
              <a:t>Transfers:</a:t>
            </a:r>
          </a:p>
          <a:p>
            <a:pPr lvl="1"/>
            <a:r>
              <a:rPr lang="en-US" dirty="0" smtClean="0"/>
              <a:t>Between “</a:t>
            </a:r>
            <a:r>
              <a:rPr lang="en-US" b="1" dirty="0" smtClean="0"/>
              <a:t>endpoints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Different types according to different requirements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pic>
        <p:nvPicPr>
          <p:cNvPr id="3074" name="Picture 2" descr="C:\Users\samux\Desktop\ARM-internship-report\report\endpoi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818" y="2207777"/>
            <a:ext cx="7742181" cy="38828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31634"/>
          </a:xfrm>
        </p:spPr>
        <p:txBody>
          <a:bodyPr/>
          <a:lstStyle/>
          <a:p>
            <a:r>
              <a:rPr lang="en-US" dirty="0" smtClean="0"/>
              <a:t>Enumeration:</a:t>
            </a:r>
          </a:p>
          <a:p>
            <a:pPr lvl="1"/>
            <a:r>
              <a:rPr lang="en-US" dirty="0" smtClean="0"/>
              <a:t>The host sets a </a:t>
            </a:r>
            <a:r>
              <a:rPr lang="en-US" b="1" dirty="0" smtClean="0"/>
              <a:t>unique address </a:t>
            </a:r>
            <a:r>
              <a:rPr lang="en-US" dirty="0" smtClean="0"/>
              <a:t>to the device</a:t>
            </a:r>
          </a:p>
          <a:p>
            <a:pPr lvl="1"/>
            <a:r>
              <a:rPr lang="en-US" dirty="0" smtClean="0"/>
              <a:t>The host learns about the device </a:t>
            </a:r>
            <a:r>
              <a:rPr lang="en-US" dirty="0" smtClean="0"/>
              <a:t>capabilities to load an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appropriate driver</a:t>
            </a:r>
            <a:endParaRPr lang="en-US" dirty="0" smtClean="0"/>
          </a:p>
          <a:p>
            <a:pPr lvl="1"/>
            <a:r>
              <a:rPr lang="en-US" dirty="0" smtClean="0"/>
              <a:t>Device capabilities are contained in </a:t>
            </a:r>
            <a:r>
              <a:rPr lang="en-US" b="1" dirty="0" smtClean="0"/>
              <a:t>descriptors</a:t>
            </a:r>
          </a:p>
          <a:p>
            <a:pPr lvl="1"/>
            <a:endParaRPr lang="en-US" dirty="0"/>
          </a:p>
        </p:txBody>
      </p:sp>
      <p:pic>
        <p:nvPicPr>
          <p:cNvPr id="3074" name="Picture 2" descr="C:\Users\samux\Desktop\ARM-internship-report\report\des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7404" y="2911366"/>
            <a:ext cx="7126442" cy="31531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stack architecture</a:t>
            </a:r>
            <a:endParaRPr lang="en-US" dirty="0"/>
          </a:p>
        </p:txBody>
      </p:sp>
      <p:pic>
        <p:nvPicPr>
          <p:cNvPr id="4098" name="Picture 2" descr="C:\Users\samux\Desktop\ARM-internship-report\report\usb_arch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269" y="1261242"/>
            <a:ext cx="4824248" cy="4099033"/>
          </a:xfrm>
          <a:prstGeom prst="rect">
            <a:avLst/>
          </a:prstGeom>
          <a:noFill/>
        </p:spPr>
      </p:pic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160579" y="1158711"/>
            <a:ext cx="3504520" cy="5473700"/>
          </a:xfrm>
        </p:spPr>
        <p:txBody>
          <a:bodyPr/>
          <a:lstStyle/>
          <a:p>
            <a:r>
              <a:rPr lang="en-US" dirty="0" smtClean="0"/>
              <a:t>Hardware abstraction</a:t>
            </a:r>
          </a:p>
          <a:p>
            <a:r>
              <a:rPr lang="en-US" dirty="0" smtClean="0"/>
              <a:t>USB IRQ handler</a:t>
            </a:r>
          </a:p>
          <a:p>
            <a:endParaRPr lang="en-US" dirty="0" smtClean="0"/>
          </a:p>
          <a:p>
            <a:r>
              <a:rPr lang="en-US" dirty="0" smtClean="0"/>
              <a:t>Target abstraction</a:t>
            </a:r>
          </a:p>
          <a:p>
            <a:r>
              <a:rPr lang="en-US" dirty="0" smtClean="0"/>
              <a:t>Enumeration step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</a:t>
            </a:r>
            <a:r>
              <a:rPr lang="en-US" dirty="0" err="1" smtClean="0"/>
              <a:t>USBDevice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USBDevice</a:t>
            </a:r>
            <a:r>
              <a:rPr lang="en-US" dirty="0" smtClean="0"/>
              <a:t> class:</a:t>
            </a:r>
          </a:p>
          <a:p>
            <a:pPr lvl="1"/>
            <a:r>
              <a:rPr lang="en-US" dirty="0" smtClean="0"/>
              <a:t>No difference between the two targets</a:t>
            </a:r>
          </a:p>
          <a:p>
            <a:pPr lvl="1"/>
            <a:r>
              <a:rPr lang="en-US" dirty="0" smtClean="0"/>
              <a:t>Enumeration step for “standard” descriptors:</a:t>
            </a:r>
          </a:p>
          <a:p>
            <a:endParaRPr lang="en-US" dirty="0"/>
          </a:p>
        </p:txBody>
      </p:sp>
      <p:pic>
        <p:nvPicPr>
          <p:cNvPr id="1026" name="Picture 2" descr="C:\Users\samux\Desktop\ARM-internship-report\report\setup_packe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610" y="2375346"/>
            <a:ext cx="8926761" cy="3136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978" y="1384300"/>
            <a:ext cx="8775700" cy="54737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Mbed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Internet of Things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err="1" smtClean="0"/>
              <a:t>WebSocket</a:t>
            </a:r>
            <a:r>
              <a:rPr lang="en-US" dirty="0" smtClean="0"/>
              <a:t>: new HTML5 feature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Connecting sensors to the </a:t>
            </a:r>
            <a:r>
              <a:rPr lang="en-US" dirty="0" smtClean="0"/>
              <a:t>cloud</a:t>
            </a:r>
          </a:p>
          <a:p>
            <a:pPr marL="444500" indent="-457200">
              <a:buFont typeface="+mj-lt"/>
              <a:buAutoNum type="arabicPeriod"/>
            </a:pPr>
            <a:r>
              <a:rPr lang="en-US" dirty="0" smtClean="0"/>
              <a:t>USB </a:t>
            </a:r>
            <a:r>
              <a:rPr lang="en-US" dirty="0" smtClean="0"/>
              <a:t>Device Stack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Overview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Stack architecture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HID class</a:t>
            </a:r>
          </a:p>
          <a:p>
            <a:pPr marL="901700" lvl="1" indent="-457200">
              <a:buFont typeface="Arial" pitchFamily="34" charset="0"/>
              <a:buChar char="•"/>
            </a:pPr>
            <a:r>
              <a:rPr lang="en-US" dirty="0" smtClean="0"/>
              <a:t>USB Audio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HID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6463"/>
            <a:ext cx="8775700" cy="522944"/>
          </a:xfrm>
        </p:spPr>
        <p:txBody>
          <a:bodyPr/>
          <a:lstStyle/>
          <a:p>
            <a:r>
              <a:rPr lang="en-US" dirty="0" smtClean="0"/>
              <a:t>Human Interface device (HID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Examples</a:t>
            </a:r>
            <a:r>
              <a:rPr lang="en-US" dirty="0" smtClean="0"/>
              <a:t>: mouse, keyboard, joystick</a:t>
            </a:r>
          </a:p>
          <a:p>
            <a:pPr lvl="1"/>
            <a:r>
              <a:rPr lang="en-US" dirty="0" smtClean="0"/>
              <a:t>Can be a solution to exchange raw data with a computer</a:t>
            </a:r>
          </a:p>
          <a:p>
            <a:pPr lvl="1"/>
            <a:r>
              <a:rPr lang="en-US" dirty="0" smtClean="0"/>
              <a:t>HID </a:t>
            </a:r>
            <a:r>
              <a:rPr lang="en-US" dirty="0" smtClean="0"/>
              <a:t>driver is built-in in all operating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Interrupt </a:t>
            </a:r>
            <a:r>
              <a:rPr lang="en-US" dirty="0" smtClean="0"/>
              <a:t>IN, OUT </a:t>
            </a:r>
            <a:r>
              <a:rPr lang="en-US" dirty="0" smtClean="0"/>
              <a:t>endpoint to send </a:t>
            </a:r>
            <a:r>
              <a:rPr lang="en-US" dirty="0" smtClean="0"/>
              <a:t> and receive data</a:t>
            </a:r>
          </a:p>
          <a:p>
            <a:pPr lvl="2"/>
            <a:r>
              <a:rPr lang="en-US" dirty="0" smtClean="0"/>
              <a:t>Data </a:t>
            </a:r>
            <a:r>
              <a:rPr lang="en-US" dirty="0" smtClean="0"/>
              <a:t>are exchanged in data structure called “</a:t>
            </a:r>
            <a:r>
              <a:rPr lang="en-US" b="1" dirty="0" smtClean="0"/>
              <a:t>reports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report descriptor </a:t>
            </a:r>
            <a:r>
              <a:rPr lang="en-US" dirty="0" smtClean="0"/>
              <a:t>defines format and size of a report</a:t>
            </a:r>
            <a:endParaRPr lang="en-US" dirty="0"/>
          </a:p>
        </p:txBody>
      </p:sp>
      <p:pic>
        <p:nvPicPr>
          <p:cNvPr id="2050" name="Picture 2" descr="C:\Users\samux\Desktop\ARM-internship-report\presentation_en\keyboa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06062"/>
            <a:ext cx="2286000" cy="1181100"/>
          </a:xfrm>
          <a:prstGeom prst="rect">
            <a:avLst/>
          </a:prstGeom>
          <a:noFill/>
        </p:spPr>
      </p:pic>
      <p:pic>
        <p:nvPicPr>
          <p:cNvPr id="2051" name="Picture 3" descr="C:\Users\samux\Desktop\ARM-internship-report\presentation_en\mou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046" y="4721171"/>
            <a:ext cx="1257300" cy="1257300"/>
          </a:xfrm>
          <a:prstGeom prst="rect">
            <a:avLst/>
          </a:prstGeom>
          <a:noFill/>
        </p:spPr>
      </p:pic>
      <p:pic>
        <p:nvPicPr>
          <p:cNvPr id="2053" name="Picture 5" descr="C:\Users\samux\Desktop\ARM-internship-report\presentation_en\ulin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3058" y="4540470"/>
            <a:ext cx="1878001" cy="1565001"/>
          </a:xfrm>
          <a:prstGeom prst="rect">
            <a:avLst/>
          </a:prstGeom>
          <a:noFill/>
        </p:spPr>
      </p:pic>
      <p:pic>
        <p:nvPicPr>
          <p:cNvPr id="2054" name="Picture 6" descr="C:\Users\samux\Desktop\ARM-internship-report\presentation_en\ps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2452" y="4584260"/>
            <a:ext cx="1934005" cy="15973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Generic USB HID device</a:t>
            </a:r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54426" y="1022076"/>
            <a:ext cx="4133795" cy="522944"/>
          </a:xfrm>
        </p:spPr>
        <p:txBody>
          <a:bodyPr/>
          <a:lstStyle/>
          <a:p>
            <a:r>
              <a:rPr lang="en-US" dirty="0" smtClean="0"/>
              <a:t>Report descriptor:</a:t>
            </a:r>
            <a:endParaRPr lang="en-US" dirty="0" smtClean="0"/>
          </a:p>
          <a:p>
            <a:pPr lvl="1"/>
            <a:r>
              <a:rPr lang="en-US" dirty="0" smtClean="0"/>
              <a:t>8 bits data exchanged in packets</a:t>
            </a:r>
          </a:p>
          <a:p>
            <a:pPr lvl="1"/>
            <a:r>
              <a:rPr lang="en-US" dirty="0" smtClean="0"/>
              <a:t>Lengths for input and output packets defined</a:t>
            </a:r>
            <a:endParaRPr lang="en-US" dirty="0"/>
          </a:p>
        </p:txBody>
      </p:sp>
      <p:pic>
        <p:nvPicPr>
          <p:cNvPr id="3074" name="Picture 2" descr="C:\Users\samux\Desktop\ARM-internship-report\report\hid_py_raw_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363" y="2985154"/>
            <a:ext cx="6372225" cy="314325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513490" y="3752193"/>
            <a:ext cx="3468413" cy="18918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13490" y="4477407"/>
            <a:ext cx="4067503" cy="1545021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468923" y="1121925"/>
            <a:ext cx="4133795" cy="522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Photo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1700103"/>
          </a:xfrm>
        </p:spPr>
        <p:txBody>
          <a:bodyPr/>
          <a:lstStyle/>
          <a:p>
            <a:r>
              <a:rPr lang="en-US" dirty="0" smtClean="0"/>
              <a:t>Enable the </a:t>
            </a:r>
            <a:r>
              <a:rPr lang="en-US" dirty="0" err="1" smtClean="0"/>
              <a:t>mbed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Send and receive audio packets to or from a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PCM 16 bits signed packets</a:t>
            </a:r>
            <a:endParaRPr lang="en-US" dirty="0" smtClean="0"/>
          </a:p>
          <a:p>
            <a:pPr lvl="1"/>
            <a:r>
              <a:rPr lang="en-US" dirty="0" smtClean="0"/>
              <a:t>Class requirements:</a:t>
            </a:r>
          </a:p>
          <a:p>
            <a:pPr lvl="2"/>
            <a:r>
              <a:rPr lang="en-US" dirty="0" smtClean="0"/>
              <a:t>Isochronous IN endpoint to send audio packets</a:t>
            </a:r>
          </a:p>
          <a:p>
            <a:pPr lvl="2"/>
            <a:r>
              <a:rPr lang="en-US" dirty="0" smtClean="0"/>
              <a:t>Isochronous OUT endpoint to receive audio </a:t>
            </a:r>
            <a:r>
              <a:rPr lang="en-US" dirty="0" smtClean="0"/>
              <a:t>packets</a:t>
            </a:r>
            <a:endParaRPr lang="en-US" dirty="0"/>
          </a:p>
        </p:txBody>
      </p:sp>
      <p:pic>
        <p:nvPicPr>
          <p:cNvPr id="3074" name="Picture 2" descr="C:\Users\samux\Desktop\ARM-internship-report\report\audio_arch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1967" y="3328609"/>
            <a:ext cx="6616065" cy="2711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477868"/>
          </a:xfrm>
        </p:spPr>
        <p:txBody>
          <a:bodyPr/>
          <a:lstStyle/>
          <a:p>
            <a:r>
              <a:rPr lang="en-US" dirty="0" smtClean="0"/>
              <a:t>Timing requirement:</a:t>
            </a:r>
          </a:p>
          <a:p>
            <a:pPr lvl="1"/>
            <a:r>
              <a:rPr lang="en-US" dirty="0" smtClean="0"/>
              <a:t>Use of the Start of Frame event generated each millisecond</a:t>
            </a:r>
          </a:p>
          <a:p>
            <a:pPr lvl="1"/>
            <a:r>
              <a:rPr lang="en-US" dirty="0" smtClean="0"/>
              <a:t>Example: reception of a 48kHz stereo stream</a:t>
            </a:r>
          </a:p>
          <a:p>
            <a:pPr lvl="2"/>
            <a:r>
              <a:rPr lang="en-US" dirty="0" smtClean="0"/>
              <a:t>Each sample is 16 bits (2 bytes) long: 48 * 2 bytes received for one channel each millisecond</a:t>
            </a:r>
          </a:p>
          <a:p>
            <a:pPr lvl="2"/>
            <a:r>
              <a:rPr lang="en-US" dirty="0" smtClean="0"/>
              <a:t>For 2 channels, 48 * 2 * 2 bytes will be received each millisecond 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250733" y="3386341"/>
            <a:ext cx="6064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AUDIO LENGTH PACKET = (FREQ / 500) *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channel</a:t>
            </a:r>
            <a:endParaRPr lang="en-US" sz="18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samux\Desktop\ARM-internship-report\report\pcm_stere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4535" y="4152415"/>
            <a:ext cx="687705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Device: USB Audio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2067965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If a user wants to read an audio packet:</a:t>
            </a:r>
          </a:p>
          <a:p>
            <a:pPr lvl="2"/>
            <a:r>
              <a:rPr lang="en-US" dirty="0" smtClean="0"/>
              <a:t>Try to read the OUT isochronous endpoint on a SOF event</a:t>
            </a:r>
          </a:p>
          <a:p>
            <a:pPr lvl="1"/>
            <a:r>
              <a:rPr lang="en-US" dirty="0" smtClean="0"/>
              <a:t>If a user wants to send an audio packet:</a:t>
            </a:r>
          </a:p>
          <a:p>
            <a:pPr lvl="2"/>
            <a:r>
              <a:rPr lang="en-US" dirty="0" smtClean="0"/>
              <a:t>Write it on the IN isochronous endpoint on a SOF event</a:t>
            </a:r>
            <a:endParaRPr lang="en-US" dirty="0"/>
          </a:p>
        </p:txBody>
      </p:sp>
      <p:pic>
        <p:nvPicPr>
          <p:cNvPr id="4098" name="Picture 2" descr="C:\Users\samux\Desktop\ARM-internship-report\report\i2s_usb_audi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063" y="2934037"/>
            <a:ext cx="2505328" cy="3340437"/>
          </a:xfrm>
          <a:prstGeom prst="rect">
            <a:avLst/>
          </a:prstGeom>
          <a:noFill/>
        </p:spPr>
      </p:pic>
      <p:pic>
        <p:nvPicPr>
          <p:cNvPr id="4099" name="Picture 3" descr="C:\Users\samux\Desktop\ARM-internship-report\report\usb_audio_play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9786" y="2990625"/>
            <a:ext cx="5124014" cy="3215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Of Things:</a:t>
            </a:r>
          </a:p>
          <a:p>
            <a:pPr lvl="1"/>
            <a:r>
              <a:rPr lang="en-US" dirty="0" smtClean="0"/>
              <a:t>Introduction of a new HTML5 feature on embedded systems</a:t>
            </a:r>
          </a:p>
          <a:p>
            <a:pPr lvl="1"/>
            <a:r>
              <a:rPr lang="en-US" dirty="0" smtClean="0"/>
              <a:t>Connection of sensors to the cloud:</a:t>
            </a:r>
          </a:p>
          <a:p>
            <a:pPr lvl="2"/>
            <a:r>
              <a:rPr lang="en-US" dirty="0" smtClean="0"/>
              <a:t>First prototypes</a:t>
            </a:r>
          </a:p>
          <a:p>
            <a:pPr lvl="2"/>
            <a:r>
              <a:rPr lang="en-US" dirty="0" smtClean="0"/>
              <a:t>Basis for some potential IOT applications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Mbed</a:t>
            </a:r>
            <a:r>
              <a:rPr lang="en-US" dirty="0" smtClean="0"/>
              <a:t> as a USB device:</a:t>
            </a:r>
          </a:p>
          <a:p>
            <a:pPr lvl="1"/>
            <a:r>
              <a:rPr lang="en-US" dirty="0" smtClean="0"/>
              <a:t>HID: generic HID, mouse, keyboard</a:t>
            </a:r>
          </a:p>
          <a:p>
            <a:pPr lvl="1"/>
            <a:r>
              <a:rPr lang="en-US" dirty="0" smtClean="0"/>
              <a:t>Virtual serial port</a:t>
            </a:r>
          </a:p>
          <a:p>
            <a:pPr lvl="1"/>
            <a:r>
              <a:rPr lang="en-US" dirty="0" smtClean="0"/>
              <a:t>Mass Storage Device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MIDI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57" y="2646035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Mbed</a:t>
            </a:r>
            <a:endParaRPr lang="en-US" dirty="0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13339" y="1682201"/>
            <a:ext cx="8189916" cy="4121150"/>
            <a:chOff x="249" y="1162"/>
            <a:chExt cx="5159" cy="2596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196" y="1162"/>
              <a:ext cx="1179" cy="1147"/>
              <a:chOff x="4105" y="1162"/>
              <a:chExt cx="1179" cy="1147"/>
            </a:xfrm>
          </p:grpSpPr>
          <p:pic>
            <p:nvPicPr>
              <p:cNvPr id="25" name="Picture 11" descr="mbed-compiler-or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105" y="1162"/>
                <a:ext cx="1179" cy="9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6" name="Text Box 12"/>
              <p:cNvSpPr txBox="1">
                <a:spLocks noChangeArrowheads="1"/>
              </p:cNvSpPr>
              <p:nvPr/>
            </p:nvSpPr>
            <p:spPr bwMode="auto">
              <a:xfrm>
                <a:off x="4202" y="2115"/>
                <a:ext cx="98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1400" b="1" dirty="0" smtClean="0"/>
                  <a:t>Online </a:t>
                </a:r>
                <a:r>
                  <a:rPr lang="en-GB" sz="1400" b="1" dirty="0"/>
                  <a:t>Compiler</a:t>
                </a:r>
              </a:p>
            </p:txBody>
          </p:sp>
        </p:grp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328" y="1962"/>
              <a:ext cx="15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/>
                <a:t>Cortex-M3 </a:t>
              </a:r>
              <a:r>
                <a:rPr lang="en-GB" sz="1400" b="1" dirty="0" smtClean="0"/>
                <a:t> and Cortex-M0 </a:t>
              </a:r>
            </a:p>
            <a:p>
              <a:pPr algn="ctr"/>
              <a:r>
                <a:rPr lang="en-GB" sz="1400" b="1" dirty="0" smtClean="0"/>
                <a:t>boards</a:t>
              </a:r>
              <a:endParaRPr lang="en-GB" sz="1400" b="1" dirty="0"/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4138" y="2456"/>
              <a:ext cx="1270" cy="1299"/>
              <a:chOff x="4047" y="3681"/>
              <a:chExt cx="1270" cy="1299"/>
            </a:xfrm>
          </p:grpSpPr>
          <p:pic>
            <p:nvPicPr>
              <p:cNvPr id="21" name="Picture 15"/>
              <p:cNvPicPr>
                <a:picLocks noChangeAspect="1" noChangeArrowheads="1"/>
              </p:cNvPicPr>
              <p:nvPr/>
            </p:nvPicPr>
            <p:blipFill>
              <a:blip r:embed="rId3"/>
              <a:srcRect b="1219"/>
              <a:stretch>
                <a:fillRect/>
              </a:stretch>
            </p:blipFill>
            <p:spPr bwMode="auto">
              <a:xfrm>
                <a:off x="4092" y="3681"/>
                <a:ext cx="1179" cy="9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4047" y="4654"/>
                <a:ext cx="127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 dirty="0"/>
                  <a:t>Dedicated Developer</a:t>
                </a:r>
                <a:br>
                  <a:rPr lang="en-GB" sz="1400" b="1" dirty="0"/>
                </a:br>
                <a:r>
                  <a:rPr lang="en-GB" sz="1400" b="1" dirty="0"/>
                  <a:t>Web Platform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249" y="2614"/>
              <a:ext cx="1632" cy="1144"/>
              <a:chOff x="204" y="981"/>
              <a:chExt cx="1632" cy="1144"/>
            </a:xfrm>
          </p:grpSpPr>
          <p:pic>
            <p:nvPicPr>
              <p:cNvPr id="19" name="Picture 17" descr="mbedLibrary"/>
              <p:cNvPicPr>
                <a:picLocks noChangeAspect="1" noChangeArrowheads="1"/>
              </p:cNvPicPr>
              <p:nvPr/>
            </p:nvPicPr>
            <p:blipFill>
              <a:blip r:embed="rId4"/>
              <a:srcRect b="1472"/>
              <a:stretch>
                <a:fillRect/>
              </a:stretch>
            </p:blipFill>
            <p:spPr bwMode="auto">
              <a:xfrm>
                <a:off x="431" y="981"/>
                <a:ext cx="1180" cy="9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204" y="1933"/>
                <a:ext cx="1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 b="1"/>
                  <a:t>High-level Peripheral APIs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1837" y="1616"/>
              <a:ext cx="2132" cy="1954"/>
              <a:chOff x="1837" y="1434"/>
              <a:chExt cx="2132" cy="1954"/>
            </a:xfrm>
          </p:grpSpPr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1837" y="1434"/>
                <a:ext cx="1088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2245" y="3022"/>
                <a:ext cx="1307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Rapid Prototyping</a:t>
                </a:r>
              </a:p>
              <a:p>
                <a:pPr algn="ctr"/>
                <a:r>
                  <a:rPr lang="en-GB" sz="1600" b="1">
                    <a:solidFill>
                      <a:srgbClr val="00AAFF"/>
                    </a:solidFill>
                    <a:latin typeface="Trebuchet MS" pitchFamily="34" charset="0"/>
                  </a:rPr>
                  <a:t>for Microcontrollers</a:t>
                </a:r>
              </a:p>
            </p:txBody>
          </p: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V="1">
                <a:off x="1837" y="2205"/>
                <a:ext cx="1088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V="1">
                <a:off x="2925" y="1434"/>
                <a:ext cx="1044" cy="771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1044" cy="726"/>
              </a:xfrm>
              <a:prstGeom prst="line">
                <a:avLst/>
              </a:prstGeom>
              <a:noFill/>
              <a:ln w="63500">
                <a:solidFill>
                  <a:srgbClr val="00AA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" name="Group 9"/>
              <p:cNvGrpSpPr>
                <a:grpSpLocks/>
              </p:cNvGrpSpPr>
              <p:nvPr/>
            </p:nvGrpSpPr>
            <p:grpSpPr bwMode="auto">
              <a:xfrm>
                <a:off x="2200" y="1480"/>
                <a:ext cx="1406" cy="1406"/>
                <a:chOff x="2064" y="981"/>
                <a:chExt cx="1406" cy="1406"/>
              </a:xfrm>
            </p:grpSpPr>
            <p:sp>
              <p:nvSpPr>
                <p:cNvPr id="17" name="Oval 6"/>
                <p:cNvSpPr>
                  <a:spLocks noChangeArrowheads="1"/>
                </p:cNvSpPr>
                <p:nvPr/>
              </p:nvSpPr>
              <p:spPr bwMode="auto">
                <a:xfrm>
                  <a:off x="2064" y="981"/>
                  <a:ext cx="1406" cy="1406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rgbClr val="00AA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4" descr="mbed-logo-blue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200" y="1480"/>
                  <a:ext cx="1134" cy="362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8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617537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Mbed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1026" name="Picture 2" descr="C:\Users\samux\Desktop\ARM-internship-report\report\both_mbe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452" y="1822741"/>
            <a:ext cx="2162563" cy="1040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33" y="2782677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of Things (IOT)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985" y="1074628"/>
            <a:ext cx="8775700" cy="1437344"/>
          </a:xfrm>
        </p:spPr>
        <p:txBody>
          <a:bodyPr/>
          <a:lstStyle/>
          <a:p>
            <a:r>
              <a:rPr lang="en-US" dirty="0" smtClean="0"/>
              <a:t>Physical objects addressable via the Internet</a:t>
            </a:r>
          </a:p>
          <a:p>
            <a:r>
              <a:rPr lang="en-US" dirty="0" smtClean="0"/>
              <a:t>More and more devices connected to the Internet:</a:t>
            </a:r>
          </a:p>
          <a:p>
            <a:pPr lvl="1"/>
            <a:r>
              <a:rPr lang="en-US" dirty="0" smtClean="0"/>
              <a:t>15 billion by 2015 according a prediction from Cisco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231228" y="2835112"/>
            <a:ext cx="9080938" cy="1437344"/>
            <a:chOff x="283779" y="2982256"/>
            <a:chExt cx="9080938" cy="1437344"/>
          </a:xfrm>
        </p:grpSpPr>
        <p:sp>
          <p:nvSpPr>
            <p:cNvPr id="6" name="Espace réservé du contenu 2"/>
            <p:cNvSpPr txBox="1">
              <a:spLocks/>
            </p:cNvSpPr>
            <p:nvPr/>
          </p:nvSpPr>
          <p:spPr bwMode="auto">
            <a:xfrm>
              <a:off x="589017" y="2982256"/>
              <a:ext cx="8775700" cy="143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65113" marR="0" lvl="0" indent="-265113" algn="l" defTabSz="914400" rtl="0" eaLnBrk="1" fontAlgn="ctr" latinLnBrk="0" hangingPunct="1">
                <a:lnSpc>
                  <a:spcPct val="10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1"/>
                </a:buClr>
                <a:buSzPct val="125000"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      Connecting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 microcontrollers to the Internet is the first step of the IOT:</a:t>
              </a:r>
              <a:endParaRPr lang="en-US" sz="2000" b="0" kern="0" dirty="0" smtClean="0">
                <a:latin typeface="+mn-lt"/>
              </a:endParaRP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Smart buildings</a:t>
              </a:r>
            </a:p>
            <a:p>
              <a:pPr marL="1179513" lvl="2" indent="-265113" algn="l" fontAlgn="ctr">
                <a:spcBef>
                  <a:spcPct val="25000"/>
                </a:spcBef>
                <a:buClr>
                  <a:schemeClr val="accent1"/>
                </a:buClr>
                <a:buSzPct val="125000"/>
                <a:buFont typeface="Wingdings" pitchFamily="2" charset="2"/>
                <a:buChar char="§"/>
              </a:pPr>
              <a:r>
                <a:rPr lang="en-US" sz="2000" b="0" kern="0" dirty="0" smtClean="0">
                  <a:latin typeface="+mn-lt"/>
                </a:rPr>
                <a:t>Medical devices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lèche droite 6"/>
            <p:cNvSpPr/>
            <p:nvPr/>
          </p:nvSpPr>
          <p:spPr bwMode="auto">
            <a:xfrm>
              <a:off x="283779" y="3090040"/>
              <a:ext cx="767255" cy="231228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  <p:pic>
        <p:nvPicPr>
          <p:cNvPr id="1027" name="Picture 3" descr="C:\Users\samux\Desktop\ARM-internship-report\presentation_en\internet-of-thin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3449140"/>
            <a:ext cx="3279502" cy="268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915" y="1032558"/>
            <a:ext cx="8775700" cy="2225620"/>
          </a:xfrm>
        </p:spPr>
        <p:txBody>
          <a:bodyPr/>
          <a:lstStyle/>
          <a:p>
            <a:r>
              <a:rPr lang="en-US" dirty="0" smtClean="0"/>
              <a:t>New HTML5 feature (RFC 6455) providing:</a:t>
            </a:r>
          </a:p>
          <a:p>
            <a:pPr lvl="1"/>
            <a:r>
              <a:rPr lang="en-US" dirty="0" smtClean="0"/>
              <a:t>Full-duplex communication over a single TCP socket</a:t>
            </a:r>
          </a:p>
          <a:p>
            <a:pPr lvl="1"/>
            <a:r>
              <a:rPr lang="en-US" dirty="0" smtClean="0"/>
              <a:t>Overhead reduction</a:t>
            </a:r>
          </a:p>
          <a:p>
            <a:pPr lvl="1"/>
            <a:r>
              <a:rPr lang="en-US" dirty="0" smtClean="0"/>
              <a:t>Less traffic</a:t>
            </a:r>
          </a:p>
          <a:p>
            <a:pPr lvl="1"/>
            <a:r>
              <a:rPr lang="en-US" dirty="0" smtClean="0"/>
              <a:t>Standard and secure connections (</a:t>
            </a:r>
            <a:r>
              <a:rPr lang="en-US" dirty="0" err="1" smtClean="0"/>
              <a:t>ws</a:t>
            </a:r>
            <a:r>
              <a:rPr lang="en-US" dirty="0" smtClean="0"/>
              <a:t>:// and </a:t>
            </a:r>
            <a:r>
              <a:rPr lang="en-US" dirty="0" err="1" smtClean="0"/>
              <a:t>wss</a:t>
            </a:r>
            <a:r>
              <a:rPr lang="en-US" dirty="0" smtClean="0"/>
              <a:t>:// URL)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Why a such new feature ?</a:t>
            </a:r>
          </a:p>
          <a:p>
            <a:pPr lvl="1"/>
            <a:r>
              <a:rPr lang="en-US" dirty="0" smtClean="0"/>
              <a:t>Replace all existing polling techniques (AJAX)</a:t>
            </a:r>
          </a:p>
          <a:p>
            <a:pPr lvl="1"/>
            <a:r>
              <a:rPr lang="en-US" dirty="0" smtClean="0"/>
              <a:t>Need a two-way communication without multiple HTTP connections</a:t>
            </a:r>
            <a:endParaRPr lang="en-US" dirty="0"/>
          </a:p>
        </p:txBody>
      </p:sp>
      <p:pic>
        <p:nvPicPr>
          <p:cNvPr id="4098" name="Picture 2" descr="C:\Users\samux\Desktop\ARM-internship-report\presentation_en\html5-1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2074" y="923808"/>
            <a:ext cx="2054535" cy="1388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488" y="906463"/>
            <a:ext cx="8775700" cy="533454"/>
          </a:xfrm>
        </p:spPr>
        <p:txBody>
          <a:bodyPr/>
          <a:lstStyle/>
          <a:p>
            <a:r>
              <a:rPr lang="en-US" dirty="0" smtClean="0"/>
              <a:t>Handshake: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7763" y="1355838"/>
            <a:ext cx="397790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GET</a:t>
            </a:r>
            <a:r>
              <a:rPr lang="en-US" sz="1200" b="0" dirty="0" smtClean="0">
                <a:latin typeface="Book Antiqua" pitchFamily="18" charset="0"/>
              </a:rPr>
              <a:t> /</a:t>
            </a:r>
            <a:r>
              <a:rPr lang="en-US" sz="1200" b="0" dirty="0" err="1" smtClean="0">
                <a:latin typeface="Book Antiqua" pitchFamily="18" charset="0"/>
              </a:rPr>
              <a:t>ws</a:t>
            </a:r>
            <a:r>
              <a:rPr lang="en-US" sz="1200" b="0" dirty="0" smtClean="0">
                <a:latin typeface="Book Antiqua" pitchFamily="18" charset="0"/>
              </a:rPr>
              <a:t> HTTP/1.1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Host:</a:t>
            </a:r>
            <a:r>
              <a:rPr lang="en-US" sz="1200" b="0" dirty="0" smtClean="0">
                <a:latin typeface="Book Antiqua" pitchFamily="18" charset="0"/>
              </a:rPr>
              <a:t> 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-Key:</a:t>
            </a:r>
            <a:r>
              <a:rPr lang="en-US" sz="1200" b="0" dirty="0" smtClean="0">
                <a:latin typeface="Book Antiqua" pitchFamily="18" charset="0"/>
              </a:rPr>
              <a:t> dGhlIHNhbXBsZSBub25jZQ==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 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endParaRPr lang="en-US" sz="120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Origin:</a:t>
            </a:r>
            <a:r>
              <a:rPr lang="en-US" sz="1200" b="0" dirty="0" smtClean="0">
                <a:latin typeface="Book Antiqua" pitchFamily="18" charset="0"/>
              </a:rPr>
              <a:t> http://example.org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-Version:</a:t>
            </a:r>
            <a:r>
              <a:rPr lang="en-US" sz="1200" b="0" dirty="0" smtClean="0">
                <a:latin typeface="Book Antiqua" pitchFamily="18" charset="0"/>
              </a:rPr>
              <a:t> 13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78079" y="1644872"/>
            <a:ext cx="444429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Book Antiqua" pitchFamily="18" charset="0"/>
              </a:rPr>
              <a:t>HTTP/1.1</a:t>
            </a:r>
            <a:r>
              <a:rPr lang="en-US" sz="1200" b="0" dirty="0" smtClean="0">
                <a:latin typeface="Book Antiqua" pitchFamily="18" charset="0"/>
              </a:rPr>
              <a:t> 101 Switching Protocols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Upgrade:</a:t>
            </a:r>
            <a:r>
              <a:rPr lang="en-US" sz="1200" b="0" dirty="0" smtClean="0">
                <a:latin typeface="Book Antiqua" pitchFamily="18" charset="0"/>
              </a:rPr>
              <a:t> </a:t>
            </a:r>
            <a:r>
              <a:rPr lang="en-US" sz="1200" b="0" dirty="0" err="1" smtClean="0">
                <a:latin typeface="Book Antiqua" pitchFamily="18" charset="0"/>
              </a:rPr>
              <a:t>websocket</a:t>
            </a:r>
            <a:endParaRPr lang="en-US" sz="1200" b="0" dirty="0" smtClean="0">
              <a:latin typeface="Book Antiqua" pitchFamily="18" charset="0"/>
            </a:endParaRPr>
          </a:p>
          <a:p>
            <a:pPr algn="l"/>
            <a:r>
              <a:rPr lang="en-US" sz="1200" dirty="0" smtClean="0">
                <a:latin typeface="Book Antiqua" pitchFamily="18" charset="0"/>
              </a:rPr>
              <a:t>Connection:</a:t>
            </a:r>
            <a:r>
              <a:rPr lang="en-US" sz="1200" b="0" dirty="0" smtClean="0">
                <a:latin typeface="Book Antiqua" pitchFamily="18" charset="0"/>
              </a:rPr>
              <a:t> Upgrade</a:t>
            </a:r>
          </a:p>
          <a:p>
            <a:pPr algn="l"/>
            <a:r>
              <a:rPr lang="en-US" sz="1200" dirty="0" smtClean="0">
                <a:latin typeface="Book Antiqua" pitchFamily="18" charset="0"/>
              </a:rPr>
              <a:t>Sec-</a:t>
            </a:r>
            <a:r>
              <a:rPr lang="en-US" sz="1200" dirty="0" err="1" smtClean="0">
                <a:latin typeface="Book Antiqua" pitchFamily="18" charset="0"/>
              </a:rPr>
              <a:t>WebSocket</a:t>
            </a:r>
            <a:r>
              <a:rPr lang="en-US" sz="1200" dirty="0" smtClean="0">
                <a:latin typeface="Book Antiqua" pitchFamily="18" charset="0"/>
              </a:rPr>
              <a:t>-Accept:</a:t>
            </a:r>
            <a:r>
              <a:rPr lang="en-US" sz="1200" b="0" dirty="0" smtClean="0">
                <a:latin typeface="Book Antiqua" pitchFamily="18" charset="0"/>
              </a:rPr>
              <a:t> s3pPLMBiTxaQ9kYGzzhZRbK+xOo=</a:t>
            </a:r>
            <a:endParaRPr lang="en-US" sz="1200" b="0" dirty="0">
              <a:latin typeface="Book Antiqu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980" y="2732697"/>
            <a:ext cx="348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 from a client to upgrade </a:t>
            </a:r>
          </a:p>
          <a:p>
            <a:r>
              <a:rPr lang="en-US" dirty="0" smtClean="0"/>
              <a:t>from HTTP to 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5532863" y="2548768"/>
            <a:ext cx="239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from the server</a:t>
            </a:r>
            <a:endParaRPr lang="en-US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49018" y="3418441"/>
            <a:ext cx="8775700" cy="47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framing: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C:\Users\samux\Desktop\ARM-internship-report\report\frame_w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4420" y="3478931"/>
            <a:ext cx="5302422" cy="2926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6468" y="2467359"/>
            <a:ext cx="8777287" cy="838200"/>
          </a:xfrm>
        </p:spPr>
        <p:txBody>
          <a:bodyPr/>
          <a:lstStyle/>
          <a:p>
            <a:pPr algn="ctr"/>
            <a:r>
              <a:rPr lang="en-US" dirty="0" smtClean="0"/>
              <a:t>Connecting sensors to the cloud</a:t>
            </a:r>
            <a:endParaRPr lang="en-US" dirty="0"/>
          </a:p>
        </p:txBody>
      </p:sp>
      <p:pic>
        <p:nvPicPr>
          <p:cNvPr id="4" name="Picture 2" descr="C:\Users\samux\Desktop\ARM-internship-report\report\logo_w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4413" y="3836277"/>
            <a:ext cx="3987677" cy="1849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IOT: connecting sensors to the cloud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787517" y="1093076"/>
            <a:ext cx="5554359" cy="2879833"/>
            <a:chOff x="986710" y="1187669"/>
            <a:chExt cx="6705665" cy="3090041"/>
          </a:xfrm>
        </p:grpSpPr>
        <p:sp>
          <p:nvSpPr>
            <p:cNvPr id="4" name="Cylindre 3"/>
            <p:cNvSpPr/>
            <p:nvPr/>
          </p:nvSpPr>
          <p:spPr bwMode="auto">
            <a:xfrm>
              <a:off x="3520965" y="1187669"/>
              <a:ext cx="1681656" cy="1114097"/>
            </a:xfrm>
            <a:prstGeom prst="ca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435981" y="1639613"/>
              <a:ext cx="1847181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WebSocket</a:t>
              </a:r>
              <a:r>
                <a:rPr lang="en-US" sz="1200" dirty="0" smtClean="0"/>
                <a:t> Server</a:t>
              </a:r>
            </a:p>
            <a:p>
              <a:r>
                <a:rPr lang="en-US" sz="1200" dirty="0" smtClean="0"/>
                <a:t>(Python)</a:t>
              </a:r>
              <a:endParaRPr lang="en-US" sz="1200" dirty="0"/>
            </a:p>
          </p:txBody>
        </p:sp>
        <p:sp>
          <p:nvSpPr>
            <p:cNvPr id="6" name="Rectangle à coins arrondis 5"/>
            <p:cNvSpPr/>
            <p:nvPr/>
          </p:nvSpPr>
          <p:spPr bwMode="auto">
            <a:xfrm>
              <a:off x="998483" y="3457903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86710" y="3510454"/>
              <a:ext cx="1490548" cy="69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Mbed</a:t>
              </a:r>
              <a:r>
                <a:rPr lang="en-US" sz="1200" dirty="0" smtClean="0"/>
                <a:t> board + </a:t>
              </a:r>
            </a:p>
            <a:p>
              <a:r>
                <a:rPr lang="en-US" sz="1200" dirty="0" smtClean="0"/>
                <a:t>Sensor</a:t>
              </a:r>
            </a:p>
            <a:p>
              <a:r>
                <a:rPr lang="en-US" sz="1200" dirty="0" smtClean="0"/>
                <a:t>(C++)</a:t>
              </a:r>
              <a:endParaRPr lang="en-US" sz="1200" dirty="0"/>
            </a:p>
          </p:txBody>
        </p:sp>
        <p:sp>
          <p:nvSpPr>
            <p:cNvPr id="8" name="Rectangle à coins arrondis 7"/>
            <p:cNvSpPr/>
            <p:nvPr/>
          </p:nvSpPr>
          <p:spPr bwMode="auto">
            <a:xfrm>
              <a:off x="3526221" y="3452647"/>
              <a:ext cx="1532719" cy="819808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05940" y="3599792"/>
              <a:ext cx="1728586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Desktop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Rectangle à coins arrondis 9"/>
            <p:cNvSpPr/>
            <p:nvPr/>
          </p:nvSpPr>
          <p:spPr bwMode="auto">
            <a:xfrm>
              <a:off x="6180083" y="3415861"/>
              <a:ext cx="1439917" cy="81980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105063" y="3563006"/>
              <a:ext cx="1587312" cy="495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Mobile browser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 err="1" smtClean="0"/>
                <a:t>Javascript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3" name="Connecteur droit avec flèche 12"/>
            <p:cNvCxnSpPr/>
            <p:nvPr/>
          </p:nvCxnSpPr>
          <p:spPr bwMode="auto">
            <a:xfrm flipV="1">
              <a:off x="1996966" y="2280745"/>
              <a:ext cx="1418896" cy="100899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>
              <a:off x="4235669" y="2438400"/>
              <a:ext cx="10510" cy="9249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Connecteur droit avec flèche 16"/>
            <p:cNvCxnSpPr/>
            <p:nvPr/>
          </p:nvCxnSpPr>
          <p:spPr bwMode="auto">
            <a:xfrm>
              <a:off x="5150069" y="2375338"/>
              <a:ext cx="1650124" cy="90389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20" name="Espace réservé du contenu 2"/>
          <p:cNvSpPr txBox="1">
            <a:spLocks/>
          </p:cNvSpPr>
          <p:nvPr/>
        </p:nvSpPr>
        <p:spPr bwMode="auto">
          <a:xfrm>
            <a:off x="1376855" y="4414344"/>
            <a:ext cx="6863256" cy="14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marR="0" lvl="0" indent="-265113" algn="l" defTabSz="914400" rtl="0" eaLnBrk="1" fontAlgn="ctr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tabLst/>
              <a:defRPr/>
            </a:pPr>
            <a:r>
              <a:rPr lang="en-US" sz="1800" b="0" kern="0" dirty="0" smtClean="0">
                <a:latin typeface="+mn-lt"/>
                <a:ea typeface="+mn-ea"/>
              </a:rPr>
              <a:t>Browsers receive </a:t>
            </a:r>
            <a:r>
              <a:rPr lang="en-US" sz="1800" b="0" kern="0" dirty="0" smtClean="0">
                <a:latin typeface="+mn-lt"/>
                <a:ea typeface="+mn-ea"/>
              </a:rPr>
              <a:t>sensor data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Mbed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boards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send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 data to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  <a:endParaRPr kumimoji="0" lang="en-US" sz="1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lang="en-US" sz="1800" b="0" kern="0" baseline="0" dirty="0" smtClean="0">
                <a:latin typeface="+mn-lt"/>
                <a:ea typeface="+mn-ea"/>
              </a:rPr>
              <a:t>The server </a:t>
            </a:r>
            <a:r>
              <a:rPr lang="en-US" sz="1800" b="0" kern="0" dirty="0" smtClean="0">
                <a:latin typeface="+mn-lt"/>
                <a:ea typeface="+mn-ea"/>
              </a:rPr>
              <a:t>broadcasts </a:t>
            </a:r>
            <a:r>
              <a:rPr lang="en-US" sz="1800" b="0" kern="0" dirty="0" smtClean="0">
                <a:latin typeface="+mn-lt"/>
                <a:ea typeface="+mn-ea"/>
              </a:rPr>
              <a:t>each messages received</a:t>
            </a: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then read 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 data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2313" lvl="1" indent="-265113" algn="l" fontAlgn="ctr">
              <a:spcBef>
                <a:spcPct val="25000"/>
              </a:spcBef>
              <a:buClr>
                <a:schemeClr val="accent1"/>
              </a:buClr>
              <a:buSzPct val="125000"/>
              <a:buFont typeface="Wingdings" pitchFamily="2" charset="2"/>
              <a:buChar char="§"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M_Public_2007_0409">
  <a:themeElements>
    <a:clrScheme name="ARM APPROVED COLOURS">
      <a:dk1>
        <a:srgbClr val="000000"/>
      </a:dk1>
      <a:lt1>
        <a:srgbClr val="FFFFFF"/>
      </a:lt1>
      <a:dk2>
        <a:srgbClr val="D93D89"/>
      </a:dk2>
      <a:lt2>
        <a:srgbClr val="FAA61A"/>
      </a:lt2>
      <a:accent1>
        <a:srgbClr val="128CAB"/>
      </a:accent1>
      <a:accent2>
        <a:srgbClr val="911B1D"/>
      </a:accent2>
      <a:accent3>
        <a:srgbClr val="9FB43B"/>
      </a:accent3>
      <a:accent4>
        <a:srgbClr val="000000"/>
      </a:accent4>
      <a:accent5>
        <a:srgbClr val="AAC5D2"/>
      </a:accent5>
      <a:accent6>
        <a:srgbClr val="FFFFFF"/>
      </a:accent6>
      <a:hlink>
        <a:srgbClr val="FFFFFF"/>
      </a:hlink>
      <a:folHlink>
        <a:srgbClr val="9A8B7C"/>
      </a:folHlink>
    </a:clrScheme>
    <a:fontScheme name="ARM_CONF_2009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ARM_CONF_2009b 1">
        <a:dk1>
          <a:srgbClr val="000000"/>
        </a:dk1>
        <a:lt1>
          <a:srgbClr val="FFFFFF"/>
        </a:lt1>
        <a:dk2>
          <a:srgbClr val="D93D89"/>
        </a:dk2>
        <a:lt2>
          <a:srgbClr val="FAA61A"/>
        </a:lt2>
        <a:accent1>
          <a:srgbClr val="128CAB"/>
        </a:accent1>
        <a:accent2>
          <a:srgbClr val="911B1D"/>
        </a:accent2>
        <a:accent3>
          <a:srgbClr val="FFFFFF"/>
        </a:accent3>
        <a:accent4>
          <a:srgbClr val="000000"/>
        </a:accent4>
        <a:accent5>
          <a:srgbClr val="AAC5D2"/>
        </a:accent5>
        <a:accent6>
          <a:srgbClr val="831719"/>
        </a:accent6>
        <a:hlink>
          <a:srgbClr val="9FB43B"/>
        </a:hlink>
        <a:folHlink>
          <a:srgbClr val="9A8B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ARM_Public_2007_0409</Template>
  <TotalTime>983</TotalTime>
  <Words>856</Words>
  <Application>Microsoft Office PowerPoint</Application>
  <PresentationFormat>Affichage à l'écran (4:3)</PresentationFormat>
  <Paragraphs>189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ARM_Public_2007_0409</vt:lpstr>
      <vt:lpstr>Mbed: From a local connectivity to the cloud</vt:lpstr>
      <vt:lpstr>Outline</vt:lpstr>
      <vt:lpstr>Mbed</vt:lpstr>
      <vt:lpstr>Internet Of Things</vt:lpstr>
      <vt:lpstr>Internet of Things (IOT)</vt:lpstr>
      <vt:lpstr>IOT: WebSockets</vt:lpstr>
      <vt:lpstr>IOT: WebSockets</vt:lpstr>
      <vt:lpstr>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IOT: connecting sensors to the cloud</vt:lpstr>
      <vt:lpstr>Universal Serial Bus: Device</vt:lpstr>
      <vt:lpstr>USB Device: Overview</vt:lpstr>
      <vt:lpstr>USB Device: Overview</vt:lpstr>
      <vt:lpstr>USB Device: Overview</vt:lpstr>
      <vt:lpstr>USB Device: stack architecture</vt:lpstr>
      <vt:lpstr>USB Device: USBDevice</vt:lpstr>
      <vt:lpstr>USB Device: USB HID</vt:lpstr>
      <vt:lpstr>USB Device: Generic USB HID device</vt:lpstr>
      <vt:lpstr>USB Device: USB Audio</vt:lpstr>
      <vt:lpstr>USB Device: USB Audio</vt:lpstr>
      <vt:lpstr>USB Device: USB Audio</vt:lpstr>
      <vt:lpstr>Conclusion</vt:lpstr>
      <vt:lpstr>Thanks!  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systems, Internet of Things and Communication</dc:title>
  <dc:creator>samux</dc:creator>
  <cp:lastModifiedBy>samux</cp:lastModifiedBy>
  <cp:revision>149</cp:revision>
  <dcterms:created xsi:type="dcterms:W3CDTF">2012-01-11T18:41:48Z</dcterms:created>
  <dcterms:modified xsi:type="dcterms:W3CDTF">2012-01-21T17:29:21Z</dcterms:modified>
</cp:coreProperties>
</file>