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86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87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84" r:id="rId24"/>
    <p:sldId id="285" r:id="rId25"/>
    <p:sldId id="288" r:id="rId26"/>
    <p:sldId id="289" r:id="rId27"/>
  </p:sldIdLst>
  <p:sldSz cx="9144000" cy="6858000" type="screen4x3"/>
  <p:notesSz cx="6743700" cy="98806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ACD"/>
    <a:srgbClr val="000000"/>
    <a:srgbClr val="FFF0A3"/>
    <a:srgbClr val="D6E4EE"/>
    <a:srgbClr val="CCEECC"/>
    <a:srgbClr val="FFCDCD"/>
    <a:srgbClr val="FF3399"/>
    <a:srgbClr val="9A8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4" autoAdjust="0"/>
    <p:restoredTop sz="87810" autoAdjust="0"/>
  </p:normalViewPr>
  <p:slideViewPr>
    <p:cSldViewPr snapToGrid="0">
      <p:cViewPr varScale="1">
        <p:scale>
          <a:sx n="91" d="100"/>
          <a:sy n="91" d="100"/>
        </p:scale>
        <p:origin x="-184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D1823A0E-9FB1-44F3-B368-FB116909CDC7}" type="slidenum">
              <a:rPr lang="en-GB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92650"/>
            <a:ext cx="539432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35E16853-7D2F-4C3E-BDB6-44BF33528420}" type="slidenum">
              <a:rPr lang="en-GB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6853-7D2F-4C3E-BDB6-44BF3352842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315" name="Picture 35" descr="combin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</p:spPr>
      </p:pic>
      <p:sp>
        <p:nvSpPr>
          <p:cNvPr id="972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27100" y="2058988"/>
            <a:ext cx="7337425" cy="1411287"/>
          </a:xfrm>
        </p:spPr>
        <p:txBody>
          <a:bodyPr wrap="square" anchor="t"/>
          <a:lstStyle>
            <a:lvl1pPr algn="ctr">
              <a:defRPr sz="4600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6025" y="3673475"/>
            <a:ext cx="6711950" cy="14605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97310" name="Rectangle 30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30477D0E-3C20-42A0-8B59-EF6FD45C2F68}" type="slidenum">
              <a:rPr lang="en-GB" sz="900">
                <a:solidFill>
                  <a:schemeClr val="bg1"/>
                </a:solidFill>
              </a:rPr>
              <a:pPr algn="r"/>
              <a:t>‹N°›</a:t>
            </a:fld>
            <a:endParaRPr lang="en-GB" sz="9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938"/>
            <a:ext cx="2193925" cy="63722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488" y="7938"/>
            <a:ext cx="6430962" cy="63722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8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94" name="Picture 38" descr="combinedfoote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</p:spPr>
      </p:pic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7938"/>
            <a:ext cx="87772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GB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88" y="906463"/>
            <a:ext cx="8775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 smtClean="0"/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endParaRPr lang="en-GB"/>
          </a:p>
        </p:txBody>
      </p:sp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CB3BD946-1972-463F-9E3C-3061958D246C}" type="slidenum">
              <a:rPr lang="en-GB" sz="900">
                <a:solidFill>
                  <a:schemeClr val="bg1"/>
                </a:solidFill>
              </a:rPr>
              <a:pPr algn="r"/>
              <a:t>‹N°›</a:t>
            </a:fld>
            <a:endParaRPr lang="en-GB" sz="9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65113" indent="-265113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22313" indent="-277813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2pPr>
      <a:lvl3pPr marL="1165225" indent="-250825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mbed.org/iot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591" y="293250"/>
            <a:ext cx="7337425" cy="1411287"/>
          </a:xfrm>
        </p:spPr>
        <p:txBody>
          <a:bodyPr/>
          <a:lstStyle/>
          <a:p>
            <a:r>
              <a:rPr lang="en-GB" sz="4000" i="1" dirty="0" err="1" smtClean="0"/>
              <a:t>Mbed</a:t>
            </a:r>
            <a:r>
              <a:rPr lang="en-GB" sz="4000" dirty="0" smtClean="0"/>
              <a:t>:</a:t>
            </a:r>
            <a:br>
              <a:rPr lang="en-GB" sz="4000" dirty="0" smtClean="0"/>
            </a:br>
            <a:r>
              <a:rPr lang="en-GB" sz="4000" dirty="0" err="1" smtClean="0"/>
              <a:t>D’une</a:t>
            </a:r>
            <a:r>
              <a:rPr lang="en-GB" sz="4000" dirty="0" smtClean="0"/>
              <a:t> </a:t>
            </a:r>
            <a:r>
              <a:rPr lang="en-GB" sz="4000" dirty="0" err="1" smtClean="0"/>
              <a:t>connectivité</a:t>
            </a:r>
            <a:r>
              <a:rPr lang="en-GB" sz="4000" dirty="0" smtClean="0"/>
              <a:t> locale à </a:t>
            </a:r>
            <a:r>
              <a:rPr lang="en-GB" sz="4000" dirty="0" err="1" smtClean="0"/>
              <a:t>l’Internet</a:t>
            </a:r>
            <a:endParaRPr lang="en-GB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7560" y="3084897"/>
            <a:ext cx="6711950" cy="1460500"/>
          </a:xfrm>
        </p:spPr>
        <p:txBody>
          <a:bodyPr/>
          <a:lstStyle/>
          <a:p>
            <a:r>
              <a:rPr lang="en-US" sz="2000" i="1" dirty="0" smtClean="0"/>
              <a:t>Stage </a:t>
            </a:r>
            <a:r>
              <a:rPr lang="en-US" sz="2000" i="1" dirty="0" err="1" smtClean="0"/>
              <a:t>d’ingénieur</a:t>
            </a:r>
            <a:r>
              <a:rPr lang="en-US" sz="2000" i="1" dirty="0" smtClean="0"/>
              <a:t>:</a:t>
            </a:r>
          </a:p>
          <a:p>
            <a:r>
              <a:rPr lang="en-US" sz="2000" i="1" dirty="0" smtClean="0"/>
              <a:t>30/01/2012</a:t>
            </a:r>
            <a:endParaRPr lang="en-GB" sz="2000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3636580" y="4540469"/>
            <a:ext cx="199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Samuel </a:t>
            </a:r>
            <a:r>
              <a:rPr lang="en-US" sz="2400" dirty="0" err="1" smtClean="0"/>
              <a:t>Mokrani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IoD</a:t>
            </a:r>
            <a:r>
              <a:rPr lang="en-US" dirty="0" smtClean="0"/>
              <a:t>: </a:t>
            </a:r>
            <a:r>
              <a:rPr lang="en-US" dirty="0" err="1" smtClean="0"/>
              <a:t>connexion</a:t>
            </a:r>
            <a:r>
              <a:rPr lang="en-US" dirty="0" smtClean="0"/>
              <a:t> de </a:t>
            </a:r>
            <a:r>
              <a:rPr lang="en-US" dirty="0" err="1" smtClean="0"/>
              <a:t>capteurs</a:t>
            </a:r>
            <a:r>
              <a:rPr lang="en-US" dirty="0" smtClean="0"/>
              <a:t> à Internet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607027"/>
          </a:xfrm>
        </p:spPr>
        <p:txBody>
          <a:bodyPr/>
          <a:lstStyle/>
          <a:p>
            <a:r>
              <a:rPr lang="en-US" dirty="0" err="1" smtClean="0"/>
              <a:t>Cartes</a:t>
            </a:r>
            <a:r>
              <a:rPr lang="en-US" dirty="0" smtClean="0"/>
              <a:t> à base de </a:t>
            </a:r>
            <a:r>
              <a:rPr lang="en-US" dirty="0" err="1" smtClean="0"/>
              <a:t>mbed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693700" y="4148908"/>
            <a:ext cx="7609472" cy="143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err="1" smtClean="0">
                <a:latin typeface="+mn-lt"/>
                <a:ea typeface="+mn-ea"/>
              </a:rPr>
              <a:t>Connexion</a:t>
            </a:r>
            <a:r>
              <a:rPr lang="en-US" sz="1800" b="0" kern="0" dirty="0" smtClean="0">
                <a:latin typeface="+mn-lt"/>
                <a:ea typeface="+mn-ea"/>
              </a:rPr>
              <a:t> à Internet: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Module </a:t>
            </a:r>
            <a:r>
              <a:rPr lang="en-US" sz="1800" b="0" kern="0" dirty="0" err="1" smtClean="0">
                <a:latin typeface="+mn-lt"/>
                <a:ea typeface="+mn-ea"/>
              </a:rPr>
              <a:t>wifi</a:t>
            </a:r>
            <a:r>
              <a:rPr lang="en-US" sz="1800" b="0" kern="0" dirty="0" smtClean="0">
                <a:latin typeface="+mn-lt"/>
                <a:ea typeface="+mn-ea"/>
              </a:rPr>
              <a:t> de Roving </a:t>
            </a:r>
            <a:r>
              <a:rPr lang="en-US" sz="1800" b="0" kern="0" dirty="0" smtClean="0">
                <a:latin typeface="+mn-lt"/>
                <a:ea typeface="+mn-ea"/>
              </a:rPr>
              <a:t>Networks:</a:t>
            </a:r>
          </a:p>
          <a:p>
            <a:pPr marL="1179513" lvl="2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Pile </a:t>
            </a:r>
            <a:r>
              <a:rPr lang="en-US" sz="1800" b="0" kern="0" dirty="0" smtClean="0">
                <a:latin typeface="+mn-lt"/>
                <a:ea typeface="+mn-ea"/>
              </a:rPr>
              <a:t>TCP/IP </a:t>
            </a:r>
            <a:r>
              <a:rPr lang="en-US" sz="1800" b="0" kern="0" dirty="0" err="1" smtClean="0">
                <a:latin typeface="+mn-lt"/>
                <a:ea typeface="+mn-ea"/>
              </a:rPr>
              <a:t>integrée</a:t>
            </a:r>
            <a:endParaRPr lang="en-US" sz="1800" b="0" kern="0" dirty="0" smtClean="0">
              <a:latin typeface="+mn-lt"/>
              <a:ea typeface="+mn-ea"/>
            </a:endParaRPr>
          </a:p>
          <a:p>
            <a:pPr marL="1179513" lvl="2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avec le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mbed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via un port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série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err="1" smtClean="0">
                <a:latin typeface="+mn-lt"/>
                <a:ea typeface="+mn-ea"/>
              </a:rPr>
              <a:t>Bibliothèque</a:t>
            </a:r>
            <a:r>
              <a:rPr lang="en-US" sz="1800" b="0" kern="0" dirty="0" smtClean="0">
                <a:latin typeface="+mn-lt"/>
                <a:ea typeface="+mn-ea"/>
              </a:rPr>
              <a:t>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2051" name="Picture 3" descr="C:\Users\samux\Desktop\ARM-internship-report\report\acc_board_compon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1919" y="1236663"/>
            <a:ext cx="2562882" cy="2734237"/>
          </a:xfrm>
          <a:prstGeom prst="rect">
            <a:avLst/>
          </a:prstGeom>
          <a:noFill/>
        </p:spPr>
      </p:pic>
      <p:pic>
        <p:nvPicPr>
          <p:cNvPr id="2052" name="Picture 4" descr="C:\Users\samux\Desktop\ARM-internship-report\report\env_boar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8476" y="1435100"/>
            <a:ext cx="3147192" cy="24106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Navigateurs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IoD</a:t>
            </a:r>
            <a:r>
              <a:rPr lang="en-US" dirty="0" smtClean="0"/>
              <a:t>: </a:t>
            </a:r>
            <a:r>
              <a:rPr lang="en-US" dirty="0" err="1" smtClean="0"/>
              <a:t>connexion</a:t>
            </a:r>
            <a:r>
              <a:rPr lang="en-US" dirty="0" smtClean="0"/>
              <a:t> de </a:t>
            </a:r>
            <a:r>
              <a:rPr lang="en-US" dirty="0" err="1" smtClean="0"/>
              <a:t>capteurs</a:t>
            </a:r>
            <a:r>
              <a:rPr lang="en-US" dirty="0" smtClean="0"/>
              <a:t> à Internet</a:t>
            </a:r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4151709" y="2393266"/>
            <a:ext cx="4992291" cy="134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Architecture: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err="1" smtClean="0">
                <a:latin typeface="+mn-lt"/>
                <a:ea typeface="+mn-ea"/>
              </a:rPr>
              <a:t>Ouverture</a:t>
            </a:r>
            <a:r>
              <a:rPr lang="en-US" sz="1800" b="0" kern="0" dirty="0" smtClean="0">
                <a:latin typeface="+mn-lt"/>
                <a:ea typeface="+mn-ea"/>
              </a:rPr>
              <a:t> </a:t>
            </a:r>
            <a:r>
              <a:rPr lang="en-US" sz="1800" b="0" kern="0" dirty="0" err="1" smtClean="0">
                <a:latin typeface="+mn-lt"/>
                <a:ea typeface="+mn-ea"/>
              </a:rPr>
              <a:t>d’une</a:t>
            </a:r>
            <a:r>
              <a:rPr lang="en-US" sz="1800" b="0" kern="0" dirty="0" smtClean="0">
                <a:latin typeface="+mn-lt"/>
                <a:ea typeface="+mn-ea"/>
              </a:rPr>
              <a:t> </a:t>
            </a:r>
            <a:r>
              <a:rPr lang="en-US" sz="1800" b="0" kern="0" dirty="0" err="1" smtClean="0">
                <a:latin typeface="+mn-lt"/>
                <a:ea typeface="+mn-ea"/>
              </a:rPr>
              <a:t>connexion</a:t>
            </a:r>
            <a:r>
              <a:rPr lang="en-US" sz="1800" b="0" kern="0" dirty="0" smtClean="0">
                <a:latin typeface="+mn-lt"/>
                <a:ea typeface="+mn-ea"/>
              </a:rPr>
              <a:t>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r>
              <a:rPr lang="en-US" sz="1800" b="0" kern="0" dirty="0" smtClean="0">
                <a:latin typeface="+mn-lt"/>
                <a:ea typeface="+mn-ea"/>
              </a:rPr>
              <a:t> avec le server</a:t>
            </a:r>
            <a:endParaRPr lang="en-US" sz="1800" b="0" kern="0" dirty="0" smtClean="0">
              <a:latin typeface="+mn-lt"/>
              <a:ea typeface="+mn-ea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err="1" smtClean="0">
                <a:latin typeface="+mn-lt"/>
                <a:ea typeface="+mn-ea"/>
              </a:rPr>
              <a:t>Écoute</a:t>
            </a:r>
            <a:r>
              <a:rPr lang="en-US" sz="1800" b="0" kern="0" dirty="0" smtClean="0">
                <a:latin typeface="+mn-lt"/>
                <a:ea typeface="+mn-ea"/>
              </a:rPr>
              <a:t> de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r>
              <a:rPr lang="en-US" sz="1800" b="0" kern="0" dirty="0" smtClean="0">
                <a:latin typeface="+mn-lt"/>
                <a:ea typeface="+mn-ea"/>
              </a:rPr>
              <a:t> messages</a:t>
            </a:r>
            <a:endParaRPr lang="en-US" sz="1800" b="0" kern="0" dirty="0" smtClean="0">
              <a:latin typeface="+mn-lt"/>
              <a:ea typeface="+mn-ea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err="1" smtClean="0">
                <a:latin typeface="+mn-lt"/>
                <a:ea typeface="+mn-ea"/>
              </a:rPr>
              <a:t>Mise</a:t>
            </a:r>
            <a:r>
              <a:rPr lang="en-US" sz="1800" b="0" kern="0" dirty="0" smtClean="0">
                <a:latin typeface="+mn-lt"/>
                <a:ea typeface="+mn-ea"/>
              </a:rPr>
              <a:t> à jour des </a:t>
            </a:r>
            <a:r>
              <a:rPr lang="en-US" sz="1800" b="0" kern="0" dirty="0" err="1" smtClean="0">
                <a:latin typeface="+mn-lt"/>
                <a:ea typeface="+mn-ea"/>
              </a:rPr>
              <a:t>graphes</a:t>
            </a:r>
            <a:r>
              <a:rPr lang="en-US" sz="1800" b="0" kern="0" dirty="0" smtClean="0">
                <a:latin typeface="+mn-lt"/>
                <a:ea typeface="+mn-ea"/>
              </a:rPr>
              <a:t> </a:t>
            </a:r>
            <a:r>
              <a:rPr lang="en-US" sz="1800" b="0" kern="0" dirty="0" err="1" smtClean="0">
                <a:latin typeface="+mn-lt"/>
                <a:ea typeface="+mn-ea"/>
              </a:rPr>
              <a:t>selon</a:t>
            </a:r>
            <a:r>
              <a:rPr lang="en-US" sz="1800" b="0" kern="0" dirty="0" smtClean="0">
                <a:latin typeface="+mn-lt"/>
                <a:ea typeface="+mn-ea"/>
              </a:rPr>
              <a:t> le message </a:t>
            </a:r>
            <a:r>
              <a:rPr lang="en-US" sz="1800" b="0" kern="0" dirty="0" err="1" smtClean="0">
                <a:latin typeface="+mn-lt"/>
                <a:ea typeface="+mn-ea"/>
              </a:rPr>
              <a:t>reçu</a:t>
            </a:r>
            <a:endParaRPr lang="en-US" sz="1800" b="0" kern="0" dirty="0" smtClean="0">
              <a:latin typeface="+mn-lt"/>
              <a:ea typeface="+mn-ea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 descr="C:\Users\samux\Desktop\ARM-internship-report\report\dashboard_acc_en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796" y="1398495"/>
            <a:ext cx="3766213" cy="4738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IoD</a:t>
            </a:r>
            <a:r>
              <a:rPr lang="en-US" dirty="0" smtClean="0"/>
              <a:t>: </a:t>
            </a:r>
            <a:r>
              <a:rPr lang="en-US" dirty="0" err="1" smtClean="0"/>
              <a:t>connexion</a:t>
            </a:r>
            <a:r>
              <a:rPr lang="en-US" dirty="0" smtClean="0"/>
              <a:t> de </a:t>
            </a:r>
            <a:r>
              <a:rPr lang="en-US" dirty="0" err="1" smtClean="0"/>
              <a:t>capteurs</a:t>
            </a:r>
            <a:r>
              <a:rPr lang="en-US" dirty="0" smtClean="0"/>
              <a:t> à Internet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6467" y="1778821"/>
            <a:ext cx="8775700" cy="3203082"/>
          </a:xfrm>
        </p:spPr>
        <p:txBody>
          <a:bodyPr/>
          <a:lstStyle/>
          <a:p>
            <a:r>
              <a:rPr lang="en-US" dirty="0" smtClean="0"/>
              <a:t>Server </a:t>
            </a:r>
            <a:r>
              <a:rPr lang="en-US" dirty="0" err="1" smtClean="0"/>
              <a:t>WebSocket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Basée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</a:t>
            </a:r>
            <a:r>
              <a:rPr lang="en-US" dirty="0" err="1" smtClean="0"/>
              <a:t>webserver</a:t>
            </a:r>
            <a:r>
              <a:rPr lang="en-US" dirty="0" smtClean="0"/>
              <a:t> Tornado</a:t>
            </a:r>
            <a:endParaRPr lang="en-US" dirty="0" smtClean="0"/>
          </a:p>
          <a:p>
            <a:pPr lvl="1"/>
            <a:r>
              <a:rPr lang="fr-FR" i="1" dirty="0" smtClean="0"/>
              <a:t>ws://sockets.mbed.org/ws/</a:t>
            </a:r>
            <a:r>
              <a:rPr lang="fr-FR" i="1" dirty="0" smtClean="0">
                <a:solidFill>
                  <a:srgbClr val="FF0000"/>
                </a:solidFill>
              </a:rPr>
              <a:t>&lt;channel&gt;</a:t>
            </a:r>
            <a:r>
              <a:rPr lang="fr-FR" i="1" dirty="0" smtClean="0"/>
              <a:t>/</a:t>
            </a:r>
            <a:r>
              <a:rPr lang="fr-FR" i="1" dirty="0" smtClean="0">
                <a:solidFill>
                  <a:schemeClr val="accent3"/>
                </a:solidFill>
              </a:rPr>
              <a:t>&lt;mode&gt;</a:t>
            </a:r>
            <a:endParaRPr lang="en-US" i="1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/>
              <a:t>Un client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connecté</a:t>
            </a:r>
            <a:r>
              <a:rPr lang="en-US" dirty="0" smtClean="0"/>
              <a:t> à </a:t>
            </a:r>
            <a:r>
              <a:rPr lang="en-US" dirty="0" err="1" smtClean="0"/>
              <a:t>travers</a:t>
            </a:r>
            <a:r>
              <a:rPr lang="en-US" dirty="0" smtClean="0"/>
              <a:t> un “</a:t>
            </a:r>
            <a:r>
              <a:rPr lang="en-US" b="1" dirty="0" smtClean="0"/>
              <a:t>channel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Au </a:t>
            </a:r>
            <a:r>
              <a:rPr lang="en-US" dirty="0" err="1" smtClean="0"/>
              <a:t>sein</a:t>
            </a:r>
            <a:r>
              <a:rPr lang="en-US" dirty="0" smtClean="0"/>
              <a:t> d’un </a:t>
            </a:r>
            <a:r>
              <a:rPr lang="en-US" dirty="0" err="1" smtClean="0"/>
              <a:t>même</a:t>
            </a:r>
            <a:r>
              <a:rPr lang="en-US" dirty="0" smtClean="0"/>
              <a:t> channel, des messages </a:t>
            </a:r>
            <a:r>
              <a:rPr lang="en-US" dirty="0" err="1" smtClean="0"/>
              <a:t>peuvent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échangés</a:t>
            </a:r>
            <a:r>
              <a:rPr lang="en-US" dirty="0" smtClean="0"/>
              <a:t> </a:t>
            </a:r>
            <a:r>
              <a:rPr lang="en-US" dirty="0" err="1" smtClean="0"/>
              <a:t>selon</a:t>
            </a:r>
            <a:r>
              <a:rPr lang="en-US" dirty="0" smtClean="0"/>
              <a:t> un “</a:t>
            </a:r>
            <a:r>
              <a:rPr lang="en-US" b="1" dirty="0" smtClean="0"/>
              <a:t>mode de </a:t>
            </a:r>
            <a:r>
              <a:rPr lang="en-US" b="1" dirty="0" err="1" smtClean="0"/>
              <a:t>connexion</a:t>
            </a:r>
            <a:r>
              <a:rPr lang="en-US" dirty="0" smtClean="0"/>
              <a:t>”:</a:t>
            </a:r>
            <a:endParaRPr lang="en-US" dirty="0" smtClean="0"/>
          </a:p>
          <a:p>
            <a:pPr lvl="2"/>
            <a:r>
              <a:rPr lang="en-US" dirty="0" smtClean="0"/>
              <a:t>Write-Only (</a:t>
            </a:r>
            <a:r>
              <a:rPr lang="en-US" dirty="0" err="1" smtClean="0"/>
              <a:t>wo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Read-Only (</a:t>
            </a:r>
            <a:r>
              <a:rPr lang="en-US" dirty="0" err="1" smtClean="0"/>
              <a:t>ro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Read-Write (</a:t>
            </a:r>
            <a:r>
              <a:rPr lang="en-US" dirty="0" err="1" smtClean="0"/>
              <a:t>rw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IoD</a:t>
            </a:r>
            <a:r>
              <a:rPr lang="en-US" dirty="0" smtClean="0"/>
              <a:t>: </a:t>
            </a:r>
            <a:r>
              <a:rPr lang="en-US" dirty="0" err="1" smtClean="0"/>
              <a:t>connexion</a:t>
            </a:r>
            <a:r>
              <a:rPr lang="en-US" dirty="0" smtClean="0"/>
              <a:t> de </a:t>
            </a:r>
            <a:r>
              <a:rPr lang="en-US" dirty="0" err="1" smtClean="0"/>
              <a:t>capteurs</a:t>
            </a:r>
            <a:r>
              <a:rPr lang="en-US" dirty="0" smtClean="0"/>
              <a:t> à Internet</a:t>
            </a:r>
            <a:endParaRPr lang="en-US" dirty="0"/>
          </a:p>
        </p:txBody>
      </p:sp>
      <p:pic>
        <p:nvPicPr>
          <p:cNvPr id="7170" name="Picture 2" descr="C:\Users\samux\Desktop\ARM-internship-report\presentation_en\qr_co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168" y="1520497"/>
            <a:ext cx="4000501" cy="4000500"/>
          </a:xfrm>
          <a:prstGeom prst="rect">
            <a:avLst/>
          </a:prstGeom>
          <a:noFill/>
        </p:spPr>
      </p:pic>
      <p:sp>
        <p:nvSpPr>
          <p:cNvPr id="7" name="ZoneTexte 6">
            <a:hlinkClick r:id="rId3"/>
          </p:cNvPr>
          <p:cNvSpPr txBox="1"/>
          <p:nvPr/>
        </p:nvSpPr>
        <p:spPr>
          <a:xfrm>
            <a:off x="5373891" y="3342290"/>
            <a:ext cx="3423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Tableau de </a:t>
            </a:r>
            <a:r>
              <a:rPr lang="en-US" dirty="0" err="1" smtClean="0">
                <a:solidFill>
                  <a:schemeClr val="tx1"/>
                </a:solidFill>
              </a:rPr>
              <a:t>bord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5471" y="1868271"/>
            <a:ext cx="8777287" cy="838200"/>
          </a:xfrm>
        </p:spPr>
        <p:txBody>
          <a:bodyPr/>
          <a:lstStyle/>
          <a:p>
            <a:pPr algn="ctr"/>
            <a:r>
              <a:rPr lang="en-US" dirty="0" smtClean="0"/>
              <a:t>Universal Serial Bus: Device</a:t>
            </a:r>
            <a:endParaRPr lang="en-US" dirty="0"/>
          </a:p>
        </p:txBody>
      </p:sp>
      <p:pic>
        <p:nvPicPr>
          <p:cNvPr id="1026" name="Picture 2" descr="C:\Users\samux\Desktop\ARM-internship-report\report\usb_capa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475" y="2890345"/>
            <a:ext cx="4665013" cy="28155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Overview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290199"/>
          </a:xfrm>
        </p:spPr>
        <p:txBody>
          <a:bodyPr/>
          <a:lstStyle/>
          <a:p>
            <a:r>
              <a:rPr lang="en-US" dirty="0" smtClean="0"/>
              <a:t>Modes de communication: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513489" y="1439041"/>
          <a:ext cx="6096000" cy="1467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7260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USB 1.0</a:t>
                      </a:r>
                    </a:p>
                  </a:txBody>
                  <a:tcPr>
                    <a:solidFill>
                      <a:srgbClr val="95BA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Low-speed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Full-speed</a:t>
                      </a:r>
                    </a:p>
                  </a:txBody>
                  <a:tcPr>
                    <a:solidFill>
                      <a:srgbClr val="95BA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</a:p>
                  </a:txBody>
                  <a:tcPr>
                    <a:solidFill>
                      <a:srgbClr val="95BAC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USB 2.0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High Speed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480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Mbit</a:t>
                      </a:r>
                      <a:r>
                        <a:rPr lang="en-US" b="0" baseline="0" dirty="0" smtClean="0"/>
                        <a:t>/s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USB  3.0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Super Speed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 </a:t>
                      </a:r>
                      <a:r>
                        <a:rPr lang="en-US" b="0" dirty="0" err="1" smtClean="0"/>
                        <a:t>Gbit</a:t>
                      </a:r>
                      <a:r>
                        <a:rPr lang="en-US" b="0" dirty="0" smtClean="0"/>
                        <a:t>/s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368300" y="3234506"/>
            <a:ext cx="8775700" cy="528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2400" b="0" kern="0" dirty="0" err="1" smtClean="0">
                <a:latin typeface="+mn-lt"/>
                <a:ea typeface="+mn-ea"/>
              </a:rPr>
              <a:t>Topologie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2400" b="0" kern="0" dirty="0" smtClean="0">
                <a:latin typeface="+mn-lt"/>
                <a:ea typeface="+mn-ea"/>
              </a:rPr>
              <a:t>Un </a:t>
            </a:r>
            <a:r>
              <a:rPr lang="en-US" sz="2400" b="0" kern="0" dirty="0" err="1" smtClean="0">
                <a:latin typeface="+mn-lt"/>
                <a:ea typeface="+mn-ea"/>
              </a:rPr>
              <a:t>hôte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2400" b="0" kern="0" dirty="0" err="1" smtClean="0">
                <a:latin typeface="+mn-lt"/>
                <a:ea typeface="+mn-ea"/>
              </a:rPr>
              <a:t>Plusieurs</a:t>
            </a:r>
            <a:r>
              <a:rPr lang="en-US" sz="2400" b="0" kern="0" dirty="0" smtClean="0">
                <a:latin typeface="+mn-lt"/>
                <a:ea typeface="+mn-ea"/>
              </a:rPr>
              <a:t> </a:t>
            </a:r>
            <a:r>
              <a:rPr lang="en-US" sz="2400" b="0" kern="0" dirty="0" err="1" smtClean="0">
                <a:latin typeface="+mn-lt"/>
                <a:ea typeface="+mn-ea"/>
              </a:rPr>
              <a:t>périphériques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2400" b="0" kern="0" dirty="0" smtClean="0">
                <a:latin typeface="+mn-lt"/>
                <a:ea typeface="+mn-ea"/>
              </a:rPr>
              <a:t>Bus </a:t>
            </a:r>
            <a:r>
              <a:rPr lang="en-US" sz="2400" b="0" kern="0" dirty="0" err="1" smtClean="0">
                <a:latin typeface="+mn-lt"/>
                <a:ea typeface="+mn-ea"/>
              </a:rPr>
              <a:t>étoilé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samux\Desktop\ARM-internship-report\report\usb_component_topolog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0836" y="3121573"/>
            <a:ext cx="3581463" cy="30398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489896"/>
          </a:xfrm>
        </p:spPr>
        <p:txBody>
          <a:bodyPr/>
          <a:lstStyle/>
          <a:p>
            <a:r>
              <a:rPr lang="en-US" dirty="0" err="1" smtClean="0"/>
              <a:t>Transferts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Entre “</a:t>
            </a:r>
            <a:r>
              <a:rPr lang="en-US" b="1" dirty="0" smtClean="0"/>
              <a:t>endpoints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Different types de </a:t>
            </a:r>
            <a:r>
              <a:rPr lang="en-US" dirty="0" err="1" smtClean="0"/>
              <a:t>transferts</a:t>
            </a:r>
            <a:r>
              <a:rPr lang="en-US" dirty="0" smtClean="0"/>
              <a:t> </a:t>
            </a:r>
            <a:r>
              <a:rPr lang="en-US" dirty="0" err="1" smtClean="0"/>
              <a:t>adaptés</a:t>
            </a:r>
            <a:r>
              <a:rPr lang="en-US" dirty="0" smtClean="0"/>
              <a:t> à </a:t>
            </a:r>
            <a:r>
              <a:rPr lang="en-US" dirty="0" err="1" smtClean="0"/>
              <a:t>différents</a:t>
            </a:r>
            <a:r>
              <a:rPr lang="en-US" dirty="0" smtClean="0"/>
              <a:t> </a:t>
            </a:r>
            <a:r>
              <a:rPr lang="en-US" dirty="0" err="1" smtClean="0"/>
              <a:t>besoins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</a:t>
            </a:r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3074" name="Picture 2" descr="C:\Users\samux\Desktop\ARM-internship-report\report\endpoin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391" y="2218287"/>
            <a:ext cx="7742181" cy="38828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731634"/>
          </a:xfrm>
        </p:spPr>
        <p:txBody>
          <a:bodyPr/>
          <a:lstStyle/>
          <a:p>
            <a:r>
              <a:rPr lang="en-US" b="1" dirty="0" err="1" smtClean="0"/>
              <a:t>É</a:t>
            </a:r>
            <a:r>
              <a:rPr lang="en-US" b="1" dirty="0" err="1" smtClean="0"/>
              <a:t>numeration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L’hôte</a:t>
            </a:r>
            <a:r>
              <a:rPr lang="en-US" dirty="0" smtClean="0"/>
              <a:t> </a:t>
            </a:r>
            <a:r>
              <a:rPr lang="en-US" dirty="0" err="1" smtClean="0"/>
              <a:t>assigne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adresse</a:t>
            </a:r>
            <a:r>
              <a:rPr lang="en-US" dirty="0" smtClean="0"/>
              <a:t> unique au </a:t>
            </a:r>
            <a:r>
              <a:rPr lang="en-US" dirty="0" err="1" smtClean="0"/>
              <a:t>périphérique</a:t>
            </a:r>
            <a:endParaRPr lang="en-US" dirty="0" smtClean="0"/>
          </a:p>
          <a:p>
            <a:pPr lvl="1"/>
            <a:r>
              <a:rPr lang="en-US" dirty="0" smtClean="0"/>
              <a:t>Identification du </a:t>
            </a:r>
            <a:r>
              <a:rPr lang="en-US" dirty="0" err="1" smtClean="0"/>
              <a:t>périphérique</a:t>
            </a:r>
            <a:r>
              <a:rPr lang="en-US" dirty="0" smtClean="0"/>
              <a:t> </a:t>
            </a:r>
            <a:r>
              <a:rPr lang="en-US" dirty="0" err="1" smtClean="0"/>
              <a:t>auprès</a:t>
            </a:r>
            <a:r>
              <a:rPr lang="en-US" dirty="0" smtClean="0"/>
              <a:t> de </a:t>
            </a:r>
            <a:r>
              <a:rPr lang="en-US" dirty="0" err="1" smtClean="0"/>
              <a:t>l’hôte</a:t>
            </a:r>
            <a:r>
              <a:rPr lang="en-US" dirty="0" smtClean="0"/>
              <a:t> à </a:t>
            </a:r>
            <a:r>
              <a:rPr lang="en-US" dirty="0" err="1" smtClean="0"/>
              <a:t>travers</a:t>
            </a:r>
            <a:r>
              <a:rPr lang="en-US" dirty="0" smtClean="0"/>
              <a:t> des “</a:t>
            </a:r>
            <a:r>
              <a:rPr lang="en-US" b="1" dirty="0" err="1" smtClean="0"/>
              <a:t>descripteurs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3074" name="Picture 2" descr="C:\Users\samux\Desktop\ARM-internship-report\report\desc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6384" y="2816773"/>
            <a:ext cx="7126442" cy="3153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098" name="Picture 2" descr="C:\Users\samux\Desktop\ARM-internship-report\report\usb_arch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149" y="1187672"/>
            <a:ext cx="5475890" cy="4099033"/>
          </a:xfrm>
          <a:prstGeom prst="rect">
            <a:avLst/>
          </a:prstGeom>
          <a:noFill/>
        </p:spPr>
      </p:pic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5450299" y="1211263"/>
            <a:ext cx="4797293" cy="5473700"/>
          </a:xfrm>
        </p:spPr>
        <p:txBody>
          <a:bodyPr/>
          <a:lstStyle/>
          <a:p>
            <a:r>
              <a:rPr lang="en-US" dirty="0" smtClean="0"/>
              <a:t>Abstraction du hardware</a:t>
            </a:r>
            <a:endParaRPr lang="en-US" dirty="0" smtClean="0"/>
          </a:p>
          <a:p>
            <a:r>
              <a:rPr lang="en-US" dirty="0" smtClean="0"/>
              <a:t>USB IRQ handler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</a:t>
            </a:r>
            <a:r>
              <a:rPr lang="en-US" dirty="0" err="1" smtClean="0"/>
              <a:t>USBDevice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USBDevice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Pas de </a:t>
            </a:r>
            <a:r>
              <a:rPr lang="en-US" dirty="0" err="1" smtClean="0"/>
              <a:t>différence</a:t>
            </a:r>
            <a:r>
              <a:rPr lang="en-US" dirty="0" smtClean="0"/>
              <a:t> entre les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mbeds</a:t>
            </a:r>
            <a:endParaRPr lang="en-US" dirty="0" smtClean="0"/>
          </a:p>
          <a:p>
            <a:pPr lvl="1"/>
            <a:r>
              <a:rPr lang="en-US" dirty="0" err="1" smtClean="0"/>
              <a:t>Énumération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samux\Desktop\ARM-internship-report\report\setup_packe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610" y="2375346"/>
            <a:ext cx="8926761" cy="31360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978" y="1384300"/>
            <a:ext cx="8775700" cy="54737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Mbed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Internet des </a:t>
            </a:r>
            <a:r>
              <a:rPr lang="en-US" dirty="0" err="1" smtClean="0"/>
              <a:t>Objets</a:t>
            </a:r>
            <a:endParaRPr lang="en-US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err="1" smtClean="0"/>
              <a:t>WebSocket</a:t>
            </a:r>
            <a:r>
              <a:rPr lang="en-US" dirty="0" smtClean="0"/>
              <a:t>: nouveau standard d’HTML5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err="1" smtClean="0"/>
              <a:t>Connexion</a:t>
            </a:r>
            <a:r>
              <a:rPr lang="en-US" dirty="0" smtClean="0"/>
              <a:t> de </a:t>
            </a:r>
            <a:r>
              <a:rPr lang="en-US" dirty="0" err="1" smtClean="0"/>
              <a:t>capteurs</a:t>
            </a:r>
            <a:r>
              <a:rPr lang="en-US" dirty="0" smtClean="0"/>
              <a:t> à Internet</a:t>
            </a:r>
          </a:p>
          <a:p>
            <a:pPr marL="444500" indent="-457200">
              <a:buFont typeface="+mj-lt"/>
              <a:buAutoNum type="arabicPeriod"/>
            </a:pPr>
            <a:r>
              <a:rPr lang="en-US" dirty="0" smtClean="0"/>
              <a:t>Pile USB Device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Introduction à </a:t>
            </a:r>
            <a:r>
              <a:rPr lang="en-US" dirty="0" err="1" smtClean="0"/>
              <a:t>l’USB</a:t>
            </a:r>
            <a:endParaRPr lang="en-US" dirty="0" smtClean="0"/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Architecture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err="1" smtClean="0"/>
              <a:t>Classe</a:t>
            </a:r>
            <a:r>
              <a:rPr lang="en-US" dirty="0" smtClean="0"/>
              <a:t> USB HID 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err="1" smtClean="0"/>
              <a:t>Classe</a:t>
            </a:r>
            <a:r>
              <a:rPr lang="en-US" dirty="0" smtClean="0"/>
              <a:t> USB Audio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HID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06463"/>
            <a:ext cx="8775700" cy="522944"/>
          </a:xfrm>
        </p:spPr>
        <p:txBody>
          <a:bodyPr/>
          <a:lstStyle/>
          <a:p>
            <a:r>
              <a:rPr lang="en-US" dirty="0" smtClean="0"/>
              <a:t>Human Interface </a:t>
            </a:r>
            <a:r>
              <a:rPr lang="en-US" dirty="0" smtClean="0"/>
              <a:t>Device </a:t>
            </a:r>
            <a:r>
              <a:rPr lang="en-US" dirty="0" smtClean="0"/>
              <a:t>(HID):</a:t>
            </a:r>
          </a:p>
          <a:p>
            <a:pPr lvl="1"/>
            <a:r>
              <a:rPr lang="en-US" dirty="0" err="1" smtClean="0"/>
              <a:t>Exemples</a:t>
            </a:r>
            <a:r>
              <a:rPr lang="en-US" dirty="0" smtClean="0"/>
              <a:t>: </a:t>
            </a:r>
            <a:r>
              <a:rPr lang="en-US" dirty="0" err="1" smtClean="0"/>
              <a:t>souris</a:t>
            </a:r>
            <a:r>
              <a:rPr lang="en-US" dirty="0" smtClean="0"/>
              <a:t>, clavier, joystick</a:t>
            </a:r>
            <a:endParaRPr lang="en-US" dirty="0" smtClean="0"/>
          </a:p>
          <a:p>
            <a:pPr lvl="1"/>
            <a:r>
              <a:rPr lang="en-US" dirty="0" smtClean="0"/>
              <a:t>Solution pour </a:t>
            </a:r>
            <a:r>
              <a:rPr lang="en-US" dirty="0" err="1" smtClean="0"/>
              <a:t>échanger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r>
              <a:rPr lang="en-US" dirty="0" smtClean="0"/>
              <a:t> brutes avec </a:t>
            </a:r>
            <a:r>
              <a:rPr lang="en-US" dirty="0" err="1" smtClean="0"/>
              <a:t>l’hôte</a:t>
            </a:r>
            <a:endParaRPr lang="en-US" dirty="0" smtClean="0"/>
          </a:p>
          <a:p>
            <a:pPr lvl="1"/>
            <a:r>
              <a:rPr lang="en-US" dirty="0" smtClean="0"/>
              <a:t>Un </a:t>
            </a:r>
            <a:r>
              <a:rPr lang="en-US" dirty="0" err="1" smtClean="0"/>
              <a:t>pilote</a:t>
            </a:r>
            <a:r>
              <a:rPr lang="en-US" dirty="0" smtClean="0"/>
              <a:t> HID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intégré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tous</a:t>
            </a:r>
            <a:r>
              <a:rPr lang="en-US" dirty="0" smtClean="0"/>
              <a:t> les OS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Spécificité</a:t>
            </a:r>
            <a:r>
              <a:rPr lang="en-US" dirty="0" smtClean="0"/>
              <a:t> de la </a:t>
            </a:r>
            <a:r>
              <a:rPr lang="en-US" dirty="0" err="1" smtClean="0"/>
              <a:t>classe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Transfert</a:t>
            </a:r>
            <a:r>
              <a:rPr lang="en-US" dirty="0" smtClean="0"/>
              <a:t> </a:t>
            </a:r>
            <a:r>
              <a:rPr lang="en-US" dirty="0" err="1" smtClean="0"/>
              <a:t>d’interruption</a:t>
            </a:r>
            <a:r>
              <a:rPr lang="en-US" dirty="0" smtClean="0"/>
              <a:t> pour </a:t>
            </a:r>
            <a:r>
              <a:rPr lang="en-US" dirty="0" err="1" smtClean="0"/>
              <a:t>envoyer</a:t>
            </a:r>
            <a:r>
              <a:rPr lang="en-US" dirty="0" smtClean="0"/>
              <a:t> et </a:t>
            </a:r>
            <a:r>
              <a:rPr lang="en-US" dirty="0" err="1" smtClean="0"/>
              <a:t>recevoir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endParaRPr lang="en-US" dirty="0" smtClean="0"/>
          </a:p>
          <a:p>
            <a:pPr lvl="2"/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contenues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un “</a:t>
            </a:r>
            <a:r>
              <a:rPr lang="en-US" b="1" dirty="0" smtClean="0"/>
              <a:t>report</a:t>
            </a:r>
            <a:r>
              <a:rPr lang="en-US" dirty="0" smtClean="0"/>
              <a:t>”</a:t>
            </a:r>
            <a:endParaRPr lang="en-US" dirty="0" smtClean="0"/>
          </a:p>
          <a:p>
            <a:pPr lvl="2"/>
            <a:r>
              <a:rPr lang="en-US" dirty="0" smtClean="0"/>
              <a:t>Un </a:t>
            </a:r>
            <a:r>
              <a:rPr lang="en-US" dirty="0" err="1" smtClean="0"/>
              <a:t>descripteur</a:t>
            </a:r>
            <a:r>
              <a:rPr lang="en-US" dirty="0" smtClean="0"/>
              <a:t> de</a:t>
            </a:r>
            <a:r>
              <a:rPr lang="en-US" dirty="0" smtClean="0"/>
              <a:t> </a:t>
            </a:r>
            <a:r>
              <a:rPr lang="en-US" b="1" dirty="0" smtClean="0"/>
              <a:t>report </a:t>
            </a:r>
            <a:r>
              <a:rPr lang="en-US" dirty="0" err="1" smtClean="0"/>
              <a:t>définit</a:t>
            </a:r>
            <a:r>
              <a:rPr lang="en-US" dirty="0" smtClean="0"/>
              <a:t> le format et la </a:t>
            </a:r>
            <a:r>
              <a:rPr lang="en-US" dirty="0" err="1" smtClean="0"/>
              <a:t>taille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échangées</a:t>
            </a:r>
            <a:endParaRPr lang="en-US" dirty="0"/>
          </a:p>
        </p:txBody>
      </p:sp>
      <p:pic>
        <p:nvPicPr>
          <p:cNvPr id="2050" name="Picture 2" descr="C:\Users\samux\Desktop\ARM-internship-report\presentation_en\keyboa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06062"/>
            <a:ext cx="2286000" cy="1181100"/>
          </a:xfrm>
          <a:prstGeom prst="rect">
            <a:avLst/>
          </a:prstGeom>
          <a:noFill/>
        </p:spPr>
      </p:pic>
      <p:pic>
        <p:nvPicPr>
          <p:cNvPr id="2051" name="Picture 3" descr="C:\Users\samux\Desktop\ARM-internship-report\presentation_en\mous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9046" y="4721171"/>
            <a:ext cx="1257300" cy="1257300"/>
          </a:xfrm>
          <a:prstGeom prst="rect">
            <a:avLst/>
          </a:prstGeom>
          <a:noFill/>
        </p:spPr>
      </p:pic>
      <p:pic>
        <p:nvPicPr>
          <p:cNvPr id="2053" name="Picture 5" descr="C:\Users\samux\Desktop\ARM-internship-report\presentation_en\ulink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83058" y="4540470"/>
            <a:ext cx="1878001" cy="1565001"/>
          </a:xfrm>
          <a:prstGeom prst="rect">
            <a:avLst/>
          </a:prstGeom>
          <a:noFill/>
        </p:spPr>
      </p:pic>
      <p:pic>
        <p:nvPicPr>
          <p:cNvPr id="2054" name="Picture 6" descr="C:\Users\samux\Desktop\ARM-internship-report\presentation_en\ps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52452" y="4584260"/>
            <a:ext cx="1934005" cy="15973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</a:t>
            </a:r>
            <a:r>
              <a:rPr lang="en-US" dirty="0" err="1" smtClean="0"/>
              <a:t>Generique</a:t>
            </a:r>
            <a:r>
              <a:rPr lang="en-US" dirty="0" smtClean="0"/>
              <a:t> </a:t>
            </a:r>
            <a:r>
              <a:rPr lang="en-US" dirty="0" smtClean="0"/>
              <a:t>USB </a:t>
            </a:r>
            <a:r>
              <a:rPr lang="en-US" dirty="0" smtClean="0"/>
              <a:t>HID</a:t>
            </a:r>
            <a:endParaRPr lang="en-US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54426" y="1022076"/>
            <a:ext cx="4554208" cy="522944"/>
          </a:xfrm>
        </p:spPr>
        <p:txBody>
          <a:bodyPr/>
          <a:lstStyle/>
          <a:p>
            <a:r>
              <a:rPr lang="en-US" dirty="0" err="1" smtClean="0"/>
              <a:t>Descripteur</a:t>
            </a:r>
            <a:r>
              <a:rPr lang="en-US" dirty="0" smtClean="0"/>
              <a:t> de report </a:t>
            </a:r>
            <a:r>
              <a:rPr lang="en-US" dirty="0" err="1" smtClean="0"/>
              <a:t>inclut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Taille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r>
              <a:rPr lang="en-US" dirty="0" smtClean="0"/>
              <a:t>: </a:t>
            </a:r>
            <a:r>
              <a:rPr lang="en-US" dirty="0" smtClean="0"/>
              <a:t>8bits</a:t>
            </a:r>
          </a:p>
          <a:p>
            <a:pPr lvl="1"/>
            <a:r>
              <a:rPr lang="en-US" dirty="0" err="1" smtClean="0"/>
              <a:t>Taille</a:t>
            </a:r>
            <a:r>
              <a:rPr lang="en-US" dirty="0" smtClean="0"/>
              <a:t> des packets </a:t>
            </a:r>
            <a:r>
              <a:rPr lang="en-US" dirty="0" err="1" smtClean="0"/>
              <a:t>échangés</a:t>
            </a:r>
            <a:endParaRPr lang="en-US" dirty="0"/>
          </a:p>
        </p:txBody>
      </p:sp>
      <p:pic>
        <p:nvPicPr>
          <p:cNvPr id="3074" name="Picture 2" descr="C:\Users\samux\Desktop\ARM-internship-report\report\hid_py_raw_da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8363" y="2985154"/>
            <a:ext cx="6372225" cy="314325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1513490" y="3752193"/>
            <a:ext cx="3468413" cy="189186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13490" y="4477407"/>
            <a:ext cx="4067503" cy="154502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5320261" y="1121925"/>
            <a:ext cx="4133795" cy="522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mbed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hid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Audio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1106153"/>
            <a:ext cx="8775700" cy="1700103"/>
          </a:xfrm>
        </p:spPr>
        <p:txBody>
          <a:bodyPr/>
          <a:lstStyle/>
          <a:p>
            <a:r>
              <a:rPr lang="en-US" dirty="0" err="1" smtClean="0"/>
              <a:t>Échange</a:t>
            </a:r>
            <a:r>
              <a:rPr lang="en-US" dirty="0" smtClean="0"/>
              <a:t> de packets audio (PCM 16 bits </a:t>
            </a:r>
            <a:r>
              <a:rPr lang="en-US" dirty="0" err="1" smtClean="0"/>
              <a:t>signés</a:t>
            </a:r>
            <a:r>
              <a:rPr lang="en-US" dirty="0" smtClean="0"/>
              <a:t>) avec </a:t>
            </a:r>
            <a:r>
              <a:rPr lang="en-US" dirty="0" err="1" smtClean="0"/>
              <a:t>l’hôte</a:t>
            </a:r>
            <a:endParaRPr lang="en-US" dirty="0" smtClean="0"/>
          </a:p>
          <a:p>
            <a:r>
              <a:rPr lang="en-US" dirty="0" err="1" smtClean="0"/>
              <a:t>Spécificité</a:t>
            </a:r>
            <a:r>
              <a:rPr lang="en-US" dirty="0" smtClean="0"/>
              <a:t> de la </a:t>
            </a:r>
            <a:r>
              <a:rPr lang="en-US" dirty="0" err="1" smtClean="0"/>
              <a:t>classe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fr-FR" dirty="0" smtClean="0"/>
              <a:t>transferts isochrone</a:t>
            </a:r>
            <a:endParaRPr lang="en-US" dirty="0"/>
          </a:p>
        </p:txBody>
      </p:sp>
      <p:pic>
        <p:nvPicPr>
          <p:cNvPr id="3074" name="Picture 2" descr="C:\Users\samux\Desktop\ARM-internship-report\report\audio_arch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1967" y="3328609"/>
            <a:ext cx="6616065" cy="27118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Audio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2477868"/>
          </a:xfrm>
        </p:spPr>
        <p:txBody>
          <a:bodyPr/>
          <a:lstStyle/>
          <a:p>
            <a:r>
              <a:rPr lang="en-US" dirty="0" err="1" smtClean="0"/>
              <a:t>Traîtement</a:t>
            </a:r>
            <a:r>
              <a:rPr lang="en-US" dirty="0" smtClean="0"/>
              <a:t> des packets audio:</a:t>
            </a:r>
            <a:endParaRPr lang="en-US" dirty="0" smtClean="0"/>
          </a:p>
          <a:p>
            <a:pPr lvl="1"/>
            <a:r>
              <a:rPr lang="en-US" dirty="0" smtClean="0"/>
              <a:t>Durant le Start </a:t>
            </a:r>
            <a:r>
              <a:rPr lang="en-US" dirty="0" smtClean="0"/>
              <a:t>of </a:t>
            </a:r>
            <a:r>
              <a:rPr lang="en-US" dirty="0" smtClean="0"/>
              <a:t>Frame (SOF) </a:t>
            </a:r>
            <a:r>
              <a:rPr lang="en-US" dirty="0" err="1" smtClean="0"/>
              <a:t>évènement</a:t>
            </a:r>
            <a:r>
              <a:rPr lang="en-US" dirty="0" smtClean="0"/>
              <a:t> </a:t>
            </a:r>
            <a:r>
              <a:rPr lang="en-US" dirty="0" err="1" smtClean="0"/>
              <a:t>généré</a:t>
            </a:r>
            <a:r>
              <a:rPr lang="en-US" dirty="0" smtClean="0"/>
              <a:t> </a:t>
            </a:r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milliseconde</a:t>
            </a:r>
            <a:endParaRPr lang="en-US" dirty="0" smtClean="0"/>
          </a:p>
          <a:p>
            <a:pPr lvl="1"/>
            <a:r>
              <a:rPr lang="en-US" dirty="0" err="1" smtClean="0"/>
              <a:t>Taille</a:t>
            </a:r>
            <a:r>
              <a:rPr lang="en-US" dirty="0" smtClean="0"/>
              <a:t> des packets: variable </a:t>
            </a:r>
            <a:r>
              <a:rPr lang="en-US" dirty="0" err="1" smtClean="0"/>
              <a:t>selon</a:t>
            </a:r>
            <a:r>
              <a:rPr lang="en-US" dirty="0" smtClean="0"/>
              <a:t> la </a:t>
            </a:r>
            <a:r>
              <a:rPr lang="en-US" dirty="0" err="1" smtClean="0"/>
              <a:t>fréquence</a:t>
            </a:r>
            <a:r>
              <a:rPr lang="en-US" dirty="0" smtClean="0"/>
              <a:t> et le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canaux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187672" y="2850305"/>
            <a:ext cx="60644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TAILLE PACKET AUDIO =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(FREQ / 500) *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nb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channel</a:t>
            </a:r>
            <a:endParaRPr lang="en-US" sz="18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samux\Desktop\ARM-internship-report\report\pcm_stere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1473" y="3710980"/>
            <a:ext cx="6877051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Audio</a:t>
            </a:r>
            <a:endParaRPr lang="en-US" dirty="0"/>
          </a:p>
        </p:txBody>
      </p:sp>
      <p:pic>
        <p:nvPicPr>
          <p:cNvPr id="4098" name="Picture 2" descr="C:\Users\samux\Desktop\ARM-internship-report\report\i2s_usb_audi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022" y="2503113"/>
            <a:ext cx="2505328" cy="3340437"/>
          </a:xfrm>
          <a:prstGeom prst="rect">
            <a:avLst/>
          </a:prstGeom>
          <a:noFill/>
        </p:spPr>
      </p:pic>
      <p:pic>
        <p:nvPicPr>
          <p:cNvPr id="4099" name="Picture 3" descr="C:\Users\samux\Desktop\ARM-internship-report\report\usb_audio_playbac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9786" y="2570225"/>
            <a:ext cx="5124014" cy="3215715"/>
          </a:xfrm>
          <a:prstGeom prst="rect">
            <a:avLst/>
          </a:prstGeom>
          <a:noFill/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311220"/>
          </a:xfrm>
        </p:spPr>
        <p:txBody>
          <a:bodyPr/>
          <a:lstStyle/>
          <a:p>
            <a:r>
              <a:rPr lang="en-US" dirty="0" smtClean="0"/>
              <a:t>Tests de la </a:t>
            </a:r>
            <a:r>
              <a:rPr lang="en-US" dirty="0" err="1" smtClean="0"/>
              <a:t>classe</a:t>
            </a:r>
            <a:r>
              <a:rPr lang="en-US" dirty="0" smtClean="0"/>
              <a:t> USB Audio:</a:t>
            </a:r>
          </a:p>
          <a:p>
            <a:pPr lvl="1"/>
            <a:r>
              <a:rPr lang="en-US" dirty="0" smtClean="0"/>
              <a:t>I2S/I2C DAC pour la </a:t>
            </a:r>
            <a:r>
              <a:rPr lang="en-US" dirty="0" err="1" smtClean="0"/>
              <a:t>réception</a:t>
            </a:r>
            <a:r>
              <a:rPr lang="en-US" dirty="0" smtClean="0"/>
              <a:t> de packets audio</a:t>
            </a:r>
          </a:p>
          <a:p>
            <a:pPr lvl="1"/>
            <a:r>
              <a:rPr lang="en-US" dirty="0" err="1" smtClean="0"/>
              <a:t>Logiciel</a:t>
            </a:r>
            <a:r>
              <a:rPr lang="en-US" dirty="0" smtClean="0"/>
              <a:t> </a:t>
            </a:r>
            <a:r>
              <a:rPr lang="en-US" dirty="0" err="1" smtClean="0"/>
              <a:t>permettant</a:t>
            </a:r>
            <a:r>
              <a:rPr lang="en-US" dirty="0" smtClean="0"/>
              <a:t> la capture de packets audio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</a:t>
            </a:r>
            <a:r>
              <a:rPr lang="en-US" dirty="0" smtClean="0"/>
              <a:t>des</a:t>
            </a:r>
            <a:r>
              <a:rPr lang="en-US" dirty="0" smtClean="0"/>
              <a:t> </a:t>
            </a:r>
            <a:r>
              <a:rPr lang="en-US" dirty="0" err="1" smtClean="0"/>
              <a:t>Objets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Introduction </a:t>
            </a:r>
            <a:r>
              <a:rPr lang="en-US" dirty="0" smtClean="0"/>
              <a:t>d’un nouveau standard d’HTML5 </a:t>
            </a:r>
            <a:r>
              <a:rPr lang="en-US" dirty="0" err="1" smtClean="0"/>
              <a:t>dans</a:t>
            </a:r>
            <a:r>
              <a:rPr lang="en-US" dirty="0" smtClean="0"/>
              <a:t> les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embarqués</a:t>
            </a:r>
            <a:endParaRPr lang="en-US" dirty="0" smtClean="0"/>
          </a:p>
          <a:p>
            <a:pPr lvl="1"/>
            <a:r>
              <a:rPr lang="en-US" dirty="0" err="1" smtClean="0"/>
              <a:t>Connexion</a:t>
            </a:r>
            <a:r>
              <a:rPr lang="en-US" dirty="0" smtClean="0"/>
              <a:t> de </a:t>
            </a:r>
            <a:r>
              <a:rPr lang="en-US" dirty="0" err="1" smtClean="0"/>
              <a:t>capteurs</a:t>
            </a:r>
            <a:r>
              <a:rPr lang="en-US" dirty="0" smtClean="0"/>
              <a:t> à Internet:</a:t>
            </a:r>
            <a:endParaRPr lang="en-US" dirty="0" smtClean="0"/>
          </a:p>
          <a:p>
            <a:pPr lvl="2"/>
            <a:r>
              <a:rPr lang="en-US" dirty="0" smtClean="0"/>
              <a:t>Premiers prototypes</a:t>
            </a:r>
            <a:endParaRPr lang="en-US" dirty="0" smtClean="0"/>
          </a:p>
          <a:p>
            <a:pPr lvl="2"/>
            <a:r>
              <a:rPr lang="en-US" dirty="0" err="1" smtClean="0"/>
              <a:t>Démontre</a:t>
            </a:r>
            <a:r>
              <a:rPr lang="en-US" dirty="0" smtClean="0"/>
              <a:t> le </a:t>
            </a:r>
            <a:r>
              <a:rPr lang="en-US" dirty="0" err="1" smtClean="0"/>
              <a:t>potentiel</a:t>
            </a:r>
            <a:r>
              <a:rPr lang="en-US" dirty="0" smtClean="0"/>
              <a:t> de </a:t>
            </a:r>
            <a:r>
              <a:rPr lang="en-US" dirty="0" err="1" smtClean="0"/>
              <a:t>l’IoD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Un </a:t>
            </a:r>
            <a:r>
              <a:rPr lang="en-US" dirty="0" err="1" smtClean="0"/>
              <a:t>mbed</a:t>
            </a:r>
            <a:r>
              <a:rPr lang="en-US" dirty="0" smtClean="0"/>
              <a:t> </a:t>
            </a:r>
            <a:r>
              <a:rPr lang="en-US" dirty="0" err="1" smtClean="0"/>
              <a:t>reconnu</a:t>
            </a:r>
            <a:r>
              <a:rPr lang="en-US" dirty="0" smtClean="0"/>
              <a:t> en </a:t>
            </a:r>
            <a:r>
              <a:rPr lang="en-US" dirty="0" err="1" smtClean="0"/>
              <a:t>tant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périphérique</a:t>
            </a:r>
            <a:r>
              <a:rPr lang="en-US" dirty="0" smtClean="0"/>
              <a:t> USB:</a:t>
            </a:r>
            <a:endParaRPr lang="en-US" dirty="0" smtClean="0"/>
          </a:p>
          <a:p>
            <a:pPr lvl="1"/>
            <a:r>
              <a:rPr lang="en-US" dirty="0" smtClean="0"/>
              <a:t>HID: </a:t>
            </a:r>
            <a:r>
              <a:rPr lang="en-US" dirty="0" err="1" smtClean="0"/>
              <a:t>generique</a:t>
            </a:r>
            <a:r>
              <a:rPr lang="en-US" dirty="0" smtClean="0"/>
              <a:t> </a:t>
            </a:r>
            <a:r>
              <a:rPr lang="en-US" dirty="0" smtClean="0"/>
              <a:t>HID</a:t>
            </a:r>
            <a:r>
              <a:rPr lang="en-US" dirty="0" smtClean="0"/>
              <a:t>, </a:t>
            </a:r>
            <a:r>
              <a:rPr lang="en-US" dirty="0" err="1" smtClean="0"/>
              <a:t>souris</a:t>
            </a:r>
            <a:r>
              <a:rPr lang="en-US" dirty="0" smtClean="0"/>
              <a:t>, clavier</a:t>
            </a:r>
            <a:endParaRPr lang="en-US" dirty="0" smtClean="0"/>
          </a:p>
          <a:p>
            <a:pPr lvl="1"/>
            <a:r>
              <a:rPr lang="en-US" dirty="0" smtClean="0"/>
              <a:t>Port </a:t>
            </a:r>
            <a:r>
              <a:rPr lang="en-US" dirty="0" err="1" smtClean="0"/>
              <a:t>série</a:t>
            </a:r>
            <a:r>
              <a:rPr lang="en-US" dirty="0" smtClean="0"/>
              <a:t> </a:t>
            </a:r>
            <a:r>
              <a:rPr lang="en-US" dirty="0" err="1" smtClean="0"/>
              <a:t>virtuel</a:t>
            </a:r>
            <a:endParaRPr lang="en-US" dirty="0" smtClean="0"/>
          </a:p>
          <a:p>
            <a:pPr lvl="1"/>
            <a:r>
              <a:rPr lang="en-US" dirty="0" smtClean="0"/>
              <a:t>Mass </a:t>
            </a:r>
            <a:r>
              <a:rPr lang="en-US" dirty="0" smtClean="0"/>
              <a:t>Storage</a:t>
            </a:r>
            <a:endParaRPr lang="en-US" dirty="0" smtClean="0"/>
          </a:p>
          <a:p>
            <a:pPr lvl="1"/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MIDI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957" y="2646035"/>
            <a:ext cx="8777287" cy="838200"/>
          </a:xfrm>
        </p:spPr>
        <p:txBody>
          <a:bodyPr/>
          <a:lstStyle/>
          <a:p>
            <a:pPr algn="ctr"/>
            <a:r>
              <a:rPr lang="en-US" dirty="0" smtClean="0"/>
              <a:t>Merci de </a:t>
            </a:r>
            <a:r>
              <a:rPr lang="en-US" dirty="0" err="1" smtClean="0"/>
              <a:t>votre</a:t>
            </a:r>
            <a:r>
              <a:rPr lang="en-US" dirty="0" smtClean="0"/>
              <a:t> attention</a:t>
            </a:r>
            <a:r>
              <a:rPr lang="en-US" dirty="0" smtClean="0"/>
              <a:t>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 questions 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Mbed</a:t>
            </a:r>
            <a:endParaRPr lang="en-US" dirty="0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68886" y="1682201"/>
            <a:ext cx="8234371" cy="4340225"/>
            <a:chOff x="221" y="1162"/>
            <a:chExt cx="5187" cy="2734"/>
          </a:xfrm>
        </p:grpSpPr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4171" y="1162"/>
              <a:ext cx="1231" cy="1147"/>
              <a:chOff x="4080" y="1162"/>
              <a:chExt cx="1231" cy="1147"/>
            </a:xfrm>
          </p:grpSpPr>
          <p:pic>
            <p:nvPicPr>
              <p:cNvPr id="25" name="Picture 11" descr="mbed-compiler-or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105" y="1162"/>
                <a:ext cx="1179" cy="9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26" name="Text Box 12"/>
              <p:cNvSpPr txBox="1">
                <a:spLocks noChangeArrowheads="1"/>
              </p:cNvSpPr>
              <p:nvPr/>
            </p:nvSpPr>
            <p:spPr bwMode="auto">
              <a:xfrm>
                <a:off x="4080" y="2115"/>
                <a:ext cx="123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 b="1" dirty="0" err="1" smtClean="0"/>
                  <a:t>Compilateur</a:t>
                </a:r>
                <a:r>
                  <a:rPr lang="en-GB" sz="1400" b="1" dirty="0" smtClean="0"/>
                  <a:t> en </a:t>
                </a:r>
                <a:r>
                  <a:rPr lang="en-GB" sz="1400" b="1" dirty="0" err="1" smtClean="0"/>
                  <a:t>ligne</a:t>
                </a:r>
                <a:endParaRPr lang="en-GB" sz="1400" b="1" dirty="0"/>
              </a:p>
            </p:txBody>
          </p:sp>
        </p:grp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221" y="1962"/>
              <a:ext cx="175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dirty="0" err="1" smtClean="0"/>
                <a:t>Cartes</a:t>
              </a:r>
              <a:r>
                <a:rPr lang="en-GB" dirty="0" smtClean="0"/>
                <a:t> à base de </a:t>
              </a:r>
              <a:r>
                <a:rPr lang="en-GB" sz="1400" b="1" dirty="0" smtClean="0"/>
                <a:t>Cortex-M3 et </a:t>
              </a:r>
            </a:p>
            <a:p>
              <a:pPr algn="ctr"/>
              <a:r>
                <a:rPr lang="en-GB" sz="1400" b="1" dirty="0" smtClean="0"/>
                <a:t>Cortex-M0</a:t>
              </a:r>
            </a:p>
          </p:txBody>
        </p: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4138" y="2456"/>
              <a:ext cx="1270" cy="1167"/>
              <a:chOff x="4047" y="3681"/>
              <a:chExt cx="1270" cy="1167"/>
            </a:xfrm>
          </p:grpSpPr>
          <p:pic>
            <p:nvPicPr>
              <p:cNvPr id="21" name="Picture 15"/>
              <p:cNvPicPr>
                <a:picLocks noChangeAspect="1" noChangeArrowheads="1"/>
              </p:cNvPicPr>
              <p:nvPr/>
            </p:nvPicPr>
            <p:blipFill>
              <a:blip r:embed="rId3"/>
              <a:srcRect b="1219"/>
              <a:stretch>
                <a:fillRect/>
              </a:stretch>
            </p:blipFill>
            <p:spPr bwMode="auto">
              <a:xfrm>
                <a:off x="4092" y="3681"/>
                <a:ext cx="1179" cy="9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4047" y="4654"/>
                <a:ext cx="127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 b="1" dirty="0" err="1" smtClean="0"/>
                  <a:t>Mbed</a:t>
                </a:r>
                <a:r>
                  <a:rPr lang="en-GB" sz="1400" b="1" dirty="0" smtClean="0"/>
                  <a:t> site web</a:t>
                </a:r>
                <a:endParaRPr lang="en-GB" sz="1400" b="1" dirty="0"/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249" y="2614"/>
              <a:ext cx="1670" cy="1282"/>
              <a:chOff x="204" y="981"/>
              <a:chExt cx="1670" cy="1282"/>
            </a:xfrm>
          </p:grpSpPr>
          <p:pic>
            <p:nvPicPr>
              <p:cNvPr id="19" name="Picture 17" descr="mbedLibrary"/>
              <p:cNvPicPr>
                <a:picLocks noChangeAspect="1" noChangeArrowheads="1"/>
              </p:cNvPicPr>
              <p:nvPr/>
            </p:nvPicPr>
            <p:blipFill>
              <a:blip r:embed="rId4"/>
              <a:srcRect b="1472"/>
              <a:stretch>
                <a:fillRect/>
              </a:stretch>
            </p:blipFill>
            <p:spPr bwMode="auto">
              <a:xfrm>
                <a:off x="431" y="981"/>
                <a:ext cx="1180" cy="9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204" y="1933"/>
                <a:ext cx="167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dirty="0" err="1" smtClean="0"/>
                  <a:t>Bibliothèques</a:t>
                </a:r>
                <a:r>
                  <a:rPr lang="en-GB" dirty="0" smtClean="0"/>
                  <a:t> de haut </a:t>
                </a:r>
                <a:r>
                  <a:rPr lang="en-GB" dirty="0" err="1" smtClean="0"/>
                  <a:t>niveau</a:t>
                </a:r>
                <a:r>
                  <a:rPr lang="en-GB" dirty="0" smtClean="0"/>
                  <a:t> pour les </a:t>
                </a:r>
                <a:r>
                  <a:rPr lang="en-GB" dirty="0" err="1" smtClean="0"/>
                  <a:t>périphériques</a:t>
                </a:r>
                <a:endParaRPr lang="en-GB" sz="1400" b="1" dirty="0"/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1837" y="1616"/>
              <a:ext cx="2132" cy="1956"/>
              <a:chOff x="1837" y="1434"/>
              <a:chExt cx="2132" cy="1956"/>
            </a:xfrm>
          </p:grpSpPr>
          <p:sp>
            <p:nvSpPr>
              <p:cNvPr id="11" name="Line 24"/>
              <p:cNvSpPr>
                <a:spLocks noChangeShapeType="1"/>
              </p:cNvSpPr>
              <p:nvPr/>
            </p:nvSpPr>
            <p:spPr bwMode="auto">
              <a:xfrm>
                <a:off x="1837" y="1434"/>
                <a:ext cx="1088" cy="771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 Box 23"/>
              <p:cNvSpPr txBox="1">
                <a:spLocks noChangeArrowheads="1"/>
              </p:cNvSpPr>
              <p:nvPr/>
            </p:nvSpPr>
            <p:spPr bwMode="auto">
              <a:xfrm>
                <a:off x="2103" y="3022"/>
                <a:ext cx="1592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b="1" dirty="0" err="1" smtClean="0">
                    <a:solidFill>
                      <a:srgbClr val="00AAFF"/>
                    </a:solidFill>
                    <a:latin typeface="Trebuchet MS" pitchFamily="34" charset="0"/>
                  </a:rPr>
                  <a:t>Prototypage</a:t>
                </a:r>
                <a:r>
                  <a:rPr lang="en-GB" sz="1600" b="1" dirty="0" smtClean="0">
                    <a:solidFill>
                      <a:srgbClr val="00AAFF"/>
                    </a:solidFill>
                    <a:latin typeface="Trebuchet MS" pitchFamily="34" charset="0"/>
                  </a:rPr>
                  <a:t> </a:t>
                </a:r>
                <a:r>
                  <a:rPr lang="en-GB" sz="1600" b="1" dirty="0" err="1" smtClean="0">
                    <a:solidFill>
                      <a:srgbClr val="00AAFF"/>
                    </a:solidFill>
                    <a:latin typeface="Trebuchet MS" pitchFamily="34" charset="0"/>
                  </a:rPr>
                  <a:t>rapide</a:t>
                </a:r>
                <a:r>
                  <a:rPr lang="en-GB" sz="1600" b="1" dirty="0" smtClean="0">
                    <a:solidFill>
                      <a:srgbClr val="00AAFF"/>
                    </a:solidFill>
                    <a:latin typeface="Trebuchet MS" pitchFamily="34" charset="0"/>
                  </a:rPr>
                  <a:t> pour</a:t>
                </a:r>
              </a:p>
              <a:p>
                <a:pPr algn="ctr"/>
                <a:r>
                  <a:rPr lang="en-GB" sz="1600" dirty="0" err="1" smtClean="0">
                    <a:solidFill>
                      <a:srgbClr val="00AAFF"/>
                    </a:solidFill>
                    <a:latin typeface="Trebuchet MS" pitchFamily="34" charset="0"/>
                  </a:rPr>
                  <a:t>microcontrolleurs</a:t>
                </a:r>
                <a:endParaRPr lang="en-GB" sz="1600" b="1" dirty="0">
                  <a:solidFill>
                    <a:srgbClr val="00AAFF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3" name="Line 25"/>
              <p:cNvSpPr>
                <a:spLocks noChangeShapeType="1"/>
              </p:cNvSpPr>
              <p:nvPr/>
            </p:nvSpPr>
            <p:spPr bwMode="auto">
              <a:xfrm flipV="1">
                <a:off x="1837" y="2205"/>
                <a:ext cx="1088" cy="726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6"/>
              <p:cNvSpPr>
                <a:spLocks noChangeShapeType="1"/>
              </p:cNvSpPr>
              <p:nvPr/>
            </p:nvSpPr>
            <p:spPr bwMode="auto">
              <a:xfrm flipV="1">
                <a:off x="2925" y="1434"/>
                <a:ext cx="1044" cy="771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7"/>
              <p:cNvSpPr>
                <a:spLocks noChangeShapeType="1"/>
              </p:cNvSpPr>
              <p:nvPr/>
            </p:nvSpPr>
            <p:spPr bwMode="auto">
              <a:xfrm>
                <a:off x="2925" y="2205"/>
                <a:ext cx="1044" cy="726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" name="Group 9"/>
              <p:cNvGrpSpPr>
                <a:grpSpLocks/>
              </p:cNvGrpSpPr>
              <p:nvPr/>
            </p:nvGrpSpPr>
            <p:grpSpPr bwMode="auto">
              <a:xfrm>
                <a:off x="2200" y="1480"/>
                <a:ext cx="1406" cy="1406"/>
                <a:chOff x="2064" y="981"/>
                <a:chExt cx="1406" cy="1406"/>
              </a:xfrm>
            </p:grpSpPr>
            <p:sp>
              <p:nvSpPr>
                <p:cNvPr id="17" name="Oval 6"/>
                <p:cNvSpPr>
                  <a:spLocks noChangeArrowheads="1"/>
                </p:cNvSpPr>
                <p:nvPr/>
              </p:nvSpPr>
              <p:spPr bwMode="auto">
                <a:xfrm>
                  <a:off x="2064" y="981"/>
                  <a:ext cx="1406" cy="1406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rgbClr val="00AA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8" name="Picture 4" descr="mbed-logo-blue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200" y="1480"/>
                  <a:ext cx="1134" cy="362"/>
                </a:xfrm>
                <a:prstGeom prst="rect">
                  <a:avLst/>
                </a:prstGeom>
                <a:noFill/>
              </p:spPr>
            </p:pic>
          </p:grpSp>
        </p:grpSp>
      </p:grpSp>
      <p:pic>
        <p:nvPicPr>
          <p:cNvPr id="1026" name="Picture 2" descr="C:\Users\samux\Desktop\ARM-internship-report\report\both_mbed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7452" y="1822741"/>
            <a:ext cx="2162563" cy="1040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533" y="2782677"/>
            <a:ext cx="8777287" cy="838200"/>
          </a:xfrm>
        </p:spPr>
        <p:txBody>
          <a:bodyPr/>
          <a:lstStyle/>
          <a:p>
            <a:pPr algn="ctr"/>
            <a:r>
              <a:rPr lang="en-US" dirty="0" smtClean="0"/>
              <a:t>Internet Des </a:t>
            </a:r>
            <a:r>
              <a:rPr lang="en-US" dirty="0" err="1" smtClean="0"/>
              <a:t>Objets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</a:t>
            </a:r>
            <a:r>
              <a:rPr lang="en-US" dirty="0" smtClean="0"/>
              <a:t>des </a:t>
            </a:r>
            <a:r>
              <a:rPr lang="en-US" dirty="0" err="1" smtClean="0"/>
              <a:t>Objets</a:t>
            </a:r>
            <a:r>
              <a:rPr lang="en-US" dirty="0" smtClean="0"/>
              <a:t> (</a:t>
            </a:r>
            <a:r>
              <a:rPr lang="en-US" dirty="0" err="1" smtClean="0"/>
              <a:t>IdO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7985" y="1074628"/>
            <a:ext cx="8775700" cy="1437344"/>
          </a:xfrm>
        </p:spPr>
        <p:txBody>
          <a:bodyPr/>
          <a:lstStyle/>
          <a:p>
            <a:r>
              <a:rPr lang="en-US" dirty="0" err="1" smtClean="0"/>
              <a:t>Étendre</a:t>
            </a:r>
            <a:r>
              <a:rPr lang="en-US" dirty="0" smtClean="0"/>
              <a:t> Internet à des </a:t>
            </a:r>
            <a:r>
              <a:rPr lang="en-US" dirty="0" err="1" smtClean="0"/>
              <a:t>objets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des </a:t>
            </a:r>
            <a:r>
              <a:rPr lang="en-US" dirty="0" err="1" smtClean="0"/>
              <a:t>lieux</a:t>
            </a:r>
            <a:endParaRPr lang="en-US" dirty="0" smtClean="0"/>
          </a:p>
          <a:p>
            <a:r>
              <a:rPr lang="en-US" dirty="0" smtClean="0"/>
              <a:t>De plus en plus </a:t>
            </a:r>
            <a:r>
              <a:rPr lang="en-US" dirty="0" err="1" smtClean="0"/>
              <a:t>d’objets</a:t>
            </a:r>
            <a:r>
              <a:rPr lang="en-US" dirty="0" smtClean="0"/>
              <a:t> </a:t>
            </a:r>
            <a:r>
              <a:rPr lang="en-US" dirty="0" err="1" smtClean="0"/>
              <a:t>conectés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15 </a:t>
            </a:r>
            <a:r>
              <a:rPr lang="en-US" dirty="0" smtClean="0"/>
              <a:t>milliards </a:t>
            </a:r>
            <a:r>
              <a:rPr lang="en-US" dirty="0" err="1" smtClean="0"/>
              <a:t>d’ici</a:t>
            </a:r>
            <a:r>
              <a:rPr lang="en-US" dirty="0" smtClean="0"/>
              <a:t> 2015 </a:t>
            </a:r>
            <a:r>
              <a:rPr lang="en-US" dirty="0" err="1" smtClean="0"/>
              <a:t>selon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prédiction</a:t>
            </a:r>
            <a:r>
              <a:rPr lang="en-US" dirty="0" smtClean="0"/>
              <a:t> de Cisco</a:t>
            </a:r>
            <a:endParaRPr lang="en-US" dirty="0"/>
          </a:p>
        </p:txBody>
      </p:sp>
      <p:grpSp>
        <p:nvGrpSpPr>
          <p:cNvPr id="8" name="Groupe 7"/>
          <p:cNvGrpSpPr/>
          <p:nvPr/>
        </p:nvGrpSpPr>
        <p:grpSpPr>
          <a:xfrm>
            <a:off x="231228" y="2835112"/>
            <a:ext cx="9080938" cy="1437344"/>
            <a:chOff x="283779" y="2982256"/>
            <a:chExt cx="9080938" cy="1437344"/>
          </a:xfrm>
        </p:grpSpPr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589017" y="2982256"/>
              <a:ext cx="8775700" cy="1437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65113" marR="0" lvl="0" indent="-265113" algn="l" defTabSz="914400" rtl="0" eaLnBrk="1" fontAlgn="ctr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1"/>
                </a:buClr>
                <a:buSzPct val="125000"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      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La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connexion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de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microcontrolleurs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à Internet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est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une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étape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importante</a:t>
              </a:r>
              <a:r>
                <a:rPr lang="en-US" sz="2000" b="0" kern="0" dirty="0" smtClean="0">
                  <a:latin typeface="+mn-lt"/>
                </a:rPr>
                <a:t> </a:t>
              </a:r>
              <a:r>
                <a:rPr lang="en-US" sz="2000" b="0" kern="0" dirty="0" smtClean="0">
                  <a:latin typeface="+mn-lt"/>
                </a:rPr>
                <a:t>pour </a:t>
              </a:r>
              <a:r>
                <a:rPr lang="en-US" sz="2000" b="0" kern="0" dirty="0" err="1" smtClean="0">
                  <a:latin typeface="+mn-lt"/>
                </a:rPr>
                <a:t>l’IdO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:</a:t>
              </a:r>
              <a:endParaRPr lang="en-US" sz="2000" b="0" kern="0" dirty="0" smtClean="0">
                <a:latin typeface="+mn-lt"/>
              </a:endParaRPr>
            </a:p>
            <a:p>
              <a:pPr marL="1179513" lvl="2" indent="-265113" algn="l" fontAlgn="ctr">
                <a:spcBef>
                  <a:spcPct val="25000"/>
                </a:spcBef>
                <a:buClr>
                  <a:schemeClr val="accent1"/>
                </a:buClr>
                <a:buSzPct val="125000"/>
                <a:buFont typeface="Wingdings" pitchFamily="2" charset="2"/>
                <a:buChar char="§"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Monuments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intelligents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  <a:p>
              <a:pPr marL="1179513" lvl="2" indent="-265113" algn="l" fontAlgn="ctr">
                <a:spcBef>
                  <a:spcPct val="25000"/>
                </a:spcBef>
                <a:buClr>
                  <a:schemeClr val="accent1"/>
                </a:buClr>
                <a:buSzPct val="125000"/>
                <a:buFont typeface="Wingdings" pitchFamily="2" charset="2"/>
                <a:buChar char="§"/>
              </a:pPr>
              <a:r>
                <a:rPr lang="en-US" sz="2000" b="0" kern="0" dirty="0" err="1" smtClean="0">
                  <a:latin typeface="+mn-lt"/>
                </a:rPr>
                <a:t>Réseaux</a:t>
              </a:r>
              <a:r>
                <a:rPr lang="en-US" sz="2000" b="0" kern="0" dirty="0" smtClean="0">
                  <a:latin typeface="+mn-lt"/>
                </a:rPr>
                <a:t> </a:t>
              </a:r>
              <a:r>
                <a:rPr lang="en-US" sz="2000" b="0" kern="0" dirty="0" err="1" smtClean="0">
                  <a:latin typeface="+mn-lt"/>
                </a:rPr>
                <a:t>électriques</a:t>
              </a:r>
              <a:endParaRPr lang="en-US" sz="2000" b="0" kern="0" dirty="0" smtClean="0">
                <a:latin typeface="+mn-lt"/>
              </a:endParaRPr>
            </a:p>
            <a:p>
              <a:pPr marL="1179513" lvl="2" indent="-265113" algn="l" fontAlgn="ctr">
                <a:spcBef>
                  <a:spcPct val="25000"/>
                </a:spcBef>
                <a:buClr>
                  <a:schemeClr val="accent1"/>
                </a:buClr>
                <a:buSzPct val="125000"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 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intelligents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lèche droite 6"/>
            <p:cNvSpPr/>
            <p:nvPr/>
          </p:nvSpPr>
          <p:spPr bwMode="auto">
            <a:xfrm>
              <a:off x="283779" y="3090040"/>
              <a:ext cx="767255" cy="231228"/>
            </a:xfrm>
            <a:prstGeom prst="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</p:grpSp>
      <p:pic>
        <p:nvPicPr>
          <p:cNvPr id="1027" name="Picture 3" descr="C:\Users\samux\Desktop\ARM-internship-report\presentation_en\internet-of-thing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7406" y="3449140"/>
            <a:ext cx="3279502" cy="2681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IoD</a:t>
            </a:r>
            <a:r>
              <a:rPr lang="en-US" dirty="0" smtClean="0"/>
              <a:t>: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915" y="1032558"/>
            <a:ext cx="8775700" cy="2225620"/>
          </a:xfrm>
        </p:spPr>
        <p:txBody>
          <a:bodyPr/>
          <a:lstStyle/>
          <a:p>
            <a:r>
              <a:rPr lang="en-US" dirty="0" smtClean="0"/>
              <a:t>Nouveau standard d’HTML5 (</a:t>
            </a:r>
            <a:r>
              <a:rPr lang="en-US" dirty="0" smtClean="0"/>
              <a:t>RFC 6455</a:t>
            </a:r>
            <a:r>
              <a:rPr lang="en-US" dirty="0" smtClean="0"/>
              <a:t>):</a:t>
            </a:r>
            <a:endParaRPr lang="en-US" dirty="0" smtClean="0"/>
          </a:p>
          <a:p>
            <a:pPr lvl="1"/>
            <a:r>
              <a:rPr lang="en-US" dirty="0" smtClean="0"/>
              <a:t>Communication </a:t>
            </a:r>
            <a:r>
              <a:rPr lang="en-US" dirty="0" err="1" smtClean="0"/>
              <a:t>bidirectionnelle</a:t>
            </a:r>
            <a:r>
              <a:rPr lang="en-US" dirty="0" smtClean="0"/>
              <a:t> </a:t>
            </a:r>
          </a:p>
          <a:p>
            <a:pPr lvl="1"/>
            <a:r>
              <a:rPr lang="fr-FR" dirty="0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travers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unique socket TCP</a:t>
            </a:r>
            <a:endParaRPr lang="en-US" dirty="0" smtClean="0"/>
          </a:p>
          <a:p>
            <a:pPr lvl="1"/>
            <a:r>
              <a:rPr lang="en-US" dirty="0" err="1" smtClean="0"/>
              <a:t>Réduction</a:t>
            </a:r>
            <a:r>
              <a:rPr lang="en-US" dirty="0" smtClean="0"/>
              <a:t> de </a:t>
            </a:r>
            <a:r>
              <a:rPr lang="en-US" dirty="0" err="1" smtClean="0"/>
              <a:t>l’overhead</a:t>
            </a:r>
            <a:endParaRPr lang="en-US" dirty="0" smtClean="0"/>
          </a:p>
          <a:p>
            <a:pPr lvl="1"/>
            <a:r>
              <a:rPr lang="en-US" dirty="0" err="1" smtClean="0"/>
              <a:t>Moins</a:t>
            </a:r>
            <a:r>
              <a:rPr lang="en-US" dirty="0" smtClean="0"/>
              <a:t> de traffic</a:t>
            </a:r>
            <a:endParaRPr lang="en-US" dirty="0" smtClean="0"/>
          </a:p>
          <a:p>
            <a:pPr lvl="1"/>
            <a:r>
              <a:rPr lang="en-US" dirty="0" err="1" smtClean="0"/>
              <a:t>Connexion</a:t>
            </a:r>
            <a:r>
              <a:rPr lang="en-US" dirty="0" smtClean="0"/>
              <a:t> standard et </a:t>
            </a:r>
            <a:r>
              <a:rPr lang="en-US" dirty="0" err="1" smtClean="0"/>
              <a:t>sécurisé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ws</a:t>
            </a:r>
            <a:r>
              <a:rPr lang="en-US" dirty="0" smtClean="0"/>
              <a:t>:// </a:t>
            </a:r>
            <a:r>
              <a:rPr lang="en-US" dirty="0" smtClean="0"/>
              <a:t>et </a:t>
            </a:r>
            <a:r>
              <a:rPr lang="en-US" dirty="0" err="1" smtClean="0"/>
              <a:t>wss</a:t>
            </a:r>
            <a:r>
              <a:rPr lang="en-US" dirty="0" smtClean="0"/>
              <a:t>:// URL)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Pourquoi</a:t>
            </a:r>
            <a:r>
              <a:rPr lang="en-US" dirty="0" smtClean="0"/>
              <a:t> </a:t>
            </a:r>
            <a:r>
              <a:rPr lang="en-US" dirty="0" err="1" smtClean="0"/>
              <a:t>l’introduction</a:t>
            </a:r>
            <a:r>
              <a:rPr lang="en-US" dirty="0" smtClean="0"/>
              <a:t> des </a:t>
            </a:r>
            <a:r>
              <a:rPr lang="en-US" dirty="0" err="1" smtClean="0"/>
              <a:t>WebSockets</a:t>
            </a:r>
            <a:r>
              <a:rPr lang="en-US" dirty="0" smtClean="0"/>
              <a:t> ?</a:t>
            </a:r>
            <a:endParaRPr lang="en-US" dirty="0" smtClean="0"/>
          </a:p>
          <a:p>
            <a:pPr lvl="1"/>
            <a:r>
              <a:rPr lang="en-US" dirty="0" err="1" smtClean="0"/>
              <a:t>Remplacer</a:t>
            </a:r>
            <a:r>
              <a:rPr lang="en-US" dirty="0" smtClean="0"/>
              <a:t> les </a:t>
            </a:r>
            <a:r>
              <a:rPr lang="en-US" dirty="0" err="1" smtClean="0"/>
              <a:t>existantes</a:t>
            </a:r>
            <a:r>
              <a:rPr lang="en-US" dirty="0" smtClean="0"/>
              <a:t> techniques de polling</a:t>
            </a:r>
            <a:r>
              <a:rPr lang="en-US" dirty="0" smtClean="0"/>
              <a:t> </a:t>
            </a:r>
            <a:r>
              <a:rPr lang="en-US" dirty="0" smtClean="0"/>
              <a:t>(AJAX)</a:t>
            </a:r>
          </a:p>
          <a:p>
            <a:pPr lvl="1"/>
            <a:r>
              <a:rPr lang="en-US" dirty="0" err="1" smtClean="0"/>
              <a:t>Besoin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réelle</a:t>
            </a:r>
            <a:r>
              <a:rPr lang="en-US" dirty="0" smtClean="0"/>
              <a:t> communication </a:t>
            </a:r>
            <a:r>
              <a:rPr lang="en-US" dirty="0" err="1" smtClean="0"/>
              <a:t>bidirectionnelle</a:t>
            </a:r>
            <a:r>
              <a:rPr lang="en-US" dirty="0" smtClean="0"/>
              <a:t> sans </a:t>
            </a:r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connexions</a:t>
            </a:r>
            <a:r>
              <a:rPr lang="en-US" dirty="0" smtClean="0"/>
              <a:t> HTTP</a:t>
            </a:r>
            <a:endParaRPr lang="en-US" dirty="0"/>
          </a:p>
        </p:txBody>
      </p:sp>
      <p:pic>
        <p:nvPicPr>
          <p:cNvPr id="4098" name="Picture 2" descr="C:\Users\samux\Desktop\ARM-internship-report\presentation_en\html5-1-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6803" y="1333712"/>
            <a:ext cx="2054535" cy="13884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IoD</a:t>
            </a:r>
            <a:r>
              <a:rPr lang="en-US" dirty="0" smtClean="0"/>
              <a:t>: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533454"/>
          </a:xfrm>
        </p:spPr>
        <p:txBody>
          <a:bodyPr/>
          <a:lstStyle/>
          <a:p>
            <a:r>
              <a:rPr lang="en-US" dirty="0" smtClean="0"/>
              <a:t>Handshake: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57763" y="1355838"/>
            <a:ext cx="397790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latin typeface="Book Antiqua" pitchFamily="18" charset="0"/>
              </a:rPr>
              <a:t>GET</a:t>
            </a:r>
            <a:r>
              <a:rPr lang="en-US" sz="1200" b="0" dirty="0" smtClean="0">
                <a:latin typeface="Book Antiqua" pitchFamily="18" charset="0"/>
              </a:rPr>
              <a:t> /</a:t>
            </a:r>
            <a:r>
              <a:rPr lang="en-US" sz="1200" b="0" dirty="0" err="1" smtClean="0">
                <a:latin typeface="Book Antiqua" pitchFamily="18" charset="0"/>
              </a:rPr>
              <a:t>ws</a:t>
            </a:r>
            <a:r>
              <a:rPr lang="en-US" sz="1200" b="0" dirty="0" smtClean="0">
                <a:latin typeface="Book Antiqua" pitchFamily="18" charset="0"/>
              </a:rPr>
              <a:t> HTTP/1.1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Host:</a:t>
            </a:r>
            <a:r>
              <a:rPr lang="en-US" sz="1200" b="0" dirty="0" smtClean="0">
                <a:latin typeface="Book Antiqua" pitchFamily="18" charset="0"/>
              </a:rPr>
              <a:t> example.org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Connection: Upgrade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-Key:</a:t>
            </a:r>
            <a:r>
              <a:rPr lang="en-US" sz="1200" b="0" dirty="0" smtClean="0">
                <a:latin typeface="Book Antiqua" pitchFamily="18" charset="0"/>
              </a:rPr>
              <a:t> dGhlIHNhbXBsZSBub25jZQ==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Upgrade: 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endParaRPr lang="en-US" sz="1200" dirty="0" smtClean="0">
              <a:latin typeface="Book Antiqua" pitchFamily="18" charset="0"/>
            </a:endParaRPr>
          </a:p>
          <a:p>
            <a:pPr algn="l"/>
            <a:r>
              <a:rPr lang="en-US" sz="1200" dirty="0" smtClean="0">
                <a:latin typeface="Book Antiqua" pitchFamily="18" charset="0"/>
              </a:rPr>
              <a:t>Origin:</a:t>
            </a:r>
            <a:r>
              <a:rPr lang="en-US" sz="1200" b="0" dirty="0" smtClean="0">
                <a:latin typeface="Book Antiqua" pitchFamily="18" charset="0"/>
              </a:rPr>
              <a:t> http://example.org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-Version:</a:t>
            </a:r>
            <a:r>
              <a:rPr lang="en-US" sz="1200" b="0" dirty="0" smtClean="0">
                <a:latin typeface="Book Antiqua" pitchFamily="18" charset="0"/>
              </a:rPr>
              <a:t> 13</a:t>
            </a:r>
            <a:endParaRPr lang="en-US" sz="1200" b="0" dirty="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478079" y="1644872"/>
            <a:ext cx="444429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latin typeface="Book Antiqua" pitchFamily="18" charset="0"/>
              </a:rPr>
              <a:t>HTTP/1.1</a:t>
            </a:r>
            <a:r>
              <a:rPr lang="en-US" sz="1200" b="0" dirty="0" smtClean="0">
                <a:latin typeface="Book Antiqua" pitchFamily="18" charset="0"/>
              </a:rPr>
              <a:t> 101 Switching Protocols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Upgrade:</a:t>
            </a:r>
            <a:r>
              <a:rPr lang="en-US" sz="1200" b="0" dirty="0" smtClean="0">
                <a:latin typeface="Book Antiqua" pitchFamily="18" charset="0"/>
              </a:rPr>
              <a:t> </a:t>
            </a:r>
            <a:r>
              <a:rPr lang="en-US" sz="1200" b="0" dirty="0" err="1" smtClean="0">
                <a:latin typeface="Book Antiqua" pitchFamily="18" charset="0"/>
              </a:rPr>
              <a:t>websocket</a:t>
            </a:r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dirty="0" smtClean="0">
                <a:latin typeface="Book Antiqua" pitchFamily="18" charset="0"/>
              </a:rPr>
              <a:t>Connection:</a:t>
            </a:r>
            <a:r>
              <a:rPr lang="en-US" sz="1200" b="0" dirty="0" smtClean="0">
                <a:latin typeface="Book Antiqua" pitchFamily="18" charset="0"/>
              </a:rPr>
              <a:t> Upgrade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-Accept:</a:t>
            </a:r>
            <a:r>
              <a:rPr lang="en-US" sz="1200" b="0" dirty="0" smtClean="0">
                <a:latin typeface="Book Antiqua" pitchFamily="18" charset="0"/>
              </a:rPr>
              <a:t> s3pPLMBiTxaQ9kYGzzhZRbK+xOo=</a:t>
            </a:r>
            <a:endParaRPr lang="en-US" sz="1200" b="0" dirty="0">
              <a:latin typeface="Book Antiqu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38639" y="2732697"/>
            <a:ext cx="321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Requête</a:t>
            </a:r>
            <a:r>
              <a:rPr lang="en-US" dirty="0" smtClean="0"/>
              <a:t> HTTP </a:t>
            </a:r>
            <a:r>
              <a:rPr lang="en-US" dirty="0" err="1" smtClean="0"/>
              <a:t>envoyée</a:t>
            </a:r>
            <a:r>
              <a:rPr lang="en-US" dirty="0" smtClean="0"/>
              <a:t> par le client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5831826" y="2548768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Réponse</a:t>
            </a:r>
            <a:r>
              <a:rPr lang="en-US" dirty="0" smtClean="0"/>
              <a:t> du server</a:t>
            </a:r>
            <a:endParaRPr lang="en-US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249018" y="3418441"/>
            <a:ext cx="8775700" cy="47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Format: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C:\Users\samux\Desktop\ARM-internship-report\report\frame_w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4420" y="3478931"/>
            <a:ext cx="5302422" cy="29264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6468" y="2467359"/>
            <a:ext cx="8777287" cy="838200"/>
          </a:xfrm>
        </p:spPr>
        <p:txBody>
          <a:bodyPr/>
          <a:lstStyle/>
          <a:p>
            <a:pPr algn="ctr"/>
            <a:r>
              <a:rPr lang="en-US" dirty="0" err="1" smtClean="0"/>
              <a:t>Connexion</a:t>
            </a:r>
            <a:r>
              <a:rPr lang="en-US" dirty="0" smtClean="0"/>
              <a:t> de </a:t>
            </a:r>
            <a:r>
              <a:rPr lang="en-US" dirty="0" err="1" smtClean="0"/>
              <a:t>capteurs</a:t>
            </a:r>
            <a:r>
              <a:rPr lang="en-US" dirty="0" smtClean="0"/>
              <a:t> à Internet</a:t>
            </a:r>
            <a:endParaRPr lang="en-US" dirty="0"/>
          </a:p>
        </p:txBody>
      </p:sp>
      <p:pic>
        <p:nvPicPr>
          <p:cNvPr id="4" name="Picture 2" descr="C:\Users\samux\Desktop\ARM-internship-report\report\logo_w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4413" y="3836277"/>
            <a:ext cx="3987677" cy="18498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IoD</a:t>
            </a:r>
            <a:r>
              <a:rPr lang="en-US" dirty="0" smtClean="0"/>
              <a:t>: </a:t>
            </a:r>
            <a:r>
              <a:rPr lang="en-US" dirty="0" err="1" smtClean="0"/>
              <a:t>connexion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capteurs</a:t>
            </a:r>
            <a:r>
              <a:rPr lang="en-US" dirty="0" smtClean="0"/>
              <a:t> à Internet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grpSp>
        <p:nvGrpSpPr>
          <p:cNvPr id="18" name="Groupe 17"/>
          <p:cNvGrpSpPr/>
          <p:nvPr/>
        </p:nvGrpSpPr>
        <p:grpSpPr>
          <a:xfrm>
            <a:off x="1787517" y="1093076"/>
            <a:ext cx="5554359" cy="2879833"/>
            <a:chOff x="986710" y="1187669"/>
            <a:chExt cx="6705665" cy="3090041"/>
          </a:xfrm>
        </p:grpSpPr>
        <p:sp>
          <p:nvSpPr>
            <p:cNvPr id="4" name="Cylindre 3"/>
            <p:cNvSpPr/>
            <p:nvPr/>
          </p:nvSpPr>
          <p:spPr bwMode="auto">
            <a:xfrm>
              <a:off x="3520965" y="1187669"/>
              <a:ext cx="1681656" cy="1114097"/>
            </a:xfrm>
            <a:prstGeom prst="ca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3400180" y="1639613"/>
              <a:ext cx="1918785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Server </a:t>
              </a:r>
              <a:r>
                <a:rPr lang="en-US" sz="1200" dirty="0" err="1" smtClean="0"/>
                <a:t>WebSocket</a:t>
              </a:r>
              <a:endParaRPr lang="en-US" sz="1200" dirty="0" smtClean="0"/>
            </a:p>
            <a:p>
              <a:r>
                <a:rPr lang="en-US" sz="1200" dirty="0" smtClean="0"/>
                <a:t>(Python)</a:t>
              </a:r>
              <a:endParaRPr lang="en-US" sz="1200" dirty="0"/>
            </a:p>
          </p:txBody>
        </p:sp>
        <p:sp>
          <p:nvSpPr>
            <p:cNvPr id="6" name="Rectangle à coins arrondis 5"/>
            <p:cNvSpPr/>
            <p:nvPr/>
          </p:nvSpPr>
          <p:spPr bwMode="auto">
            <a:xfrm>
              <a:off x="998483" y="3457903"/>
              <a:ext cx="1439917" cy="81980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986710" y="3510454"/>
              <a:ext cx="1490548" cy="693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Mbed</a:t>
              </a:r>
              <a:r>
                <a:rPr lang="en-US" sz="1200" dirty="0" smtClean="0"/>
                <a:t> board + </a:t>
              </a:r>
            </a:p>
            <a:p>
              <a:r>
                <a:rPr lang="en-US" sz="1200" dirty="0" err="1" smtClean="0"/>
                <a:t>Capteur</a:t>
              </a:r>
              <a:endParaRPr lang="en-US" sz="1200" dirty="0" smtClean="0"/>
            </a:p>
            <a:p>
              <a:r>
                <a:rPr lang="en-US" sz="1200" dirty="0" smtClean="0"/>
                <a:t>(C++)</a:t>
              </a:r>
              <a:endParaRPr lang="en-US" sz="1200" dirty="0"/>
            </a:p>
          </p:txBody>
        </p:sp>
        <p:sp>
          <p:nvSpPr>
            <p:cNvPr id="8" name="Rectangle à coins arrondis 7"/>
            <p:cNvSpPr/>
            <p:nvPr/>
          </p:nvSpPr>
          <p:spPr bwMode="auto">
            <a:xfrm>
              <a:off x="3526221" y="3452647"/>
              <a:ext cx="1532719" cy="819808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405940" y="3599792"/>
              <a:ext cx="1728586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Desktop browser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Javascript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10" name="Rectangle à coins arrondis 9"/>
            <p:cNvSpPr/>
            <p:nvPr/>
          </p:nvSpPr>
          <p:spPr bwMode="auto">
            <a:xfrm>
              <a:off x="6180083" y="3415861"/>
              <a:ext cx="1439917" cy="81980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105063" y="3563006"/>
              <a:ext cx="1587312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Mobile browser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Javascript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13" name="Connecteur droit avec flèche 12"/>
            <p:cNvCxnSpPr/>
            <p:nvPr/>
          </p:nvCxnSpPr>
          <p:spPr bwMode="auto">
            <a:xfrm flipV="1">
              <a:off x="1996966" y="2280745"/>
              <a:ext cx="1418896" cy="100899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>
              <a:off x="4235669" y="2438400"/>
              <a:ext cx="10510" cy="9249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>
              <a:off x="5150069" y="2375338"/>
              <a:ext cx="1650124" cy="90389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20" name="Espace réservé du contenu 2"/>
          <p:cNvSpPr txBox="1">
            <a:spLocks/>
          </p:cNvSpPr>
          <p:nvPr/>
        </p:nvSpPr>
        <p:spPr bwMode="auto">
          <a:xfrm>
            <a:off x="1376855" y="4414344"/>
            <a:ext cx="6863256" cy="14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Les </a:t>
            </a:r>
            <a:r>
              <a:rPr lang="en-US" sz="1800" b="0" kern="0" dirty="0" err="1" smtClean="0">
                <a:latin typeface="+mn-lt"/>
                <a:ea typeface="+mn-ea"/>
              </a:rPr>
              <a:t>navigateurs</a:t>
            </a:r>
            <a:r>
              <a:rPr lang="en-US" sz="1800" b="0" kern="0" dirty="0" smtClean="0">
                <a:latin typeface="+mn-lt"/>
                <a:ea typeface="+mn-ea"/>
              </a:rPr>
              <a:t> </a:t>
            </a:r>
            <a:r>
              <a:rPr lang="en-US" sz="1800" b="0" kern="0" dirty="0" err="1" smtClean="0">
                <a:latin typeface="+mn-lt"/>
                <a:ea typeface="+mn-ea"/>
              </a:rPr>
              <a:t>reçoivent</a:t>
            </a:r>
            <a:r>
              <a:rPr lang="en-US" sz="1800" b="0" kern="0" dirty="0" smtClean="0">
                <a:latin typeface="+mn-lt"/>
                <a:ea typeface="+mn-ea"/>
              </a:rPr>
              <a:t> les </a:t>
            </a:r>
            <a:r>
              <a:rPr lang="en-US" sz="1800" b="0" kern="0" dirty="0" err="1" smtClean="0">
                <a:latin typeface="+mn-lt"/>
                <a:ea typeface="+mn-ea"/>
              </a:rPr>
              <a:t>données</a:t>
            </a:r>
            <a:r>
              <a:rPr lang="en-US" sz="1800" b="0" kern="0" dirty="0" smtClean="0">
                <a:latin typeface="+mn-lt"/>
                <a:ea typeface="+mn-ea"/>
              </a:rPr>
              <a:t> des </a:t>
            </a:r>
            <a:r>
              <a:rPr lang="en-US" sz="1800" b="0" kern="0" dirty="0" err="1" smtClean="0">
                <a:latin typeface="+mn-lt"/>
                <a:ea typeface="+mn-ea"/>
              </a:rPr>
              <a:t>capteurs</a:t>
            </a:r>
            <a:r>
              <a:rPr lang="en-US" sz="1800" b="0" kern="0" dirty="0" smtClean="0">
                <a:latin typeface="+mn-lt"/>
                <a:ea typeface="+mn-ea"/>
              </a:rPr>
              <a:t> </a:t>
            </a:r>
            <a:endParaRPr lang="en-US" sz="1800" b="0" kern="0" dirty="0" smtClean="0">
              <a:latin typeface="+mn-lt"/>
              <a:ea typeface="+mn-ea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</a:t>
            </a:r>
            <a:r>
              <a:rPr lang="en-US" sz="1800" b="0" kern="0" dirty="0" smtClean="0">
                <a:latin typeface="+mn-lt"/>
                <a:ea typeface="+mn-ea"/>
              </a:rPr>
              <a:t>m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beds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envoient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 server les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valeurs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</a:t>
            </a:r>
            <a:r>
              <a:rPr kumimoji="0" lang="en-US" sz="18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capteurs</a:t>
            </a:r>
            <a:endParaRPr kumimoji="0" lang="en-US" sz="18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baseline="0" dirty="0" smtClean="0">
                <a:latin typeface="+mn-lt"/>
                <a:ea typeface="+mn-ea"/>
              </a:rPr>
              <a:t>Le server </a:t>
            </a:r>
            <a:r>
              <a:rPr lang="en-US" sz="1800" b="0" kern="0" dirty="0" err="1" smtClean="0">
                <a:latin typeface="+mn-lt"/>
                <a:ea typeface="+mn-ea"/>
              </a:rPr>
              <a:t>broadcaste</a:t>
            </a:r>
            <a:r>
              <a:rPr lang="en-US" sz="1800" b="0" kern="0" dirty="0" smtClean="0">
                <a:latin typeface="+mn-lt"/>
                <a:ea typeface="+mn-ea"/>
              </a:rPr>
              <a:t> </a:t>
            </a:r>
            <a:r>
              <a:rPr lang="en-US" sz="1800" b="0" kern="0" dirty="0" err="1" smtClean="0">
                <a:latin typeface="+mn-lt"/>
                <a:ea typeface="+mn-ea"/>
              </a:rPr>
              <a:t>tous</a:t>
            </a:r>
            <a:r>
              <a:rPr lang="en-US" sz="1800" b="0" kern="0" dirty="0" smtClean="0">
                <a:latin typeface="+mn-lt"/>
                <a:ea typeface="+mn-ea"/>
              </a:rPr>
              <a:t> les messages </a:t>
            </a:r>
            <a:r>
              <a:rPr lang="en-US" sz="1800" b="0" kern="0" dirty="0" err="1" smtClean="0">
                <a:latin typeface="+mn-lt"/>
                <a:ea typeface="+mn-ea"/>
              </a:rPr>
              <a:t>reçus</a:t>
            </a:r>
            <a:endParaRPr lang="en-US" sz="1800" b="0" kern="0" dirty="0" smtClean="0">
              <a:latin typeface="+mn-lt"/>
              <a:ea typeface="+mn-ea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Les </a:t>
            </a:r>
            <a:r>
              <a:rPr lang="en-US" sz="1800" b="0" kern="0" dirty="0" err="1" smtClean="0">
                <a:latin typeface="+mn-lt"/>
                <a:ea typeface="+mn-ea"/>
              </a:rPr>
              <a:t>navigateurs</a:t>
            </a:r>
            <a:r>
              <a:rPr lang="en-US" sz="1800" b="0" kern="0" dirty="0" smtClean="0">
                <a:latin typeface="+mn-lt"/>
                <a:ea typeface="+mn-ea"/>
              </a:rPr>
              <a:t> </a:t>
            </a:r>
            <a:r>
              <a:rPr lang="en-US" sz="1800" b="0" kern="0" dirty="0" err="1" smtClean="0">
                <a:latin typeface="+mn-lt"/>
                <a:ea typeface="+mn-ea"/>
              </a:rPr>
              <a:t>vont</a:t>
            </a:r>
            <a:r>
              <a:rPr lang="en-US" sz="1800" b="0" kern="0" dirty="0" smtClean="0">
                <a:latin typeface="+mn-lt"/>
                <a:ea typeface="+mn-ea"/>
              </a:rPr>
              <a:t> </a:t>
            </a:r>
            <a:r>
              <a:rPr lang="en-US" sz="1800" b="0" kern="0" dirty="0" err="1" smtClean="0">
                <a:latin typeface="+mn-lt"/>
                <a:ea typeface="+mn-ea"/>
              </a:rPr>
              <a:t>recevoir</a:t>
            </a:r>
            <a:r>
              <a:rPr lang="en-US" sz="1800" b="0" kern="0" dirty="0" smtClean="0">
                <a:latin typeface="+mn-lt"/>
                <a:ea typeface="+mn-ea"/>
              </a:rPr>
              <a:t>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M_Public_2007_0409">
  <a:themeElements>
    <a:clrScheme name="ARM APPROVED COLOURS">
      <a:dk1>
        <a:srgbClr val="000000"/>
      </a:dk1>
      <a:lt1>
        <a:srgbClr val="FFFFFF"/>
      </a:lt1>
      <a:dk2>
        <a:srgbClr val="D93D89"/>
      </a:dk2>
      <a:lt2>
        <a:srgbClr val="FAA61A"/>
      </a:lt2>
      <a:accent1>
        <a:srgbClr val="128CAB"/>
      </a:accent1>
      <a:accent2>
        <a:srgbClr val="911B1D"/>
      </a:accent2>
      <a:accent3>
        <a:srgbClr val="9FB43B"/>
      </a:accent3>
      <a:accent4>
        <a:srgbClr val="000000"/>
      </a:accent4>
      <a:accent5>
        <a:srgbClr val="AAC5D2"/>
      </a:accent5>
      <a:accent6>
        <a:srgbClr val="FFFFFF"/>
      </a:accent6>
      <a:hlink>
        <a:srgbClr val="FFFFFF"/>
      </a:hlink>
      <a:folHlink>
        <a:srgbClr val="9A8B7C"/>
      </a:folHlink>
    </a:clrScheme>
    <a:fontScheme name="ARM_CONF_2009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ARM_CONF_2009b 1">
        <a:dk1>
          <a:srgbClr val="000000"/>
        </a:dk1>
        <a:lt1>
          <a:srgbClr val="FFFFFF"/>
        </a:lt1>
        <a:dk2>
          <a:srgbClr val="D93D89"/>
        </a:dk2>
        <a:lt2>
          <a:srgbClr val="FAA61A"/>
        </a:lt2>
        <a:accent1>
          <a:srgbClr val="128CAB"/>
        </a:accent1>
        <a:accent2>
          <a:srgbClr val="911B1D"/>
        </a:accent2>
        <a:accent3>
          <a:srgbClr val="FFFFFF"/>
        </a:accent3>
        <a:accent4>
          <a:srgbClr val="000000"/>
        </a:accent4>
        <a:accent5>
          <a:srgbClr val="AAC5D2"/>
        </a:accent5>
        <a:accent6>
          <a:srgbClr val="831719"/>
        </a:accent6>
        <a:hlink>
          <a:srgbClr val="9FB43B"/>
        </a:hlink>
        <a:folHlink>
          <a:srgbClr val="9A8B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ARM_Public_2007_0409</Template>
  <TotalTime>1146</TotalTime>
  <Words>788</Words>
  <Application>Microsoft Office PowerPoint</Application>
  <PresentationFormat>Affichage à l'écran (4:3)</PresentationFormat>
  <Paragraphs>176</Paragraphs>
  <Slides>26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ARM_Public_2007_0409</vt:lpstr>
      <vt:lpstr>Mbed: D’une connectivité locale à l’Internet</vt:lpstr>
      <vt:lpstr>Outline</vt:lpstr>
      <vt:lpstr>Mbed</vt:lpstr>
      <vt:lpstr>Internet Des Objets</vt:lpstr>
      <vt:lpstr>Internet des Objets (IdO)</vt:lpstr>
      <vt:lpstr>IoD: WebSockets</vt:lpstr>
      <vt:lpstr>IoD: WebSockets</vt:lpstr>
      <vt:lpstr>Connexion de capteurs à Internet</vt:lpstr>
      <vt:lpstr>IoD: connexion de capteurs à Internet</vt:lpstr>
      <vt:lpstr>IoD: connexion de capteurs à Internet</vt:lpstr>
      <vt:lpstr>IoD: connexion de capteurs à Internet</vt:lpstr>
      <vt:lpstr>IoD: connexion de capteurs à Internet</vt:lpstr>
      <vt:lpstr>IoD: connexion de capteurs à Internet</vt:lpstr>
      <vt:lpstr>Universal Serial Bus: Device</vt:lpstr>
      <vt:lpstr>USB Device: Overview</vt:lpstr>
      <vt:lpstr>USB Device: Introduction</vt:lpstr>
      <vt:lpstr>USB Device: Introduction</vt:lpstr>
      <vt:lpstr>USB Device: architecture</vt:lpstr>
      <vt:lpstr>USB Device: USBDevice</vt:lpstr>
      <vt:lpstr>USB Device: USB HID</vt:lpstr>
      <vt:lpstr>USB Device: Generique USB HID</vt:lpstr>
      <vt:lpstr>USB Device: USB Audio</vt:lpstr>
      <vt:lpstr>USB Device: USB Audio</vt:lpstr>
      <vt:lpstr>USB Device: USB Audio</vt:lpstr>
      <vt:lpstr>Conclusion</vt:lpstr>
      <vt:lpstr>Merci de votre attention!  Des 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systems, Internet of Things and Communication</dc:title>
  <dc:creator>samux</dc:creator>
  <cp:lastModifiedBy>samux</cp:lastModifiedBy>
  <cp:revision>193</cp:revision>
  <dcterms:created xsi:type="dcterms:W3CDTF">2012-01-11T18:41:48Z</dcterms:created>
  <dcterms:modified xsi:type="dcterms:W3CDTF">2012-01-22T11:10:38Z</dcterms:modified>
</cp:coreProperties>
</file>