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8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CD"/>
    <a:srgbClr val="000000"/>
    <a:srgbClr val="FFF0A3"/>
    <a:srgbClr val="D6E4EE"/>
    <a:srgbClr val="CCEECC"/>
    <a:srgbClr val="FFCDCD"/>
    <a:srgbClr val="FF3399"/>
    <a:srgbClr val="9A8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smtClean="0"/>
              <a:t>Embedded systems</a:t>
            </a:r>
            <a:r>
              <a:rPr lang="en-GB" sz="4000" dirty="0" smtClean="0"/>
              <a:t>:</a:t>
            </a:r>
            <a:br>
              <a:rPr lang="en-GB" sz="4000" dirty="0" smtClean="0"/>
            </a:br>
            <a:r>
              <a:rPr lang="en-GB" sz="4000" dirty="0" smtClean="0"/>
              <a:t>From </a:t>
            </a:r>
            <a:r>
              <a:rPr lang="en-GB" sz="4000" dirty="0" smtClean="0"/>
              <a:t>a local connectivity to the cloud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0" y="308489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Industrial Placement Presentation: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671162" y="4127887"/>
            <a:ext cx="5980386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Connecting the boards to the Internet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module from Roving Networks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Full TCP/IP stack integrated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over serial port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library on top of the TCP/IP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lang="en-US" sz="1800" b="0" kern="0" dirty="0" smtClean="0">
                <a:latin typeface="+mn-lt"/>
                <a:ea typeface="+mn-ea"/>
              </a:rPr>
              <a:t>    stack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51" name="Picture 3" descr="C:\Users\samux\Desktop\ARM-internship-report\report\acc_board_compon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1919" y="1236663"/>
            <a:ext cx="2562882" cy="2734237"/>
          </a:xfrm>
          <a:prstGeom prst="rect">
            <a:avLst/>
          </a:prstGeom>
          <a:noFill/>
        </p:spPr>
      </p:pic>
      <p:pic>
        <p:nvPicPr>
          <p:cNvPr id="2052" name="Picture 4" descr="C:\Users\samux\Desktop\ARM-internship-report\report\env_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8476" y="1435100"/>
            <a:ext cx="3147192" cy="2410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5122" name="Picture 2" descr="C:\Users\samux\Desktop\ARM-internship-report\report\dash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364" y="1915184"/>
            <a:ext cx="3214115" cy="2688348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3878316" y="2070537"/>
            <a:ext cx="5265684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Open 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communication with the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Listen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Update the real-time graph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Based on Tornado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A client is connected over a “</a:t>
            </a:r>
            <a:r>
              <a:rPr lang="en-US" b="1" dirty="0" smtClean="0"/>
              <a:t>channel</a:t>
            </a:r>
            <a:r>
              <a:rPr lang="en-US" dirty="0" smtClean="0"/>
              <a:t>” and a “</a:t>
            </a:r>
            <a:r>
              <a:rPr lang="en-US" b="1" dirty="0" smtClean="0"/>
              <a:t>connection mode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Over a same channel, messages can be exchanged according the connection mode:</a:t>
            </a:r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6991" y="2856230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1026" name="Picture 2" descr="C:\Users\samux\Desktop\ARM-internship-report\report\rpc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6775" y="846291"/>
            <a:ext cx="3879209" cy="5482963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75496"/>
          </a:xfrm>
        </p:spPr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5204646" y="2456740"/>
            <a:ext cx="3939354" cy="197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err="1" smtClean="0">
                <a:latin typeface="+mn-lt"/>
                <a:ea typeface="+mn-ea"/>
              </a:rPr>
              <a:t>Mbed</a:t>
            </a:r>
            <a:r>
              <a:rPr lang="en-US" sz="1800" b="0" kern="0" noProof="0" dirty="0" smtClean="0">
                <a:latin typeface="+mn-lt"/>
                <a:ea typeface="+mn-ea"/>
              </a:rPr>
              <a:t>(s) connected to a </a:t>
            </a:r>
            <a:r>
              <a:rPr lang="en-US" sz="1800" b="0" kern="0" noProof="0" dirty="0" err="1" smtClean="0">
                <a:latin typeface="+mn-lt"/>
                <a:ea typeface="+mn-ea"/>
              </a:rPr>
              <a:t>WebSocket</a:t>
            </a:r>
            <a:r>
              <a:rPr lang="en-US" sz="1800" b="0" kern="0" noProof="0" dirty="0" smtClean="0">
                <a:latin typeface="+mn-lt"/>
                <a:ea typeface="+mn-ea"/>
              </a:rPr>
              <a:t> server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noProof="0" dirty="0" err="1" smtClean="0">
                <a:latin typeface="+mn-lt"/>
                <a:ea typeface="+mn-ea"/>
              </a:rPr>
              <a:t>Subnetwork</a:t>
            </a:r>
            <a:r>
              <a:rPr lang="en-US" sz="1800" b="0" kern="0" noProof="0" dirty="0" smtClean="0">
                <a:latin typeface="+mn-lt"/>
                <a:ea typeface="+mn-ea"/>
              </a:rPr>
              <a:t> </a:t>
            </a:r>
            <a:r>
              <a:rPr lang="en-US" sz="1800" b="0" kern="0" noProof="0" dirty="0" smtClean="0">
                <a:latin typeface="+mn-lt"/>
                <a:ea typeface="+mn-ea"/>
              </a:rPr>
              <a:t>organization</a:t>
            </a: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</a:t>
            </a:r>
            <a:r>
              <a:rPr kumimoji="0" lang="en-US" sz="1800" b="0" i="0" u="none" strike="noStrike" kern="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subnetwork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 </a:t>
            </a:r>
            <a:r>
              <a:rPr kumimoji="0" lang="en-US" sz="1800" b="0" i="0" u="none" strike="noStrike" kern="0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have a unique id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 messages between clients and server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748813"/>
            <a:ext cx="8775700" cy="3224103"/>
          </a:xfrm>
        </p:spPr>
        <p:txBody>
          <a:bodyPr/>
          <a:lstStyle/>
          <a:p>
            <a:r>
              <a:rPr lang="en-US" dirty="0" smtClean="0"/>
              <a:t>Messages exchanged: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INFO_METHODS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examples: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304800" y="3930880"/>
            <a:ext cx="8366234" cy="733446"/>
            <a:chOff x="304800" y="4120060"/>
            <a:chExt cx="8366234" cy="733446"/>
          </a:xfrm>
        </p:grpSpPr>
        <p:grpSp>
          <p:nvGrpSpPr>
            <p:cNvPr id="14" name="Groupe 13"/>
            <p:cNvGrpSpPr/>
            <p:nvPr/>
          </p:nvGrpSpPr>
          <p:grpSpPr>
            <a:xfrm>
              <a:off x="304800" y="4120060"/>
              <a:ext cx="8366234" cy="733446"/>
              <a:chOff x="304800" y="4141080"/>
              <a:chExt cx="8366234" cy="733446"/>
            </a:xfrm>
          </p:grpSpPr>
          <p:sp>
            <p:nvSpPr>
              <p:cNvPr id="4" name="ZoneTexte 3"/>
              <p:cNvSpPr txBox="1"/>
              <p:nvPr/>
            </p:nvSpPr>
            <p:spPr>
              <a:xfrm>
                <a:off x="304800" y="4141080"/>
                <a:ext cx="836623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10055" y="456674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“gateway”,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”:”REGISTER_OK”, 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10}</a:t>
                </a:r>
              </a:p>
            </p:txBody>
          </p:sp>
        </p:grpSp>
        <p:cxnSp>
          <p:nvCxnSpPr>
            <p:cNvPr id="9" name="Connecteur droit avec flèche 8"/>
            <p:cNvCxnSpPr/>
            <p:nvPr/>
          </p:nvCxnSpPr>
          <p:spPr bwMode="auto">
            <a:xfrm>
              <a:off x="430924" y="4277710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Connecteur droit avec flèche 10"/>
            <p:cNvCxnSpPr/>
            <p:nvPr/>
          </p:nvCxnSpPr>
          <p:spPr bwMode="auto">
            <a:xfrm flipH="1">
              <a:off x="420414" y="4740166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e 16"/>
          <p:cNvGrpSpPr/>
          <p:nvPr/>
        </p:nvGrpSpPr>
        <p:grpSpPr>
          <a:xfrm>
            <a:off x="289034" y="5218389"/>
            <a:ext cx="8350469" cy="764980"/>
            <a:chOff x="289034" y="5270939"/>
            <a:chExt cx="8350469" cy="764980"/>
          </a:xfrm>
        </p:grpSpPr>
        <p:grpSp>
          <p:nvGrpSpPr>
            <p:cNvPr id="15" name="Groupe 14"/>
            <p:cNvGrpSpPr/>
            <p:nvPr/>
          </p:nvGrpSpPr>
          <p:grpSpPr>
            <a:xfrm>
              <a:off x="289034" y="5270939"/>
              <a:ext cx="8350469" cy="764980"/>
              <a:chOff x="289034" y="5270939"/>
              <a:chExt cx="8350469" cy="764980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289034" y="5270939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“mbed2”,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”:”CALL”,  “</a:t>
                </a:r>
                <a:r>
                  <a:rPr lang="en-US" dirty="0" smtClean="0">
                    <a:latin typeface="Book Antiqua" pitchFamily="18" charset="0"/>
                  </a:rPr>
                  <a:t>fn</a:t>
                </a:r>
                <a:r>
                  <a:rPr lang="en-US" b="0" dirty="0" smtClean="0">
                    <a:latin typeface="Book Antiqua" pitchFamily="18" charset="0"/>
                  </a:rPr>
                  <a:t>”: “echo”,  “</a:t>
                </a:r>
                <a:r>
                  <a:rPr lang="en-US" dirty="0" err="1" smtClean="0">
                    <a:latin typeface="Book Antiqua" pitchFamily="18" charset="0"/>
                  </a:rPr>
                  <a:t>params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294289" y="5728142"/>
                <a:ext cx="8345214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Book Antiqua" pitchFamily="18" charset="0"/>
                  </a:rPr>
                  <a:t>             {“</a:t>
                </a:r>
                <a:r>
                  <a:rPr lang="en-US" dirty="0" smtClean="0">
                    <a:latin typeface="Book Antiqua" pitchFamily="18" charset="0"/>
                  </a:rPr>
                  <a:t>from</a:t>
                </a:r>
                <a:r>
                  <a:rPr lang="en-US" b="0" dirty="0" smtClean="0">
                    <a:latin typeface="Book Antiqua" pitchFamily="18" charset="0"/>
                  </a:rPr>
                  <a:t>”: “mbed1”, “</a:t>
                </a:r>
                <a:r>
                  <a:rPr lang="en-US" dirty="0" smtClean="0">
                    <a:latin typeface="Book Antiqua" pitchFamily="18" charset="0"/>
                  </a:rPr>
                  <a:t>to</a:t>
                </a:r>
                <a:r>
                  <a:rPr lang="en-US" b="0" dirty="0" smtClean="0">
                    <a:latin typeface="Book Antiqua" pitchFamily="18" charset="0"/>
                  </a:rPr>
                  <a:t>”: “mbed2”, “</a:t>
                </a:r>
                <a:r>
                  <a:rPr lang="en-US" dirty="0" err="1" smtClean="0">
                    <a:latin typeface="Book Antiqua" pitchFamily="18" charset="0"/>
                  </a:rPr>
                  <a:t>msg</a:t>
                </a:r>
                <a:r>
                  <a:rPr lang="en-US" b="0" dirty="0" smtClean="0">
                    <a:latin typeface="Book Antiqua" pitchFamily="18" charset="0"/>
                  </a:rPr>
                  <a:t>”:”RESULT”,  “</a:t>
                </a:r>
                <a:r>
                  <a:rPr lang="en-US" dirty="0" smtClean="0">
                    <a:latin typeface="Book Antiqua" pitchFamily="18" charset="0"/>
                  </a:rPr>
                  <a:t>res</a:t>
                </a:r>
                <a:r>
                  <a:rPr lang="en-US" b="0" dirty="0" smtClean="0">
                    <a:latin typeface="Book Antiqua" pitchFamily="18" charset="0"/>
                  </a:rPr>
                  <a:t>”: “Hello!”, “</a:t>
                </a:r>
                <a:r>
                  <a:rPr lang="en-US" dirty="0" smtClean="0">
                    <a:latin typeface="Book Antiqua" pitchFamily="18" charset="0"/>
                  </a:rPr>
                  <a:t>id</a:t>
                </a:r>
                <a:r>
                  <a:rPr lang="en-US" b="0" dirty="0" smtClean="0">
                    <a:latin typeface="Book Antiqua" pitchFamily="18" charset="0"/>
                  </a:rPr>
                  <a:t>”:  13}</a:t>
                </a:r>
              </a:p>
            </p:txBody>
          </p:sp>
        </p:grpSp>
        <p:cxnSp>
          <p:nvCxnSpPr>
            <p:cNvPr id="12" name="Connecteur droit avec flèche 11"/>
            <p:cNvCxnSpPr/>
            <p:nvPr/>
          </p:nvCxnSpPr>
          <p:spPr bwMode="auto">
            <a:xfrm>
              <a:off x="436179" y="5449613"/>
              <a:ext cx="44143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cteur droit avec flèche 12"/>
            <p:cNvCxnSpPr/>
            <p:nvPr/>
          </p:nvCxnSpPr>
          <p:spPr bwMode="auto">
            <a:xfrm flipH="1">
              <a:off x="415159" y="5901559"/>
              <a:ext cx="430924" cy="105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ZoneTexte 17"/>
          <p:cNvSpPr txBox="1"/>
          <p:nvPr/>
        </p:nvSpPr>
        <p:spPr>
          <a:xfrm>
            <a:off x="3096609" y="4708634"/>
            <a:ext cx="26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method transaction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025286" y="6027682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Distant method call transaction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7" y="2398932"/>
            <a:ext cx="8775700" cy="2120516"/>
          </a:xfrm>
        </p:spPr>
        <p:txBody>
          <a:bodyPr/>
          <a:lstStyle/>
          <a:p>
            <a:r>
              <a:rPr lang="fr-FR" dirty="0" err="1" smtClean="0"/>
              <a:t>WebSocket</a:t>
            </a:r>
            <a:r>
              <a:rPr lang="fr-FR" dirty="0" smtClean="0"/>
              <a:t> server:</a:t>
            </a:r>
          </a:p>
          <a:p>
            <a:pPr lvl="1"/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Tornado</a:t>
            </a:r>
            <a:r>
              <a:rPr lang="fr-FR" dirty="0" smtClean="0"/>
              <a:t> </a:t>
            </a:r>
            <a:r>
              <a:rPr lang="fr-FR" dirty="0" err="1" smtClean="0"/>
              <a:t>webserver</a:t>
            </a:r>
            <a:r>
              <a:rPr lang="fr-FR" dirty="0" smtClean="0"/>
              <a:t> (Python)</a:t>
            </a:r>
          </a:p>
          <a:p>
            <a:pPr lvl="1"/>
            <a:r>
              <a:rPr lang="fr-FR" i="1" dirty="0" smtClean="0"/>
              <a:t>ws://sockets.mbed.org/rpc/</a:t>
            </a:r>
            <a:r>
              <a:rPr lang="fr-FR" i="1" dirty="0" smtClean="0">
                <a:solidFill>
                  <a:srgbClr val="FF0000"/>
                </a:solidFill>
              </a:rPr>
              <a:t>&lt;</a:t>
            </a:r>
            <a:r>
              <a:rPr lang="fr-FR" i="1" dirty="0" smtClean="0">
                <a:solidFill>
                  <a:srgbClr val="FF0000"/>
                </a:solidFill>
              </a:rPr>
              <a:t>subnetwork</a:t>
            </a:r>
            <a:r>
              <a:rPr lang="fr-FR" i="1" dirty="0" smtClean="0">
                <a:solidFill>
                  <a:srgbClr val="FF0000"/>
                </a:solidFill>
              </a:rPr>
              <a:t>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&lt;mbed_id&gt;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all sub-networks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Manage messages exchanged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RPC over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300709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 requirements: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module or Ethernet connection</a:t>
            </a:r>
          </a:p>
          <a:p>
            <a:pPr lvl="1"/>
            <a:r>
              <a:rPr lang="en-US" dirty="0" smtClean="0"/>
              <a:t>RPC library</a:t>
            </a:r>
          </a:p>
          <a:p>
            <a:pPr lvl="1"/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2551" y="2480465"/>
            <a:ext cx="4445875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void</a:t>
            </a:r>
            <a:r>
              <a:rPr lang="en-US" sz="1200" b="0" dirty="0" smtClean="0">
                <a:latin typeface="Book Antiqua" pitchFamily="18" charset="0"/>
              </a:rPr>
              <a:t> echo(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in,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&amp; out)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out = </a:t>
            </a:r>
            <a:r>
              <a:rPr lang="en-US" sz="1200" b="0" dirty="0" err="1" smtClean="0">
                <a:latin typeface="Book Antiqua" pitchFamily="18" charset="0"/>
              </a:rPr>
              <a:t>in.get</a:t>
            </a:r>
            <a:r>
              <a:rPr lang="en-US" sz="1200" b="0" dirty="0" smtClean="0">
                <a:latin typeface="Book Antiqua" pitchFamily="18" charset="0"/>
              </a:rPr>
              <a:t>&lt;string&gt;();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  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int</a:t>
            </a:r>
            <a:r>
              <a:rPr lang="en-US" sz="1200" b="0" dirty="0" smtClean="0">
                <a:solidFill>
                  <a:srgbClr val="0070C0"/>
                </a:solidFill>
                <a:latin typeface="Book Antiqua" pitchFamily="18" charset="0"/>
              </a:rPr>
              <a:t> </a:t>
            </a:r>
            <a:r>
              <a:rPr lang="en-US" sz="1200" b="0" dirty="0" smtClean="0">
                <a:latin typeface="Book Antiqua" pitchFamily="18" charset="0"/>
              </a:rPr>
              <a:t>main()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net/mbed1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rpc.registerMethod</a:t>
            </a:r>
            <a:r>
              <a:rPr lang="en-US" sz="1200" dirty="0" smtClean="0">
                <a:latin typeface="Book Antiqua" pitchFamily="18" charset="0"/>
              </a:rPr>
              <a:t>(“echo”, &amp;echo);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 </a:t>
            </a:r>
            <a:r>
              <a:rPr lang="en-US" sz="1200" dirty="0" err="1" smtClean="0">
                <a:latin typeface="Book Antiqua" pitchFamily="18" charset="0"/>
              </a:rPr>
              <a:t>rpc.work</a:t>
            </a:r>
            <a:r>
              <a:rPr lang="en-US" sz="120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40468" y="2480463"/>
            <a:ext cx="4466898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>
                <a:solidFill>
                  <a:srgbClr val="0070C0"/>
                </a:solidFill>
                <a:latin typeface="Book Antiqua" pitchFamily="18" charset="0"/>
              </a:rPr>
              <a:t>int</a:t>
            </a:r>
            <a:r>
              <a:rPr lang="en-US" sz="1200" b="0" dirty="0" smtClean="0">
                <a:latin typeface="Book Antiqua" pitchFamily="18" charset="0"/>
              </a:rPr>
              <a:t> main(void)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{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(“ws://sockets.mbed.org/rpc/</a:t>
            </a:r>
            <a:r>
              <a:rPr lang="en-US" sz="1200" dirty="0" smtClean="0">
                <a:latin typeface="Book Antiqua" pitchFamily="18" charset="0"/>
              </a:rPr>
              <a:t>net/mbed2</a:t>
            </a:r>
            <a:r>
              <a:rPr lang="en-US" sz="1200" b="0" dirty="0" smtClean="0">
                <a:latin typeface="Book Antiqua" pitchFamily="18" charset="0"/>
              </a:rPr>
              <a:t>”);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MbedJSONRpc</a:t>
            </a:r>
            <a:r>
              <a:rPr lang="en-US" sz="1200" dirty="0" smtClean="0">
                <a:latin typeface="Book Antiqua" pitchFamily="18" charset="0"/>
              </a:rPr>
              <a:t> </a:t>
            </a:r>
            <a:r>
              <a:rPr lang="en-US" sz="1200" dirty="0" err="1" smtClean="0">
                <a:latin typeface="Book Antiqua" pitchFamily="18" charset="0"/>
              </a:rPr>
              <a:t>rpc</a:t>
            </a:r>
            <a:r>
              <a:rPr lang="en-US" sz="1200" dirty="0" smtClean="0">
                <a:latin typeface="Book Antiqua" pitchFamily="18" charset="0"/>
              </a:rPr>
              <a:t>(&amp;</a:t>
            </a:r>
            <a:r>
              <a:rPr lang="en-US" sz="1200" dirty="0" err="1" smtClean="0">
                <a:latin typeface="Book Antiqua" pitchFamily="18" charset="0"/>
              </a:rPr>
              <a:t>ws</a:t>
            </a:r>
            <a:r>
              <a:rPr lang="en-US" sz="1200" dirty="0" smtClean="0">
                <a:latin typeface="Book Antiqua" pitchFamily="18" charset="0"/>
              </a:rPr>
              <a:t>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in = “Hello!”;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MbedJSONValue</a:t>
            </a:r>
            <a:r>
              <a:rPr lang="en-US" sz="1200" b="0" dirty="0" smtClean="0">
                <a:latin typeface="Book Antiqua" pitchFamily="18" charset="0"/>
              </a:rPr>
              <a:t> out;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connectWifi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connectWebSocket</a:t>
            </a:r>
            <a:r>
              <a:rPr lang="en-US" sz="1200" b="0" dirty="0" smtClean="0">
                <a:latin typeface="Book Antiqua" pitchFamily="18" charset="0"/>
              </a:rPr>
              <a:t>();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dirty="0" err="1" smtClean="0">
                <a:latin typeface="Book Antiqua" pitchFamily="18" charset="0"/>
              </a:rPr>
              <a:t>rpc.call</a:t>
            </a:r>
            <a:r>
              <a:rPr lang="en-US" sz="1200" dirty="0" smtClean="0">
                <a:latin typeface="Book Antiqua" pitchFamily="18" charset="0"/>
              </a:rPr>
              <a:t>(“echo”, “mbed1”, in, out);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    </a:t>
            </a:r>
            <a:r>
              <a:rPr lang="en-US" sz="1200" b="0" dirty="0" err="1" smtClean="0">
                <a:latin typeface="Book Antiqua" pitchFamily="18" charset="0"/>
              </a:rPr>
              <a:t>printf</a:t>
            </a:r>
            <a:r>
              <a:rPr lang="en-US" sz="1200" b="0" dirty="0" smtClean="0">
                <a:latin typeface="Book Antiqua" pitchFamily="18" charset="0"/>
              </a:rPr>
              <a:t>(“result: %s”, </a:t>
            </a:r>
            <a:r>
              <a:rPr lang="en-US" sz="1200" b="0" dirty="0" err="1" smtClean="0">
                <a:latin typeface="Book Antiqua" pitchFamily="18" charset="0"/>
              </a:rPr>
              <a:t>out.get</a:t>
            </a:r>
            <a:r>
              <a:rPr lang="en-US" sz="1200" b="0" dirty="0" smtClean="0">
                <a:latin typeface="Book Antiqua" pitchFamily="18" charset="0"/>
              </a:rPr>
              <a:t>&lt;string&gt;());</a:t>
            </a:r>
          </a:p>
          <a:p>
            <a:pPr algn="l"/>
            <a:r>
              <a:rPr lang="en-US" sz="1200" b="0" dirty="0" smtClean="0">
                <a:latin typeface="Book Antiqua" pitchFamily="18" charset="0"/>
              </a:rPr>
              <a:t>}</a:t>
            </a: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 smtClean="0">
              <a:latin typeface="Book Antiqua" pitchFamily="18" charset="0"/>
            </a:endParaRPr>
          </a:p>
          <a:p>
            <a:pPr algn="l"/>
            <a:endParaRPr lang="en-US" sz="1200" b="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471" y="1868271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Universal Serial Bus: Device</a:t>
            </a:r>
            <a:endParaRPr lang="en-US" dirty="0"/>
          </a:p>
        </p:txBody>
      </p:sp>
      <p:pic>
        <p:nvPicPr>
          <p:cNvPr id="1026" name="Picture 2" descr="C:\Users\samux\Desktop\ARM-internship-report\report\usb_cap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475" y="2890345"/>
            <a:ext cx="4665013" cy="2815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of Things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</a:t>
            </a:r>
            <a:r>
              <a:rPr lang="en-US" dirty="0" smtClean="0"/>
              <a:t>: new HTML5 feature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Connecting sensors to the cloud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Remote Procedure Call (RPC) over </a:t>
            </a:r>
            <a:r>
              <a:rPr lang="en-US" dirty="0" err="1" smtClean="0"/>
              <a:t>WebSocket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USB Device Stack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Overview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Stack 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HID class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Speed: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13489" y="14390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1.0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Low-speed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Full-speed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2.0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480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Mbit</a:t>
                      </a:r>
                      <a:r>
                        <a:rPr lang="en-US" b="0" baseline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 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Super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</a:t>
                      </a:r>
                      <a:r>
                        <a:rPr lang="en-US" b="0" dirty="0" err="1" smtClean="0"/>
                        <a:t>Gbit</a:t>
                      </a:r>
                      <a:r>
                        <a:rPr lang="en-US" b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68300" y="3234506"/>
            <a:ext cx="8775700" cy="52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Topology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host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S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T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iered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star architecture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amux\Desktop\ARM-internship-report\report\usb_component_top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0836" y="3121573"/>
            <a:ext cx="3581463" cy="303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Transfers:</a:t>
            </a:r>
          </a:p>
          <a:p>
            <a:pPr lvl="1"/>
            <a:r>
              <a:rPr lang="en-US" dirty="0" smtClean="0"/>
              <a:t>Between “</a:t>
            </a:r>
            <a:r>
              <a:rPr lang="en-US" b="1" dirty="0" smtClean="0"/>
              <a:t>endpoints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types according to different requirements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pic>
        <p:nvPicPr>
          <p:cNvPr id="3074" name="Picture 2" descr="C:\Users\samux\Desktop\ARM-internship-report\report\endpoin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818" y="2207777"/>
            <a:ext cx="7742181" cy="38828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31634"/>
          </a:xfrm>
        </p:spPr>
        <p:txBody>
          <a:bodyPr/>
          <a:lstStyle/>
          <a:p>
            <a:r>
              <a:rPr lang="en-US" dirty="0" smtClean="0"/>
              <a:t>Enumeration:</a:t>
            </a:r>
          </a:p>
          <a:p>
            <a:pPr lvl="1"/>
            <a:r>
              <a:rPr lang="en-US" dirty="0" smtClean="0"/>
              <a:t>The host sets a </a:t>
            </a:r>
            <a:r>
              <a:rPr lang="en-US" b="1" dirty="0" smtClean="0"/>
              <a:t>unique address </a:t>
            </a:r>
            <a:r>
              <a:rPr lang="en-US" dirty="0" smtClean="0"/>
              <a:t>to the device</a:t>
            </a:r>
          </a:p>
          <a:p>
            <a:pPr lvl="1"/>
            <a:r>
              <a:rPr lang="en-US" dirty="0" smtClean="0"/>
              <a:t>The host learns about the device capabilities</a:t>
            </a:r>
          </a:p>
          <a:p>
            <a:pPr lvl="1"/>
            <a:r>
              <a:rPr lang="en-US" dirty="0" smtClean="0"/>
              <a:t>Device capabilities are contained in </a:t>
            </a:r>
            <a:r>
              <a:rPr lang="en-US" b="1" dirty="0" smtClean="0"/>
              <a:t>descriptors</a:t>
            </a:r>
          </a:p>
          <a:p>
            <a:pPr lvl="1"/>
            <a:endParaRPr lang="en-US" dirty="0"/>
          </a:p>
        </p:txBody>
      </p:sp>
      <p:pic>
        <p:nvPicPr>
          <p:cNvPr id="3074" name="Picture 2" descr="C:\Users\samux\Desktop\ARM-internship-report\report\des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404" y="2911366"/>
            <a:ext cx="7126442" cy="3153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stack architecture</a:t>
            </a:r>
            <a:endParaRPr lang="en-US" dirty="0"/>
          </a:p>
        </p:txBody>
      </p:sp>
      <p:pic>
        <p:nvPicPr>
          <p:cNvPr id="4098" name="Picture 2" descr="C:\Users\samux\Desktop\ARM-internship-report\report\usb_arc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2" y="1471449"/>
            <a:ext cx="8768678" cy="4081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USBHAL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95952"/>
            <a:ext cx="9806152" cy="5473700"/>
          </a:xfrm>
        </p:spPr>
        <p:txBody>
          <a:bodyPr/>
          <a:lstStyle/>
          <a:p>
            <a:r>
              <a:rPr lang="en-US" dirty="0" smtClean="0"/>
              <a:t>USBHAL class:</a:t>
            </a:r>
          </a:p>
          <a:p>
            <a:pPr lvl="1"/>
            <a:r>
              <a:rPr lang="en-US" dirty="0" smtClean="0"/>
              <a:t>USB Hardware Abstraction layer for the LPC11U24 and the LPC1768</a:t>
            </a:r>
          </a:p>
          <a:p>
            <a:pPr lvl="1"/>
            <a:r>
              <a:rPr lang="en-US" dirty="0" smtClean="0"/>
              <a:t>Implemented in two different .</a:t>
            </a:r>
            <a:r>
              <a:rPr lang="en-US" dirty="0" err="1" smtClean="0"/>
              <a:t>cpp</a:t>
            </a:r>
            <a:r>
              <a:rPr lang="en-US" dirty="0" smtClean="0"/>
              <a:t> files with a unique .h</a:t>
            </a:r>
          </a:p>
          <a:p>
            <a:pPr lvl="1"/>
            <a:r>
              <a:rPr lang="en-US" dirty="0" smtClean="0"/>
              <a:t>A macro is defined by the compiler according to the target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Low level methods:</a:t>
            </a:r>
          </a:p>
          <a:p>
            <a:pPr lvl="2"/>
            <a:r>
              <a:rPr lang="en-US" dirty="0" smtClean="0"/>
              <a:t>Write an Endpoint</a:t>
            </a:r>
          </a:p>
          <a:p>
            <a:pPr lvl="2"/>
            <a:r>
              <a:rPr lang="en-US" dirty="0" smtClean="0"/>
              <a:t>Read an Endpoint</a:t>
            </a:r>
          </a:p>
          <a:p>
            <a:pPr lvl="2"/>
            <a:r>
              <a:rPr lang="en-US" dirty="0" smtClean="0"/>
              <a:t>IRQ handler which calls virtual functions:</a:t>
            </a:r>
          </a:p>
          <a:p>
            <a:pPr lvl="3"/>
            <a:r>
              <a:rPr lang="en-US" dirty="0" err="1" smtClean="0"/>
              <a:t>EPx_OUT_callback</a:t>
            </a:r>
            <a:r>
              <a:rPr lang="en-US" dirty="0" smtClean="0"/>
              <a:t>(): data received</a:t>
            </a:r>
          </a:p>
          <a:p>
            <a:pPr lvl="3"/>
            <a:r>
              <a:rPr lang="en-US" dirty="0" err="1" smtClean="0"/>
              <a:t>Epx_IN_callback</a:t>
            </a:r>
            <a:r>
              <a:rPr lang="en-US" dirty="0" smtClean="0"/>
              <a:t>(): data sent</a:t>
            </a:r>
          </a:p>
          <a:p>
            <a:pPr lvl="3"/>
            <a:r>
              <a:rPr lang="en-US" dirty="0" smtClean="0"/>
              <a:t>SOF(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frameNumber</a:t>
            </a:r>
            <a:r>
              <a:rPr lang="en-US" dirty="0" smtClean="0"/>
              <a:t>): Start Of Frame event (each ms)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USBDevice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USBDevice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No difference between the two targets</a:t>
            </a:r>
          </a:p>
          <a:p>
            <a:pPr lvl="1"/>
            <a:r>
              <a:rPr lang="en-US" dirty="0" smtClean="0"/>
              <a:t>Enumeration step for “standard” descriptors:</a:t>
            </a:r>
          </a:p>
          <a:p>
            <a:endParaRPr lang="en-US" dirty="0"/>
          </a:p>
        </p:txBody>
      </p:sp>
      <p:pic>
        <p:nvPicPr>
          <p:cNvPr id="1026" name="Picture 2" descr="C:\Users\samux\Desktop\ARM-internship-report\report\setup_pack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10" y="2375346"/>
            <a:ext cx="8926761" cy="3136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HID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22944"/>
          </a:xfrm>
        </p:spPr>
        <p:txBody>
          <a:bodyPr/>
          <a:lstStyle/>
          <a:p>
            <a:r>
              <a:rPr lang="en-US" dirty="0" smtClean="0"/>
              <a:t>Human Interface device (HID):</a:t>
            </a:r>
          </a:p>
          <a:p>
            <a:pPr lvl="1"/>
            <a:r>
              <a:rPr lang="en-US" dirty="0" smtClean="0"/>
              <a:t>primarily defined for devices that are used by humans</a:t>
            </a:r>
          </a:p>
          <a:p>
            <a:pPr lvl="1"/>
            <a:r>
              <a:rPr lang="en-US" dirty="0" smtClean="0"/>
              <a:t>Examples: mouse, keyboard, joystick</a:t>
            </a:r>
          </a:p>
          <a:p>
            <a:pPr lvl="1"/>
            <a:r>
              <a:rPr lang="en-US" dirty="0" smtClean="0"/>
              <a:t>Can be a solution to exchange raw data with a computer</a:t>
            </a:r>
          </a:p>
          <a:p>
            <a:pPr lvl="1"/>
            <a:r>
              <a:rPr lang="en-US" dirty="0" smtClean="0"/>
              <a:t>A HID driver is built-in in all operating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 requirements:</a:t>
            </a:r>
          </a:p>
          <a:p>
            <a:pPr lvl="2"/>
            <a:r>
              <a:rPr lang="en-US" dirty="0" smtClean="0"/>
              <a:t>Interrupt IN endpoint to send data</a:t>
            </a:r>
          </a:p>
          <a:p>
            <a:pPr lvl="2"/>
            <a:r>
              <a:rPr lang="en-US" dirty="0" smtClean="0"/>
              <a:t>Interrupt OUT endpoint to receive data</a:t>
            </a:r>
          </a:p>
          <a:p>
            <a:pPr lvl="2"/>
            <a:r>
              <a:rPr lang="en-US" dirty="0" smtClean="0"/>
              <a:t>Data are exchanged in data structure called “</a:t>
            </a:r>
            <a:r>
              <a:rPr lang="en-US" b="1" dirty="0" smtClean="0"/>
              <a:t>reports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report descriptor </a:t>
            </a:r>
            <a:r>
              <a:rPr lang="en-US" dirty="0" smtClean="0"/>
              <a:t>defines format and size of a report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Generic USB HID device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57655" y="1219229"/>
            <a:ext cx="449842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uint8_t * USBHID::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() {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static uint8_t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[] = {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0x06, LSB(0xFFAB), MSB(0xFFAB),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0x0A, LSB(0x0200), MSB(0x0200),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0xA1, 0x01,         	// Collection 0x01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/>
              <a:t>       // data are sent in packets containing input length bytes</a:t>
            </a:r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0x75, 0x08,         	// report size = 8 bits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0x15, 0x00,         	// logical minimum = 0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0x26, 0xFF, 0x00,   	// logical maximum = 255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0x95,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input_length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,      // report count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0x09, 0x01,         	// usage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0x81, 0x02,         	// Input (array)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/>
              <a:t>       // data are sent in packets containing input length bytes</a:t>
            </a:r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0x95,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output_length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,    // report count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0x09, 0x02,         	// usage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0x91, 0x02,         	// Output (array)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    0xC0                	// end collection</a:t>
            </a:r>
          </a:p>
          <a:p>
            <a:pPr algn="l"/>
            <a:endParaRPr lang="en-US" sz="1200" b="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};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reportLength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=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sizeof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(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);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    return </a:t>
            </a:r>
            <a:r>
              <a:rPr lang="en-US" sz="1200" b="0" dirty="0" err="1" smtClean="0">
                <a:solidFill>
                  <a:schemeClr val="tx1"/>
                </a:solidFill>
                <a:latin typeface="Book Antiqua" pitchFamily="18" charset="0"/>
              </a:rPr>
              <a:t>reportDescriptor</a:t>
            </a:r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</a:p>
          <a:p>
            <a:pPr algn="l"/>
            <a:r>
              <a:rPr lang="en-US" sz="1200" b="0" dirty="0" smtClean="0">
                <a:solidFill>
                  <a:schemeClr val="tx1"/>
                </a:solidFill>
                <a:latin typeface="Book Antiqua" pitchFamily="18" charset="0"/>
              </a:rPr>
              <a:t>}</a:t>
            </a:r>
            <a:endParaRPr lang="en-US" sz="1200" b="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778978" y="2430463"/>
            <a:ext cx="4133795" cy="522944"/>
          </a:xfrm>
        </p:spPr>
        <p:txBody>
          <a:bodyPr/>
          <a:lstStyle/>
          <a:p>
            <a:r>
              <a:rPr lang="en-US" dirty="0" smtClean="0"/>
              <a:t>Once a report defined:</a:t>
            </a:r>
          </a:p>
          <a:p>
            <a:pPr lvl="1"/>
            <a:r>
              <a:rPr lang="en-US" dirty="0" smtClean="0"/>
              <a:t>Data can be exchanged between computer and device by writing and reading the two interrupts endpoints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00103"/>
          </a:xfrm>
        </p:spPr>
        <p:txBody>
          <a:bodyPr/>
          <a:lstStyle/>
          <a:p>
            <a:r>
              <a:rPr lang="en-US" dirty="0" smtClean="0"/>
              <a:t>Enable the </a:t>
            </a:r>
            <a:r>
              <a:rPr lang="en-US" dirty="0" err="1" smtClean="0"/>
              <a:t>mbed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Send and receive audio packets to or from a computer</a:t>
            </a:r>
          </a:p>
          <a:p>
            <a:pPr lvl="1"/>
            <a:r>
              <a:rPr lang="en-US" dirty="0" smtClean="0"/>
              <a:t>Class requirements:</a:t>
            </a:r>
          </a:p>
          <a:p>
            <a:pPr lvl="2"/>
            <a:r>
              <a:rPr lang="en-US" dirty="0" smtClean="0"/>
              <a:t>Isochronous IN endpoint to send audio packets</a:t>
            </a:r>
          </a:p>
          <a:p>
            <a:pPr lvl="2"/>
            <a:r>
              <a:rPr lang="en-US" dirty="0" smtClean="0"/>
              <a:t>Isochronous OUT endpoint to receive audio packets</a:t>
            </a:r>
          </a:p>
          <a:p>
            <a:pPr lvl="2"/>
            <a:r>
              <a:rPr lang="en-US" dirty="0" smtClean="0"/>
              <a:t>Format of data exchanged: PCM 16 bits signed</a:t>
            </a:r>
            <a:endParaRPr lang="en-US" dirty="0"/>
          </a:p>
        </p:txBody>
      </p:sp>
      <p:pic>
        <p:nvPicPr>
          <p:cNvPr id="3074" name="Picture 2" descr="C:\Users\samux\Desktop\ARM-internship-report\report\audio_arc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967" y="3328609"/>
            <a:ext cx="6616065" cy="2711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477868"/>
          </a:xfrm>
        </p:spPr>
        <p:txBody>
          <a:bodyPr/>
          <a:lstStyle/>
          <a:p>
            <a:r>
              <a:rPr lang="en-US" dirty="0" smtClean="0"/>
              <a:t>Timing requirement:</a:t>
            </a:r>
          </a:p>
          <a:p>
            <a:pPr lvl="1"/>
            <a:r>
              <a:rPr lang="en-US" dirty="0" smtClean="0"/>
              <a:t>Use of the Start of Frame event generated each millisecond</a:t>
            </a:r>
          </a:p>
          <a:p>
            <a:pPr lvl="1"/>
            <a:r>
              <a:rPr lang="en-US" dirty="0" smtClean="0"/>
              <a:t>Example: reception of a 48kHz stereo stream</a:t>
            </a:r>
          </a:p>
          <a:p>
            <a:pPr lvl="2"/>
            <a:r>
              <a:rPr lang="en-US" dirty="0" smtClean="0"/>
              <a:t>Each sample is 16 bits (2 bytes) long: 48 * 2 bytes received for one channel each millisecond</a:t>
            </a:r>
          </a:p>
          <a:p>
            <a:pPr lvl="2"/>
            <a:r>
              <a:rPr lang="en-US" dirty="0" smtClean="0"/>
              <a:t>For 2 channels, 48 * 2 * 2 bytes will be received each millisecond 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250733" y="3386341"/>
            <a:ext cx="6064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AUDIO LENGTH PACKET = (FREQ / 500) 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channel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samux\Desktop\ARM-internship-report\report\pcm_ster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535" y="4152415"/>
            <a:ext cx="687705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13339" y="1682201"/>
            <a:ext cx="8189916" cy="4121150"/>
            <a:chOff x="249" y="1162"/>
            <a:chExt cx="5159" cy="2596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196" y="1162"/>
              <a:ext cx="1179" cy="1147"/>
              <a:chOff x="4105" y="1162"/>
              <a:chExt cx="1179" cy="1147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05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4202" y="2115"/>
                <a:ext cx="98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Online </a:t>
                </a:r>
                <a:r>
                  <a:rPr lang="en-GB" sz="1400" b="1" dirty="0"/>
                  <a:t>Compiler</a:t>
                </a:r>
              </a:p>
            </p:txBody>
          </p:sp>
        </p:grp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28" y="1962"/>
              <a:ext cx="15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/>
                <a:t>Cortex-M3 </a:t>
              </a:r>
              <a:r>
                <a:rPr lang="en-GB" sz="1400" b="1" dirty="0" smtClean="0"/>
                <a:t> and Cortex-M0 </a:t>
              </a:r>
            </a:p>
            <a:p>
              <a:pPr algn="ctr"/>
              <a:r>
                <a:rPr lang="en-GB" sz="1400" b="1" dirty="0" smtClean="0"/>
                <a:t>boards</a:t>
              </a:r>
              <a:endParaRPr lang="en-GB" sz="1400" b="1" dirty="0"/>
            </a:p>
          </p:txBody>
        </p: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138" y="2456"/>
              <a:ext cx="1270" cy="1299"/>
              <a:chOff x="4047" y="3681"/>
              <a:chExt cx="1270" cy="1299"/>
            </a:xfrm>
          </p:grpSpPr>
          <p:pic>
            <p:nvPicPr>
              <p:cNvPr id="21" name="Picture 15"/>
              <p:cNvPicPr>
                <a:picLocks noChangeAspect="1" noChangeArrowheads="1"/>
              </p:cNvPicPr>
              <p:nvPr/>
            </p:nvPicPr>
            <p:blipFill>
              <a:blip r:embed="rId3"/>
              <a:srcRect b="1219"/>
              <a:stretch>
                <a:fillRect/>
              </a:stretch>
            </p:blipFill>
            <p:spPr bwMode="auto">
              <a:xfrm>
                <a:off x="4092" y="3681"/>
                <a:ext cx="1179" cy="9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4047" y="4654"/>
                <a:ext cx="127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 dirty="0"/>
                  <a:t>Dedicated Developer</a:t>
                </a:r>
                <a:br>
                  <a:rPr lang="en-GB" sz="1400" b="1" dirty="0"/>
                </a:br>
                <a:r>
                  <a:rPr lang="en-GB" sz="1400" b="1" dirty="0"/>
                  <a:t>Web Platform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9" y="2614"/>
              <a:ext cx="1632" cy="1144"/>
              <a:chOff x="204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4"/>
              <a:srcRect b="1472"/>
              <a:stretch>
                <a:fillRect/>
              </a:stretch>
            </p:blipFill>
            <p:spPr bwMode="auto">
              <a:xfrm>
                <a:off x="431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04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High-level Peripheral APIs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837" y="1616"/>
              <a:ext cx="2132" cy="1954"/>
              <a:chOff x="1837" y="1434"/>
              <a:chExt cx="2132" cy="1954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1837" y="1434"/>
                <a:ext cx="1088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2245" y="3022"/>
                <a:ext cx="130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Rapid Prototyping</a:t>
                </a:r>
              </a:p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for Microcontrollers</a:t>
                </a:r>
              </a:p>
            </p:txBody>
          </p: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V="1">
                <a:off x="1837" y="2205"/>
                <a:ext cx="1088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925" y="1434"/>
                <a:ext cx="1044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1044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2200" y="1480"/>
                <a:ext cx="1406" cy="1406"/>
                <a:chOff x="2064" y="981"/>
                <a:chExt cx="1406" cy="1406"/>
              </a:xfrm>
            </p:grpSpPr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2064" y="981"/>
                  <a:ext cx="1406" cy="140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00AA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4" descr="mbed-logo-blue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200" y="1480"/>
                  <a:ext cx="1134" cy="362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1753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Mbed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026" name="Picture 2" descr="C:\Users\samux\Desktop\ARM-internship-report\report\both_mb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452" y="1822741"/>
            <a:ext cx="2162563" cy="1040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067965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If a user wants to read an audio packet:</a:t>
            </a:r>
          </a:p>
          <a:p>
            <a:pPr lvl="2"/>
            <a:r>
              <a:rPr lang="en-US" dirty="0" smtClean="0"/>
              <a:t>Try to read the OUT isochronous endpoint on a SOF event</a:t>
            </a:r>
          </a:p>
          <a:p>
            <a:pPr lvl="1"/>
            <a:r>
              <a:rPr lang="en-US" dirty="0" smtClean="0"/>
              <a:t>If a user wants to send an audio packet:</a:t>
            </a:r>
          </a:p>
          <a:p>
            <a:pPr lvl="2"/>
            <a:r>
              <a:rPr lang="en-US" dirty="0" smtClean="0"/>
              <a:t>Write it on the IN isochronous endpoint on a SOF event</a:t>
            </a:r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158093" y="3917676"/>
            <a:ext cx="8775700" cy="17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TODO: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put photo of I2S and microphone on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Of Things:</a:t>
            </a:r>
          </a:p>
          <a:p>
            <a:pPr lvl="1"/>
            <a:r>
              <a:rPr lang="en-US" dirty="0" smtClean="0"/>
              <a:t>Introduction of a new HTML5 feature on embedded systems</a:t>
            </a:r>
          </a:p>
          <a:p>
            <a:pPr lvl="1"/>
            <a:r>
              <a:rPr lang="en-US" dirty="0" smtClean="0"/>
              <a:t>Connection of sensors to the cloud:</a:t>
            </a:r>
          </a:p>
          <a:p>
            <a:pPr lvl="2"/>
            <a:r>
              <a:rPr lang="en-US" dirty="0" smtClean="0"/>
              <a:t>First prototypes</a:t>
            </a:r>
          </a:p>
          <a:p>
            <a:pPr lvl="2"/>
            <a:r>
              <a:rPr lang="en-US" dirty="0" smtClean="0"/>
              <a:t>Basis for some potential IOT applications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Mbed</a:t>
            </a:r>
            <a:r>
              <a:rPr lang="en-US" dirty="0" smtClean="0"/>
              <a:t> as a USB device:</a:t>
            </a:r>
          </a:p>
          <a:p>
            <a:pPr lvl="1"/>
            <a:r>
              <a:rPr lang="en-US" dirty="0" smtClean="0"/>
              <a:t>HID: generic HID, mouse, keyboard</a:t>
            </a:r>
          </a:p>
          <a:p>
            <a:pPr lvl="1"/>
            <a:r>
              <a:rPr lang="en-US" dirty="0" smtClean="0"/>
              <a:t>Virtual serial port</a:t>
            </a:r>
          </a:p>
          <a:p>
            <a:pPr lvl="1"/>
            <a:r>
              <a:rPr lang="en-US" dirty="0" smtClean="0"/>
              <a:t>Mass Storage Device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MIDI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57" y="2646035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33" y="2782677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 (IOT)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smtClean="0"/>
              <a:t>Physical objects addressable via the Internet</a:t>
            </a:r>
          </a:p>
          <a:p>
            <a:r>
              <a:rPr lang="en-US" dirty="0" smtClean="0"/>
              <a:t>More and more devices connected to the Internet:</a:t>
            </a:r>
          </a:p>
          <a:p>
            <a:pPr lvl="1"/>
            <a:r>
              <a:rPr lang="en-US" dirty="0" smtClean="0"/>
              <a:t>15 billion by 2015 according a prediction from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Connecting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microcontrollers to the Internet is the first step of the IOT: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Smart buildings</a:t>
              </a: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smtClean="0">
                  <a:latin typeface="+mn-lt"/>
                </a:rPr>
                <a:t>Medical devices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915" y="1032558"/>
            <a:ext cx="8775700" cy="2225620"/>
          </a:xfrm>
        </p:spPr>
        <p:txBody>
          <a:bodyPr/>
          <a:lstStyle/>
          <a:p>
            <a:r>
              <a:rPr lang="en-US" dirty="0" smtClean="0"/>
              <a:t>New HTML5 feature (RFC 6455) providing:</a:t>
            </a:r>
          </a:p>
          <a:p>
            <a:pPr lvl="1"/>
            <a:r>
              <a:rPr lang="en-US" dirty="0" smtClean="0"/>
              <a:t>Full-duplex communication over a single TCP socket</a:t>
            </a:r>
          </a:p>
          <a:p>
            <a:pPr lvl="1"/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Less traffic</a:t>
            </a:r>
          </a:p>
          <a:p>
            <a:pPr lvl="1"/>
            <a:r>
              <a:rPr lang="en-US" dirty="0" smtClean="0"/>
              <a:t>Standard and secure connections (</a:t>
            </a:r>
            <a:r>
              <a:rPr lang="en-US" dirty="0" err="1" smtClean="0"/>
              <a:t>ws</a:t>
            </a:r>
            <a:r>
              <a:rPr lang="en-US" dirty="0" smtClean="0"/>
              <a:t>:// and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Why a such new feature ?</a:t>
            </a:r>
          </a:p>
          <a:p>
            <a:pPr lvl="1"/>
            <a:r>
              <a:rPr lang="en-US" dirty="0" smtClean="0"/>
              <a:t>Replace all existing polling techniques (AJAX)</a:t>
            </a:r>
          </a:p>
          <a:p>
            <a:pPr lvl="1"/>
            <a:r>
              <a:rPr lang="en-US" dirty="0" smtClean="0"/>
              <a:t>Need a two-way communication without multiple HTTP connections</a:t>
            </a:r>
            <a:endParaRPr lang="en-US" dirty="0"/>
          </a:p>
        </p:txBody>
      </p:sp>
      <p:pic>
        <p:nvPicPr>
          <p:cNvPr id="4098" name="Picture 2" descr="C:\Users\samux\Desktop\ARM-internship-report\presentation_en\html5-1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2074" y="923808"/>
            <a:ext cx="2054535" cy="1388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980" y="2732697"/>
            <a:ext cx="3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 from a client to upgrade </a:t>
            </a:r>
          </a:p>
          <a:p>
            <a:r>
              <a:rPr lang="en-US" dirty="0" smtClean="0"/>
              <a:t>from HTTP to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32863" y="2548768"/>
            <a:ext cx="23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from the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framing: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68" y="2467359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Connecting sensors to the cloud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413" y="3836277"/>
            <a:ext cx="3987677" cy="1849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35981" y="1639613"/>
              <a:ext cx="1847181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WebSocket</a:t>
              </a:r>
              <a:r>
                <a:rPr lang="en-US" sz="1200" dirty="0" smtClean="0"/>
                <a:t> Server</a:t>
              </a:r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smtClean="0"/>
                <a:t>Sensor</a:t>
              </a:r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4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Browsers will receive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board send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streaming to the server 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The server will</a:t>
            </a:r>
            <a:r>
              <a:rPr lang="en-US" sz="1800" b="0" kern="0" dirty="0" smtClean="0">
                <a:latin typeface="+mn-lt"/>
                <a:ea typeface="+mn-ea"/>
              </a:rPr>
              <a:t> broadcast each messages received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then read the values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817</TotalTime>
  <Words>1327</Words>
  <Application>Microsoft Office PowerPoint</Application>
  <PresentationFormat>Affichage à l'écran (4:3)</PresentationFormat>
  <Paragraphs>287</Paragraphs>
  <Slides>32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ARM_Public_2007_0409</vt:lpstr>
      <vt:lpstr>Embedded systems: From a local connectivity to the cloud</vt:lpstr>
      <vt:lpstr>Outline</vt:lpstr>
      <vt:lpstr>Mbed</vt:lpstr>
      <vt:lpstr>Internet Of Things</vt:lpstr>
      <vt:lpstr>Internet of Things (IOT)</vt:lpstr>
      <vt:lpstr>IOT: WebSockets</vt:lpstr>
      <vt:lpstr>IOT: WebSockets</vt:lpstr>
      <vt:lpstr>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RPC over WebSockets</vt:lpstr>
      <vt:lpstr>IOT: RPC over WebSockets</vt:lpstr>
      <vt:lpstr>IOT: RPC over WebSockets</vt:lpstr>
      <vt:lpstr>IOT: RPC over WebSockets</vt:lpstr>
      <vt:lpstr>IOT: RPC over WebSockets</vt:lpstr>
      <vt:lpstr>Universal Serial Bus: Device</vt:lpstr>
      <vt:lpstr>USB Device: Overview</vt:lpstr>
      <vt:lpstr>USB Device: Overview</vt:lpstr>
      <vt:lpstr>USB Device: Overview</vt:lpstr>
      <vt:lpstr>USB Device: stack architecture</vt:lpstr>
      <vt:lpstr>USB Device: USBHAL</vt:lpstr>
      <vt:lpstr>USB Device: USBDevice</vt:lpstr>
      <vt:lpstr>USB Device: USB HID</vt:lpstr>
      <vt:lpstr>USB Device: Generic USB HID device</vt:lpstr>
      <vt:lpstr>USB Device: USB Audio</vt:lpstr>
      <vt:lpstr>USB Device: USB Audio</vt:lpstr>
      <vt:lpstr>USB Device: USB Audio</vt:lpstr>
      <vt:lpstr>Conclusion</vt:lpstr>
      <vt:lpstr>Thanks! 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129</cp:revision>
  <dcterms:created xsi:type="dcterms:W3CDTF">2012-01-11T18:41:48Z</dcterms:created>
  <dcterms:modified xsi:type="dcterms:W3CDTF">2012-01-15T22:05:19Z</dcterms:modified>
</cp:coreProperties>
</file>